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92" r:id="rId2"/>
    <p:sldId id="309" r:id="rId3"/>
    <p:sldId id="310" r:id="rId4"/>
    <p:sldId id="312" r:id="rId5"/>
    <p:sldId id="316" r:id="rId6"/>
    <p:sldId id="317" r:id="rId7"/>
    <p:sldId id="314" r:id="rId8"/>
    <p:sldId id="303" r:id="rId9"/>
    <p:sldId id="318" r:id="rId10"/>
    <p:sldId id="32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>
        <p:scale>
          <a:sx n="66" d="100"/>
          <a:sy n="66" d="100"/>
        </p:scale>
        <p:origin x="-1200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026F06-D711-4134-BC7B-A83F22E20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801D-0286-4794-924A-6BB061634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64C5-9FAC-4E68-9BB5-07B0F062A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E074A4-D6FB-47B6-AD71-B70C7B057A6E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AC4B9C-8419-45C7-A6DA-5C3F282AA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28CDAE-F089-4FC1-81A1-8A77A66C9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D24D9B-81BA-4858-AF09-AD0661DB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137FA3-C057-4C21-87EE-D0933E82C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9BDA3E-3907-4838-AD7E-F5C77DD7F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BE4FBF-C88A-4DBB-A018-44E3F030F09E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E3C07-CAD6-4544-9DD7-5B73DC72C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C20E-B39F-4C4E-8ACB-99AD23B61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99F399D-6638-4C53-ADC6-CA6347BB3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613281B-EAA3-4DA0-BD44-062F69316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07" r:id="rId10"/>
    <p:sldLayoutId id="21474839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333375"/>
            <a:ext cx="5756275" cy="863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Федеральное государственное бюджетное образовательное учреждение высшего профессионального образования</a:t>
            </a:r>
          </a:p>
        </p:txBody>
      </p:sp>
      <p:pic>
        <p:nvPicPr>
          <p:cNvPr id="13314" name="Picture 5" descr="ЛОГОТИП Уни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363788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51050" y="2349500"/>
            <a:ext cx="6697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СМОЛЕНСКИЙ ФИЛИАЛ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339975" y="1196975"/>
            <a:ext cx="6551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3366CC"/>
                </a:solidFill>
                <a:latin typeface="Arial" charset="0"/>
              </a:rPr>
              <a:t>ФИНАНСОВЫЙ УНИВЕРСИТЕТ ПРИ ПРАВИТЕЛЬСТВЕ РОССИЙСКОЙ ФЕДЕРАЦИИ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55650" y="2781300"/>
            <a:ext cx="7991475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/>
          <a:p>
            <a:pPr algn="ctr"/>
            <a:r>
              <a:rPr lang="ru-RU" sz="2800">
                <a:solidFill>
                  <a:srgbClr val="6D10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Кафедра «Экономика и финансы»</a:t>
            </a:r>
            <a:r>
              <a:rPr lang="ru-RU" sz="3400">
                <a:solidFill>
                  <a:srgbClr val="6D10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68313" y="3284538"/>
            <a:ext cx="8424862" cy="1949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/>
              <a:t>Магистерская программа </a:t>
            </a:r>
          </a:p>
          <a:p>
            <a:pPr algn="ctr"/>
            <a:r>
              <a:rPr lang="ru-RU" sz="4000" b="1"/>
              <a:t>«Контроллинг и управленческий учет»</a:t>
            </a:r>
          </a:p>
        </p:txBody>
      </p:sp>
      <p:sp>
        <p:nvSpPr>
          <p:cNvPr id="3" name="Подзаголовок 2"/>
          <p:cNvSpPr>
            <a:spLocks/>
          </p:cNvSpPr>
          <p:nvPr/>
        </p:nvSpPr>
        <p:spPr bwMode="auto">
          <a:xfrm>
            <a:off x="250825" y="5876925"/>
            <a:ext cx="61928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Направление «ЭКОНОМИКА»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700" b="1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420888"/>
            <a:ext cx="8579296" cy="4248472"/>
          </a:xfrm>
        </p:spPr>
        <p:txBody>
          <a:bodyPr/>
          <a:lstStyle/>
          <a:p>
            <a:r>
              <a:rPr lang="ru-RU" b="1" dirty="0" smtClean="0">
                <a:solidFill>
                  <a:srgbClr val="3366CC"/>
                </a:solidFill>
              </a:rPr>
              <a:t>График занятий: </a:t>
            </a:r>
            <a:r>
              <a:rPr lang="ru-RU" b="1" dirty="0" smtClean="0">
                <a:solidFill>
                  <a:srgbClr val="3366CC"/>
                </a:solidFill>
              </a:rPr>
              <a:t>пятница с 18.00 -21.10, суббота  с 9.00 – 17.00. </a:t>
            </a:r>
          </a:p>
          <a:p>
            <a:r>
              <a:rPr lang="ru-RU" sz="2800" b="1" dirty="0" smtClean="0">
                <a:solidFill>
                  <a:srgbClr val="3366CC"/>
                </a:solidFill>
              </a:rPr>
              <a:t>Интерактивные </a:t>
            </a:r>
            <a:r>
              <a:rPr lang="ru-RU" sz="2800" b="1" dirty="0">
                <a:solidFill>
                  <a:srgbClr val="3366CC"/>
                </a:solidFill>
              </a:rPr>
              <a:t>виды </a:t>
            </a:r>
            <a:r>
              <a:rPr lang="ru-RU" sz="2800" b="1" dirty="0" smtClean="0">
                <a:solidFill>
                  <a:srgbClr val="3366CC"/>
                </a:solidFill>
              </a:rPr>
              <a:t>занятий: </a:t>
            </a:r>
          </a:p>
          <a:p>
            <a:pPr indent="261938">
              <a:spcBef>
                <a:spcPct val="50000"/>
              </a:spcBef>
              <a:buFontTx/>
              <a:buChar char="•"/>
            </a:pPr>
            <a:r>
              <a:rPr lang="ru-RU" sz="2000" b="1" dirty="0" smtClean="0"/>
              <a:t>Работа </a:t>
            </a:r>
            <a:r>
              <a:rPr lang="ru-RU" sz="2000" b="1" dirty="0"/>
              <a:t>с кейсами</a:t>
            </a:r>
          </a:p>
          <a:p>
            <a:pPr indent="261938">
              <a:spcBef>
                <a:spcPct val="50000"/>
              </a:spcBef>
              <a:buFontTx/>
              <a:buChar char="•"/>
            </a:pPr>
            <a:r>
              <a:rPr lang="ru-RU" sz="2000" b="1" dirty="0"/>
              <a:t>Деловые игры</a:t>
            </a:r>
          </a:p>
          <a:p>
            <a:pPr indent="261938">
              <a:spcBef>
                <a:spcPct val="50000"/>
              </a:spcBef>
              <a:buFontTx/>
              <a:buChar char="•"/>
            </a:pPr>
            <a:r>
              <a:rPr lang="ru-RU" sz="2000" b="1" dirty="0"/>
              <a:t>Дискуссии</a:t>
            </a:r>
          </a:p>
          <a:p>
            <a:pPr indent="261938">
              <a:spcBef>
                <a:spcPct val="50000"/>
              </a:spcBef>
              <a:buFontTx/>
              <a:buChar char="•"/>
            </a:pPr>
            <a:r>
              <a:rPr lang="ru-RU" sz="2000" b="1" dirty="0"/>
              <a:t>Круглые столы</a:t>
            </a:r>
          </a:p>
          <a:p>
            <a:pPr indent="261938">
              <a:spcBef>
                <a:spcPct val="50000"/>
              </a:spcBef>
              <a:buFontTx/>
              <a:buChar char="•"/>
            </a:pPr>
            <a:r>
              <a:rPr lang="ru-RU" sz="2000" b="1" dirty="0"/>
              <a:t>Компьютерные тренажеры и практикумы</a:t>
            </a:r>
          </a:p>
          <a:p>
            <a:endParaRPr lang="ru-RU" sz="2800" b="1" dirty="0">
              <a:solidFill>
                <a:srgbClr val="3366CC"/>
              </a:solidFill>
            </a:endParaRPr>
          </a:p>
          <a:p>
            <a:endParaRPr lang="ru-RU" sz="28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16224"/>
          </a:xfrm>
        </p:spPr>
        <p:txBody>
          <a:bodyPr>
            <a:normAutofit/>
          </a:bodyPr>
          <a:lstStyle/>
          <a:p>
            <a:pPr lv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rgbClr val="3366CC"/>
                </a:solidFill>
                <a:effectLst/>
                <a:latin typeface="Arial Black" panose="020B0A04020102020204" pitchFamily="34" charset="0"/>
              </a:rPr>
              <a:t>НАШИ КОНТАКТЫ</a:t>
            </a:r>
            <a:r>
              <a:rPr lang="en-US" sz="2400" dirty="0" smtClean="0">
                <a:solidFill>
                  <a:srgbClr val="3366CC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3366CC"/>
                </a:solidFill>
                <a:effectLst/>
                <a:latin typeface="Arial Black" panose="020B0A04020102020204" pitchFamily="34" charset="0"/>
              </a:rPr>
              <a:t>: </a:t>
            </a:r>
            <a:r>
              <a:rPr lang="en-US" sz="2400" dirty="0" smtClean="0">
                <a:solidFill>
                  <a:srgbClr val="6D1014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solidFill>
                  <a:srgbClr val="6D1014"/>
                </a:solidFill>
                <a:effectLst/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214018</a:t>
            </a:r>
            <a:r>
              <a:rPr lang="ru-RU" sz="2000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, г. Смоленск, ул. Пр. Гагарина, д. 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22,</a:t>
            </a:r>
            <a:br>
              <a:rPr lang="ru-RU" sz="20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</a:br>
            <a:r>
              <a:rPr lang="ru-RU" sz="2000" dirty="0" err="1" smtClean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каб</a:t>
            </a:r>
            <a:r>
              <a:rPr lang="ru-RU" sz="2000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217,233</a:t>
            </a:r>
            <a:r>
              <a:rPr lang="ru-RU" sz="2000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247</a:t>
            </a:r>
            <a:br>
              <a:rPr lang="ru-RU" sz="20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тел</a:t>
            </a:r>
            <a:r>
              <a:rPr lang="ru-RU" sz="2000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ru-RU" sz="2000" b="0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(4812) </a:t>
            </a:r>
            <a:r>
              <a:rPr lang="ru-RU" sz="2000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35-88-99</a:t>
            </a:r>
            <a:r>
              <a:rPr lang="ru-RU" sz="2000" b="0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000" b="0" dirty="0" err="1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добав</a:t>
            </a:r>
            <a:r>
              <a:rPr lang="ru-RU" sz="2000" b="0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. 139). </a:t>
            </a:r>
            <a:br>
              <a:rPr lang="ru-RU" sz="2000" b="0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e-mail</a:t>
            </a:r>
            <a:r>
              <a:rPr lang="ru-RU" sz="2000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TPKarpova@fa.ru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/>
          </p:cNvSpPr>
          <p:nvPr>
            <p:ph type="body" sz="half" idx="4294967295"/>
          </p:nvPr>
        </p:nvSpPr>
        <p:spPr>
          <a:xfrm>
            <a:off x="395288" y="1484313"/>
            <a:ext cx="4968875" cy="4900612"/>
          </a:xfrm>
        </p:spPr>
        <p:txBody>
          <a:bodyPr/>
          <a:lstStyle/>
          <a:p>
            <a:pPr marL="0" indent="2619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b="1" smtClean="0">
                <a:latin typeface="Arial" charset="0"/>
              </a:rPr>
              <a:t>Доктор экономических наук, профессор, заведующая кафедрой «Управленческий учет», Почетный работник Высшей школы, член редколлегии журнала «Международный бухгалтерский учет", член Диссертационного Совета Финансового университета при Правительстве РФ. </a:t>
            </a:r>
          </a:p>
          <a:p>
            <a:pPr marL="0" indent="2619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b="1" smtClean="0">
                <a:latin typeface="Arial" charset="0"/>
              </a:rPr>
              <a:t>Автор 170 работ в области учета, отчетности  и анализа общим объемом свыше 540 п.л., в том числе монографий и учебников: «Бухгалтерский управленческий учет" (2004, 2006, 2010, 2012), «Управленческий анализ" (2004, 2006, 2007), «Анализ финансовой отчетности" (2004, 2008), «Международные стандарты финансовой отчетности " (2008, 2010), «Учет на предприятиях малого бизнеса» (2006, 2010, Учетная политика для целей управленческого учета» (2008) и др</a:t>
            </a:r>
            <a:r>
              <a:rPr lang="ru-RU" altLang="ru-RU" sz="1600" smtClean="0">
                <a:latin typeface="Arial" charset="0"/>
              </a:rPr>
              <a:t>.</a:t>
            </a:r>
          </a:p>
          <a:p>
            <a:pPr marL="0" indent="261938" eaLnBrk="1" hangingPunct="1">
              <a:lnSpc>
                <a:spcPct val="90000"/>
              </a:lnSpc>
            </a:pPr>
            <a:endParaRPr lang="ru-RU" sz="1600" smtClean="0"/>
          </a:p>
        </p:txBody>
      </p:sp>
      <p:sp>
        <p:nvSpPr>
          <p:cNvPr id="15362" name="Rectangle 8"/>
          <p:cNvSpPr>
            <a:spLocks noGrp="1"/>
          </p:cNvSpPr>
          <p:nvPr>
            <p:ph type="clipArt" sz="half" idx="4294967295"/>
          </p:nvPr>
        </p:nvSpPr>
        <p:spPr>
          <a:xfrm>
            <a:off x="5508625" y="1481138"/>
            <a:ext cx="3178175" cy="4525962"/>
          </a:xfrm>
        </p:spPr>
      </p:sp>
      <p:pic>
        <p:nvPicPr>
          <p:cNvPr id="15363" name="Picture 6" descr="Вахру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628801"/>
            <a:ext cx="3024336" cy="36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0"/>
          <p:cNvSpPr>
            <a:spLocks noGrp="1"/>
          </p:cNvSpPr>
          <p:nvPr>
            <p:ph type="title" idx="4294967295"/>
          </p:nvPr>
        </p:nvSpPr>
        <p:spPr bwMode="auto">
          <a:xfrm>
            <a:off x="468313" y="404813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smtClean="0">
                <a:effectLst/>
                <a:latin typeface="Arial" charset="0"/>
              </a:rPr>
              <a:t>Научный руководитель программы – д.э.н., профессор Вахрушина Мария Арамовна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smtClean="0">
                <a:effectLst/>
                <a:latin typeface="Arial" charset="0"/>
              </a:rPr>
              <a:t>Научный со-руководитель программы – д.э.н., профессор Карпова Татьяна Петровна</a:t>
            </a:r>
          </a:p>
        </p:txBody>
      </p:sp>
      <p:sp>
        <p:nvSpPr>
          <p:cNvPr id="1638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481138"/>
            <a:ext cx="4835525" cy="4900612"/>
          </a:xfrm>
        </p:spPr>
        <p:txBody>
          <a:bodyPr/>
          <a:lstStyle/>
          <a:p>
            <a:pPr marL="0" indent="261938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600" b="1" dirty="0" smtClean="0">
                <a:latin typeface="Arial" charset="0"/>
              </a:rPr>
              <a:t>Доктор экономических наук, профессор, заведующая кафедрой «Экономика и финансы» Смоленского филиала </a:t>
            </a:r>
            <a:r>
              <a:rPr lang="ru-RU" sz="1600" b="1" dirty="0" err="1" smtClean="0">
                <a:latin typeface="Arial" charset="0"/>
              </a:rPr>
              <a:t>Финуниверситета</a:t>
            </a:r>
            <a:r>
              <a:rPr lang="ru-RU" sz="1600" b="1" dirty="0" smtClean="0">
                <a:latin typeface="Arial" charset="0"/>
              </a:rPr>
              <a:t>, Почетный работник Министерства образования и науки, действительный член Академии экономических наук и предпринимательства,  член экспертного совета Высшей аттестационной комиссии </a:t>
            </a:r>
            <a:r>
              <a:rPr lang="ru-RU" sz="1600" b="1" dirty="0" err="1" smtClean="0">
                <a:latin typeface="Arial" charset="0"/>
              </a:rPr>
              <a:t>Минобрнауки</a:t>
            </a:r>
            <a:r>
              <a:rPr lang="ru-RU" sz="1600" b="1" dirty="0" smtClean="0">
                <a:latin typeface="Arial" charset="0"/>
              </a:rPr>
              <a:t> РФ с 2009 по 2013г.</a:t>
            </a:r>
          </a:p>
          <a:p>
            <a:pPr marL="0" indent="261938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600" b="1" dirty="0" smtClean="0">
                <a:latin typeface="Arial" charset="0"/>
              </a:rPr>
              <a:t>Автор 150 научных и учебно-методических работ общим объёмом свыше 510 </a:t>
            </a:r>
            <a:r>
              <a:rPr lang="ru-RU" sz="1600" b="1" dirty="0" err="1" smtClean="0">
                <a:latin typeface="Arial" charset="0"/>
              </a:rPr>
              <a:t>печ.л</a:t>
            </a:r>
            <a:r>
              <a:rPr lang="ru-RU" sz="1600" b="1" smtClean="0">
                <a:latin typeface="Arial" charset="0"/>
              </a:rPr>
              <a:t>., </a:t>
            </a:r>
            <a:r>
              <a:rPr lang="ru-RU" altLang="ru-RU" sz="1600" b="1" smtClean="0">
                <a:latin typeface="Arial" charset="0"/>
              </a:rPr>
              <a:t>в том числе монографий и учебников: «Управленческий учет» (1998, 2004), </a:t>
            </a:r>
            <a:r>
              <a:rPr lang="ru-RU" sz="1600" b="1" smtClean="0">
                <a:latin typeface="Arial" charset="0"/>
              </a:rPr>
              <a:t>Бухгалтерский учёт: упражнения, тесты, решения и ответы (</a:t>
            </a:r>
            <a:r>
              <a:rPr lang="ru-RU" sz="1600" b="1" smtClean="0">
                <a:latin typeface="Arial" charset="0"/>
              </a:rPr>
              <a:t>2009, 2015) </a:t>
            </a:r>
            <a:r>
              <a:rPr lang="ru-RU" sz="1600" b="1" smtClean="0">
                <a:latin typeface="Arial" charset="0"/>
              </a:rPr>
              <a:t>Бухгалтерский учёт в сфере услуг (2011), Управленческий учёт: учебник (магистратура) (2011), Учет, анализ и бюджетирование денежных потоков (2013), Внутренний аудит (2013) </a:t>
            </a:r>
          </a:p>
          <a:p>
            <a:pPr marL="0" indent="261938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1600" b="1" dirty="0" smtClean="0">
              <a:latin typeface="Arial" charset="0"/>
            </a:endParaRPr>
          </a:p>
          <a:p>
            <a:pPr marL="0" indent="261938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1800" b="1" dirty="0" smtClean="0"/>
          </a:p>
        </p:txBody>
      </p:sp>
      <p:pic>
        <p:nvPicPr>
          <p:cNvPr id="16387" name="Picture 7" descr="DSC_4679 копия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412875"/>
            <a:ext cx="301625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sz="half" idx="1"/>
          </p:nvPr>
        </p:nvSpPr>
        <p:spPr>
          <a:xfrm>
            <a:off x="323528" y="1481328"/>
            <a:ext cx="381642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 2" pitchFamily="18" charset="2"/>
              <a:buChar char=""/>
            </a:pPr>
            <a:r>
              <a:rPr lang="ru-RU" sz="2000" b="1" dirty="0" smtClean="0">
                <a:solidFill>
                  <a:schemeClr val="bg1"/>
                </a:solidFill>
              </a:rPr>
              <a:t>Доктора наук, профессоры – 25%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 2" pitchFamily="18" charset="2"/>
              <a:buChar char=""/>
            </a:pPr>
            <a:r>
              <a:rPr lang="ru-RU" sz="2000" b="1" dirty="0" smtClean="0">
                <a:solidFill>
                  <a:schemeClr val="bg1"/>
                </a:solidFill>
              </a:rPr>
              <a:t>Кандидаты наук, доценты -65%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 2" pitchFamily="18" charset="2"/>
              <a:buChar char=""/>
            </a:pPr>
            <a:r>
              <a:rPr lang="ru-RU" sz="2000" b="1" dirty="0" smtClean="0">
                <a:solidFill>
                  <a:schemeClr val="bg1"/>
                </a:solidFill>
              </a:rPr>
              <a:t>Преподаватели из числа действующих руководителей и ведущих работников профильных организаций, предприятий и учреждений -</a:t>
            </a:r>
            <a:r>
              <a:rPr lang="ru-RU" sz="2000" b="1" dirty="0">
                <a:solidFill>
                  <a:schemeClr val="bg1"/>
                </a:solidFill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</a:rPr>
              <a:t>0%,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600" dirty="0" smtClean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b="1" dirty="0" smtClean="0">
                <a:latin typeface="Arial" charset="0"/>
              </a:rPr>
              <a:t>.</a:t>
            </a: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600" b="1" dirty="0" smtClean="0"/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800" b="1" dirty="0" smtClean="0"/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66CC"/>
                </a:solidFill>
                <a:effectLst/>
              </a:rPr>
              <a:t>Преподавательский состав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4896544" cy="55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58924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Преподавание в магистратуре осуществляют профессора и доценты кафедры, авторы учебников, монографий, статей в рецензируемых научных журналах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260350"/>
            <a:ext cx="8675688" cy="14986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0" smtClean="0">
                <a:effectLst/>
              </a:rPr>
              <a:t>Актуальность магистерской программы</a:t>
            </a:r>
            <a:r>
              <a:rPr lang="ru-RU" sz="3200" smtClean="0">
                <a:effectLst/>
              </a:rPr>
              <a:t> «Контроллинг и управленческий учет»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557338"/>
            <a:ext cx="8569325" cy="4957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300" smtClean="0">
                <a:latin typeface="Arial" charset="0"/>
              </a:rPr>
              <a:t>Успешность деятельности экономических субъектов частной сферы бизнеса и сектора государственного управления во многом зависит от профессиональных компетенций менеджмента и качества его информированности о состоянии общественного сектора экономики и бизнес-процессов.  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smtClean="0">
                <a:latin typeface="Arial" charset="0"/>
              </a:rPr>
              <a:t>Контроллинг как система управления деятельностью хозяйствующего субъекта объединяет процедуры бюджетирования, управленческий учет, внутренюю отчетность, технико-экономический анализ.  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smtClean="0">
                <a:latin typeface="Arial" charset="0"/>
              </a:rPr>
              <a:t>Особым компонентом системы является внутренний контроль исполнения стратегии и тактики развития субъекта, результативности использования ресурсов, оценка резервов роста доходов и результативности затрат, оценка рисков. </a:t>
            </a:r>
          </a:p>
          <a:p>
            <a:pPr>
              <a:lnSpc>
                <a:spcPct val="90000"/>
              </a:lnSpc>
            </a:pPr>
            <a:endParaRPr lang="ru-RU" sz="23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76600" y="274638"/>
            <a:ext cx="54102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700" smtClean="0">
                <a:effectLst/>
              </a:rPr>
              <a:t>Цель магистерской программы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844675"/>
            <a:ext cx="8569325" cy="45942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Формирование у обучающихся профессиональных знаний и компетенций для управления, бюджетирования, контроля, ориентированных на результат, овладение навыками применения стратегических и оперативных методов контроллинга эффективности деятельности коммерческих субъектов и субъектов государственного сектора</a:t>
            </a:r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dirty="0" smtClean="0"/>
          </a:p>
          <a:p>
            <a:endParaRPr lang="ru-RU" dirty="0" smtClean="0"/>
          </a:p>
        </p:txBody>
      </p:sp>
      <p:pic>
        <p:nvPicPr>
          <p:cNvPr id="4403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19923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66CC"/>
                </a:solidFill>
                <a:effectLst/>
              </a:rPr>
              <a:t>Целевая аудитория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68760"/>
            <a:ext cx="8229600" cy="47383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Руководители организаций любых форм собственности, государственных федеральных и муниципальных учреждений и предприятий, сотрудники финансово-экономических служб, специалисты аудиторских и консалтинговых компаний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Выпускники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</a:t>
            </a:r>
            <a:r>
              <a:rPr lang="ru-RU" dirty="0" err="1" smtClean="0"/>
              <a:t>специалитета</a:t>
            </a:r>
            <a:r>
              <a:rPr lang="ru-RU" dirty="0" smtClean="0"/>
              <a:t>, заинтересованные в приобретении глубоких научных знаний и практических навыков в области управленческого учета и контроллинга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sz="half" idx="1"/>
          </p:nvPr>
        </p:nvSpPr>
        <p:spPr>
          <a:xfrm>
            <a:off x="457200" y="1350060"/>
            <a:ext cx="3754760" cy="5175284"/>
          </a:xfrm>
        </p:spPr>
        <p:txBody>
          <a:bodyPr/>
          <a:lstStyle/>
          <a:p>
            <a:pPr marL="0" indent="261938" eaLnBrk="1" hangingPunct="1">
              <a:spcBef>
                <a:spcPts val="1200"/>
              </a:spcBef>
              <a:buFont typeface="Wingdings 2" pitchFamily="18" charset="2"/>
              <a:buChar char=""/>
              <a:tabLst>
                <a:tab pos="449263" algn="l"/>
              </a:tabLst>
            </a:pPr>
            <a:r>
              <a:rPr lang="ru-RU" sz="1600" b="1" dirty="0">
                <a:solidFill>
                  <a:schemeClr val="bg1"/>
                </a:solidFill>
              </a:rPr>
              <a:t>Современные концепции управленческого учета и </a:t>
            </a:r>
            <a:r>
              <a:rPr lang="ru-RU" sz="1600" b="1" dirty="0" smtClean="0">
                <a:solidFill>
                  <a:schemeClr val="bg1"/>
                </a:solidFill>
              </a:rPr>
              <a:t>контроллинга</a:t>
            </a:r>
          </a:p>
          <a:p>
            <a:pPr marL="0" indent="261938" eaLnBrk="1" hangingPunct="1">
              <a:spcBef>
                <a:spcPts val="1200"/>
              </a:spcBef>
              <a:buFont typeface="Wingdings 2" pitchFamily="18" charset="2"/>
              <a:buChar char=""/>
              <a:tabLst>
                <a:tab pos="449263" algn="l"/>
              </a:tabLst>
            </a:pPr>
            <a:r>
              <a:rPr lang="ru-RU" sz="1600" b="1" dirty="0">
                <a:solidFill>
                  <a:schemeClr val="bg1"/>
                </a:solidFill>
              </a:rPr>
              <a:t>Бюджетирование в системе контроллинга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0" indent="261938" eaLnBrk="1" hangingPunct="1">
              <a:spcBef>
                <a:spcPts val="1200"/>
              </a:spcBef>
              <a:buFont typeface="Wingdings 2" pitchFamily="18" charset="2"/>
              <a:buChar char=""/>
              <a:tabLst>
                <a:tab pos="449263" algn="l"/>
              </a:tabLst>
            </a:pPr>
            <a:r>
              <a:rPr lang="ru-RU" sz="1600" b="1" dirty="0" smtClean="0">
                <a:solidFill>
                  <a:schemeClr val="bg1"/>
                </a:solidFill>
              </a:rPr>
              <a:t>Финансовый </a:t>
            </a:r>
            <a:r>
              <a:rPr lang="ru-RU" sz="1600" b="1" dirty="0" smtClean="0">
                <a:solidFill>
                  <a:schemeClr val="bg1"/>
                </a:solidFill>
              </a:rPr>
              <a:t>учет (продвинутый уровень</a:t>
            </a:r>
            <a:r>
              <a:rPr lang="ru-RU" sz="1600" b="1" dirty="0" smtClean="0">
                <a:solidFill>
                  <a:schemeClr val="bg1"/>
                </a:solidFill>
              </a:rPr>
              <a:t>)</a:t>
            </a:r>
          </a:p>
          <a:p>
            <a:pPr marL="0" indent="261938" eaLnBrk="1" hangingPunct="1">
              <a:spcBef>
                <a:spcPts val="1200"/>
              </a:spcBef>
              <a:buFont typeface="Wingdings 2" pitchFamily="18" charset="2"/>
              <a:buChar char=""/>
              <a:tabLst>
                <a:tab pos="449263" algn="l"/>
              </a:tabLst>
            </a:pPr>
            <a:r>
              <a:rPr lang="ru-RU" sz="1600" b="1" dirty="0">
                <a:solidFill>
                  <a:schemeClr val="bg1"/>
                </a:solidFill>
              </a:rPr>
              <a:t>Управленческий анализ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0" indent="261938" eaLnBrk="1" hangingPunct="1">
              <a:spcBef>
                <a:spcPts val="1200"/>
              </a:spcBef>
              <a:buFont typeface="Wingdings 2" pitchFamily="18" charset="2"/>
              <a:buChar char=""/>
              <a:tabLst>
                <a:tab pos="449263" algn="l"/>
              </a:tabLst>
            </a:pPr>
            <a:r>
              <a:rPr lang="ru-RU" sz="1600" b="1" dirty="0" smtClean="0">
                <a:solidFill>
                  <a:schemeClr val="bg1"/>
                </a:solidFill>
              </a:rPr>
              <a:t>Методы </a:t>
            </a:r>
            <a:r>
              <a:rPr lang="ru-RU" sz="1600" b="1" dirty="0" smtClean="0">
                <a:solidFill>
                  <a:schemeClr val="bg1"/>
                </a:solidFill>
              </a:rPr>
              <a:t>и средства защиты информации в системах электронного </a:t>
            </a:r>
            <a:r>
              <a:rPr lang="ru-RU" sz="1600" b="1" dirty="0" smtClean="0">
                <a:solidFill>
                  <a:schemeClr val="bg1"/>
                </a:solidFill>
              </a:rPr>
              <a:t>документооборота</a:t>
            </a:r>
          </a:p>
          <a:p>
            <a:pPr marL="0" indent="261938" eaLnBrk="1" hangingPunct="1">
              <a:spcBef>
                <a:spcPts val="1200"/>
              </a:spcBef>
              <a:buFont typeface="Wingdings 2" pitchFamily="18" charset="2"/>
              <a:buChar char=""/>
              <a:tabLst>
                <a:tab pos="449263" algn="l"/>
              </a:tabLst>
            </a:pPr>
            <a:r>
              <a:rPr lang="ru-RU" sz="1600" b="1" dirty="0">
                <a:solidFill>
                  <a:schemeClr val="bg1"/>
                </a:solidFill>
              </a:rPr>
              <a:t>Управление изменениями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0" indent="261938" eaLnBrk="1" hangingPunct="1">
              <a:buFont typeface="Wingdings 2" pitchFamily="18" charset="2"/>
              <a:buNone/>
              <a:tabLst>
                <a:tab pos="449263" algn="l"/>
              </a:tabLst>
            </a:pPr>
            <a:endParaRPr lang="ru-RU" dirty="0" smtClean="0"/>
          </a:p>
          <a:p>
            <a:pPr marL="0" indent="261938" eaLnBrk="1" hangingPunct="1">
              <a:buFont typeface="Wingdings 2" pitchFamily="18" charset="2"/>
              <a:buNone/>
              <a:tabLst>
                <a:tab pos="449263" algn="l"/>
              </a:tabLst>
            </a:pP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11960" y="1481328"/>
            <a:ext cx="4474840" cy="4525963"/>
          </a:xfrm>
        </p:spPr>
        <p:txBody>
          <a:bodyPr/>
          <a:lstStyle/>
          <a:p>
            <a:pPr marL="87313" indent="276225" eaLnBrk="1" hangingPunct="1">
              <a:spcBef>
                <a:spcPts val="1200"/>
              </a:spcBef>
              <a:tabLst>
                <a:tab pos="623888" algn="l"/>
              </a:tabLst>
            </a:pPr>
            <a:r>
              <a:rPr lang="ru-RU" sz="1800" b="1" dirty="0">
                <a:solidFill>
                  <a:schemeClr val="bg1"/>
                </a:solidFill>
              </a:rPr>
              <a:t>Интегрированная </a:t>
            </a:r>
            <a:r>
              <a:rPr lang="ru-RU" sz="1800" b="1" dirty="0">
                <a:solidFill>
                  <a:schemeClr val="bg1"/>
                </a:solidFill>
              </a:rPr>
              <a:t>отчетность</a:t>
            </a:r>
          </a:p>
          <a:p>
            <a:pPr marL="87313" indent="276225">
              <a:tabLst>
                <a:tab pos="623888" algn="l"/>
              </a:tabLst>
            </a:pPr>
            <a:r>
              <a:rPr lang="ru-RU" sz="1800" b="1" dirty="0">
                <a:solidFill>
                  <a:schemeClr val="bg1"/>
                </a:solidFill>
              </a:rPr>
              <a:t>Стратегический </a:t>
            </a:r>
            <a:r>
              <a:rPr lang="ru-RU" sz="1800" b="1" dirty="0">
                <a:solidFill>
                  <a:schemeClr val="bg1"/>
                </a:solidFill>
              </a:rPr>
              <a:t>управленческий учет и </a:t>
            </a:r>
            <a:r>
              <a:rPr lang="ru-RU" sz="1800" b="1" dirty="0" smtClean="0">
                <a:solidFill>
                  <a:schemeClr val="bg1"/>
                </a:solidFill>
              </a:rPr>
              <a:t>анализ</a:t>
            </a:r>
          </a:p>
          <a:p>
            <a:pPr marL="87313" indent="276225">
              <a:tabLst>
                <a:tab pos="623888" algn="l"/>
              </a:tabLst>
            </a:pPr>
            <a:r>
              <a:rPr lang="ru-RU" sz="1800" b="1" dirty="0">
                <a:solidFill>
                  <a:schemeClr val="bg1"/>
                </a:solidFill>
              </a:rPr>
              <a:t>Управленческие аспекты международных стандартов финансовой </a:t>
            </a:r>
            <a:r>
              <a:rPr lang="ru-RU" sz="1800" b="1" dirty="0" smtClean="0">
                <a:solidFill>
                  <a:schemeClr val="bg1"/>
                </a:solidFill>
              </a:rPr>
              <a:t>отчетности</a:t>
            </a:r>
          </a:p>
          <a:p>
            <a:pPr marL="87313" indent="276225">
              <a:tabLst>
                <a:tab pos="623888" algn="l"/>
              </a:tabLst>
            </a:pPr>
            <a:r>
              <a:rPr lang="ru-RU" sz="1800" b="1" dirty="0">
                <a:solidFill>
                  <a:schemeClr val="bg1"/>
                </a:solidFill>
              </a:rPr>
              <a:t>Управленческий учет в секторе государственного управления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87313" indent="276225">
              <a:tabLst>
                <a:tab pos="623888" algn="l"/>
              </a:tabLst>
            </a:pPr>
            <a:r>
              <a:rPr lang="ru-RU" sz="1800" b="1" dirty="0">
                <a:solidFill>
                  <a:schemeClr val="bg1"/>
                </a:solidFill>
              </a:rPr>
              <a:t>Особенности управленческого учета и контроллинга в торговле, сфере услуг и отраслях </a:t>
            </a:r>
            <a:r>
              <a:rPr lang="ru-RU" sz="1800" b="1" dirty="0" smtClean="0">
                <a:solidFill>
                  <a:schemeClr val="bg1"/>
                </a:solidFill>
              </a:rPr>
              <a:t>промышленности</a:t>
            </a:r>
          </a:p>
          <a:p>
            <a:pPr marL="87313" indent="276225">
              <a:tabLst>
                <a:tab pos="623888" algn="l"/>
              </a:tabLst>
            </a:pPr>
            <a:r>
              <a:rPr lang="ru-RU" sz="1800" b="1" dirty="0">
                <a:solidFill>
                  <a:schemeClr val="bg1"/>
                </a:solidFill>
              </a:rPr>
              <a:t>Организация системы управленческого учета и контроллинга на предприятии</a:t>
            </a:r>
            <a:endParaRPr lang="ru-RU" sz="1800" b="1" dirty="0" smtClean="0">
              <a:solidFill>
                <a:schemeClr val="bg1"/>
              </a:solidFill>
            </a:endParaRPr>
          </a:p>
        </p:txBody>
      </p:sp>
      <p:sp>
        <p:nvSpPr>
          <p:cNvPr id="25605" name="Rectangle 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ДИСЦИПЛИНЫ МАГИСТЕРСКОЙ ПРОГРАММЫ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95395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 ОБЯЗАТЕЛЬНЫЕ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94846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ПО ВЫБОРУ</a:t>
            </a:r>
            <a:endParaRPr lang="ru-RU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8509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</a:rPr>
              <a:t>Компетенции магистранта 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программы «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Контроллинг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и управленческий учет»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Понимание, использование и формирование учётно-аналитической информации в сфере управленческого планирования, бюджетирования, учёта, калькулирования, анализа результатов бизнес-сегментов и др., предназначенной для всех звеньев управленческого персонала хозяйствующих субъектов любых масштабов, осуществляющих различные виды деятельности;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формирование и формализация финансовой и </a:t>
            </a:r>
            <a:r>
              <a:rPr lang="ru-RU" sz="2000" dirty="0" err="1" smtClean="0"/>
              <a:t>бюжетной</a:t>
            </a:r>
            <a:r>
              <a:rPr lang="ru-RU" sz="2000" dirty="0" smtClean="0"/>
              <a:t> политики хозяйствующего субъекта;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применение стратегических и оперативных методов контроллинга с целью управления прибылью, выявления потенциальных резервов её роста;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умение анализировать и интерпретировать управленческую информацию для подготовки и обоснования тактических и стратегических управленческих решений;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подготовка сегментарной, интегрированной отчётности с использованием данных финансового и управленческого учёта, социальной отчетности;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умение разрабатывать внутрифирменные стандарты в области внутреннего контроля, управленческого учёта и др. (амортизационной политики, договорной политики и др.).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D3C1893CCB2745A1E25CE97391AC51" ma:contentTypeVersion="1" ma:contentTypeDescription="Создание документа." ma:contentTypeScope="" ma:versionID="3425679ce849baaf8e30b190cf67d65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7A333B5-E51E-45FF-BE45-FBE37F09AC14}"/>
</file>

<file path=customXml/itemProps2.xml><?xml version="1.0" encoding="utf-8"?>
<ds:datastoreItem xmlns:ds="http://schemas.openxmlformats.org/officeDocument/2006/customXml" ds:itemID="{EC25EA58-AB6B-4D35-A821-9A4F12E06C46}"/>
</file>

<file path=customXml/itemProps3.xml><?xml version="1.0" encoding="utf-8"?>
<ds:datastoreItem xmlns:ds="http://schemas.openxmlformats.org/officeDocument/2006/customXml" ds:itemID="{AC4BAB2A-7633-4080-AA9A-A3FFB7946ED9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1360</TotalTime>
  <Words>759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Научный руководитель программы – д.э.н., профессор Вахрушина Мария Арамовна</vt:lpstr>
      <vt:lpstr>Научный со-руководитель программы – д.э.н., профессор Карпова Татьяна Петровна</vt:lpstr>
      <vt:lpstr>Преподавательский состав</vt:lpstr>
      <vt:lpstr>Актуальность магистерской программы «Контроллинг и управленческий учет»</vt:lpstr>
      <vt:lpstr>Цель магистерской программы</vt:lpstr>
      <vt:lpstr>Целевая аудитория</vt:lpstr>
      <vt:lpstr>ДИСЦИПЛИНЫ МАГИСТЕРСКОЙ ПРОГРАММЫ</vt:lpstr>
      <vt:lpstr>Компетенции магистранта  программы «Контроллинг и управленческий учет»</vt:lpstr>
      <vt:lpstr>НАШИ КОНТАКТЫ :  214018, г. Смоленск, ул. Пр. Гагарина, д. 22, каб. 217,233, 247 тел. (4812) 35-88-99 (добав. 139).  e-mail: TPKarpova@fa.ru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Максон</dc:creator>
  <cp:lastModifiedBy>MetodPrepod</cp:lastModifiedBy>
  <cp:revision>176</cp:revision>
  <cp:lastPrinted>1601-01-01T00:00:00Z</cp:lastPrinted>
  <dcterms:created xsi:type="dcterms:W3CDTF">1601-01-01T00:00:00Z</dcterms:created>
  <dcterms:modified xsi:type="dcterms:W3CDTF">2015-05-22T12:47:03Z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xd_Signature">
    <vt:lpwstr/>
  </property>
  <property fmtid="{D5CDD505-2E9C-101B-9397-08002B2CF9AE}" pid="4" name="TemplateUrl">
    <vt:lpwstr/>
  </property>
  <property fmtid="{D5CDD505-2E9C-101B-9397-08002B2CF9AE}" pid="5" name="xd_ProgID">
    <vt:lpwstr/>
  </property>
  <property fmtid="{D5CDD505-2E9C-101B-9397-08002B2CF9AE}" pid="6" name="ContentTypeId">
    <vt:lpwstr>0x01010039D3C1893CCB2745A1E25CE97391AC51</vt:lpwstr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PublishingExpirationDate">
    <vt:lpwstr/>
  </property>
  <property fmtid="{D5CDD505-2E9C-101B-9397-08002B2CF9AE}" pid="10" name="PublishingStartDate">
    <vt:lpwstr/>
  </property>
</Properties>
</file>