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  <p:sldMasterId id="2147483696" r:id="rId5"/>
  </p:sldMasterIdLst>
  <p:sldIdLst>
    <p:sldId id="257" r:id="rId6"/>
    <p:sldId id="320" r:id="rId7"/>
    <p:sldId id="315" r:id="rId8"/>
    <p:sldId id="316" r:id="rId9"/>
    <p:sldId id="308" r:id="rId10"/>
    <p:sldId id="307" r:id="rId11"/>
    <p:sldId id="313" r:id="rId12"/>
    <p:sldId id="312" r:id="rId13"/>
    <p:sldId id="318" r:id="rId14"/>
    <p:sldId id="310" r:id="rId15"/>
    <p:sldId id="314" r:id="rId16"/>
    <p:sldId id="292" r:id="rId17"/>
    <p:sldId id="291" r:id="rId18"/>
    <p:sldId id="296" r:id="rId19"/>
    <p:sldId id="297" r:id="rId20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000"/>
    <a:srgbClr val="1C5E02"/>
    <a:srgbClr val="014B0D"/>
    <a:srgbClr val="006600"/>
    <a:srgbClr val="003300"/>
    <a:srgbClr val="00FF99"/>
    <a:srgbClr val="00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47" autoAdjust="0"/>
    <p:restoredTop sz="94660"/>
  </p:normalViewPr>
  <p:slideViewPr>
    <p:cSldViewPr>
      <p:cViewPr varScale="1">
        <p:scale>
          <a:sx n="69" d="100"/>
          <a:sy n="69" d="100"/>
        </p:scale>
        <p:origin x="127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B215ED-0353-47C6-A01E-CC571244CF2E}" type="datetimeFigureOut">
              <a:rPr lang="ru-RU" smtClean="0"/>
              <a:pPr>
                <a:defRPr/>
              </a:pPr>
              <a:t>11.06.2019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E930-5A37-4238-8739-B6AFF0ADB85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3530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23CB7A-B485-4CC6-AAAE-9C4893F3812F}" type="datetimeFigureOut">
              <a:rPr lang="ru-RU" smtClean="0"/>
              <a:pPr>
                <a:defRPr/>
              </a:pPr>
              <a:t>11.06.2019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5BAE3-64A6-4107-9CA8-3CC078976B1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763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23CB7A-B485-4CC6-AAAE-9C4893F3812F}" type="datetimeFigureOut">
              <a:rPr lang="ru-RU" smtClean="0"/>
              <a:pPr>
                <a:defRPr/>
              </a:pPr>
              <a:t>11.06.2019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5BAE3-64A6-4107-9CA8-3CC078976B1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0484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23CB7A-B485-4CC6-AAAE-9C4893F3812F}" type="datetimeFigureOut">
              <a:rPr lang="ru-RU" smtClean="0"/>
              <a:pPr>
                <a:defRPr/>
              </a:pPr>
              <a:t>11.06.2019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5BAE3-64A6-4107-9CA8-3CC078976B1D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6263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23CB7A-B485-4CC6-AAAE-9C4893F3812F}" type="datetimeFigureOut">
              <a:rPr lang="ru-RU" smtClean="0"/>
              <a:pPr>
                <a:defRPr/>
              </a:pPr>
              <a:t>11.06.2019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5BAE3-64A6-4107-9CA8-3CC078976B1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9044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23CB7A-B485-4CC6-AAAE-9C4893F3812F}" type="datetimeFigureOut">
              <a:rPr lang="ru-RU" smtClean="0"/>
              <a:pPr>
                <a:defRPr/>
              </a:pPr>
              <a:t>11.06.2019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5BAE3-64A6-4107-9CA8-3CC078976B1D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6583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23CB7A-B485-4CC6-AAAE-9C4893F3812F}" type="datetimeFigureOut">
              <a:rPr lang="ru-RU" smtClean="0"/>
              <a:pPr>
                <a:defRPr/>
              </a:pPr>
              <a:t>11.06.2019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5BAE3-64A6-4107-9CA8-3CC078976B1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4279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4B5AF4-E7C2-4204-AC90-19A14BB813CB}" type="datetimeFigureOut">
              <a:rPr lang="ru-RU" smtClean="0"/>
              <a:pPr>
                <a:defRPr/>
              </a:pPr>
              <a:t>11.06.2019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CD5D-4F62-484D-9E74-D02E2D9E51E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4182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2DD69B-ABB0-4794-8F5F-41645FA7FEF5}" type="datetimeFigureOut">
              <a:rPr lang="ru-RU" smtClean="0"/>
              <a:pPr>
                <a:defRPr/>
              </a:pPr>
              <a:t>11.06.2019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47D33-7736-4C63-B6F3-E3969E5E00D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4381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323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11.06.2019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97614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30C272-AC38-4C5A-AB74-1DF1324B4DD6}" type="datetimeFigureOut">
              <a:rPr lang="ru-RU" smtClean="0"/>
              <a:pPr>
                <a:defRPr/>
              </a:pPr>
              <a:t>11.06.2019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AA51-ADA6-419A-97BB-1D7A1BC7164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23217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11.06.2019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924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11.06.2019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603675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11.06.2019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509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11.06.2019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71409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11.06.2019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6983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11.06.2019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60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11.06.2019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869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11.06.2019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435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11.06.2019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253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BB474D-D5B1-43A1-9C8B-2A17DE67D341}" type="datetimeFigureOut">
              <a:rPr lang="ru-RU" smtClean="0"/>
              <a:pPr>
                <a:defRPr/>
              </a:pPr>
              <a:t>11.06.2019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DABB-B9B0-4B6A-A93D-E5CE5BA58A9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6507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52EAF6-909D-446F-AD31-2B69A9A999F5}" type="datetimeFigureOut">
              <a:rPr lang="ru-RU" smtClean="0"/>
              <a:pPr>
                <a:defRPr/>
              </a:pPr>
              <a:t>11.06.2019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C4DE-C0DC-459C-87DB-1245A8C7C7E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7951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58FCC8-58D1-490F-A8B1-77CC93297316}" type="datetimeFigureOut">
              <a:rPr lang="ru-RU" smtClean="0"/>
              <a:pPr>
                <a:defRPr/>
              </a:pPr>
              <a:t>11.06.2019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AE562-988C-4BA3-80E4-903DFCACBFF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5754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128112-0F06-447B-8431-7466B5369C9A}" type="datetimeFigureOut">
              <a:rPr lang="ru-RU" smtClean="0"/>
              <a:pPr>
                <a:defRPr/>
              </a:pPr>
              <a:t>11.06.2019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3411-9DDD-451C-ABA9-208C8326B25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689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C8EFE1-5353-4C65-8F26-8AD39FC5742A}" type="datetimeFigureOut">
              <a:rPr lang="ru-RU" smtClean="0"/>
              <a:pPr>
                <a:defRPr/>
              </a:pPr>
              <a:t>11.06.2019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27DE-FA7F-467B-A1BE-8258459B769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1818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FFCC90-C078-48B3-BF44-47343E168780}" type="datetimeFigureOut">
              <a:rPr lang="ru-RU" smtClean="0"/>
              <a:pPr>
                <a:defRPr/>
              </a:pPr>
              <a:t>11.06.2019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EB4F-9B64-44FD-B9D6-D08D90A89C9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7861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89B954-DD9B-4C25-B2B5-34065E3D4142}" type="datetimeFigureOut">
              <a:rPr lang="ru-RU" smtClean="0"/>
              <a:pPr>
                <a:defRPr/>
              </a:pPr>
              <a:t>11.06.2019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630C1-96E5-4792-9A59-EFC4BCD9BE0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5049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3F23CB7A-B485-4CC6-AAAE-9C4893F3812F}" type="datetimeFigureOut">
              <a:rPr lang="ru-RU" smtClean="0"/>
              <a:pPr>
                <a:defRPr/>
              </a:pPr>
              <a:t>11.06.2019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E55BAE3-64A6-4107-9CA8-3CC078976B1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56164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914400"/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 defTabSz="914400"/>
              <a:t>11.06.2019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914400"/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defTabSz="914400"/>
            <a:fld id="{B19B0651-EE4F-4900-A07F-96A6BFA9D0F0}" type="slidenum">
              <a:rPr lang="ru-RU" smtClean="0">
                <a:solidFill>
                  <a:prstClr val="black"/>
                </a:solidFill>
              </a:rPr>
              <a:pPr defTabSz="914400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721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4B0D">
            <a:alpha val="8588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 descr="Финуниверситет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Прямоугольник 2"/>
          <p:cNvSpPr>
            <a:spLocks noChangeArrowheads="1"/>
          </p:cNvSpPr>
          <p:nvPr/>
        </p:nvSpPr>
        <p:spPr bwMode="auto">
          <a:xfrm>
            <a:off x="1187624" y="4508500"/>
            <a:ext cx="640325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FDE57F"/>
                </a:solidFill>
              </a:rPr>
              <a:t>             </a:t>
            </a:r>
            <a:r>
              <a:rPr lang="ru-RU" altLang="ru-RU" sz="2000" b="1" dirty="0" smtClean="0">
                <a:solidFill>
                  <a:srgbClr val="FDE57F"/>
                </a:solidFill>
              </a:rPr>
              <a:t>Смоленский филиал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FDE57F"/>
                </a:solidFill>
              </a:rPr>
              <a:t>кафедра «</a:t>
            </a:r>
            <a:r>
              <a:rPr lang="ru-RU" altLang="ru-RU" sz="2000" b="1" dirty="0" smtClean="0">
                <a:solidFill>
                  <a:srgbClr val="FDE57F"/>
                </a:solidFill>
              </a:rPr>
              <a:t>Математика, информатика и общегуманитарные науки»</a:t>
            </a:r>
            <a:endParaRPr lang="ru-RU" altLang="ru-RU" sz="2000" b="1" dirty="0">
              <a:solidFill>
                <a:srgbClr val="FDE57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rgbClr val="FDE57F"/>
              </a:solidFill>
            </a:endParaRPr>
          </a:p>
        </p:txBody>
      </p:sp>
      <p:sp>
        <p:nvSpPr>
          <p:cNvPr id="7" name="Заголовок 9"/>
          <p:cNvSpPr txBox="1">
            <a:spLocks/>
          </p:cNvSpPr>
          <p:nvPr/>
        </p:nvSpPr>
        <p:spPr>
          <a:xfrm>
            <a:off x="1403648" y="5105524"/>
            <a:ext cx="7200800" cy="877888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800" b="1" cap="all" dirty="0" smtClean="0">
                <a:solidFill>
                  <a:srgbClr val="FDE57F"/>
                </a:solidFill>
              </a:rPr>
              <a:t>           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800" b="1" cap="all" dirty="0" smtClean="0">
                <a:solidFill>
                  <a:srgbClr val="FDE57F"/>
                </a:solidFill>
              </a:rPr>
              <a:t>Основная профессиональная ОБРАЗОВАТЕЛЬНАЯ </a:t>
            </a:r>
            <a:r>
              <a:rPr lang="ru-RU" sz="1800" b="1" cap="all" dirty="0">
                <a:solidFill>
                  <a:srgbClr val="FDE57F"/>
                </a:solidFill>
              </a:rPr>
              <a:t>программа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800" b="1" cap="all" dirty="0" smtClean="0">
                <a:solidFill>
                  <a:srgbClr val="FDE57F"/>
                </a:solidFill>
              </a:rPr>
              <a:t>38.03.05 БИЗНЕС-ИНФОРМАТИКА,</a:t>
            </a:r>
            <a:br>
              <a:rPr lang="ru-RU" sz="1800" b="1" cap="all" dirty="0" smtClean="0">
                <a:solidFill>
                  <a:srgbClr val="FDE57F"/>
                </a:solidFill>
              </a:rPr>
            </a:br>
            <a:r>
              <a:rPr lang="ru-RU" sz="1800" b="1" cap="all" dirty="0" smtClean="0">
                <a:solidFill>
                  <a:srgbClr val="FDE57F"/>
                </a:solidFill>
              </a:rPr>
              <a:t>профиль «ИТ-менеджмент в бизнесе»</a:t>
            </a:r>
            <a:endParaRPr lang="ru-RU" sz="1800" b="1" cap="all" dirty="0">
              <a:solidFill>
                <a:srgbClr val="FDE57F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983" y="0"/>
            <a:ext cx="3246033" cy="1035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8869097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6706" y="-99392"/>
            <a:ext cx="590708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17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88" y="692695"/>
            <a:ext cx="9013112" cy="6142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-207946"/>
            <a:ext cx="590708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28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Прямоугольник 5"/>
          <p:cNvSpPr>
            <a:spLocks noChangeArrowheads="1"/>
          </p:cNvSpPr>
          <p:nvPr/>
        </p:nvSpPr>
        <p:spPr bwMode="auto">
          <a:xfrm>
            <a:off x="3357563" y="4652963"/>
            <a:ext cx="5572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14B0D"/>
              </a:solidFill>
            </a:endParaRPr>
          </a:p>
        </p:txBody>
      </p:sp>
      <p:sp>
        <p:nvSpPr>
          <p:cNvPr id="14" name="Заголовок 9"/>
          <p:cNvSpPr txBox="1">
            <a:spLocks/>
          </p:cNvSpPr>
          <p:nvPr/>
        </p:nvSpPr>
        <p:spPr>
          <a:xfrm>
            <a:off x="0" y="1059582"/>
            <a:ext cx="9036496" cy="713234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800" b="1" cap="all" dirty="0">
                <a:solidFill>
                  <a:srgbClr val="0070C0"/>
                </a:solidFill>
              </a:rPr>
              <a:t>Основная профессиональная ОБРАЗОВАТЕЛЬНАЯ программа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800" b="1" cap="all" dirty="0">
                <a:solidFill>
                  <a:srgbClr val="0070C0"/>
                </a:solidFill>
              </a:rPr>
              <a:t>38.03.05 «Бизнес-информатика»,</a:t>
            </a:r>
            <a:br>
              <a:rPr lang="ru-RU" sz="1800" b="1" cap="all" dirty="0">
                <a:solidFill>
                  <a:srgbClr val="0070C0"/>
                </a:solidFill>
              </a:rPr>
            </a:br>
            <a:endParaRPr lang="ru-RU" sz="1800" b="1" cap="all" dirty="0">
              <a:solidFill>
                <a:srgbClr val="0070C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040" y="-92895"/>
            <a:ext cx="3744416" cy="119502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1820394"/>
            <a:ext cx="79928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algn="ctr"/>
            <a:r>
              <a:rPr lang="ru-RU" altLang="ru-RU" sz="2400" b="1" dirty="0" smtClean="0">
                <a:solidFill>
                  <a:schemeClr val="bg2">
                    <a:lumMod val="75000"/>
                  </a:schemeClr>
                </a:solidFill>
              </a:rPr>
              <a:t>Профессиональные компетенции профиля 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«ИТ-менеджмент в бизнесе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»</a:t>
            </a:r>
          </a:p>
          <a:p>
            <a:pPr marL="358775" algn="ctr"/>
            <a:endParaRPr lang="ru-RU" sz="24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644525" indent="-285750" algn="just"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ПКП-1 </a:t>
            </a:r>
            <a:r>
              <a:rPr lang="ru-RU" sz="1600" b="1" dirty="0">
                <a:solidFill>
                  <a:schemeClr val="bg2">
                    <a:lumMod val="75000"/>
                  </a:schemeClr>
                </a:solidFill>
              </a:rPr>
              <a:t>- способность формировать цели, приоритеты и ограничения управления качеством ресурсов ИТ и изменение их по мере изменения внешних условий и внутренних бизнес-потребностей;</a:t>
            </a:r>
          </a:p>
          <a:p>
            <a:pPr marL="644525" indent="-285750" algn="just"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ПКП-2 </a:t>
            </a:r>
            <a:r>
              <a:rPr lang="ru-RU" sz="1600" b="1" dirty="0">
                <a:solidFill>
                  <a:schemeClr val="bg2">
                    <a:lumMod val="75000"/>
                  </a:schemeClr>
                </a:solidFill>
              </a:rPr>
              <a:t>- способность к управлению экономикой и финансами ИТ;</a:t>
            </a:r>
          </a:p>
          <a:p>
            <a:pPr marL="644525" indent="-285750" algn="just"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ПКП-3 </a:t>
            </a:r>
            <a:r>
              <a:rPr lang="ru-RU" sz="1600" b="1" dirty="0">
                <a:solidFill>
                  <a:schemeClr val="bg2">
                    <a:lumMod val="75000"/>
                  </a:schemeClr>
                </a:solidFill>
              </a:rPr>
              <a:t>- умение разрабатывать эффективные коммуникации между ИТ-персоналом и бизнес-пользователями;</a:t>
            </a:r>
          </a:p>
          <a:p>
            <a:pPr marL="644525" indent="-285750" algn="just"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ПКП-4 </a:t>
            </a:r>
            <a:r>
              <a:rPr lang="ru-RU" sz="1600" b="1" dirty="0">
                <a:solidFill>
                  <a:schemeClr val="bg2">
                    <a:lumMod val="75000"/>
                  </a:schemeClr>
                </a:solidFill>
              </a:rPr>
              <a:t>- способность организовать процесс управления изменениями информационной среды организации;</a:t>
            </a:r>
          </a:p>
          <a:p>
            <a:pPr marL="644525" indent="-285750" algn="just"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ПКП-5 </a:t>
            </a:r>
            <a:r>
              <a:rPr lang="ru-RU" sz="1600" b="1" dirty="0">
                <a:solidFill>
                  <a:schemeClr val="bg2">
                    <a:lumMod val="75000"/>
                  </a:schemeClr>
                </a:solidFill>
              </a:rPr>
              <a:t>- умение разрабатывать системы управления знаниями и компетенциями;</a:t>
            </a:r>
          </a:p>
          <a:p>
            <a:pPr marL="644525" indent="-285750" algn="just"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ПКП-6 </a:t>
            </a:r>
            <a:r>
              <a:rPr lang="ru-RU" sz="1600" b="1" dirty="0">
                <a:solidFill>
                  <a:schemeClr val="bg2">
                    <a:lumMod val="75000"/>
                  </a:schemeClr>
                </a:solidFill>
              </a:rPr>
              <a:t>- умение консультировать заказчиков по вопросам использования ИТ для трансформации бизнеса.</a:t>
            </a:r>
          </a:p>
          <a:p>
            <a:pPr marL="358775" algn="just"/>
            <a:endParaRPr lang="ru-RU" sz="1600" b="1" dirty="0">
              <a:solidFill>
                <a:schemeClr val="bg2">
                  <a:lumMod val="75000"/>
                </a:schemeClr>
              </a:solidFill>
            </a:endParaRPr>
          </a:p>
          <a:p>
            <a:pPr marL="358775" algn="just"/>
            <a:r>
              <a:rPr lang="ru-RU" altLang="ru-RU" sz="16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ru-RU" sz="16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19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Прямоугольник 5"/>
          <p:cNvSpPr>
            <a:spLocks noChangeArrowheads="1"/>
          </p:cNvSpPr>
          <p:nvPr/>
        </p:nvSpPr>
        <p:spPr bwMode="auto">
          <a:xfrm>
            <a:off x="3357563" y="4652963"/>
            <a:ext cx="5572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14B0D"/>
              </a:solidFill>
            </a:endParaRPr>
          </a:p>
        </p:txBody>
      </p:sp>
      <p:sp>
        <p:nvSpPr>
          <p:cNvPr id="14" name="Заголовок 9"/>
          <p:cNvSpPr txBox="1">
            <a:spLocks/>
          </p:cNvSpPr>
          <p:nvPr/>
        </p:nvSpPr>
        <p:spPr>
          <a:xfrm>
            <a:off x="0" y="1059582"/>
            <a:ext cx="9036496" cy="91440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800" b="1" cap="all" dirty="0">
                <a:solidFill>
                  <a:srgbClr val="0070C0"/>
                </a:solidFill>
              </a:rPr>
              <a:t>Основная профессиональная ОБРАЗОВАТЕЛЬНАЯ программа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800" b="1" cap="all" dirty="0">
                <a:solidFill>
                  <a:srgbClr val="0070C0"/>
                </a:solidFill>
              </a:rPr>
              <a:t>38.03.05 «Бизнес-информатика»,</a:t>
            </a:r>
            <a:br>
              <a:rPr lang="ru-RU" sz="1800" b="1" cap="all" dirty="0">
                <a:solidFill>
                  <a:srgbClr val="0070C0"/>
                </a:solidFill>
              </a:rPr>
            </a:br>
            <a:r>
              <a:rPr lang="ru-RU" sz="1800" b="1" cap="all" dirty="0">
                <a:solidFill>
                  <a:srgbClr val="0070C0"/>
                </a:solidFill>
              </a:rPr>
              <a:t>профиль «ИТ-менеджмент в бизнесе»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040" y="-92895"/>
            <a:ext cx="3744416" cy="119502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2132856"/>
            <a:ext cx="79928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algn="ctr">
              <a:defRPr/>
            </a:pP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ПАРТНЕРЫ ПРОГРАММЫ: </a:t>
            </a:r>
          </a:p>
          <a:p>
            <a:pPr algn="just">
              <a:defRPr/>
            </a:pP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Администрация Смоленской области, </a:t>
            </a:r>
          </a:p>
          <a:p>
            <a:pPr algn="just">
              <a:defRPr/>
            </a:pP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Департамент инвестиционного развития Смоленской области, </a:t>
            </a:r>
          </a:p>
          <a:p>
            <a:pPr algn="just">
              <a:defRPr/>
            </a:pP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Аппарат по защите прав предпринимателей Смоленской области </a:t>
            </a:r>
            <a:endParaRPr lang="ru-RU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Сбербанк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, </a:t>
            </a:r>
          </a:p>
          <a:p>
            <a:pPr algn="just">
              <a:defRPr/>
            </a:pPr>
            <a:r>
              <a:rPr lang="ru-RU" b="1" dirty="0" err="1">
                <a:solidFill>
                  <a:schemeClr val="bg2">
                    <a:lumMod val="75000"/>
                  </a:schemeClr>
                </a:solidFill>
              </a:rPr>
              <a:t>Россельхозбанк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,</a:t>
            </a:r>
          </a:p>
          <a:p>
            <a:pPr algn="just">
              <a:defRPr/>
            </a:pP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Ренессанс-банк, </a:t>
            </a:r>
          </a:p>
          <a:p>
            <a:pPr algn="just">
              <a:defRPr/>
            </a:pP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Банк Восточный, </a:t>
            </a:r>
          </a:p>
          <a:p>
            <a:pPr algn="just">
              <a:defRPr/>
            </a:pP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ЗАО «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</a:rPr>
              <a:t>Амкор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</a:rPr>
              <a:t>Электроникс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»,</a:t>
            </a:r>
          </a:p>
          <a:p>
            <a:pPr algn="just">
              <a:defRPr/>
            </a:pP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ИТ-компания  «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</a:rPr>
              <a:t>Виспер-Артс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»  и др.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18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Прямоугольник 5"/>
          <p:cNvSpPr>
            <a:spLocks noChangeArrowheads="1"/>
          </p:cNvSpPr>
          <p:nvPr/>
        </p:nvSpPr>
        <p:spPr bwMode="auto">
          <a:xfrm>
            <a:off x="3357563" y="4652963"/>
            <a:ext cx="5572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14B0D"/>
              </a:solidFill>
            </a:endParaRPr>
          </a:p>
        </p:txBody>
      </p:sp>
      <p:sp>
        <p:nvSpPr>
          <p:cNvPr id="14" name="Заголовок 9"/>
          <p:cNvSpPr txBox="1">
            <a:spLocks/>
          </p:cNvSpPr>
          <p:nvPr/>
        </p:nvSpPr>
        <p:spPr>
          <a:xfrm>
            <a:off x="0" y="1059582"/>
            <a:ext cx="9036496" cy="91440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800" b="1" cap="all" dirty="0">
                <a:solidFill>
                  <a:srgbClr val="0070C0"/>
                </a:solidFill>
              </a:rPr>
              <a:t>Основная профессиональная ОБРАЗОВАТЕЛЬНАЯ программа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800" b="1" cap="all" dirty="0">
                <a:solidFill>
                  <a:srgbClr val="0070C0"/>
                </a:solidFill>
              </a:rPr>
              <a:t>38.03.05 «Бизнес-информатика»,</a:t>
            </a:r>
            <a:br>
              <a:rPr lang="ru-RU" sz="1800" b="1" cap="all" dirty="0">
                <a:solidFill>
                  <a:srgbClr val="0070C0"/>
                </a:solidFill>
              </a:rPr>
            </a:br>
            <a:r>
              <a:rPr lang="ru-RU" sz="1800" b="1" cap="all" dirty="0">
                <a:solidFill>
                  <a:srgbClr val="0070C0"/>
                </a:solidFill>
              </a:rPr>
              <a:t>профиль «ИТ-менеджмент в бизнесе»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040" y="-92895"/>
            <a:ext cx="3744416" cy="119502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27584" y="2451698"/>
            <a:ext cx="810210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2400" b="1" dirty="0">
                <a:solidFill>
                  <a:schemeClr val="bg2">
                    <a:lumMod val="75000"/>
                  </a:schemeClr>
                </a:solidFill>
              </a:rPr>
              <a:t>Наши контакты</a:t>
            </a:r>
            <a:r>
              <a:rPr lang="ru-RU" altLang="ru-RU" sz="2400" b="1" dirty="0" smtClean="0">
                <a:solidFill>
                  <a:schemeClr val="bg2">
                    <a:lumMod val="75000"/>
                  </a:schemeClr>
                </a:solidFill>
              </a:rPr>
              <a:t>:</a:t>
            </a:r>
          </a:p>
          <a:p>
            <a:pPr>
              <a:spcBef>
                <a:spcPct val="0"/>
              </a:spcBef>
            </a:pPr>
            <a:r>
              <a:rPr lang="ru-RU" altLang="ru-RU" sz="2400" b="1" dirty="0" smtClean="0">
                <a:solidFill>
                  <a:schemeClr val="bg2">
                    <a:lumMod val="75000"/>
                  </a:schemeClr>
                </a:solidFill>
              </a:rPr>
              <a:t>г. Смоленск, пр. Гагарина, д.22</a:t>
            </a:r>
            <a:endParaRPr lang="ru-RU" altLang="ru-RU" sz="2400" b="1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spcBef>
                <a:spcPct val="0"/>
              </a:spcBef>
            </a:pPr>
            <a:r>
              <a:rPr lang="ru-RU" altLang="ru-RU" sz="2400" b="1" dirty="0">
                <a:solidFill>
                  <a:schemeClr val="bg2">
                    <a:lumMod val="75000"/>
                  </a:schemeClr>
                </a:solidFill>
              </a:rPr>
              <a:t>Кафедра </a:t>
            </a:r>
            <a:r>
              <a:rPr lang="ru-RU" altLang="ru-RU" sz="2400" b="1" dirty="0" smtClean="0">
                <a:solidFill>
                  <a:schemeClr val="bg2">
                    <a:lumMod val="75000"/>
                  </a:schemeClr>
                </a:solidFill>
              </a:rPr>
              <a:t>«Математика и информатика»</a:t>
            </a:r>
            <a:r>
              <a:rPr lang="en-US" altLang="ru-RU" sz="24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altLang="ru-RU" sz="2400" b="1" dirty="0" smtClean="0">
                <a:solidFill>
                  <a:schemeClr val="bg2">
                    <a:lumMod val="75000"/>
                  </a:schemeClr>
                </a:solidFill>
              </a:rPr>
              <a:t>E-mail: smolensk@fa.ru</a:t>
            </a:r>
            <a:endParaRPr lang="ru-RU" altLang="ru-RU" sz="24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spcBef>
                <a:spcPct val="0"/>
              </a:spcBef>
            </a:pPr>
            <a:endParaRPr lang="ru-RU" altLang="ru-RU" sz="2400" b="1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spcBef>
                <a:spcPct val="0"/>
              </a:spcBef>
            </a:pPr>
            <a:r>
              <a:rPr lang="ru-RU" altLang="ru-RU" sz="2400" b="1" dirty="0">
                <a:solidFill>
                  <a:schemeClr val="bg2">
                    <a:lumMod val="75000"/>
                  </a:schemeClr>
                </a:solidFill>
              </a:rPr>
              <a:t>Тел. 8 (4812) </a:t>
            </a:r>
            <a:r>
              <a:rPr lang="ru-RU" altLang="ru-RU" sz="2400" b="1" dirty="0" smtClean="0">
                <a:solidFill>
                  <a:schemeClr val="bg2">
                    <a:lumMod val="75000"/>
                  </a:schemeClr>
                </a:solidFill>
              </a:rPr>
              <a:t>35-88-99</a:t>
            </a:r>
            <a:endParaRPr lang="ru-RU" altLang="ru-RU" sz="2400" b="1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spcBef>
                <a:spcPct val="0"/>
              </a:spcBef>
            </a:pPr>
            <a:endParaRPr lang="ru-RU" altLang="ru-RU" sz="1400" b="1" dirty="0">
              <a:solidFill>
                <a:srgbClr val="014B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71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Прямоугольник 5"/>
          <p:cNvSpPr>
            <a:spLocks noChangeArrowheads="1"/>
          </p:cNvSpPr>
          <p:nvPr/>
        </p:nvSpPr>
        <p:spPr bwMode="auto">
          <a:xfrm>
            <a:off x="3357563" y="4652963"/>
            <a:ext cx="5572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14B0D"/>
              </a:solidFill>
            </a:endParaRPr>
          </a:p>
        </p:txBody>
      </p:sp>
      <p:sp>
        <p:nvSpPr>
          <p:cNvPr id="14" name="Заголовок 9"/>
          <p:cNvSpPr txBox="1">
            <a:spLocks/>
          </p:cNvSpPr>
          <p:nvPr/>
        </p:nvSpPr>
        <p:spPr>
          <a:xfrm>
            <a:off x="0" y="1059582"/>
            <a:ext cx="9036496" cy="91440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800" b="1" cap="all" dirty="0">
                <a:solidFill>
                  <a:srgbClr val="0070C0"/>
                </a:solidFill>
              </a:rPr>
              <a:t>Основная профессиональная ОБРАЗОВАТЕЛЬНАЯ программа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800" b="1" cap="all" smtClean="0">
                <a:solidFill>
                  <a:srgbClr val="0070C0"/>
                </a:solidFill>
              </a:rPr>
              <a:t>38.03.05 «Бизнес-информатика»,</a:t>
            </a:r>
            <a:r>
              <a:rPr lang="ru-RU" sz="1800" b="1" cap="all" dirty="0">
                <a:solidFill>
                  <a:srgbClr val="0070C0"/>
                </a:solidFill>
              </a:rPr>
              <a:t/>
            </a:r>
            <a:br>
              <a:rPr lang="ru-RU" sz="1800" b="1" cap="all" dirty="0">
                <a:solidFill>
                  <a:srgbClr val="0070C0"/>
                </a:solidFill>
              </a:rPr>
            </a:br>
            <a:r>
              <a:rPr lang="ru-RU" sz="1800" b="1" cap="all" dirty="0">
                <a:solidFill>
                  <a:srgbClr val="0070C0"/>
                </a:solidFill>
              </a:rPr>
              <a:t>профиль </a:t>
            </a:r>
            <a:r>
              <a:rPr lang="ru-RU" sz="1800" b="1" cap="all" dirty="0" smtClean="0">
                <a:solidFill>
                  <a:srgbClr val="0070C0"/>
                </a:solidFill>
              </a:rPr>
              <a:t>«ИТ-менеджмент в бизнесе»</a:t>
            </a:r>
            <a:endParaRPr lang="ru-RU" sz="1800" b="1" cap="all" dirty="0">
              <a:solidFill>
                <a:srgbClr val="0070C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040" y="-92895"/>
            <a:ext cx="3744416" cy="1195026"/>
          </a:xfrm>
          <a:prstGeom prst="rect">
            <a:avLst/>
          </a:prstGeom>
        </p:spPr>
      </p:pic>
      <p:pic>
        <p:nvPicPr>
          <p:cNvPr id="6" name="Picture 4" descr="http://farm5.static.flickr.com/4133/5217800010_e68c500c58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973982"/>
            <a:ext cx="6021388" cy="394017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065213" y="5473700"/>
            <a:ext cx="7129462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>
                <a:solidFill>
                  <a:srgbClr val="FF0000"/>
                </a:solidFill>
                <a:cs typeface="Arial" charset="0"/>
              </a:rPr>
              <a:t>Мы ждём вас!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</p:spTree>
    <p:extLst>
      <p:ext uri="{BB962C8B-B14F-4D97-AF65-F5344CB8AC3E}">
        <p14:creationId xmlns:p14="http://schemas.microsoft.com/office/powerpoint/2010/main" val="206425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5904656" cy="100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10754"/>
            <a:ext cx="8533456" cy="535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3335337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852936"/>
            <a:ext cx="3024336" cy="395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88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845095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99392"/>
            <a:ext cx="590708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15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11845"/>
            <a:ext cx="8424936" cy="5946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-99392"/>
            <a:ext cx="590708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24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605068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-11626"/>
            <a:ext cx="590708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17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773086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171400"/>
            <a:ext cx="590708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97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8917103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-243408"/>
            <a:ext cx="590708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4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11236"/>
            <a:ext cx="8749084" cy="584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590708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65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u="sng" dirty="0" smtClean="0"/>
              <a:t>Направление 38.03.05 Бизнес-информатика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dirty="0" smtClean="0"/>
              <a:t>срок обучения – 4,5 лет (заочная форма)</a:t>
            </a:r>
            <a:endParaRPr lang="ru-RU" sz="20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568952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6192688" cy="75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2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758CCCB49B69A4B940E2620F58DF697" ma:contentTypeVersion="1" ma:contentTypeDescription="Создание документа." ma:contentTypeScope="" ma:versionID="939ac72506ef1a3d0f2402a9f8e8348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a10c82831e5d625bbb0173136b0368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6A66E7-934D-489F-9812-4524FB2E7F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50695E-536A-49E4-BEED-A0CAFE3DF71A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F3A3621-2BF5-4651-8C0F-0F20EA9ACA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1291</TotalTime>
  <Words>217</Words>
  <Application>Microsoft Office PowerPoint</Application>
  <PresentationFormat>Экран (4:3)</PresentationFormat>
  <Paragraphs>41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Calibri</vt:lpstr>
      <vt:lpstr>Century Gothic</vt:lpstr>
      <vt:lpstr>Lucida Sans Unicode</vt:lpstr>
      <vt:lpstr>Verdana</vt:lpstr>
      <vt:lpstr>Wingdings</vt:lpstr>
      <vt:lpstr>Wingdings 2</vt:lpstr>
      <vt:lpstr>Wingdings 3</vt:lpstr>
      <vt:lpstr>Сектор</vt:lpstr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Направление 38.03.05 Бизнес-информатика срок обучения – 4,5 лет (заочная форма)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Ольга М. Гусарова</cp:lastModifiedBy>
  <cp:revision>218</cp:revision>
  <dcterms:created xsi:type="dcterms:W3CDTF">2011-11-17T11:02:00Z</dcterms:created>
  <dcterms:modified xsi:type="dcterms:W3CDTF">2019-06-11T10:34:38Z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0x0101009758CCCB49B69A4B940E2620F58DF697</vt:lpwstr>
  </property>
</Properties>
</file>