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86" r:id="rId2"/>
  </p:sldMasterIdLst>
  <p:notesMasterIdLst>
    <p:notesMasterId r:id="rId34"/>
  </p:notesMasterIdLst>
  <p:sldIdLst>
    <p:sldId id="256" r:id="rId3"/>
    <p:sldId id="258" r:id="rId4"/>
    <p:sldId id="259" r:id="rId5"/>
    <p:sldId id="261" r:id="rId6"/>
    <p:sldId id="264" r:id="rId7"/>
    <p:sldId id="266" r:id="rId8"/>
    <p:sldId id="269" r:id="rId9"/>
    <p:sldId id="286" r:id="rId10"/>
    <p:sldId id="287" r:id="rId11"/>
    <p:sldId id="288" r:id="rId12"/>
    <p:sldId id="270" r:id="rId13"/>
    <p:sldId id="271" r:id="rId14"/>
    <p:sldId id="272" r:id="rId15"/>
    <p:sldId id="289" r:id="rId16"/>
    <p:sldId id="276" r:id="rId17"/>
    <p:sldId id="277" r:id="rId18"/>
    <p:sldId id="278" r:id="rId19"/>
    <p:sldId id="290" r:id="rId20"/>
    <p:sldId id="279" r:id="rId21"/>
    <p:sldId id="280" r:id="rId22"/>
    <p:sldId id="281" r:id="rId23"/>
    <p:sldId id="282" r:id="rId24"/>
    <p:sldId id="293" r:id="rId25"/>
    <p:sldId id="284" r:id="rId26"/>
    <p:sldId id="294" r:id="rId27"/>
    <p:sldId id="295" r:id="rId28"/>
    <p:sldId id="296" r:id="rId29"/>
    <p:sldId id="297" r:id="rId30"/>
    <p:sldId id="298" r:id="rId31"/>
    <p:sldId id="292" r:id="rId32"/>
    <p:sldId id="291" r:id="rId3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0" autoAdjust="0"/>
    <p:restoredTop sz="90909" autoAdjust="0"/>
  </p:normalViewPr>
  <p:slideViewPr>
    <p:cSldViewPr>
      <p:cViewPr>
        <p:scale>
          <a:sx n="60" d="100"/>
          <a:sy n="60" d="100"/>
        </p:scale>
        <p:origin x="-167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4238DC-987F-4B9F-B5AF-6BE90857BAA2}" type="datetimeFigureOut">
              <a:rPr lang="ru-RU" smtClean="0"/>
              <a:t>11.04.2020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CA04D-BCB9-4C70-8E28-3863E8525309}" type="slidenum">
              <a:rPr lang="ru-RU" smtClean="0"/>
              <a:t>‹#›</a:t>
            </a:fld>
            <a:endParaRPr lang="ru-RU"/>
          </a:p>
        </p:txBody>
      </p:sp>
    </p:spTree>
    <p:extLst>
      <p:ext uri="{BB962C8B-B14F-4D97-AF65-F5344CB8AC3E}">
        <p14:creationId xmlns:p14="http://schemas.microsoft.com/office/powerpoint/2010/main" val="2186150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3BD5895-A0F8-49EB-A3C5-83552975B1D1}" type="datetimeFigureOut">
              <a:rPr lang="ru-RU"/>
              <a:pPr>
                <a:defRPr/>
              </a:pPr>
              <a:t>11.04.2020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F504A28-E875-4862-880A-718644E3B612}" type="slidenum">
              <a:rPr lang="ru-RU"/>
              <a:pPr>
                <a:defRPr/>
              </a:pPr>
              <a:t>‹#›</a:t>
            </a:fld>
            <a:endParaRPr lang="ru-RU"/>
          </a:p>
        </p:txBody>
      </p:sp>
    </p:spTree>
    <p:extLst>
      <p:ext uri="{BB962C8B-B14F-4D97-AF65-F5344CB8AC3E}">
        <p14:creationId xmlns:p14="http://schemas.microsoft.com/office/powerpoint/2010/main" val="1766903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20C12ED-6466-47B1-B34B-A25B2648D993}" type="datetimeFigureOut">
              <a:rPr lang="ru-RU"/>
              <a:pPr>
                <a:defRPr/>
              </a:pPr>
              <a:t>11.04.2020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114EB59-EFBD-4681-882C-8E54A157280D}" type="slidenum">
              <a:rPr lang="ru-RU"/>
              <a:pPr>
                <a:defRPr/>
              </a:pPr>
              <a:t>‹#›</a:t>
            </a:fld>
            <a:endParaRPr lang="ru-RU"/>
          </a:p>
        </p:txBody>
      </p:sp>
    </p:spTree>
    <p:extLst>
      <p:ext uri="{BB962C8B-B14F-4D97-AF65-F5344CB8AC3E}">
        <p14:creationId xmlns:p14="http://schemas.microsoft.com/office/powerpoint/2010/main" val="2362415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177412B-50BB-441D-9048-1515970FFE1B}" type="datetimeFigureOut">
              <a:rPr lang="ru-RU"/>
              <a:pPr>
                <a:defRPr/>
              </a:pPr>
              <a:t>11.04.2020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65137E4-4946-4350-8EAF-DC3CE1E51C34}" type="slidenum">
              <a:rPr lang="ru-RU"/>
              <a:pPr>
                <a:defRPr/>
              </a:pPr>
              <a:t>‹#›</a:t>
            </a:fld>
            <a:endParaRPr lang="ru-RU"/>
          </a:p>
        </p:txBody>
      </p:sp>
    </p:spTree>
    <p:extLst>
      <p:ext uri="{BB962C8B-B14F-4D97-AF65-F5344CB8AC3E}">
        <p14:creationId xmlns:p14="http://schemas.microsoft.com/office/powerpoint/2010/main" val="88552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pPr>
              <a:defRPr/>
            </a:pPr>
            <a:endParaRPr lang="ru-RU"/>
          </a:p>
        </p:txBody>
      </p:sp>
      <p:sp>
        <p:nvSpPr>
          <p:cNvPr id="16" name="Slide Number Placeholder 15"/>
          <p:cNvSpPr>
            <a:spLocks noGrp="1"/>
          </p:cNvSpPr>
          <p:nvPr>
            <p:ph type="sldNum" sz="quarter" idx="11"/>
          </p:nvPr>
        </p:nvSpPr>
        <p:spPr/>
        <p:txBody>
          <a:bodyPr/>
          <a:lstStyle/>
          <a:p>
            <a:pPr>
              <a:defRPr/>
            </a:pPr>
            <a:fld id="{CBBFBB73-AD21-4501-8C27-FC43CE0F40FA}" type="slidenum">
              <a:rPr lang="ru-RU" smtClean="0"/>
              <a:pPr>
                <a:defRPr/>
              </a:pPr>
              <a:t>‹#›</a:t>
            </a:fld>
            <a:endParaRPr lang="ru-RU"/>
          </a:p>
        </p:txBody>
      </p:sp>
      <p:sp>
        <p:nvSpPr>
          <p:cNvPr id="17" name="Footer Placeholder 16"/>
          <p:cNvSpPr>
            <a:spLocks noGrp="1"/>
          </p:cNvSpPr>
          <p:nvPr>
            <p:ph type="ftr" sz="quarter" idx="12"/>
          </p:nvPr>
        </p:nvSpPr>
        <p:spPr/>
        <p:txBody>
          <a:bodyPr/>
          <a:lstStyle/>
          <a:p>
            <a:pPr>
              <a:defRPr/>
            </a:pPr>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pPr>
              <a:defRPr/>
            </a:pPr>
            <a:endParaRPr lang="ru-RU"/>
          </a:p>
        </p:txBody>
      </p:sp>
      <p:sp>
        <p:nvSpPr>
          <p:cNvPr id="15" name="Slide Number Placeholder 14"/>
          <p:cNvSpPr>
            <a:spLocks noGrp="1"/>
          </p:cNvSpPr>
          <p:nvPr>
            <p:ph type="sldNum" sz="quarter" idx="11"/>
          </p:nvPr>
        </p:nvSpPr>
        <p:spPr/>
        <p:txBody>
          <a:bodyPr/>
          <a:lstStyle/>
          <a:p>
            <a:pPr>
              <a:defRPr/>
            </a:pPr>
            <a:fld id="{81019993-4661-43D7-B18A-FB2A8303B2AF}" type="slidenum">
              <a:rPr lang="ru-RU" smtClean="0"/>
              <a:pPr>
                <a:defRPr/>
              </a:pPr>
              <a:t>‹#›</a:t>
            </a:fld>
            <a:endParaRPr lang="ru-RU"/>
          </a:p>
        </p:txBody>
      </p:sp>
      <p:sp>
        <p:nvSpPr>
          <p:cNvPr id="16" name="Footer Placeholder 15"/>
          <p:cNvSpPr>
            <a:spLocks noGrp="1"/>
          </p:cNvSpPr>
          <p:nvPr>
            <p:ph type="ftr" sz="quarter" idx="12"/>
          </p:nvPr>
        </p:nvSpPr>
        <p:spPr/>
        <p:txBody>
          <a:bodyPr/>
          <a:lstStyle/>
          <a:p>
            <a:pPr>
              <a:defRPr/>
            </a:pPr>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pPr>
              <a:defRPr/>
            </a:pPr>
            <a:endParaRPr lang="ru-RU"/>
          </a:p>
        </p:txBody>
      </p:sp>
      <p:sp>
        <p:nvSpPr>
          <p:cNvPr id="13" name="Slide Number Placeholder 12"/>
          <p:cNvSpPr>
            <a:spLocks noGrp="1"/>
          </p:cNvSpPr>
          <p:nvPr>
            <p:ph type="sldNum" sz="quarter" idx="11"/>
          </p:nvPr>
        </p:nvSpPr>
        <p:spPr/>
        <p:txBody>
          <a:bodyPr/>
          <a:lstStyle/>
          <a:p>
            <a:pPr>
              <a:defRPr/>
            </a:pPr>
            <a:fld id="{C290CF5B-4F52-4F38-B0F8-2756C0A15B1D}" type="slidenum">
              <a:rPr lang="ru-RU" smtClean="0"/>
              <a:pPr>
                <a:defRPr/>
              </a:pPr>
              <a:t>‹#›</a:t>
            </a:fld>
            <a:endParaRPr lang="ru-RU"/>
          </a:p>
        </p:txBody>
      </p:sp>
      <p:sp>
        <p:nvSpPr>
          <p:cNvPr id="14" name="Footer Placeholder 13"/>
          <p:cNvSpPr>
            <a:spLocks noGrp="1"/>
          </p:cNvSpPr>
          <p:nvPr>
            <p:ph type="ftr" sz="quarter" idx="12"/>
          </p:nvPr>
        </p:nvSpPr>
        <p:spPr/>
        <p:txBody>
          <a:bodyPr/>
          <a:lstStyle/>
          <a:p>
            <a:pPr>
              <a:defRPr/>
            </a:pPr>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endParaRPr lang="ru-RU"/>
          </a:p>
        </p:txBody>
      </p:sp>
      <p:sp>
        <p:nvSpPr>
          <p:cNvPr id="9" name="Slide Number Placeholder 8"/>
          <p:cNvSpPr>
            <a:spLocks noGrp="1"/>
          </p:cNvSpPr>
          <p:nvPr>
            <p:ph type="sldNum" sz="quarter" idx="11"/>
          </p:nvPr>
        </p:nvSpPr>
        <p:spPr/>
        <p:txBody>
          <a:bodyPr/>
          <a:lstStyle/>
          <a:p>
            <a:pPr>
              <a:defRPr/>
            </a:pPr>
            <a:fld id="{82EEB9C2-3316-49AE-B510-3D1C3D7816CD}" type="slidenum">
              <a:rPr lang="ru-RU" smtClean="0"/>
              <a:pPr>
                <a:defRPr/>
              </a:pPr>
              <a:t>‹#›</a:t>
            </a:fld>
            <a:endParaRPr lang="ru-RU"/>
          </a:p>
        </p:txBody>
      </p:sp>
      <p:sp>
        <p:nvSpPr>
          <p:cNvPr id="10" name="Footer Placeholder 9"/>
          <p:cNvSpPr>
            <a:spLocks noGrp="1"/>
          </p:cNvSpPr>
          <p:nvPr>
            <p:ph type="ftr" sz="quarter" idx="12"/>
          </p:nvPr>
        </p:nvSpPr>
        <p:spPr/>
        <p:txBody>
          <a:bodyPr/>
          <a:lstStyle/>
          <a:p>
            <a:pPr>
              <a:defRPr/>
            </a:pPr>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pPr>
              <a:defRPr/>
            </a:pPr>
            <a:endParaRPr lang="ru-RU"/>
          </a:p>
        </p:txBody>
      </p:sp>
      <p:sp>
        <p:nvSpPr>
          <p:cNvPr id="15" name="Slide Number Placeholder 14"/>
          <p:cNvSpPr>
            <a:spLocks noGrp="1"/>
          </p:cNvSpPr>
          <p:nvPr>
            <p:ph type="sldNum" sz="quarter" idx="11"/>
          </p:nvPr>
        </p:nvSpPr>
        <p:spPr/>
        <p:txBody>
          <a:bodyPr/>
          <a:lstStyle/>
          <a:p>
            <a:pPr>
              <a:defRPr/>
            </a:pPr>
            <a:fld id="{AB43864B-3B8F-4E45-A510-46740C063B8B}" type="slidenum">
              <a:rPr lang="ru-RU" smtClean="0"/>
              <a:pPr>
                <a:defRPr/>
              </a:pPr>
              <a:t>‹#›</a:t>
            </a:fld>
            <a:endParaRPr lang="ru-RU"/>
          </a:p>
        </p:txBody>
      </p:sp>
      <p:sp>
        <p:nvSpPr>
          <p:cNvPr id="16" name="Footer Placeholder 15"/>
          <p:cNvSpPr>
            <a:spLocks noGrp="1"/>
          </p:cNvSpPr>
          <p:nvPr>
            <p:ph type="ftr" sz="quarter" idx="12"/>
          </p:nvPr>
        </p:nvSpPr>
        <p:spPr/>
        <p:txBody>
          <a:bodyPr/>
          <a:lstStyle/>
          <a:p>
            <a:pPr>
              <a:defRPr/>
            </a:pPr>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pPr>
              <a:defRPr/>
            </a:pPr>
            <a:endParaRPr lang="ru-RU"/>
          </a:p>
        </p:txBody>
      </p:sp>
      <p:sp>
        <p:nvSpPr>
          <p:cNvPr id="8" name="Slide Number Placeholder 7"/>
          <p:cNvSpPr>
            <a:spLocks noGrp="1"/>
          </p:cNvSpPr>
          <p:nvPr>
            <p:ph type="sldNum" sz="quarter" idx="11"/>
          </p:nvPr>
        </p:nvSpPr>
        <p:spPr/>
        <p:txBody>
          <a:bodyPr/>
          <a:lstStyle/>
          <a:p>
            <a:pPr>
              <a:defRPr/>
            </a:pPr>
            <a:fld id="{A00C774F-3F7B-44B8-8C59-153C35B7F31E}" type="slidenum">
              <a:rPr lang="ru-RU" smtClean="0"/>
              <a:pPr>
                <a:defRPr/>
              </a:pPr>
              <a:t>‹#›</a:t>
            </a:fld>
            <a:endParaRPr lang="ru-RU"/>
          </a:p>
        </p:txBody>
      </p:sp>
      <p:sp>
        <p:nvSpPr>
          <p:cNvPr id="9" name="Footer Placeholder 8"/>
          <p:cNvSpPr>
            <a:spLocks noGrp="1"/>
          </p:cNvSpPr>
          <p:nvPr>
            <p:ph type="ftr" sz="quarter" idx="12"/>
          </p:nvPr>
        </p:nvSpPr>
        <p:spPr/>
        <p:txBody>
          <a:bodyPr/>
          <a:lstStyle/>
          <a:p>
            <a:pPr>
              <a:defRPr/>
            </a:pPr>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ru-RU"/>
          </a:p>
        </p:txBody>
      </p:sp>
      <p:sp>
        <p:nvSpPr>
          <p:cNvPr id="6" name="Slide Number Placeholder 5"/>
          <p:cNvSpPr>
            <a:spLocks noGrp="1"/>
          </p:cNvSpPr>
          <p:nvPr>
            <p:ph type="sldNum" sz="quarter" idx="11"/>
          </p:nvPr>
        </p:nvSpPr>
        <p:spPr/>
        <p:txBody>
          <a:bodyPr/>
          <a:lstStyle/>
          <a:p>
            <a:pPr>
              <a:defRPr/>
            </a:pPr>
            <a:fld id="{89A51477-A98A-473D-9788-25B43D036654}" type="slidenum">
              <a:rPr lang="ru-RU" smtClean="0"/>
              <a:pPr>
                <a:defRPr/>
              </a:pPr>
              <a:t>‹#›</a:t>
            </a:fld>
            <a:endParaRPr lang="ru-RU"/>
          </a:p>
        </p:txBody>
      </p:sp>
      <p:sp>
        <p:nvSpPr>
          <p:cNvPr id="7" name="Footer Placeholder 6"/>
          <p:cNvSpPr>
            <a:spLocks noGrp="1"/>
          </p:cNvSpPr>
          <p:nvPr>
            <p:ph type="ftr" sz="quarter" idx="12"/>
          </p:nvPr>
        </p:nvSpPr>
        <p:spPr/>
        <p:txBody>
          <a:bodyPr/>
          <a:lstStyle/>
          <a:p>
            <a:pPr>
              <a:defRPr/>
            </a:pPr>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pPr>
              <a:defRPr/>
            </a:pPr>
            <a:endParaRPr lang="ru-RU"/>
          </a:p>
        </p:txBody>
      </p:sp>
      <p:sp>
        <p:nvSpPr>
          <p:cNvPr id="16" name="Slide Number Placeholder 15"/>
          <p:cNvSpPr>
            <a:spLocks noGrp="1"/>
          </p:cNvSpPr>
          <p:nvPr>
            <p:ph type="sldNum" sz="quarter" idx="11"/>
          </p:nvPr>
        </p:nvSpPr>
        <p:spPr/>
        <p:txBody>
          <a:bodyPr/>
          <a:lstStyle/>
          <a:p>
            <a:pPr>
              <a:defRPr/>
            </a:pPr>
            <a:fld id="{8EDE8097-9014-46ED-A5DD-C1C157E33505}" type="slidenum">
              <a:rPr lang="ru-RU" smtClean="0"/>
              <a:pPr>
                <a:defRPr/>
              </a:pPr>
              <a:t>‹#›</a:t>
            </a:fld>
            <a:endParaRPr lang="ru-RU"/>
          </a:p>
        </p:txBody>
      </p:sp>
      <p:sp>
        <p:nvSpPr>
          <p:cNvPr id="17" name="Footer Placeholder 16"/>
          <p:cNvSpPr>
            <a:spLocks noGrp="1"/>
          </p:cNvSpPr>
          <p:nvPr>
            <p:ph type="ftr" sz="quarter" idx="12"/>
          </p:nvPr>
        </p:nvSpPr>
        <p:spPr/>
        <p:txBody>
          <a:bodyPr/>
          <a:lstStyle/>
          <a:p>
            <a:pPr>
              <a:defRPr/>
            </a:pPr>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185148E-BD18-4F41-BA09-44A73169FFB4}" type="datetimeFigureOut">
              <a:rPr lang="ru-RU"/>
              <a:pPr>
                <a:defRPr/>
              </a:pPr>
              <a:t>11.04.2020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0D172A3-6F80-4074-B861-30E4553A0076}" type="slidenum">
              <a:rPr lang="ru-RU"/>
              <a:pPr>
                <a:defRPr/>
              </a:pPr>
              <a:t>‹#›</a:t>
            </a:fld>
            <a:endParaRPr lang="ru-RU"/>
          </a:p>
        </p:txBody>
      </p:sp>
    </p:spTree>
    <p:extLst>
      <p:ext uri="{BB962C8B-B14F-4D97-AF65-F5344CB8AC3E}">
        <p14:creationId xmlns:p14="http://schemas.microsoft.com/office/powerpoint/2010/main" val="1677280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pPr>
              <a:defRPr/>
            </a:pPr>
            <a:endParaRPr lang="ru-RU"/>
          </a:p>
        </p:txBody>
      </p:sp>
      <p:sp>
        <p:nvSpPr>
          <p:cNvPr id="14" name="Slide Number Placeholder 13"/>
          <p:cNvSpPr>
            <a:spLocks noGrp="1"/>
          </p:cNvSpPr>
          <p:nvPr>
            <p:ph type="sldNum" sz="quarter" idx="11"/>
          </p:nvPr>
        </p:nvSpPr>
        <p:spPr/>
        <p:txBody>
          <a:bodyPr/>
          <a:lstStyle/>
          <a:p>
            <a:pPr>
              <a:defRPr/>
            </a:pPr>
            <a:fld id="{0AA5AA09-7E16-4E24-A252-E02CF5114C12}" type="slidenum">
              <a:rPr lang="ru-RU" smtClean="0"/>
              <a:pPr>
                <a:defRPr/>
              </a:pPr>
              <a:t>‹#›</a:t>
            </a:fld>
            <a:endParaRPr lang="ru-RU"/>
          </a:p>
        </p:txBody>
      </p:sp>
      <p:sp>
        <p:nvSpPr>
          <p:cNvPr id="15" name="Footer Placeholder 14"/>
          <p:cNvSpPr>
            <a:spLocks noGrp="1"/>
          </p:cNvSpPr>
          <p:nvPr>
            <p:ph type="ftr" sz="quarter" idx="12"/>
          </p:nvPr>
        </p:nvSpPr>
        <p:spPr/>
        <p:txBody>
          <a:bodyPr/>
          <a:lstStyle/>
          <a:p>
            <a:pPr>
              <a:defRPr/>
            </a:pPr>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C9BE0ED5-4A23-4144-926D-DC61A9E2C905}" type="slidenum">
              <a:rPr lang="ru-RU" smtClean="0"/>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67478A59-0F7D-45A1-AA15-178C31A1F0E6}" type="slidenum">
              <a:rPr lang="ru-RU" smtClean="0"/>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7813"/>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4"/>
          <p:cNvSpPr>
            <a:spLocks noGrp="1" noChangeArrowheads="1"/>
          </p:cNvSpPr>
          <p:nvPr>
            <p:ph type="dt" sz="half" idx="10"/>
          </p:nvPr>
        </p:nvSpPr>
        <p:spPr/>
        <p:txBody>
          <a:bodyPr/>
          <a:lstStyle>
            <a:lvl1pPr>
              <a:defRPr>
                <a:latin typeface="Calibri" pitchFamily="34" charset="0"/>
              </a:defRPr>
            </a:lvl1pPr>
          </a:lstStyle>
          <a:p>
            <a:pPr>
              <a:defRPr/>
            </a:pPr>
            <a:endParaRPr lang="ru-RU"/>
          </a:p>
        </p:txBody>
      </p:sp>
      <p:sp>
        <p:nvSpPr>
          <p:cNvPr id="4" name="Rectangle 45"/>
          <p:cNvSpPr>
            <a:spLocks noGrp="1" noChangeArrowheads="1"/>
          </p:cNvSpPr>
          <p:nvPr>
            <p:ph type="ftr" sz="quarter" idx="11"/>
          </p:nvPr>
        </p:nvSpPr>
        <p:spPr/>
        <p:txBody>
          <a:bodyPr/>
          <a:lstStyle>
            <a:lvl1pPr>
              <a:defRPr>
                <a:latin typeface="Calibri" pitchFamily="34" charset="0"/>
              </a:defRPr>
            </a:lvl1pPr>
          </a:lstStyle>
          <a:p>
            <a:pPr>
              <a:defRPr/>
            </a:pPr>
            <a:endParaRPr lang="ru-RU"/>
          </a:p>
        </p:txBody>
      </p:sp>
      <p:sp>
        <p:nvSpPr>
          <p:cNvPr id="5" name="Rectangle 46"/>
          <p:cNvSpPr>
            <a:spLocks noGrp="1" noChangeArrowheads="1"/>
          </p:cNvSpPr>
          <p:nvPr>
            <p:ph type="sldNum" sz="quarter" idx="12"/>
          </p:nvPr>
        </p:nvSpPr>
        <p:spPr/>
        <p:txBody>
          <a:bodyPr/>
          <a:lstStyle>
            <a:lvl1pPr>
              <a:defRPr>
                <a:latin typeface="Calibri" pitchFamily="34" charset="0"/>
              </a:defRPr>
            </a:lvl1pPr>
          </a:lstStyle>
          <a:p>
            <a:pPr>
              <a:defRPr/>
            </a:pPr>
            <a:fld id="{8CD8C35C-BA04-4256-993D-B19BD93C3404}" type="slidenum">
              <a:rPr lang="ru-RU"/>
              <a:pPr>
                <a:defRPr/>
              </a:pPr>
              <a:t>‹#›</a:t>
            </a:fld>
            <a:endParaRPr lang="ru-RU"/>
          </a:p>
        </p:txBody>
      </p:sp>
    </p:spTree>
    <p:extLst>
      <p:ext uri="{BB962C8B-B14F-4D97-AF65-F5344CB8AC3E}">
        <p14:creationId xmlns:p14="http://schemas.microsoft.com/office/powerpoint/2010/main" val="295043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4"/>
          <p:cNvSpPr>
            <a:spLocks noGrp="1" noChangeArrowheads="1"/>
          </p:cNvSpPr>
          <p:nvPr>
            <p:ph type="dt" sz="half" idx="10"/>
          </p:nvPr>
        </p:nvSpPr>
        <p:spPr/>
        <p:txBody>
          <a:bodyPr/>
          <a:lstStyle>
            <a:lvl1pPr>
              <a:defRPr>
                <a:latin typeface="Calibri" pitchFamily="34" charset="0"/>
              </a:defRPr>
            </a:lvl1pPr>
          </a:lstStyle>
          <a:p>
            <a:pPr>
              <a:defRPr/>
            </a:pPr>
            <a:endParaRPr lang="ru-RU"/>
          </a:p>
        </p:txBody>
      </p:sp>
      <p:sp>
        <p:nvSpPr>
          <p:cNvPr id="7" name="Rectangle 45"/>
          <p:cNvSpPr>
            <a:spLocks noGrp="1" noChangeArrowheads="1"/>
          </p:cNvSpPr>
          <p:nvPr>
            <p:ph type="ftr" sz="quarter" idx="11"/>
          </p:nvPr>
        </p:nvSpPr>
        <p:spPr/>
        <p:txBody>
          <a:bodyPr/>
          <a:lstStyle>
            <a:lvl1pPr>
              <a:defRPr>
                <a:latin typeface="Calibri" pitchFamily="34" charset="0"/>
              </a:defRPr>
            </a:lvl1pPr>
          </a:lstStyle>
          <a:p>
            <a:pPr>
              <a:defRPr/>
            </a:pPr>
            <a:endParaRPr lang="ru-RU"/>
          </a:p>
        </p:txBody>
      </p:sp>
      <p:sp>
        <p:nvSpPr>
          <p:cNvPr id="8" name="Rectangle 46"/>
          <p:cNvSpPr>
            <a:spLocks noGrp="1" noChangeArrowheads="1"/>
          </p:cNvSpPr>
          <p:nvPr>
            <p:ph type="sldNum" sz="quarter" idx="12"/>
          </p:nvPr>
        </p:nvSpPr>
        <p:spPr/>
        <p:txBody>
          <a:bodyPr/>
          <a:lstStyle>
            <a:lvl1pPr>
              <a:defRPr>
                <a:latin typeface="Calibri" pitchFamily="34" charset="0"/>
              </a:defRPr>
            </a:lvl1pPr>
          </a:lstStyle>
          <a:p>
            <a:pPr>
              <a:defRPr/>
            </a:pPr>
            <a:fld id="{377E9569-19C3-41EF-BC4B-2871D33DAF43}" type="slidenum">
              <a:rPr lang="ru-RU"/>
              <a:pPr>
                <a:defRPr/>
              </a:pPr>
              <a:t>‹#›</a:t>
            </a:fld>
            <a:endParaRPr lang="ru-RU"/>
          </a:p>
        </p:txBody>
      </p:sp>
    </p:spTree>
    <p:extLst>
      <p:ext uri="{BB962C8B-B14F-4D97-AF65-F5344CB8AC3E}">
        <p14:creationId xmlns:p14="http://schemas.microsoft.com/office/powerpoint/2010/main" val="249643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F95EC82-F833-45CE-8D3A-5ACB0C21D20E}" type="datetimeFigureOut">
              <a:rPr lang="ru-RU"/>
              <a:pPr>
                <a:defRPr/>
              </a:pPr>
              <a:t>11.04.2020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4D397E5-40CF-474F-B1FE-3263AC3952F7}" type="slidenum">
              <a:rPr lang="ru-RU"/>
              <a:pPr>
                <a:defRPr/>
              </a:pPr>
              <a:t>‹#›</a:t>
            </a:fld>
            <a:endParaRPr lang="ru-RU"/>
          </a:p>
        </p:txBody>
      </p:sp>
    </p:spTree>
    <p:extLst>
      <p:ext uri="{BB962C8B-B14F-4D97-AF65-F5344CB8AC3E}">
        <p14:creationId xmlns:p14="http://schemas.microsoft.com/office/powerpoint/2010/main" val="3672877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D83F0045-9C88-4AF2-9B24-194F30DBE23F}" type="datetimeFigureOut">
              <a:rPr lang="ru-RU"/>
              <a:pPr>
                <a:defRPr/>
              </a:pPr>
              <a:t>11.04.2020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0B2FB0A-C289-4A7E-9D94-54D1256304C7}" type="slidenum">
              <a:rPr lang="ru-RU"/>
              <a:pPr>
                <a:defRPr/>
              </a:pPr>
              <a:t>‹#›</a:t>
            </a:fld>
            <a:endParaRPr lang="ru-RU"/>
          </a:p>
        </p:txBody>
      </p:sp>
    </p:spTree>
    <p:extLst>
      <p:ext uri="{BB962C8B-B14F-4D97-AF65-F5344CB8AC3E}">
        <p14:creationId xmlns:p14="http://schemas.microsoft.com/office/powerpoint/2010/main" val="357883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17794A3-CEE3-4DD4-B57A-45EE2A7922E9}" type="datetimeFigureOut">
              <a:rPr lang="ru-RU"/>
              <a:pPr>
                <a:defRPr/>
              </a:pPr>
              <a:t>11.04.2020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C64CEBD7-8239-4619-A61F-6DDC39AD3615}" type="slidenum">
              <a:rPr lang="ru-RU"/>
              <a:pPr>
                <a:defRPr/>
              </a:pPr>
              <a:t>‹#›</a:t>
            </a:fld>
            <a:endParaRPr lang="ru-RU"/>
          </a:p>
        </p:txBody>
      </p:sp>
    </p:spTree>
    <p:extLst>
      <p:ext uri="{BB962C8B-B14F-4D97-AF65-F5344CB8AC3E}">
        <p14:creationId xmlns:p14="http://schemas.microsoft.com/office/powerpoint/2010/main" val="125310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6DF89C8-DC39-4EF9-9408-BF1C89AC25EF}" type="datetimeFigureOut">
              <a:rPr lang="ru-RU"/>
              <a:pPr>
                <a:defRPr/>
              </a:pPr>
              <a:t>11.04.2020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20A2335-268C-44EC-8B45-AD0B52353B3F}" type="slidenum">
              <a:rPr lang="ru-RU"/>
              <a:pPr>
                <a:defRPr/>
              </a:pPr>
              <a:t>‹#›</a:t>
            </a:fld>
            <a:endParaRPr lang="ru-RU"/>
          </a:p>
        </p:txBody>
      </p:sp>
    </p:spTree>
    <p:extLst>
      <p:ext uri="{BB962C8B-B14F-4D97-AF65-F5344CB8AC3E}">
        <p14:creationId xmlns:p14="http://schemas.microsoft.com/office/powerpoint/2010/main" val="199325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0BB3B40-8026-48F4-92B0-90A7BB6D41B1}" type="datetimeFigureOut">
              <a:rPr lang="ru-RU"/>
              <a:pPr>
                <a:defRPr/>
              </a:pPr>
              <a:t>11.04.2020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DCED8066-AFE5-4D5A-A440-5670104ADF53}" type="slidenum">
              <a:rPr lang="ru-RU"/>
              <a:pPr>
                <a:defRPr/>
              </a:pPr>
              <a:t>‹#›</a:t>
            </a:fld>
            <a:endParaRPr lang="ru-RU"/>
          </a:p>
        </p:txBody>
      </p:sp>
    </p:spTree>
    <p:extLst>
      <p:ext uri="{BB962C8B-B14F-4D97-AF65-F5344CB8AC3E}">
        <p14:creationId xmlns:p14="http://schemas.microsoft.com/office/powerpoint/2010/main" val="358177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5EE3359-EA33-41AE-A403-19CE9AD5AB01}" type="datetimeFigureOut">
              <a:rPr lang="ru-RU"/>
              <a:pPr>
                <a:defRPr/>
              </a:pPr>
              <a:t>11.04.2020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852CD44-794E-4A50-BD6C-F1233CC8160B}" type="slidenum">
              <a:rPr lang="ru-RU"/>
              <a:pPr>
                <a:defRPr/>
              </a:pPr>
              <a:t>‹#›</a:t>
            </a:fld>
            <a:endParaRPr lang="ru-RU"/>
          </a:p>
        </p:txBody>
      </p:sp>
    </p:spTree>
    <p:extLst>
      <p:ext uri="{BB962C8B-B14F-4D97-AF65-F5344CB8AC3E}">
        <p14:creationId xmlns:p14="http://schemas.microsoft.com/office/powerpoint/2010/main" val="39001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3C7C0CC-DA7B-4127-AC67-6F43B42E1D65}" type="datetimeFigureOut">
              <a:rPr lang="ru-RU"/>
              <a:pPr>
                <a:defRPr/>
              </a:pPr>
              <a:t>11.04.2020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CEB2A01-C99E-4530-8612-144177A4B08F}" type="slidenum">
              <a:rPr lang="ru-RU"/>
              <a:pPr>
                <a:defRPr/>
              </a:pPr>
              <a:t>‹#›</a:t>
            </a:fld>
            <a:endParaRPr lang="ru-RU"/>
          </a:p>
        </p:txBody>
      </p:sp>
    </p:spTree>
    <p:extLst>
      <p:ext uri="{BB962C8B-B14F-4D97-AF65-F5344CB8AC3E}">
        <p14:creationId xmlns:p14="http://schemas.microsoft.com/office/powerpoint/2010/main" val="356889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38B8591-BA43-4BA0-9012-B8355DE432C9}" type="datetimeFigureOut">
              <a:rPr lang="ru-RU"/>
              <a:pPr>
                <a:defRPr/>
              </a:pPr>
              <a:t>11.04.2020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DA534F8-3ED5-4080-8478-C2F2DB36806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16" r:id="rId1"/>
    <p:sldLayoutId id="2147483815" r:id="rId2"/>
    <p:sldLayoutId id="2147483814" r:id="rId3"/>
    <p:sldLayoutId id="2147483813" r:id="rId4"/>
    <p:sldLayoutId id="2147483812" r:id="rId5"/>
    <p:sldLayoutId id="2147483811" r:id="rId6"/>
    <p:sldLayoutId id="2147483810" r:id="rId7"/>
    <p:sldLayoutId id="2147483809" r:id="rId8"/>
    <p:sldLayoutId id="2147483808" r:id="rId9"/>
    <p:sldLayoutId id="2147483807" r:id="rId10"/>
    <p:sldLayoutId id="21474838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pPr>
              <a:defRPr/>
            </a:pPr>
            <a:fld id="{538B8591-BA43-4BA0-9012-B8355DE432C9}" type="datetimeFigureOut">
              <a:rPr lang="ru-RU" smtClean="0"/>
              <a:pPr>
                <a:defRPr/>
              </a:pPr>
              <a:t>11.04.2020</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pPr>
              <a:defRPr/>
            </a:pPr>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pPr>
              <a:defRPr/>
            </a:pPr>
            <a:fld id="{FDA534F8-3ED5-4080-8478-C2F2DB368065}" type="slidenum">
              <a:rPr lang="ru-RU" smtClean="0"/>
              <a:pPr>
                <a:defRPr/>
              </a:pPr>
              <a:t>‹#›</a:t>
            </a:fld>
            <a:endParaRPr lang="ru-RU"/>
          </a:p>
        </p:txBody>
      </p:sp>
    </p:spTree>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p:cNvSpPr>
            <a:spLocks noGrp="1" noChangeArrowheads="1"/>
          </p:cNvSpPr>
          <p:nvPr>
            <p:ph type="ctrTitle"/>
          </p:nvPr>
        </p:nvSpPr>
        <p:spPr/>
        <p:txBody>
          <a:bodyPr/>
          <a:lstStyle/>
          <a:p>
            <a:pPr eaLnBrk="1" hangingPunct="1">
              <a:defRPr/>
            </a:pPr>
            <a:endParaRPr lang="ru-RU" dirty="0" smtClean="0"/>
          </a:p>
        </p:txBody>
      </p:sp>
      <p:sp>
        <p:nvSpPr>
          <p:cNvPr id="2056" name="Rectangle 8"/>
          <p:cNvSpPr>
            <a:spLocks noGrp="1" noChangeArrowheads="1"/>
          </p:cNvSpPr>
          <p:nvPr>
            <p:ph type="subTitle" idx="1"/>
          </p:nvPr>
        </p:nvSpPr>
        <p:spPr/>
        <p:txBody>
          <a:bodyPr/>
          <a:lstStyle/>
          <a:p>
            <a:pPr eaLnBrk="1" hangingPunct="1">
              <a:defRPr/>
            </a:pPr>
            <a:endParaRPr lang="ru-RU" smtClean="0"/>
          </a:p>
        </p:txBody>
      </p:sp>
      <p:sp>
        <p:nvSpPr>
          <p:cNvPr id="17413" name="Text Box 5"/>
          <p:cNvSpPr txBox="1">
            <a:spLocks noChangeArrowheads="1"/>
          </p:cNvSpPr>
          <p:nvPr/>
        </p:nvSpPr>
        <p:spPr bwMode="auto">
          <a:xfrm>
            <a:off x="395288" y="260350"/>
            <a:ext cx="921702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a:p>
            <a:pPr eaLnBrk="1" hangingPunct="1"/>
            <a:endParaRPr lang="ru-RU" altLang="ru-RU">
              <a:solidFill>
                <a:srgbClr val="FFFFFF"/>
              </a:solidFill>
              <a:latin typeface="Arial" charset="0"/>
            </a:endParaRPr>
          </a:p>
        </p:txBody>
      </p:sp>
      <p:sp>
        <p:nvSpPr>
          <p:cNvPr id="10" name="Поле 1"/>
          <p:cNvSpPr txBox="1"/>
          <p:nvPr/>
        </p:nvSpPr>
        <p:spPr>
          <a:xfrm>
            <a:off x="0" y="638915"/>
            <a:ext cx="9358346" cy="1047979"/>
          </a:xfrm>
          <a:prstGeom prst="rect">
            <a:avLst/>
          </a:prstGeom>
          <a:noFill/>
          <a:ln>
            <a:noFill/>
          </a:ln>
          <a:effectLst/>
        </p:spPr>
        <p:txBody>
          <a:bodyPr>
            <a:spAutoFit/>
          </a:bodyPr>
          <a:lstStyle/>
          <a:p>
            <a:pPr algn="ctr">
              <a:lnSpc>
                <a:spcPct val="115000"/>
              </a:lnSpc>
              <a:spcAft>
                <a:spcPts val="1000"/>
              </a:spcAft>
              <a:defRPr/>
            </a:pPr>
            <a:r>
              <a:rPr lang="ru-RU" sz="5400" b="1" i="1" dirty="0">
                <a:ln w="19050"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Путешествие в космос</a:t>
            </a:r>
            <a:endParaRPr lang="ru-RU" sz="5400" i="1" dirty="0">
              <a:solidFill>
                <a:srgbClr val="FFFFFF"/>
              </a:solidFill>
              <a:latin typeface="Calibri"/>
              <a:ea typeface="Calibri"/>
              <a:cs typeface="Times New Roman"/>
            </a:endParaRPr>
          </a:p>
        </p:txBody>
      </p:sp>
      <p:pic>
        <p:nvPicPr>
          <p:cNvPr id="17416" name="Picture 4" descr="9853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 y="30391"/>
            <a:ext cx="9146114" cy="683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9"/>
          <p:cNvSpPr>
            <a:spLocks noChangeArrowheads="1"/>
          </p:cNvSpPr>
          <p:nvPr/>
        </p:nvSpPr>
        <p:spPr bwMode="auto">
          <a:xfrm>
            <a:off x="468313" y="692150"/>
            <a:ext cx="5399087" cy="13112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ru-RU" altLang="ru-RU" sz="4000" b="1" i="1" dirty="0">
                <a:solidFill>
                  <a:srgbClr val="00B0F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12 АПРЕЛЯ</a:t>
            </a:r>
            <a:br>
              <a:rPr lang="ru-RU" altLang="ru-RU" sz="4000" b="1" i="1" dirty="0">
                <a:solidFill>
                  <a:srgbClr val="00B0F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ru-RU" altLang="ru-RU" sz="4000" b="1" i="1" dirty="0">
                <a:solidFill>
                  <a:srgbClr val="00B0F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День космонавтики</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914400" y="260350"/>
            <a:ext cx="8229600" cy="164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a:r>
              <a:rPr lang="ru-RU" altLang="ru-RU" sz="2000" dirty="0" smtClean="0">
                <a:effectLst/>
                <a:latin typeface="Times New Roman" panose="02020603050405020304" pitchFamily="18" charset="0"/>
                <a:cs typeface="Times New Roman" panose="02020603050405020304" pitchFamily="18" charset="0"/>
              </a:rPr>
              <a:t>Детство Юрия прошло в деревне </a:t>
            </a:r>
            <a:r>
              <a:rPr lang="ru-RU" altLang="ru-RU" sz="2000" dirty="0" err="1" smtClean="0">
                <a:effectLst/>
                <a:latin typeface="Times New Roman" panose="02020603050405020304" pitchFamily="18" charset="0"/>
                <a:cs typeface="Times New Roman" panose="02020603050405020304" pitchFamily="18" charset="0"/>
              </a:rPr>
              <a:t>Клушино</a:t>
            </a:r>
            <a:r>
              <a:rPr lang="ru-RU" altLang="ru-RU" sz="2000" dirty="0" smtClean="0">
                <a:effectLst/>
                <a:latin typeface="Times New Roman" panose="02020603050405020304" pitchFamily="18" charset="0"/>
                <a:cs typeface="Times New Roman" panose="02020603050405020304" pitchFamily="18" charset="0"/>
              </a:rPr>
              <a:t>. 1 сентября 1941 года мальчик пошёл в школу, но 12 октября деревню заняли немцы и его учёба прервалась. Почти полтора года деревня </a:t>
            </a:r>
            <a:r>
              <a:rPr lang="ru-RU" altLang="ru-RU" sz="2000" dirty="0" err="1" smtClean="0">
                <a:effectLst/>
                <a:latin typeface="Times New Roman" panose="02020603050405020304" pitchFamily="18" charset="0"/>
                <a:cs typeface="Times New Roman" panose="02020603050405020304" pitchFamily="18" charset="0"/>
              </a:rPr>
              <a:t>Клушино</a:t>
            </a:r>
            <a:r>
              <a:rPr lang="ru-RU" altLang="ru-RU" sz="2000" dirty="0" smtClean="0">
                <a:effectLst/>
                <a:latin typeface="Times New Roman" panose="02020603050405020304" pitchFamily="18" charset="0"/>
                <a:cs typeface="Times New Roman" panose="02020603050405020304" pitchFamily="18" charset="0"/>
              </a:rPr>
              <a:t> была оккупирована немецкими войсками.  9 апреля 1943 года деревню освободила Красная армия, и учёба в школе возобновилась.</a:t>
            </a:r>
            <a:endParaRPr lang="ru-RU" altLang="ru-RU" sz="1600" dirty="0" smtClean="0">
              <a:effectLst/>
            </a:endParaRPr>
          </a:p>
        </p:txBody>
      </p:sp>
      <p:pic>
        <p:nvPicPr>
          <p:cNvPr id="92162" name="Picture 2" descr="http://img-fotki.yandex.ru/get/6206/121447594.cc/0_8419b_7dc0dcc5_XL.jpg"/>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2060575"/>
            <a:ext cx="6437313"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wipe(left)">
                                      <p:cBhvr>
                                        <p:cTn id="7" dur="10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8"/>
          <p:cNvSpPr>
            <a:spLocks noGrp="1" noChangeArrowheads="1"/>
          </p:cNvSpPr>
          <p:nvPr>
            <p:ph type="body" sz="half" idx="4294967295"/>
          </p:nvPr>
        </p:nvSpPr>
        <p:spPr>
          <a:xfrm>
            <a:off x="0" y="995363"/>
            <a:ext cx="4038600" cy="5183187"/>
          </a:xfrm>
        </p:spPr>
        <p:txBody>
          <a:bodyPr>
            <a:normAutofit fontScale="92500"/>
          </a:bodyPr>
          <a:lstStyle/>
          <a:p>
            <a:pPr algn="ctr">
              <a:lnSpc>
                <a:spcPct val="80000"/>
              </a:lnSpc>
              <a:buFont typeface="Wingdings" pitchFamily="2" charset="2"/>
              <a:buNone/>
            </a:pPr>
            <a:r>
              <a:rPr lang="ru-RU" altLang="ru-RU" sz="1800" dirty="0" smtClean="0">
                <a:effectLst/>
              </a:rPr>
              <a:t>    </a:t>
            </a:r>
            <a:r>
              <a:rPr lang="ru-RU" altLang="ru-RU" sz="2200" dirty="0" smtClean="0">
                <a:effectLst/>
                <a:latin typeface="Times New Roman" panose="02020603050405020304" pitchFamily="18" charset="0"/>
                <a:cs typeface="Times New Roman" panose="02020603050405020304" pitchFamily="18" charset="0"/>
              </a:rPr>
              <a:t>1951 г. - ремесленное училище № 10 в г. Люберцы (Московская область) по специальности формовщика-</a:t>
            </a:r>
            <a:r>
              <a:rPr lang="ru-RU" altLang="ru-RU" sz="2200" dirty="0" err="1" smtClean="0">
                <a:effectLst/>
                <a:latin typeface="Times New Roman" panose="02020603050405020304" pitchFamily="18" charset="0"/>
                <a:cs typeface="Times New Roman" panose="02020603050405020304" pitchFamily="18" charset="0"/>
              </a:rPr>
              <a:t>летейщика</a:t>
            </a:r>
            <a:r>
              <a:rPr lang="ru-RU" altLang="ru-RU" sz="2200" dirty="0" smtClean="0">
                <a:effectLst/>
                <a:latin typeface="Times New Roman" panose="02020603050405020304" pitchFamily="18" charset="0"/>
                <a:cs typeface="Times New Roman" panose="02020603050405020304" pitchFamily="18" charset="0"/>
              </a:rPr>
              <a:t> (с отличием); 1951 г. - школа рабочей молодежи в г. Люберцы (Московская область); 1955 г. - Саратовский индустриальный техникум </a:t>
            </a:r>
          </a:p>
          <a:p>
            <a:pPr algn="ctr">
              <a:lnSpc>
                <a:spcPct val="80000"/>
              </a:lnSpc>
              <a:buFont typeface="Wingdings" pitchFamily="2" charset="2"/>
              <a:buNone/>
            </a:pPr>
            <a:r>
              <a:rPr lang="ru-RU" altLang="ru-RU" sz="2200" dirty="0" smtClean="0">
                <a:effectLst/>
                <a:latin typeface="Times New Roman" panose="02020603050405020304" pitchFamily="18" charset="0"/>
                <a:cs typeface="Times New Roman" panose="02020603050405020304" pitchFamily="18" charset="0"/>
              </a:rPr>
              <a:t>(с отличием); 1955 г. - Саратовский аэроклуб; </a:t>
            </a:r>
          </a:p>
          <a:p>
            <a:pPr algn="ctr">
              <a:lnSpc>
                <a:spcPct val="80000"/>
              </a:lnSpc>
              <a:buFont typeface="Wingdings" pitchFamily="2" charset="2"/>
              <a:buNone/>
            </a:pPr>
            <a:r>
              <a:rPr lang="ru-RU" altLang="ru-RU" sz="2200" dirty="0" smtClean="0">
                <a:effectLst/>
                <a:latin typeface="Times New Roman" panose="02020603050405020304" pitchFamily="18" charset="0"/>
                <a:cs typeface="Times New Roman" panose="02020603050405020304" pitchFamily="18" charset="0"/>
              </a:rPr>
              <a:t>1957 г. - Первое Чкаловское военное авиационное училище летчиков имени </a:t>
            </a:r>
            <a:r>
              <a:rPr lang="ru-RU" altLang="ru-RU" sz="2200" dirty="0" err="1" smtClean="0">
                <a:effectLst/>
                <a:latin typeface="Times New Roman" panose="02020603050405020304" pitchFamily="18" charset="0"/>
                <a:cs typeface="Times New Roman" panose="02020603050405020304" pitchFamily="18" charset="0"/>
              </a:rPr>
              <a:t>К.Е.Ворошилова</a:t>
            </a:r>
            <a:r>
              <a:rPr lang="ru-RU" altLang="ru-RU" sz="2200" dirty="0" smtClean="0">
                <a:effectLst/>
                <a:latin typeface="Times New Roman" panose="02020603050405020304" pitchFamily="18" charset="0"/>
                <a:cs typeface="Times New Roman" panose="02020603050405020304" pitchFamily="18" charset="0"/>
              </a:rPr>
              <a:t> в городе Оренбурге (по первому разряду); 1968 г. - Военно-инженерная академия имени </a:t>
            </a:r>
            <a:r>
              <a:rPr lang="ru-RU" altLang="ru-RU" sz="2200" dirty="0" err="1" smtClean="0">
                <a:effectLst/>
                <a:latin typeface="Times New Roman" panose="02020603050405020304" pitchFamily="18" charset="0"/>
                <a:cs typeface="Times New Roman" panose="02020603050405020304" pitchFamily="18" charset="0"/>
              </a:rPr>
              <a:t>Н.Е.Жуковского</a:t>
            </a:r>
            <a:r>
              <a:rPr lang="ru-RU" altLang="ru-RU" sz="2200" dirty="0" smtClean="0">
                <a:effectLst/>
                <a:latin typeface="Times New Roman" panose="02020603050405020304" pitchFamily="18" charset="0"/>
                <a:cs typeface="Times New Roman" panose="02020603050405020304" pitchFamily="18" charset="0"/>
              </a:rPr>
              <a:t> в Москве</a:t>
            </a:r>
          </a:p>
          <a:p>
            <a:pPr algn="ctr">
              <a:lnSpc>
                <a:spcPct val="80000"/>
              </a:lnSpc>
              <a:buFont typeface="Wingdings" pitchFamily="2" charset="2"/>
              <a:buNone/>
            </a:pPr>
            <a:r>
              <a:rPr lang="ru-RU" altLang="ru-RU" sz="2200" dirty="0" smtClean="0">
                <a:effectLst/>
                <a:latin typeface="Times New Roman" panose="02020603050405020304" pitchFamily="18" charset="0"/>
                <a:cs typeface="Times New Roman" panose="02020603050405020304" pitchFamily="18" charset="0"/>
              </a:rPr>
              <a:t> (с отличием).</a:t>
            </a:r>
          </a:p>
        </p:txBody>
      </p:sp>
      <p:pic>
        <p:nvPicPr>
          <p:cNvPr id="30726" name="Picture 2" descr="D:\АННА\школа 13\презентация\189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76672"/>
            <a:ext cx="4105275"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2186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Rectangle 8"/>
          <p:cNvSpPr>
            <a:spLocks noGrp="1" noChangeArrowheads="1"/>
          </p:cNvSpPr>
          <p:nvPr>
            <p:ph type="body" sz="half" idx="4294967295"/>
          </p:nvPr>
        </p:nvSpPr>
        <p:spPr>
          <a:xfrm>
            <a:off x="0" y="620713"/>
            <a:ext cx="7921625" cy="1295400"/>
          </a:xfrm>
        </p:spPr>
        <p:txBody>
          <a:bodyPr/>
          <a:lstStyle/>
          <a:p>
            <a:pPr algn="ctr">
              <a:lnSpc>
                <a:spcPct val="80000"/>
              </a:lnSpc>
              <a:buFont typeface="Wingdings" pitchFamily="2" charset="2"/>
              <a:buNone/>
            </a:pPr>
            <a:r>
              <a:rPr lang="ru-RU" altLang="ru-RU" sz="1800" dirty="0" smtClean="0">
                <a:effectLst/>
                <a:latin typeface="Calibri" pitchFamily="34" charset="0"/>
                <a:cs typeface="Times New Roman" pitchFamily="18" charset="0"/>
              </a:rPr>
              <a:t>     </a:t>
            </a:r>
            <a:r>
              <a:rPr lang="ru-RU" altLang="ru-RU" sz="2000" dirty="0" smtClean="0">
                <a:effectLst/>
                <a:latin typeface="Times New Roman" panose="02020603050405020304" pitchFamily="18" charset="0"/>
                <a:ea typeface="Calibri" pitchFamily="34" charset="0"/>
                <a:cs typeface="Times New Roman" panose="02020603050405020304" pitchFamily="18" charset="0"/>
              </a:rPr>
              <a:t>С 1955 г. - в рядах Советской Армии. С 1957 года до зачисления в отряд</a:t>
            </a:r>
            <a:r>
              <a:rPr lang="ru-RU" altLang="ru-RU" sz="2000" dirty="0" smtClean="0">
                <a:effectLst/>
                <a:latin typeface="Times New Roman" panose="02020603050405020304" pitchFamily="18" charset="0"/>
                <a:cs typeface="Times New Roman" panose="02020603050405020304" pitchFamily="18" charset="0"/>
              </a:rPr>
              <a:t> космонавтов служил летчиком- истребителем в истребительном авиационном полку Северного флота. Имел квалификацию «Военный летчик 1-го класса».</a:t>
            </a:r>
          </a:p>
          <a:p>
            <a:pPr>
              <a:lnSpc>
                <a:spcPct val="80000"/>
              </a:lnSpc>
              <a:buFont typeface="Wingdings" pitchFamily="2" charset="2"/>
              <a:buNone/>
            </a:pPr>
            <a:endParaRPr lang="ru-RU" altLang="ru-RU" sz="1800" dirty="0" smtClean="0">
              <a:effectLst/>
            </a:endParaRPr>
          </a:p>
          <a:p>
            <a:pPr eaLnBrk="1" hangingPunct="1">
              <a:lnSpc>
                <a:spcPct val="80000"/>
              </a:lnSpc>
              <a:buFont typeface="Wingdings" pitchFamily="2" charset="2"/>
              <a:buNone/>
            </a:pPr>
            <a:endParaRPr lang="ru-RU" altLang="ru-RU" sz="2400" dirty="0" smtClean="0">
              <a:solidFill>
                <a:srgbClr val="FE531E"/>
              </a:solidFill>
              <a:latin typeface="Amethyst" pitchFamily="2" charset="0"/>
            </a:endParaRPr>
          </a:p>
        </p:txBody>
      </p:sp>
      <p:pic>
        <p:nvPicPr>
          <p:cNvPr id="31749" name="Picture 2" descr="D:\АННА\школа 13\презентация\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882" y="1628800"/>
            <a:ext cx="71278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20171"/>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8"/>
          <p:cNvSpPr>
            <a:spLocks noGrp="1" noChangeArrowheads="1"/>
          </p:cNvSpPr>
          <p:nvPr>
            <p:ph type="body" sz="half" idx="4294967295"/>
          </p:nvPr>
        </p:nvSpPr>
        <p:spPr>
          <a:xfrm>
            <a:off x="0" y="836613"/>
            <a:ext cx="4038600" cy="4957762"/>
          </a:xfrm>
        </p:spPr>
        <p:txBody>
          <a:bodyPr>
            <a:normAutofit fontScale="92500"/>
          </a:bodyPr>
          <a:lstStyle/>
          <a:p>
            <a:pPr algn="ctr">
              <a:lnSpc>
                <a:spcPct val="80000"/>
              </a:lnSpc>
              <a:buFont typeface="Wingdings" pitchFamily="2" charset="2"/>
              <a:buNone/>
            </a:pPr>
            <a:r>
              <a:rPr lang="ru-RU" altLang="ru-RU" sz="2200" dirty="0" smtClean="0">
                <a:effectLst/>
                <a:latin typeface="Times New Roman" panose="02020603050405020304" pitchFamily="18" charset="0"/>
                <a:cs typeface="Times New Roman" panose="02020603050405020304" pitchFamily="18" charset="0"/>
              </a:rPr>
              <a:t>      </a:t>
            </a:r>
            <a:r>
              <a:rPr lang="ru-RU" altLang="ru-RU" sz="2200" dirty="0" smtClean="0">
                <a:effectLst/>
                <a:latin typeface="Times New Roman" panose="02020603050405020304" pitchFamily="18" charset="0"/>
                <a:ea typeface="Calibri" pitchFamily="34" charset="0"/>
                <a:cs typeface="Times New Roman" panose="02020603050405020304" pitchFamily="18" charset="0"/>
              </a:rPr>
              <a:t>С 1960 года - в отряде космонавтов (Приказ Главнокомандующего ВВС о зачислении от 3 марта 1960 года; фактически с 11 марта 1960 года). 12 апреля 1961 г. совершил первый в мире полет в космос на космическом корабле «Восток» продолжительностью 1 час 48 минут. С 23 мая 1961 года - командир отряда космонавтов. С 20 декабря 1963 года - заместитель начальника Центра подготовки космонавтов. Дублер пилота космического корабля «Союз» (Владимир Михайлович КОМАРОВ) при старте 23 апреля 1967 года. </a:t>
            </a:r>
          </a:p>
          <a:p>
            <a:pPr>
              <a:lnSpc>
                <a:spcPct val="80000"/>
              </a:lnSpc>
              <a:buFont typeface="Wingdings" pitchFamily="2" charset="2"/>
              <a:buNone/>
            </a:pPr>
            <a:endParaRPr lang="ru-RU" altLang="ru-RU" sz="1900" dirty="0" smtClean="0">
              <a:effectLst/>
              <a:ea typeface="Calibri" pitchFamily="34" charset="0"/>
              <a:cs typeface="Times New Roman" pitchFamily="18" charset="0"/>
            </a:endParaRPr>
          </a:p>
          <a:p>
            <a:pPr eaLnBrk="1" hangingPunct="1">
              <a:lnSpc>
                <a:spcPct val="80000"/>
              </a:lnSpc>
              <a:buFont typeface="Wingdings" pitchFamily="2" charset="2"/>
              <a:buNone/>
            </a:pPr>
            <a:endParaRPr lang="ru-RU" altLang="ru-RU" sz="2000" dirty="0" smtClean="0">
              <a:solidFill>
                <a:srgbClr val="FF99FF"/>
              </a:solidFill>
              <a:latin typeface="Amethyst" pitchFamily="2" charset="0"/>
            </a:endParaRPr>
          </a:p>
        </p:txBody>
      </p:sp>
      <p:pic>
        <p:nvPicPr>
          <p:cNvPr id="32773" name="Объект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48680"/>
            <a:ext cx="42481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23499"/>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0" y="1125538"/>
            <a:ext cx="3922713" cy="3959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a:r>
              <a:rPr lang="ru-RU" altLang="ru-RU" sz="2200" dirty="0" smtClean="0">
                <a:effectLst/>
                <a:latin typeface="Times New Roman" panose="02020603050405020304" pitchFamily="18" charset="0"/>
                <a:ea typeface="Calibri" pitchFamily="34" charset="0"/>
                <a:cs typeface="Times New Roman" panose="02020603050405020304" pitchFamily="18" charset="0"/>
              </a:rPr>
              <a:t>27 марта 1968 года Гагарин погиб в авиационной катастрофе, выполняя тренировочный полёт на самолёте МиГ-15УТИ под руководством опытного инструктора В. С. </a:t>
            </a:r>
            <a:r>
              <a:rPr lang="ru-RU" altLang="ru-RU" sz="2200" dirty="0" err="1" smtClean="0">
                <a:effectLst/>
                <a:latin typeface="Times New Roman" panose="02020603050405020304" pitchFamily="18" charset="0"/>
                <a:ea typeface="Calibri" pitchFamily="34" charset="0"/>
                <a:cs typeface="Times New Roman" panose="02020603050405020304" pitchFamily="18" charset="0"/>
              </a:rPr>
              <a:t>Серёгина</a:t>
            </a:r>
            <a:r>
              <a:rPr lang="ru-RU" altLang="ru-RU" sz="2200" dirty="0" smtClean="0">
                <a:effectLst/>
                <a:latin typeface="Times New Roman" panose="02020603050405020304" pitchFamily="18" charset="0"/>
                <a:ea typeface="Calibri" pitchFamily="34" charset="0"/>
                <a:cs typeface="Times New Roman" panose="02020603050405020304" pitchFamily="18" charset="0"/>
              </a:rPr>
              <a:t>, вблизи деревни </a:t>
            </a:r>
            <a:r>
              <a:rPr lang="ru-RU" altLang="ru-RU" sz="2200" dirty="0" err="1" smtClean="0">
                <a:effectLst/>
                <a:latin typeface="Times New Roman" panose="02020603050405020304" pitchFamily="18" charset="0"/>
                <a:ea typeface="Calibri" pitchFamily="34" charset="0"/>
                <a:cs typeface="Times New Roman" panose="02020603050405020304" pitchFamily="18" charset="0"/>
              </a:rPr>
              <a:t>Новосёлово</a:t>
            </a:r>
            <a:r>
              <a:rPr lang="ru-RU" altLang="ru-RU" sz="2200" dirty="0" smtClean="0">
                <a:effectLst/>
                <a:latin typeface="Times New Roman" panose="02020603050405020304" pitchFamily="18" charset="0"/>
                <a:ea typeface="Calibri" pitchFamily="34" charset="0"/>
                <a:cs typeface="Times New Roman" panose="02020603050405020304" pitchFamily="18" charset="0"/>
              </a:rPr>
              <a:t> </a:t>
            </a:r>
            <a:r>
              <a:rPr lang="ru-RU" altLang="ru-RU" sz="2200" dirty="0" err="1" smtClean="0">
                <a:effectLst/>
                <a:latin typeface="Times New Roman" panose="02020603050405020304" pitchFamily="18" charset="0"/>
                <a:ea typeface="Calibri" pitchFamily="34" charset="0"/>
                <a:cs typeface="Times New Roman" panose="02020603050405020304" pitchFamily="18" charset="0"/>
              </a:rPr>
              <a:t>Киржачского</a:t>
            </a:r>
            <a:r>
              <a:rPr lang="ru-RU" altLang="ru-RU" sz="2200" dirty="0" smtClean="0">
                <a:effectLst/>
                <a:latin typeface="Times New Roman" panose="02020603050405020304" pitchFamily="18" charset="0"/>
                <a:ea typeface="Calibri" pitchFamily="34" charset="0"/>
                <a:cs typeface="Times New Roman" panose="02020603050405020304" pitchFamily="18" charset="0"/>
              </a:rPr>
              <a:t> района Владимирской области.</a:t>
            </a:r>
            <a:r>
              <a:rPr lang="ru-RU" altLang="ru-RU" sz="1600" dirty="0" smtClean="0">
                <a:effectLst/>
                <a:ea typeface="Calibri" pitchFamily="34" charset="0"/>
                <a:cs typeface="Times New Roman" pitchFamily="18" charset="0"/>
              </a:rPr>
              <a:t/>
            </a:r>
            <a:br>
              <a:rPr lang="ru-RU" altLang="ru-RU" sz="1600" dirty="0" smtClean="0">
                <a:effectLst/>
                <a:ea typeface="Calibri" pitchFamily="34" charset="0"/>
                <a:cs typeface="Times New Roman" pitchFamily="18" charset="0"/>
              </a:rPr>
            </a:br>
            <a:endParaRPr lang="ru-RU" altLang="ru-RU" sz="1600" dirty="0" smtClean="0">
              <a:effectLst/>
              <a:ea typeface="Calibri" pitchFamily="34" charset="0"/>
              <a:cs typeface="Times New Roman" pitchFamily="18" charset="0"/>
            </a:endParaRPr>
          </a:p>
        </p:txBody>
      </p:sp>
      <p:pic>
        <p:nvPicPr>
          <p:cNvPr id="76804" name="Объект 4"/>
          <p:cNvPicPr>
            <a:picLocks noGrp="1" noChangeAspect="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895850" y="981075"/>
            <a:ext cx="4248150" cy="4824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xfrm>
            <a:off x="0" y="333375"/>
            <a:ext cx="6525096" cy="990600"/>
          </a:xfrm>
        </p:spPr>
        <p:txBody>
          <a:bodyPr>
            <a:noAutofit/>
          </a:bodyPr>
          <a:lstStyle/>
          <a:p>
            <a:pPr algn="ctr" eaLnBrk="1" hangingPunct="1">
              <a:defRPr/>
            </a:pPr>
            <a:r>
              <a:rPr lang="ru-RU" sz="2400" b="1" dirty="0" smtClean="0">
                <a:solidFill>
                  <a:srgbClr val="33CCFF"/>
                </a:solidFill>
                <a:latin typeface="Times New Roman" panose="02020603050405020304" pitchFamily="18" charset="0"/>
                <a:cs typeface="Times New Roman" panose="02020603050405020304" pitchFamily="18" charset="0"/>
              </a:rPr>
              <a:t>Валентина Терешкова </a:t>
            </a:r>
            <a:br>
              <a:rPr lang="ru-RU" sz="2400" b="1" dirty="0" smtClean="0">
                <a:solidFill>
                  <a:srgbClr val="33CCFF"/>
                </a:solidFill>
                <a:latin typeface="Times New Roman" panose="02020603050405020304" pitchFamily="18" charset="0"/>
                <a:cs typeface="Times New Roman" panose="02020603050405020304" pitchFamily="18" charset="0"/>
              </a:rPr>
            </a:br>
            <a:r>
              <a:rPr lang="ru-RU" sz="2400" b="1" dirty="0" smtClean="0">
                <a:solidFill>
                  <a:srgbClr val="33CCFF"/>
                </a:solidFill>
                <a:latin typeface="Times New Roman" panose="02020603050405020304" pitchFamily="18" charset="0"/>
                <a:cs typeface="Times New Roman" panose="02020603050405020304" pitchFamily="18" charset="0"/>
              </a:rPr>
              <a:t>(позывной «чайка») – </a:t>
            </a:r>
            <a:br>
              <a:rPr lang="ru-RU" sz="2400" b="1" dirty="0" smtClean="0">
                <a:solidFill>
                  <a:srgbClr val="33CCFF"/>
                </a:solidFill>
                <a:latin typeface="Times New Roman" panose="02020603050405020304" pitchFamily="18" charset="0"/>
                <a:cs typeface="Times New Roman" panose="02020603050405020304" pitchFamily="18" charset="0"/>
              </a:rPr>
            </a:br>
            <a:r>
              <a:rPr lang="ru-RU" sz="2400" b="1" dirty="0" smtClean="0">
                <a:solidFill>
                  <a:srgbClr val="33CCFF"/>
                </a:solidFill>
                <a:latin typeface="Times New Roman" panose="02020603050405020304" pitchFamily="18" charset="0"/>
                <a:cs typeface="Times New Roman" panose="02020603050405020304" pitchFamily="18" charset="0"/>
              </a:rPr>
              <a:t>первая женщина-космонавт</a:t>
            </a:r>
          </a:p>
        </p:txBody>
      </p:sp>
      <p:pic>
        <p:nvPicPr>
          <p:cNvPr id="36868" name="Picture 5" descr="Терешкова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227856"/>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6"/>
          <p:cNvSpPr>
            <a:spLocks noChangeArrowheads="1"/>
          </p:cNvSpPr>
          <p:nvPr/>
        </p:nvSpPr>
        <p:spPr bwMode="auto">
          <a:xfrm>
            <a:off x="4277196" y="2132856"/>
            <a:ext cx="4495800" cy="4124206"/>
          </a:xfrm>
          <a:prstGeom prst="rect">
            <a:avLst/>
          </a:prstGeom>
          <a:noFill/>
          <a:ln>
            <a:noFill/>
          </a:ln>
          <a:effectLst/>
          <a:extLst/>
        </p:spPr>
        <p:txBody>
          <a:bodyPr>
            <a:spAutoFit/>
          </a:bodyPr>
          <a:lstStyle/>
          <a:p>
            <a:pPr algn="ctr">
              <a:defRPr/>
            </a:pPr>
            <a:r>
              <a:rPr lang="ru-RU" sz="2300" dirty="0">
                <a:solidFill>
                  <a:srgbClr val="FFFFFF"/>
                </a:solidFill>
                <a:latin typeface="Times New Roman" panose="02020603050405020304" pitchFamily="18" charset="0"/>
                <a:cs typeface="Times New Roman" panose="02020603050405020304" pitchFamily="18" charset="0"/>
              </a:rPr>
              <a:t>16 июня 1963 года </a:t>
            </a:r>
          </a:p>
          <a:p>
            <a:pPr algn="ctr">
              <a:defRPr/>
            </a:pPr>
            <a:r>
              <a:rPr lang="ru-RU" sz="2300" dirty="0">
                <a:solidFill>
                  <a:srgbClr val="FFFFFF"/>
                </a:solidFill>
                <a:latin typeface="Times New Roman" panose="02020603050405020304" pitchFamily="18" charset="0"/>
                <a:cs typeface="Times New Roman" panose="02020603050405020304" pitchFamily="18" charset="0"/>
              </a:rPr>
              <a:t>на космическом корабле «Восток-6»  свой космический полет совершила первая в мире женщина-космонавт. </a:t>
            </a:r>
            <a:r>
              <a:rPr lang="ru-RU" sz="2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Терешкова 48 раз обогнула Землю. Три дня она пробыла в космосе, вела бортовой журнал, делал снимки Земли и вручную управляла кораблем</a:t>
            </a:r>
            <a:r>
              <a:rPr lang="ru-RU" sz="23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algn="ctr">
              <a:defRPr/>
            </a:pPr>
            <a:endParaRPr lang="ru-RU" sz="3200" dirty="0">
              <a:solidFill>
                <a:srgbClr val="FFFFFF"/>
              </a:solidFill>
              <a:latin typeface="Arial" charset="0"/>
            </a:endParaRPr>
          </a:p>
        </p:txBody>
      </p:sp>
      <p:pic>
        <p:nvPicPr>
          <p:cNvPr id="3687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84313"/>
            <a:ext cx="363537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p:cTn id="7" dur="1000" fill="hold"/>
                                        <p:tgtEl>
                                          <p:spTgt spid="54275"/>
                                        </p:tgtEl>
                                        <p:attrNameLst>
                                          <p:attrName>ppt_x</p:attrName>
                                        </p:attrNameLst>
                                      </p:cBhvr>
                                      <p:tavLst>
                                        <p:tav tm="0">
                                          <p:val>
                                            <p:strVal val="#ppt_x-.2"/>
                                          </p:val>
                                        </p:tav>
                                        <p:tav tm="100000">
                                          <p:val>
                                            <p:strVal val="#ppt_x"/>
                                          </p:val>
                                        </p:tav>
                                      </p:tavLst>
                                    </p:anim>
                                    <p:anim calcmode="lin" valueType="num">
                                      <p:cBhvr>
                                        <p:cTn id="8" dur="1000" fill="hold"/>
                                        <p:tgtEl>
                                          <p:spTgt spid="5427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40200" y="1600200"/>
            <a:ext cx="4546600" cy="4530725"/>
          </a:xfrm>
        </p:spPr>
        <p:txBody>
          <a:bodyPr>
            <a:noAutofit/>
          </a:bodyPr>
          <a:lstStyle/>
          <a:p>
            <a:pPr>
              <a:buFont typeface="Wingdings" panose="05000000000000000000" pitchFamily="2" charset="2"/>
              <a:buChar char="Ø"/>
              <a:defRPr/>
            </a:pPr>
            <a:r>
              <a:rPr lang="ru-RU" sz="2000" dirty="0" err="1" smtClean="0">
                <a:latin typeface="Times New Roman" panose="02020603050405020304" pitchFamily="18" charset="0"/>
                <a:cs typeface="Times New Roman" panose="02020603050405020304" pitchFamily="18" charset="0"/>
              </a:rPr>
              <a:t>Андриян</a:t>
            </a:r>
            <a:r>
              <a:rPr lang="ru-RU" sz="2000" dirty="0" smtClean="0">
                <a:latin typeface="Times New Roman" panose="02020603050405020304" pitchFamily="18" charset="0"/>
                <a:cs typeface="Times New Roman" panose="02020603050405020304" pitchFamily="18" charset="0"/>
              </a:rPr>
              <a:t>  Григорьевич Николаев — советский космонавт №3. Дважды Герой Советского Союза. Генерал-майор авиации. По национальности — чуваш. Родился в чувашском селе Шоршелы. Совершил два космических полёта:</a:t>
            </a:r>
          </a:p>
          <a:p>
            <a:pPr>
              <a:buFont typeface="Wingdings" panose="05000000000000000000" pitchFamily="2" charset="2"/>
              <a:buChar char="Ø"/>
              <a:defRPr/>
            </a:pPr>
            <a:r>
              <a:rPr lang="ru-RU" sz="2000" dirty="0" smtClean="0">
                <a:latin typeface="Times New Roman" panose="02020603050405020304" pitchFamily="18" charset="0"/>
                <a:cs typeface="Times New Roman" panose="02020603050405020304" pitchFamily="18" charset="0"/>
              </a:rPr>
              <a:t>с 11 по 15 августа 1962 года на корабле «Восток-3», совершив 64 витка вокруг Земли.</a:t>
            </a:r>
          </a:p>
          <a:p>
            <a:pPr>
              <a:buFont typeface="Wingdings" panose="05000000000000000000" pitchFamily="2" charset="2"/>
              <a:buChar char="Ø"/>
              <a:defRPr/>
            </a:pPr>
            <a:r>
              <a:rPr lang="ru-RU" sz="2000" dirty="0" smtClean="0">
                <a:latin typeface="Times New Roman" panose="02020603050405020304" pitchFamily="18" charset="0"/>
                <a:cs typeface="Times New Roman" panose="02020603050405020304" pitchFamily="18" charset="0"/>
              </a:rPr>
              <a:t>с 1 по 19 июня 1970 года в качестве командира космического корабля «Союз-9». Корабль сделал 286 оборотов вокруг Земли за 424 ч 59 мин.</a:t>
            </a:r>
          </a:p>
        </p:txBody>
      </p:sp>
      <p:sp>
        <p:nvSpPr>
          <p:cNvPr id="2" name="Заголовок 1"/>
          <p:cNvSpPr>
            <a:spLocks noGrp="1"/>
          </p:cNvSpPr>
          <p:nvPr>
            <p:ph type="title"/>
          </p:nvPr>
        </p:nvSpPr>
        <p:spPr>
          <a:xfrm>
            <a:off x="971600" y="0"/>
            <a:ext cx="7543800" cy="914400"/>
          </a:xfrm>
        </p:spPr>
        <p:txBody>
          <a:bodyPr/>
          <a:lstStyle/>
          <a:p>
            <a:pPr algn="ctr" eaLnBrk="1" hangingPunct="1">
              <a:defRPr/>
            </a:pPr>
            <a:r>
              <a:rPr lang="ru-RU" sz="4000" dirty="0" smtClean="0">
                <a:latin typeface="Times New Roman" panose="02020603050405020304" pitchFamily="18" charset="0"/>
                <a:cs typeface="Times New Roman" panose="02020603050405020304" pitchFamily="18" charset="0"/>
              </a:rPr>
              <a:t>Андриан Григорьевич Николаев</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3168650"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5"/>
          <p:cNvSpPr>
            <a:spLocks noChangeArrowheads="1"/>
          </p:cNvSpPr>
          <p:nvPr/>
        </p:nvSpPr>
        <p:spPr bwMode="auto">
          <a:xfrm>
            <a:off x="3513262" y="1281469"/>
            <a:ext cx="550798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ru-RU" altLang="ru-RU" dirty="0">
              <a:solidFill>
                <a:srgbClr val="FFFFFF"/>
              </a:solidFill>
              <a:latin typeface="Arial" charset="0"/>
            </a:endParaRPr>
          </a:p>
          <a:p>
            <a:pPr algn="ctr" eaLnBrk="1" hangingPunct="1"/>
            <a:r>
              <a:rPr lang="ru-RU" altLang="ru-RU" sz="2400" dirty="0">
                <a:solidFill>
                  <a:srgbClr val="FFFFFF"/>
                </a:solidFill>
                <a:latin typeface="Times New Roman" panose="02020603050405020304" pitchFamily="18" charset="0"/>
                <a:cs typeface="Times New Roman" panose="02020603050405020304" pitchFamily="18" charset="0"/>
              </a:rPr>
              <a:t>Первый выход в космос был совершён советским космонавтом Алексеем Архиповичем Леоновым 18 марта 1965 года с борта космического корабля “Восход-2” с использованием гибкой шлюзовой камеры.</a:t>
            </a:r>
          </a:p>
        </p:txBody>
      </p:sp>
      <p:sp>
        <p:nvSpPr>
          <p:cNvPr id="38917" name="Rectangle 6"/>
          <p:cNvSpPr>
            <a:spLocks noChangeArrowheads="1"/>
          </p:cNvSpPr>
          <p:nvPr/>
        </p:nvSpPr>
        <p:spPr bwMode="auto">
          <a:xfrm>
            <a:off x="611188" y="188913"/>
            <a:ext cx="813727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ru-RU" altLang="ru-RU" sz="3600" dirty="0">
                <a:solidFill>
                  <a:srgbClr val="6699FF"/>
                </a:solidFill>
                <a:latin typeface="Times New Roman" panose="02020603050405020304" pitchFamily="18" charset="0"/>
                <a:cs typeface="Times New Roman" panose="02020603050405020304" pitchFamily="18" charset="0"/>
              </a:rPr>
              <a:t>Алексей Архипович Леонов (позывной «алмаз-2») </a:t>
            </a:r>
          </a:p>
          <a:p>
            <a:pPr eaLnBrk="1" hangingPunct="1"/>
            <a:endParaRPr lang="ru-RU" altLang="ru-RU" sz="3200" dirty="0">
              <a:solidFill>
                <a:srgbClr val="6699FF"/>
              </a:solidFill>
              <a:latin typeface="Arial" charset="0"/>
            </a:endParaRPr>
          </a:p>
        </p:txBody>
      </p:sp>
      <p:pic>
        <p:nvPicPr>
          <p:cNvPr id="3891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20888"/>
            <a:ext cx="33337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006" y="3894088"/>
            <a:ext cx="3529013"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ru-RU" altLang="ru-RU" sz="4000" dirty="0" smtClean="0">
                <a:effectLst/>
                <a:latin typeface="Times New Roman" panose="02020603050405020304" pitchFamily="18" charset="0"/>
                <a:cs typeface="Times New Roman" panose="02020603050405020304" pitchFamily="18" charset="0"/>
              </a:rPr>
              <a:t>ПИОНЕРЫ КОСМОСА</a:t>
            </a:r>
          </a:p>
        </p:txBody>
      </p:sp>
      <p:pic>
        <p:nvPicPr>
          <p:cNvPr id="11272" name="Picture 8" descr="t_9"/>
          <p:cNvPicPr>
            <a:picLocks noChangeAspect="1" noChangeArrowheads="1"/>
          </p:cNvPicPr>
          <p:nvPr/>
        </p:nvPicPr>
        <p:blipFill>
          <a:blip r:embed="rId2"/>
          <a:srcRect/>
          <a:stretch>
            <a:fillRect/>
          </a:stretch>
        </p:blipFill>
        <p:spPr bwMode="auto">
          <a:xfrm>
            <a:off x="1148129" y="692696"/>
            <a:ext cx="6908586" cy="41401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277813"/>
            <a:ext cx="9144000" cy="1143000"/>
          </a:xfrm>
        </p:spPr>
        <p:txBody>
          <a:bodyPr/>
          <a:lstStyle/>
          <a:p>
            <a:pPr algn="ctr" eaLnBrk="1" hangingPunct="1">
              <a:defRPr/>
            </a:pPr>
            <a:r>
              <a:rPr lang="ru-RU" sz="3200" dirty="0" smtClean="0">
                <a:latin typeface="Times New Roman" panose="02020603050405020304" pitchFamily="18" charset="0"/>
                <a:cs typeface="Times New Roman" panose="02020603050405020304" pitchFamily="18" charset="0"/>
              </a:rPr>
              <a:t>Первая долговременная орбитальная научная станция «Салют» (19 апреля-12 октября 1971 года)</a:t>
            </a:r>
          </a:p>
        </p:txBody>
      </p:sp>
      <p:pic>
        <p:nvPicPr>
          <p:cNvPr id="3993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539552" y="1844824"/>
            <a:ext cx="4030249" cy="2664296"/>
          </a:xfrm>
        </p:spPr>
      </p:pic>
      <p:pic>
        <p:nvPicPr>
          <p:cNvPr id="39940" name="Picture 4"/>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a:xfrm>
            <a:off x="5029200" y="1077764"/>
            <a:ext cx="3273425" cy="259427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orolev_100y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295400"/>
            <a:ext cx="28670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Циалковски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41438"/>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395288" y="5157788"/>
            <a:ext cx="3200400" cy="10064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ru-RU" altLang="ru-RU" sz="2000" b="1">
                <a:solidFill>
                  <a:srgbClr val="FFFFFF"/>
                </a:solidFill>
                <a:latin typeface="Arial" charset="0"/>
              </a:rPr>
              <a:t>Константин Эдуардович Циолковский </a:t>
            </a:r>
          </a:p>
        </p:txBody>
      </p:sp>
      <p:sp>
        <p:nvSpPr>
          <p:cNvPr id="17413" name="Text Box 5"/>
          <p:cNvSpPr txBox="1">
            <a:spLocks noChangeArrowheads="1"/>
          </p:cNvSpPr>
          <p:nvPr/>
        </p:nvSpPr>
        <p:spPr bwMode="auto">
          <a:xfrm>
            <a:off x="5651500" y="5373688"/>
            <a:ext cx="2895600" cy="7016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ru-RU" altLang="ru-RU" sz="2000" b="1">
                <a:solidFill>
                  <a:srgbClr val="FFFFFF"/>
                </a:solidFill>
                <a:latin typeface="Arial" charset="0"/>
              </a:rPr>
              <a:t>Сергей Павлович Королёв</a:t>
            </a:r>
            <a:r>
              <a:rPr lang="ru-RU" altLang="ru-RU" sz="2000">
                <a:solidFill>
                  <a:srgbClr val="FFFFFF"/>
                </a:solidFill>
                <a:latin typeface="Arial" charset="0"/>
              </a:rPr>
              <a:t> </a:t>
            </a:r>
          </a:p>
        </p:txBody>
      </p:sp>
      <p:sp>
        <p:nvSpPr>
          <p:cNvPr id="17415" name="WordArt 7"/>
          <p:cNvSpPr>
            <a:spLocks noChangeArrowheads="1" noChangeShapeType="1" noTextEdit="1"/>
          </p:cNvSpPr>
          <p:nvPr/>
        </p:nvSpPr>
        <p:spPr bwMode="auto">
          <a:xfrm>
            <a:off x="685800" y="533400"/>
            <a:ext cx="7715250" cy="533400"/>
          </a:xfrm>
          <a:prstGeom prst="rect">
            <a:avLst/>
          </a:prstGeom>
        </p:spPr>
        <p:txBody>
          <a:bodyPr wrap="none" fromWordArt="1">
            <a:prstTxWarp prst="textPlain">
              <a:avLst>
                <a:gd name="adj" fmla="val 50000"/>
              </a:avLst>
            </a:prstTxWarp>
          </a:bodyPr>
          <a:lstStyle/>
          <a:p>
            <a:pPr algn="ctr"/>
            <a:r>
              <a:rPr lang="ru-RU" sz="3600" b="1" kern="10" dirty="0">
                <a:ln w="9525">
                  <a:solidFill>
                    <a:srgbClr val="000000"/>
                  </a:solidFill>
                  <a:round/>
                  <a:headEnd/>
                  <a:tailEnd/>
                </a:ln>
                <a:solidFill>
                  <a:srgbClr val="FF0000"/>
                </a:solidFill>
                <a:latin typeface="Arial"/>
              </a:rPr>
              <a:t>Основоположники космонавтики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p:cTn id="7" dur="1000" fill="hold"/>
                                        <p:tgtEl>
                                          <p:spTgt spid="17415"/>
                                        </p:tgtEl>
                                        <p:attrNameLst>
                                          <p:attrName>ppt_x</p:attrName>
                                        </p:attrNameLst>
                                      </p:cBhvr>
                                      <p:tavLst>
                                        <p:tav tm="0">
                                          <p:val>
                                            <p:strVal val="#ppt_x-.2"/>
                                          </p:val>
                                        </p:tav>
                                        <p:tav tm="100000">
                                          <p:val>
                                            <p:strVal val="#ppt_x"/>
                                          </p:val>
                                        </p:tav>
                                      </p:tavLst>
                                    </p:anim>
                                    <p:anim calcmode="lin" valueType="num">
                                      <p:cBhvr>
                                        <p:cTn id="8" dur="1000" fill="hold"/>
                                        <p:tgtEl>
                                          <p:spTgt spid="174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415"/>
                                        </p:tgtEl>
                                      </p:cBhvr>
                                    </p:animEffect>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p:cTn id="13" dur="1000" fill="hold"/>
                                        <p:tgtEl>
                                          <p:spTgt spid="17411"/>
                                        </p:tgtEl>
                                        <p:attrNameLst>
                                          <p:attrName>ppt_w</p:attrName>
                                        </p:attrNameLst>
                                      </p:cBhvr>
                                      <p:tavLst>
                                        <p:tav tm="0">
                                          <p:val>
                                            <p:fltVal val="0"/>
                                          </p:val>
                                        </p:tav>
                                        <p:tav tm="100000">
                                          <p:val>
                                            <p:strVal val="#ppt_w"/>
                                          </p:val>
                                        </p:tav>
                                      </p:tavLst>
                                    </p:anim>
                                    <p:anim calcmode="lin" valueType="num">
                                      <p:cBhvr>
                                        <p:cTn id="14" dur="1000" fill="hold"/>
                                        <p:tgtEl>
                                          <p:spTgt spid="17411"/>
                                        </p:tgtEl>
                                        <p:attrNameLst>
                                          <p:attrName>ppt_h</p:attrName>
                                        </p:attrNameLst>
                                      </p:cBhvr>
                                      <p:tavLst>
                                        <p:tav tm="0">
                                          <p:val>
                                            <p:fltVal val="0"/>
                                          </p:val>
                                        </p:tav>
                                        <p:tav tm="100000">
                                          <p:val>
                                            <p:strVal val="#ppt_h"/>
                                          </p:val>
                                        </p:tav>
                                      </p:tavLst>
                                    </p:anim>
                                    <p:anim calcmode="lin" valueType="num">
                                      <p:cBhvr>
                                        <p:cTn id="15" dur="1000" fill="hold"/>
                                        <p:tgtEl>
                                          <p:spTgt spid="174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7411"/>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55" presetClass="entr" presetSubtype="0" fill="hold" grpId="0" nodeType="afterEffect">
                                  <p:stCondLst>
                                    <p:cond delay="0"/>
                                  </p:stCondLst>
                                  <p:childTnLst>
                                    <p:set>
                                      <p:cBhvr>
                                        <p:cTn id="19" dur="1" fill="hold">
                                          <p:stCondLst>
                                            <p:cond delay="0"/>
                                          </p:stCondLst>
                                        </p:cTn>
                                        <p:tgtEl>
                                          <p:spTgt spid="17412"/>
                                        </p:tgtEl>
                                        <p:attrNameLst>
                                          <p:attrName>style.visibility</p:attrName>
                                        </p:attrNameLst>
                                      </p:cBhvr>
                                      <p:to>
                                        <p:strVal val="visible"/>
                                      </p:to>
                                    </p:set>
                                    <p:anim calcmode="lin" valueType="num">
                                      <p:cBhvr>
                                        <p:cTn id="20" dur="1000" fill="hold"/>
                                        <p:tgtEl>
                                          <p:spTgt spid="17412"/>
                                        </p:tgtEl>
                                        <p:attrNameLst>
                                          <p:attrName>ppt_w</p:attrName>
                                        </p:attrNameLst>
                                      </p:cBhvr>
                                      <p:tavLst>
                                        <p:tav tm="0">
                                          <p:val>
                                            <p:strVal val="#ppt_w*0.70"/>
                                          </p:val>
                                        </p:tav>
                                        <p:tav tm="100000">
                                          <p:val>
                                            <p:strVal val="#ppt_w"/>
                                          </p:val>
                                        </p:tav>
                                      </p:tavLst>
                                    </p:anim>
                                    <p:anim calcmode="lin" valueType="num">
                                      <p:cBhvr>
                                        <p:cTn id="21" dur="1000" fill="hold"/>
                                        <p:tgtEl>
                                          <p:spTgt spid="17412"/>
                                        </p:tgtEl>
                                        <p:attrNameLst>
                                          <p:attrName>ppt_h</p:attrName>
                                        </p:attrNameLst>
                                      </p:cBhvr>
                                      <p:tavLst>
                                        <p:tav tm="0">
                                          <p:val>
                                            <p:strVal val="#ppt_h"/>
                                          </p:val>
                                        </p:tav>
                                        <p:tav tm="100000">
                                          <p:val>
                                            <p:strVal val="#ppt_h"/>
                                          </p:val>
                                        </p:tav>
                                      </p:tavLst>
                                    </p:anim>
                                    <p:animEffect transition="in" filter="fade">
                                      <p:cBhvr>
                                        <p:cTn id="22" dur="1000"/>
                                        <p:tgtEl>
                                          <p:spTgt spid="17412"/>
                                        </p:tgtEl>
                                      </p:cBhvr>
                                    </p:animEffect>
                                  </p:childTnLst>
                                </p:cTn>
                              </p:par>
                            </p:childTnLst>
                          </p:cTn>
                        </p:par>
                        <p:par>
                          <p:cTn id="23" fill="hold" nodeType="afterGroup">
                            <p:stCondLst>
                              <p:cond delay="3000"/>
                            </p:stCondLst>
                            <p:childTnLst>
                              <p:par>
                                <p:cTn id="24" presetID="25" presetClass="entr" presetSubtype="0" fill="hold" nodeType="afterEffect">
                                  <p:stCondLst>
                                    <p:cond delay="0"/>
                                  </p:stCondLst>
                                  <p:childTnLst>
                                    <p:set>
                                      <p:cBhvr>
                                        <p:cTn id="25" dur="1" fill="hold">
                                          <p:stCondLst>
                                            <p:cond delay="0"/>
                                          </p:stCondLst>
                                        </p:cTn>
                                        <p:tgtEl>
                                          <p:spTgt spid="17410"/>
                                        </p:tgtEl>
                                        <p:attrNameLst>
                                          <p:attrName>style.visibility</p:attrName>
                                        </p:attrNameLst>
                                      </p:cBhvr>
                                      <p:to>
                                        <p:strVal val="visible"/>
                                      </p:to>
                                    </p:set>
                                    <p:anim calcmode="lin" valueType="num">
                                      <p:cBhvr>
                                        <p:cTn id="26" dur="500" decel="50000" fill="hold">
                                          <p:stCondLst>
                                            <p:cond delay="0"/>
                                          </p:stCondLst>
                                        </p:cTn>
                                        <p:tgtEl>
                                          <p:spTgt spid="17410"/>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7410"/>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7410"/>
                                        </p:tgtEl>
                                        <p:attrNameLst>
                                          <p:attrName>ppt_w</p:attrName>
                                        </p:attrNameLst>
                                      </p:cBhvr>
                                      <p:tavLst>
                                        <p:tav tm="0">
                                          <p:val>
                                            <p:strVal val="#ppt_w*.05"/>
                                          </p:val>
                                        </p:tav>
                                        <p:tav tm="100000">
                                          <p:val>
                                            <p:strVal val="#ppt_w"/>
                                          </p:val>
                                        </p:tav>
                                      </p:tavLst>
                                    </p:anim>
                                    <p:anim calcmode="lin" valueType="num">
                                      <p:cBhvr>
                                        <p:cTn id="29" dur="1000" fill="hold"/>
                                        <p:tgtEl>
                                          <p:spTgt spid="17410"/>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7410"/>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7410"/>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7410"/>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7410"/>
                                        </p:tgtEl>
                                      </p:cBhvr>
                                    </p:animEffect>
                                  </p:childTnLst>
                                </p:cTn>
                              </p:par>
                            </p:childTnLst>
                          </p:cTn>
                        </p:par>
                        <p:par>
                          <p:cTn id="34" fill="hold" nodeType="afterGroup">
                            <p:stCondLst>
                              <p:cond delay="4000"/>
                            </p:stCondLst>
                            <p:childTnLst>
                              <p:par>
                                <p:cTn id="35" presetID="55" presetClass="entr" presetSubtype="0" fill="hold" grpId="0" nodeType="afterEffect">
                                  <p:stCondLst>
                                    <p:cond delay="0"/>
                                  </p:stCondLst>
                                  <p:childTnLst>
                                    <p:set>
                                      <p:cBhvr>
                                        <p:cTn id="36" dur="1" fill="hold">
                                          <p:stCondLst>
                                            <p:cond delay="0"/>
                                          </p:stCondLst>
                                        </p:cTn>
                                        <p:tgtEl>
                                          <p:spTgt spid="17413"/>
                                        </p:tgtEl>
                                        <p:attrNameLst>
                                          <p:attrName>style.visibility</p:attrName>
                                        </p:attrNameLst>
                                      </p:cBhvr>
                                      <p:to>
                                        <p:strVal val="visible"/>
                                      </p:to>
                                    </p:set>
                                    <p:anim calcmode="lin" valueType="num">
                                      <p:cBhvr>
                                        <p:cTn id="37" dur="1000" fill="hold"/>
                                        <p:tgtEl>
                                          <p:spTgt spid="17413"/>
                                        </p:tgtEl>
                                        <p:attrNameLst>
                                          <p:attrName>ppt_w</p:attrName>
                                        </p:attrNameLst>
                                      </p:cBhvr>
                                      <p:tavLst>
                                        <p:tav tm="0">
                                          <p:val>
                                            <p:strVal val="#ppt_w*0.70"/>
                                          </p:val>
                                        </p:tav>
                                        <p:tav tm="100000">
                                          <p:val>
                                            <p:strVal val="#ppt_w"/>
                                          </p:val>
                                        </p:tav>
                                      </p:tavLst>
                                    </p:anim>
                                    <p:anim calcmode="lin" valueType="num">
                                      <p:cBhvr>
                                        <p:cTn id="38" dur="1000" fill="hold"/>
                                        <p:tgtEl>
                                          <p:spTgt spid="17413"/>
                                        </p:tgtEl>
                                        <p:attrNameLst>
                                          <p:attrName>ppt_h</p:attrName>
                                        </p:attrNameLst>
                                      </p:cBhvr>
                                      <p:tavLst>
                                        <p:tav tm="0">
                                          <p:val>
                                            <p:strVal val="#ppt_h"/>
                                          </p:val>
                                        </p:tav>
                                        <p:tav tm="100000">
                                          <p:val>
                                            <p:strVal val="#ppt_h"/>
                                          </p:val>
                                        </p:tav>
                                      </p:tavLst>
                                    </p:anim>
                                    <p:animEffect transition="in" filter="fade">
                                      <p:cBhvr>
                                        <p:cTn id="39" dur="1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3" grpId="0"/>
      <p:bldP spid="174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a:xfrm>
            <a:off x="60325" y="476250"/>
            <a:ext cx="9083675" cy="576263"/>
          </a:xfrm>
        </p:spPr>
        <p:txBody>
          <a:bodyPr>
            <a:normAutofit/>
          </a:bodyPr>
          <a:lstStyle/>
          <a:p>
            <a:pPr algn="ctr" eaLnBrk="1" hangingPunct="1">
              <a:defRPr/>
            </a:pPr>
            <a:r>
              <a:rPr lang="ru-RU" sz="3000" dirty="0" smtClean="0">
                <a:latin typeface="Times New Roman" panose="02020603050405020304" pitchFamily="18" charset="0"/>
                <a:cs typeface="Times New Roman" panose="02020603050405020304" pitchFamily="18" charset="0"/>
              </a:rPr>
              <a:t>Космическая станция «Мир» (20.02.1986-16.03.2001)</a:t>
            </a:r>
          </a:p>
        </p:txBody>
      </p:sp>
      <p:pic>
        <p:nvPicPr>
          <p:cNvPr id="40963" name="Picture 5"/>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79511" y="1556792"/>
            <a:ext cx="4236311" cy="4752528"/>
          </a:xfrm>
        </p:spPr>
      </p:pic>
      <p:pic>
        <p:nvPicPr>
          <p:cNvPr id="40964" name="Picture 6"/>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a:xfrm>
            <a:off x="5029200" y="1453590"/>
            <a:ext cx="3273425" cy="1842621"/>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39552" y="332656"/>
            <a:ext cx="8229600" cy="1143000"/>
          </a:xfrm>
        </p:spPr>
        <p:txBody>
          <a:bodyPr>
            <a:normAutofit fontScale="90000"/>
          </a:bodyPr>
          <a:lstStyle/>
          <a:p>
            <a:pPr algn="ctr" eaLnBrk="1" hangingPunct="1">
              <a:defRPr/>
            </a:pPr>
            <a:r>
              <a:rPr lang="ru-RU" sz="4000" dirty="0" smtClean="0">
                <a:latin typeface="Times New Roman" panose="02020603050405020304" pitchFamily="18" charset="0"/>
                <a:cs typeface="Times New Roman" panose="02020603050405020304" pitchFamily="18" charset="0"/>
              </a:rPr>
              <a:t>Первый международный полёт «Союз -19» и «Аполлон»15-21 июля 1975 года</a:t>
            </a:r>
          </a:p>
        </p:txBody>
      </p:sp>
      <p:sp>
        <p:nvSpPr>
          <p:cNvPr id="82953" name="Rectangle 9"/>
          <p:cNvSpPr>
            <a:spLocks noGrp="1" noChangeArrowheads="1"/>
          </p:cNvSpPr>
          <p:nvPr>
            <p:ph sz="half" idx="1"/>
          </p:nvPr>
        </p:nvSpPr>
        <p:spPr>
          <a:xfrm>
            <a:off x="4860032" y="1720255"/>
            <a:ext cx="4038600" cy="1295400"/>
          </a:xfrm>
        </p:spPr>
        <p:txBody>
          <a:bodyPr>
            <a:noAutofit/>
          </a:bodyPr>
          <a:lstStyle/>
          <a:p>
            <a:pPr algn="ctr" eaLnBrk="1" hangingPunct="1">
              <a:buFont typeface="Wingdings" pitchFamily="2" charset="2"/>
              <a:buNone/>
              <a:defRPr/>
            </a:pPr>
            <a:r>
              <a:rPr lang="ru-RU" sz="2800" dirty="0" smtClean="0">
                <a:solidFill>
                  <a:srgbClr val="FFFF00"/>
                </a:solidFill>
                <a:latin typeface="Times New Roman" panose="02020603050405020304" pitchFamily="18" charset="0"/>
                <a:cs typeface="Times New Roman" panose="02020603050405020304" pitchFamily="18" charset="0"/>
              </a:rPr>
              <a:t>А. Леонов, В. </a:t>
            </a:r>
            <a:r>
              <a:rPr lang="ru-RU" sz="2800" dirty="0" err="1" smtClean="0">
                <a:solidFill>
                  <a:srgbClr val="FFFF00"/>
                </a:solidFill>
                <a:latin typeface="Times New Roman" panose="02020603050405020304" pitchFamily="18" charset="0"/>
                <a:cs typeface="Times New Roman" panose="02020603050405020304" pitchFamily="18" charset="0"/>
              </a:rPr>
              <a:t>Кубасов</a:t>
            </a:r>
            <a:r>
              <a:rPr lang="ru-RU" sz="2800" dirty="0" smtClean="0">
                <a:solidFill>
                  <a:srgbClr val="FFFF00"/>
                </a:solidFill>
                <a:latin typeface="Times New Roman" panose="02020603050405020304" pitchFamily="18" charset="0"/>
                <a:cs typeface="Times New Roman" panose="02020603050405020304" pitchFamily="18" charset="0"/>
              </a:rPr>
              <a:t> ,</a:t>
            </a:r>
          </a:p>
          <a:p>
            <a:pPr algn="ctr" eaLnBrk="1" hangingPunct="1">
              <a:buFont typeface="Wingdings" pitchFamily="2" charset="2"/>
              <a:buNone/>
              <a:defRPr/>
            </a:pPr>
            <a:r>
              <a:rPr lang="ru-RU" sz="2800" dirty="0" smtClean="0">
                <a:solidFill>
                  <a:srgbClr val="FFFF00"/>
                </a:solidFill>
                <a:latin typeface="Times New Roman" panose="02020603050405020304" pitchFamily="18" charset="0"/>
                <a:cs typeface="Times New Roman" panose="02020603050405020304" pitchFamily="18" charset="0"/>
              </a:rPr>
              <a:t>Т. Стаффорд, В. </a:t>
            </a:r>
            <a:r>
              <a:rPr lang="ru-RU" sz="2800" dirty="0" err="1" smtClean="0">
                <a:solidFill>
                  <a:srgbClr val="FFFF00"/>
                </a:solidFill>
                <a:latin typeface="Times New Roman" panose="02020603050405020304" pitchFamily="18" charset="0"/>
                <a:cs typeface="Times New Roman" panose="02020603050405020304" pitchFamily="18" charset="0"/>
              </a:rPr>
              <a:t>Бранд</a:t>
            </a:r>
            <a:r>
              <a:rPr lang="ru-RU" sz="2800" dirty="0" smtClean="0">
                <a:solidFill>
                  <a:srgbClr val="FFFF00"/>
                </a:solidFill>
                <a:latin typeface="Times New Roman" panose="02020603050405020304" pitchFamily="18" charset="0"/>
                <a:cs typeface="Times New Roman" panose="02020603050405020304" pitchFamily="18" charset="0"/>
              </a:rPr>
              <a:t>,  Д. </a:t>
            </a:r>
            <a:r>
              <a:rPr lang="ru-RU" sz="2800" dirty="0" err="1" smtClean="0">
                <a:solidFill>
                  <a:srgbClr val="FFFF00"/>
                </a:solidFill>
                <a:latin typeface="Times New Roman" panose="02020603050405020304" pitchFamily="18" charset="0"/>
                <a:cs typeface="Times New Roman" panose="02020603050405020304" pitchFamily="18" charset="0"/>
              </a:rPr>
              <a:t>Слейтон</a:t>
            </a:r>
            <a:endParaRPr lang="ru-RU" sz="2800" dirty="0" smtClean="0">
              <a:solidFill>
                <a:srgbClr val="FFFF00"/>
              </a:solidFill>
              <a:latin typeface="Times New Roman" panose="02020603050405020304" pitchFamily="18" charset="0"/>
              <a:cs typeface="Times New Roman" panose="02020603050405020304" pitchFamily="18" charset="0"/>
            </a:endParaRPr>
          </a:p>
        </p:txBody>
      </p:sp>
      <p:pic>
        <p:nvPicPr>
          <p:cNvPr id="41989" name="Picture 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a:xfrm>
            <a:off x="4860032" y="3674716"/>
            <a:ext cx="3552394" cy="2664296"/>
          </a:xfrm>
        </p:spPr>
      </p:pic>
      <p:pic>
        <p:nvPicPr>
          <p:cNvPr id="419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99" y="1700808"/>
            <a:ext cx="410527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a:xfrm>
            <a:off x="581125" y="1340768"/>
            <a:ext cx="8229600" cy="2260600"/>
          </a:xfrm>
        </p:spPr>
        <p:txBody>
          <a:bodyPr>
            <a:noAutofit/>
          </a:bodyPr>
          <a:lstStyle/>
          <a:p>
            <a:pPr algn="ctr" eaLnBrk="1" hangingPunct="1">
              <a:lnSpc>
                <a:spcPct val="90000"/>
              </a:lnSpc>
              <a:buFont typeface="Wingdings" pitchFamily="2" charset="2"/>
              <a:buNone/>
              <a:defRPr/>
            </a:pPr>
            <a:r>
              <a:rPr lang="ru-RU" sz="2400" i="1" dirty="0" smtClean="0">
                <a:solidFill>
                  <a:srgbClr val="FFFF00"/>
                </a:solidFill>
                <a:latin typeface="Times New Roman" panose="02020603050405020304" pitchFamily="18" charset="0"/>
                <a:cs typeface="Times New Roman" panose="02020603050405020304" pitchFamily="18" charset="0"/>
              </a:rPr>
              <a:t>3 февраля 1966 года</a:t>
            </a:r>
            <a:r>
              <a:rPr lang="ru-RU" sz="2400" dirty="0" smtClean="0">
                <a:solidFill>
                  <a:srgbClr val="FFFF00"/>
                </a:solidFill>
                <a:latin typeface="Times New Roman" panose="02020603050405020304" pitchFamily="18" charset="0"/>
                <a:cs typeface="Times New Roman" panose="02020603050405020304" pitchFamily="18" charset="0"/>
              </a:rPr>
              <a:t> -первая мягкая посадка на поверхность Луны. Впервые с помощью телевизионной системы на Землю были переданы панорамы лунного ландшафта.</a:t>
            </a:r>
          </a:p>
          <a:p>
            <a:pPr algn="ctr" eaLnBrk="1" hangingPunct="1">
              <a:lnSpc>
                <a:spcPct val="90000"/>
              </a:lnSpc>
              <a:buFont typeface="Wingdings" pitchFamily="2" charset="2"/>
              <a:buNone/>
              <a:defRPr/>
            </a:pPr>
            <a:r>
              <a:rPr lang="ru-RU" sz="2400" i="1" dirty="0" smtClean="0">
                <a:solidFill>
                  <a:srgbClr val="FFFF00"/>
                </a:solidFill>
                <a:latin typeface="Times New Roman" panose="02020603050405020304" pitchFamily="18" charset="0"/>
                <a:cs typeface="Times New Roman" panose="02020603050405020304" pitchFamily="18" charset="0"/>
              </a:rPr>
              <a:t>31 марта 1966 года</a:t>
            </a:r>
            <a:r>
              <a:rPr lang="ru-RU" sz="2400" dirty="0" smtClean="0">
                <a:solidFill>
                  <a:srgbClr val="FFFF00"/>
                </a:solidFill>
                <a:latin typeface="Times New Roman" panose="02020603050405020304" pitchFamily="18" charset="0"/>
                <a:cs typeface="Times New Roman" panose="02020603050405020304" pitchFamily="18" charset="0"/>
              </a:rPr>
              <a:t> –запуск первого искусственного спутника Луны.</a:t>
            </a:r>
          </a:p>
          <a:p>
            <a:pPr algn="ctr" eaLnBrk="1" hangingPunct="1">
              <a:lnSpc>
                <a:spcPct val="90000"/>
              </a:lnSpc>
              <a:buFont typeface="Wingdings" pitchFamily="2" charset="2"/>
              <a:buNone/>
              <a:defRPr/>
            </a:pPr>
            <a:r>
              <a:rPr lang="ru-RU" sz="2400" i="1" dirty="0" smtClean="0">
                <a:solidFill>
                  <a:srgbClr val="FFFF00"/>
                </a:solidFill>
                <a:latin typeface="Times New Roman" panose="02020603050405020304" pitchFamily="18" charset="0"/>
                <a:cs typeface="Times New Roman" panose="02020603050405020304" pitchFamily="18" charset="0"/>
              </a:rPr>
              <a:t>15-21 сентября 1968 года</a:t>
            </a:r>
            <a:r>
              <a:rPr lang="ru-RU" sz="2400" dirty="0" smtClean="0">
                <a:solidFill>
                  <a:srgbClr val="FFFF00"/>
                </a:solidFill>
                <a:latin typeface="Times New Roman" panose="02020603050405020304" pitchFamily="18" charset="0"/>
                <a:cs typeface="Times New Roman" panose="02020603050405020304" pitchFamily="18" charset="0"/>
              </a:rPr>
              <a:t> –первый облёт Луны с возвращением.</a:t>
            </a:r>
          </a:p>
          <a:p>
            <a:pPr algn="ctr" eaLnBrk="1" hangingPunct="1">
              <a:lnSpc>
                <a:spcPct val="90000"/>
              </a:lnSpc>
              <a:buFont typeface="Wingdings" pitchFamily="2" charset="2"/>
              <a:buNone/>
              <a:defRPr/>
            </a:pPr>
            <a:r>
              <a:rPr lang="ru-RU" sz="2400" i="1" dirty="0" smtClean="0">
                <a:solidFill>
                  <a:srgbClr val="FFFF00"/>
                </a:solidFill>
                <a:latin typeface="Times New Roman" panose="02020603050405020304" pitchFamily="18" charset="0"/>
                <a:cs typeface="Times New Roman" panose="02020603050405020304" pitchFamily="18" charset="0"/>
              </a:rPr>
              <a:t>12-24 сентября 1970 года</a:t>
            </a:r>
            <a:r>
              <a:rPr lang="ru-RU" sz="2400" dirty="0" smtClean="0">
                <a:solidFill>
                  <a:srgbClr val="FFFF00"/>
                </a:solidFill>
                <a:latin typeface="Times New Roman" panose="02020603050405020304" pitchFamily="18" charset="0"/>
                <a:cs typeface="Times New Roman" panose="02020603050405020304" pitchFamily="18" charset="0"/>
              </a:rPr>
              <a:t> - первая доставка лунного грунта.</a:t>
            </a:r>
          </a:p>
        </p:txBody>
      </p:sp>
      <p:sp>
        <p:nvSpPr>
          <p:cNvPr id="76802" name="Rectangle 2"/>
          <p:cNvSpPr>
            <a:spLocks noGrp="1" noChangeArrowheads="1"/>
          </p:cNvSpPr>
          <p:nvPr>
            <p:ph type="title"/>
          </p:nvPr>
        </p:nvSpPr>
        <p:spPr>
          <a:xfrm>
            <a:off x="940842" y="5184"/>
            <a:ext cx="7543800" cy="914400"/>
          </a:xfrm>
        </p:spPr>
        <p:txBody>
          <a:bodyPr/>
          <a:lstStyle/>
          <a:p>
            <a:pPr algn="ctr" eaLnBrk="1" hangingPunct="1">
              <a:defRPr/>
            </a:pPr>
            <a:r>
              <a:rPr lang="ru-RU" dirty="0" smtClean="0">
                <a:latin typeface="Times New Roman" panose="02020603050405020304" pitchFamily="18" charset="0"/>
                <a:cs typeface="Times New Roman" panose="02020603050405020304" pitchFamily="18" charset="0"/>
              </a:rPr>
              <a:t>Исследование Луны</a:t>
            </a:r>
          </a:p>
        </p:txBody>
      </p:sp>
      <p:pic>
        <p:nvPicPr>
          <p:cNvPr id="430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149725"/>
            <a:ext cx="38163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742" y="4137694"/>
            <a:ext cx="41036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56983" cy="1294585"/>
          </a:xfrm>
          <a:prstGeom prst="rect">
            <a:avLst/>
          </a:prstGeom>
        </p:spPr>
        <p:txBody>
          <a:bodyPr wrap="square">
            <a:spAutoFit/>
          </a:bodyPr>
          <a:lstStyle/>
          <a:p>
            <a:pPr algn="ctr" defTabSz="407484" eaLnBrk="1" hangingPunct="0">
              <a:lnSpc>
                <a:spcPct val="93000"/>
              </a:lnSpc>
              <a:buSzPct val="100000"/>
            </a:pPr>
            <a:r>
              <a:rPr lang="en-US" altLang="ru-RU" sz="2800" dirty="0">
                <a:solidFill>
                  <a:srgbClr val="FFFF66"/>
                </a:solidFill>
                <a:latin typeface="Times New Roman" panose="02020603050405020304" pitchFamily="18" charset="0"/>
                <a:cs typeface="Times New Roman" panose="02020603050405020304" pitchFamily="18" charset="0"/>
              </a:rPr>
              <a:t>В </a:t>
            </a:r>
            <a:r>
              <a:rPr lang="en-US" altLang="ru-RU" sz="2800" dirty="0" err="1">
                <a:solidFill>
                  <a:srgbClr val="FFFF66"/>
                </a:solidFill>
                <a:latin typeface="Times New Roman" panose="02020603050405020304" pitchFamily="18" charset="0"/>
                <a:cs typeface="Times New Roman" panose="02020603050405020304" pitchFamily="18" charset="0"/>
              </a:rPr>
              <a:t>настоящее</a:t>
            </a:r>
            <a:r>
              <a:rPr lang="en-US" altLang="ru-RU" sz="2800" dirty="0">
                <a:solidFill>
                  <a:srgbClr val="FFFF66"/>
                </a:solidFill>
                <a:latin typeface="Times New Roman" panose="02020603050405020304" pitchFamily="18" charset="0"/>
                <a:cs typeface="Times New Roman" panose="02020603050405020304" pitchFamily="18" charset="0"/>
              </a:rPr>
              <a:t> </a:t>
            </a:r>
            <a:r>
              <a:rPr lang="en-US" altLang="ru-RU" sz="2800" dirty="0" err="1">
                <a:solidFill>
                  <a:srgbClr val="FFFF66"/>
                </a:solidFill>
                <a:latin typeface="Times New Roman" panose="02020603050405020304" pitchFamily="18" charset="0"/>
                <a:cs typeface="Times New Roman" panose="02020603050405020304" pitchFamily="18" charset="0"/>
              </a:rPr>
              <a:t>время</a:t>
            </a:r>
            <a:r>
              <a:rPr lang="en-US" altLang="ru-RU" sz="2800" dirty="0">
                <a:solidFill>
                  <a:srgbClr val="FFFF66"/>
                </a:solidFill>
                <a:latin typeface="Times New Roman" panose="02020603050405020304" pitchFamily="18" charset="0"/>
                <a:cs typeface="Times New Roman" panose="02020603050405020304" pitchFamily="18" charset="0"/>
              </a:rPr>
              <a:t> </a:t>
            </a:r>
            <a:r>
              <a:rPr lang="en-US" altLang="ru-RU" sz="2800" dirty="0" err="1">
                <a:solidFill>
                  <a:srgbClr val="FFFF66"/>
                </a:solidFill>
                <a:latin typeface="Times New Roman" panose="02020603050405020304" pitchFamily="18" charset="0"/>
                <a:cs typeface="Times New Roman" panose="02020603050405020304" pitchFamily="18" charset="0"/>
              </a:rPr>
              <a:t>крупнейшим</a:t>
            </a:r>
            <a:r>
              <a:rPr lang="en-US" altLang="ru-RU" sz="2800" dirty="0">
                <a:solidFill>
                  <a:srgbClr val="FFFF66"/>
                </a:solidFill>
                <a:latin typeface="Times New Roman" panose="02020603050405020304" pitchFamily="18" charset="0"/>
                <a:cs typeface="Times New Roman" panose="02020603050405020304" pitchFamily="18" charset="0"/>
              </a:rPr>
              <a:t> </a:t>
            </a:r>
          </a:p>
          <a:p>
            <a:pPr algn="ctr" defTabSz="407484" eaLnBrk="1" hangingPunct="0">
              <a:lnSpc>
                <a:spcPct val="93000"/>
              </a:lnSpc>
              <a:buSzPct val="100000"/>
            </a:pPr>
            <a:r>
              <a:rPr lang="en-US" altLang="ru-RU" sz="2800" dirty="0" err="1">
                <a:solidFill>
                  <a:srgbClr val="FFFF66"/>
                </a:solidFill>
                <a:latin typeface="Times New Roman" panose="02020603050405020304" pitchFamily="18" charset="0"/>
                <a:cs typeface="Times New Roman" panose="02020603050405020304" pitchFamily="18" charset="0"/>
              </a:rPr>
              <a:t>космическим</a:t>
            </a:r>
            <a:r>
              <a:rPr lang="en-US" altLang="ru-RU" sz="2800" dirty="0">
                <a:solidFill>
                  <a:srgbClr val="FFFF66"/>
                </a:solidFill>
                <a:latin typeface="Times New Roman" panose="02020603050405020304" pitchFamily="18" charset="0"/>
                <a:cs typeface="Times New Roman" panose="02020603050405020304" pitchFamily="18" charset="0"/>
              </a:rPr>
              <a:t> проектом </a:t>
            </a:r>
            <a:r>
              <a:rPr lang="en-US" altLang="ru-RU" sz="2800" dirty="0" err="1">
                <a:solidFill>
                  <a:srgbClr val="FFFF66"/>
                </a:solidFill>
                <a:latin typeface="Times New Roman" panose="02020603050405020304" pitchFamily="18" charset="0"/>
                <a:cs typeface="Times New Roman" panose="02020603050405020304" pitchFamily="18" charset="0"/>
              </a:rPr>
              <a:t>является</a:t>
            </a:r>
            <a:r>
              <a:rPr lang="en-US" altLang="ru-RU" sz="2800" dirty="0">
                <a:solidFill>
                  <a:srgbClr val="FFFF66"/>
                </a:solidFill>
                <a:latin typeface="Times New Roman" panose="02020603050405020304" pitchFamily="18" charset="0"/>
                <a:cs typeface="Times New Roman" panose="02020603050405020304" pitchFamily="18" charset="0"/>
              </a:rPr>
              <a:t> </a:t>
            </a:r>
          </a:p>
          <a:p>
            <a:pPr algn="ctr" defTabSz="407484" eaLnBrk="1" hangingPunct="0">
              <a:lnSpc>
                <a:spcPct val="93000"/>
              </a:lnSpc>
              <a:buSzPct val="100000"/>
            </a:pPr>
            <a:r>
              <a:rPr lang="en-US" altLang="ru-RU" sz="2800" dirty="0" err="1">
                <a:solidFill>
                  <a:srgbClr val="FFFF66"/>
                </a:solidFill>
                <a:latin typeface="Times New Roman" panose="02020603050405020304" pitchFamily="18" charset="0"/>
                <a:cs typeface="Times New Roman" panose="02020603050405020304" pitchFamily="18" charset="0"/>
              </a:rPr>
              <a:t>Международная</a:t>
            </a:r>
            <a:r>
              <a:rPr lang="en-US" altLang="ru-RU" sz="2800" dirty="0">
                <a:solidFill>
                  <a:srgbClr val="FFFF66"/>
                </a:solidFill>
                <a:latin typeface="Times New Roman" panose="02020603050405020304" pitchFamily="18" charset="0"/>
                <a:cs typeface="Times New Roman" panose="02020603050405020304" pitchFamily="18" charset="0"/>
              </a:rPr>
              <a:t> космическая </a:t>
            </a:r>
            <a:r>
              <a:rPr lang="en-US" altLang="ru-RU" sz="2800" dirty="0" err="1">
                <a:solidFill>
                  <a:srgbClr val="FFFF66"/>
                </a:solidFill>
                <a:latin typeface="Times New Roman" panose="02020603050405020304" pitchFamily="18" charset="0"/>
                <a:cs typeface="Times New Roman" panose="02020603050405020304" pitchFamily="18" charset="0"/>
              </a:rPr>
              <a:t>станция</a:t>
            </a:r>
            <a:r>
              <a:rPr lang="en-US" altLang="ru-RU" sz="2800" dirty="0">
                <a:solidFill>
                  <a:srgbClr val="FFFF66"/>
                </a:solidFill>
                <a:latin typeface="Times New Roman" panose="02020603050405020304" pitchFamily="18" charset="0"/>
                <a:cs typeface="Times New Roman" panose="02020603050405020304" pitchFamily="18" charset="0"/>
              </a:rPr>
              <a:t>. </a:t>
            </a:r>
            <a:endParaRPr lang="en-US" altLang="ru-RU" sz="2800" dirty="0">
              <a:solidFill>
                <a:srgbClr val="FFFF66"/>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67" y="1400327"/>
            <a:ext cx="5043120" cy="3407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57" y="3444066"/>
            <a:ext cx="3760787"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559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3568" y="5733256"/>
            <a:ext cx="7543800" cy="914400"/>
          </a:xfrm>
        </p:spPr>
        <p:txBody>
          <a:bodyPr>
            <a:normAutofit fontScale="90000"/>
          </a:bodyPr>
          <a:lstStyle/>
          <a:p>
            <a:pPr algn="ctr" eaLnBrk="1" hangingPunct="1">
              <a:defRPr/>
            </a:pPr>
            <a:r>
              <a:rPr lang="ru-RU" sz="4000" i="1" dirty="0" smtClean="0">
                <a:latin typeface="Times New Roman" panose="02020603050405020304" pitchFamily="18" charset="0"/>
                <a:cs typeface="Times New Roman" panose="02020603050405020304" pitchFamily="18" charset="0"/>
              </a:rPr>
              <a:t>Международная космическая станция (МКС)</a:t>
            </a:r>
            <a:r>
              <a:rPr lang="ru-RU" sz="4000" dirty="0" smtClean="0">
                <a:latin typeface="Times New Roman" panose="02020603050405020304" pitchFamily="18" charset="0"/>
                <a:cs typeface="Times New Roman" panose="02020603050405020304" pitchFamily="18" charset="0"/>
              </a:rPr>
              <a:t> </a:t>
            </a:r>
          </a:p>
        </p:txBody>
      </p:sp>
      <p:pic>
        <p:nvPicPr>
          <p:cNvPr id="45059" name="Picture 5"/>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827584" y="1045771"/>
            <a:ext cx="3051005" cy="3744416"/>
          </a:xfrm>
        </p:spPr>
      </p:pic>
      <p:sp>
        <p:nvSpPr>
          <p:cNvPr id="45061" name="Rectangle 4"/>
          <p:cNvSpPr>
            <a:spLocks noChangeArrowheads="1"/>
          </p:cNvSpPr>
          <p:nvPr/>
        </p:nvSpPr>
        <p:spPr bwMode="auto">
          <a:xfrm>
            <a:off x="4859338" y="332656"/>
            <a:ext cx="3744912"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ru-RU" altLang="ru-RU" sz="2200" dirty="0">
                <a:latin typeface="Times New Roman" panose="02020603050405020304" pitchFamily="18" charset="0"/>
                <a:cs typeface="Times New Roman" panose="02020603050405020304" pitchFamily="18" charset="0"/>
              </a:rPr>
              <a:t>1996 год — утверждена конфигурация станции. Она состоит из двух сегментов — российского (модернизированный вариант «Мир-2») и американского (с участием Канады, Японии, Италии, стран — членов Европейского космического агентства и Бразилии).</a:t>
            </a:r>
          </a:p>
          <a:p>
            <a:pPr algn="ctr" eaLnBrk="1" hangingPunct="1"/>
            <a:r>
              <a:rPr lang="ru-RU" altLang="ru-RU" sz="2200" dirty="0">
                <a:latin typeface="Times New Roman" panose="02020603050405020304" pitchFamily="18" charset="0"/>
                <a:cs typeface="Times New Roman" panose="02020603050405020304" pitchFamily="18" charset="0"/>
              </a:rPr>
              <a:t>20 ноября 1998 года — Россия запустила первый элемент МКС — функционально-грузовой блок «Заря» (ФГБ).</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833"/>
            <a:ext cx="7543800" cy="2714600"/>
          </a:xfrm>
        </p:spPr>
        <p:txBody>
          <a:bodyPr/>
          <a:lstStyle/>
          <a:p>
            <a:pPr algn="ctr"/>
            <a:r>
              <a:rPr lang="en-US" altLang="ru-RU" sz="2400" dirty="0" err="1">
                <a:solidFill>
                  <a:srgbClr val="FFFF99"/>
                </a:solidFill>
                <a:latin typeface="Times New Roman" panose="02020603050405020304" pitchFamily="18" charset="0"/>
                <a:cs typeface="Times New Roman" panose="02020603050405020304" pitchFamily="18" charset="0"/>
              </a:rPr>
              <a:t>Сегодня</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автоматические</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посланцы</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Земли</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побывали</a:t>
            </a:r>
            <a:r>
              <a:rPr lang="en-US" altLang="ru-RU" sz="2400" dirty="0">
                <a:solidFill>
                  <a:srgbClr val="FFFF99"/>
                </a:solidFill>
                <a:latin typeface="Times New Roman" panose="02020603050405020304" pitchFamily="18" charset="0"/>
                <a:cs typeface="Times New Roman" panose="02020603050405020304" pitchFamily="18" charset="0"/>
              </a:rPr>
              <a:t> у </a:t>
            </a:r>
            <a:r>
              <a:rPr lang="en-US" altLang="ru-RU" sz="2400" dirty="0" err="1">
                <a:solidFill>
                  <a:srgbClr val="FFFF99"/>
                </a:solidFill>
                <a:latin typeface="Times New Roman" panose="02020603050405020304" pitchFamily="18" charset="0"/>
                <a:cs typeface="Times New Roman" panose="02020603050405020304" pitchFamily="18" charset="0"/>
              </a:rPr>
              <a:t>всех</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планет</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Солнечной</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системы</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кроме</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Плутона</a:t>
            </a:r>
            <a:r>
              <a:rPr lang="en-US" altLang="ru-RU" sz="2400" dirty="0">
                <a:solidFill>
                  <a:srgbClr val="FFFF99"/>
                </a:solidFill>
                <a:latin typeface="Times New Roman" panose="02020603050405020304" pitchFamily="18" charset="0"/>
                <a:cs typeface="Times New Roman" panose="02020603050405020304" pitchFamily="18" charset="0"/>
              </a:rPr>
              <a:t>. А </a:t>
            </a:r>
            <a:r>
              <a:rPr lang="en-US" altLang="ru-RU" sz="2400" dirty="0" err="1">
                <a:solidFill>
                  <a:srgbClr val="FFFF99"/>
                </a:solidFill>
                <a:latin typeface="Times New Roman" panose="02020603050405020304" pitchFamily="18" charset="0"/>
                <a:cs typeface="Times New Roman" panose="02020603050405020304" pitchFamily="18" charset="0"/>
              </a:rPr>
              <a:t>значит</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надо</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лететь</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Вероятно</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открытия</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которые</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ждут</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учёных</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за</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орбитой</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Нептуна</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заставят</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их</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изменить</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программу</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полета</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во</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всяком</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случае</a:t>
            </a:r>
            <a:r>
              <a:rPr lang="en-US" altLang="ru-RU" sz="2400" dirty="0">
                <a:solidFill>
                  <a:srgbClr val="FFFF99"/>
                </a:solidFill>
                <a:latin typeface="Times New Roman" panose="02020603050405020304" pitchFamily="18" charset="0"/>
                <a:cs typeface="Times New Roman" panose="02020603050405020304" pitchFamily="18" charset="0"/>
              </a:rPr>
              <a:t>, АМС "</a:t>
            </a:r>
            <a:r>
              <a:rPr lang="en-US" altLang="ru-RU" sz="2400" dirty="0" err="1">
                <a:solidFill>
                  <a:srgbClr val="FFFF99"/>
                </a:solidFill>
                <a:latin typeface="Times New Roman" panose="02020603050405020304" pitchFamily="18" charset="0"/>
                <a:cs typeface="Times New Roman" panose="02020603050405020304" pitchFamily="18" charset="0"/>
              </a:rPr>
              <a:t>Нью</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горизонс</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должна</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проработать</a:t>
            </a:r>
            <a:r>
              <a:rPr lang="en-US" altLang="ru-RU" sz="2400" dirty="0">
                <a:solidFill>
                  <a:srgbClr val="FFFF99"/>
                </a:solidFill>
                <a:latin typeface="Times New Roman" panose="02020603050405020304" pitchFamily="18" charset="0"/>
                <a:cs typeface="Times New Roman" panose="02020603050405020304" pitchFamily="18" charset="0"/>
              </a:rPr>
              <a:t> в </a:t>
            </a:r>
            <a:r>
              <a:rPr lang="en-US" altLang="ru-RU" sz="2400" dirty="0" err="1">
                <a:solidFill>
                  <a:srgbClr val="FFFF99"/>
                </a:solidFill>
                <a:latin typeface="Times New Roman" panose="02020603050405020304" pitchFamily="18" charset="0"/>
                <a:cs typeface="Times New Roman" panose="02020603050405020304" pitchFamily="18" charset="0"/>
              </a:rPr>
              <a:t>дальнем</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космосе</a:t>
            </a:r>
            <a:r>
              <a:rPr lang="en-US" altLang="ru-RU" sz="2400" dirty="0">
                <a:solidFill>
                  <a:srgbClr val="FFFF99"/>
                </a:solidFill>
                <a:latin typeface="Times New Roman" panose="02020603050405020304" pitchFamily="18" charset="0"/>
                <a:cs typeface="Times New Roman" panose="02020603050405020304" pitchFamily="18" charset="0"/>
              </a:rPr>
              <a:t> </a:t>
            </a:r>
            <a:r>
              <a:rPr lang="en-US" altLang="ru-RU" sz="2400" dirty="0" err="1">
                <a:solidFill>
                  <a:srgbClr val="FFFF99"/>
                </a:solidFill>
                <a:latin typeface="Times New Roman" panose="02020603050405020304" pitchFamily="18" charset="0"/>
                <a:cs typeface="Times New Roman" panose="02020603050405020304" pitchFamily="18" charset="0"/>
              </a:rPr>
              <a:t>до</a:t>
            </a:r>
            <a:r>
              <a:rPr lang="en-US" altLang="ru-RU" sz="2400" dirty="0">
                <a:solidFill>
                  <a:srgbClr val="FFFF99"/>
                </a:solidFill>
                <a:latin typeface="Times New Roman" panose="02020603050405020304" pitchFamily="18" charset="0"/>
                <a:cs typeface="Times New Roman" panose="02020603050405020304" pitchFamily="18" charset="0"/>
              </a:rPr>
              <a:t> 2021 г.</a:t>
            </a:r>
            <a:endParaRPr lang="ru-RU" sz="48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037" y="2852936"/>
            <a:ext cx="481995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670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2"/>
            <a:ext cx="3888432" cy="5688632"/>
          </a:xfrm>
        </p:spPr>
        <p:txBody>
          <a:bodyPr/>
          <a:lstStyle/>
          <a:p>
            <a:pPr marL="447675" lvl="0" indent="-342900" defTabSz="1007943">
              <a:spcBef>
                <a:spcPct val="20000"/>
              </a:spcBef>
              <a:spcAft>
                <a:spcPts val="1425"/>
              </a:spcAft>
              <a:buFont typeface="Arial" panose="020B0604020202020204" pitchFamily="34" charset="0"/>
              <a:buChar char="•"/>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r>
              <a:rPr lang="en-US" altLang="ru-RU" sz="2000" dirty="0" err="1" smtClean="0">
                <a:latin typeface="Times New Roman" panose="02020603050405020304" pitchFamily="18" charset="0"/>
                <a:ea typeface="+mn-ea"/>
                <a:cs typeface="Times New Roman" panose="02020603050405020304" pitchFamily="18" charset="0"/>
              </a:rPr>
              <a:t>Космонавтика</a:t>
            </a:r>
            <a:r>
              <a:rPr lang="en-US" altLang="ru-RU" sz="2000" dirty="0" smtClean="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прочно</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вошла</a:t>
            </a:r>
            <a:r>
              <a:rPr lang="en-US" altLang="ru-RU" sz="2000" dirty="0">
                <a:latin typeface="Times New Roman" panose="02020603050405020304" pitchFamily="18" charset="0"/>
                <a:ea typeface="+mn-ea"/>
                <a:cs typeface="Times New Roman" panose="02020603050405020304" pitchFamily="18" charset="0"/>
              </a:rPr>
              <a:t> в </a:t>
            </a:r>
            <a:r>
              <a:rPr lang="en-US" altLang="ru-RU" sz="2000" dirty="0" err="1">
                <a:latin typeface="Times New Roman" panose="02020603050405020304" pitchFamily="18" charset="0"/>
                <a:ea typeface="+mn-ea"/>
                <a:cs typeface="Times New Roman" panose="02020603050405020304" pitchFamily="18" charset="0"/>
              </a:rPr>
              <a:t>жизнь</a:t>
            </a:r>
            <a:r>
              <a:rPr lang="en-US" altLang="ru-RU" sz="2000" dirty="0">
                <a:latin typeface="Times New Roman" panose="02020603050405020304" pitchFamily="18" charset="0"/>
                <a:ea typeface="+mn-ea"/>
                <a:cs typeface="Times New Roman" panose="02020603050405020304" pitchFamily="18" charset="0"/>
              </a:rPr>
              <a:t> и </a:t>
            </a:r>
            <a:r>
              <a:rPr lang="en-US" altLang="ru-RU" sz="2000" dirty="0" err="1">
                <a:latin typeface="Times New Roman" panose="02020603050405020304" pitchFamily="18" charset="0"/>
                <a:ea typeface="+mn-ea"/>
                <a:cs typeface="Times New Roman" panose="02020603050405020304" pitchFamily="18" charset="0"/>
              </a:rPr>
              <a:t>повседневный</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быт</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человечества</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Уже</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нельзя</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обойтись</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без</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телекоммуникационных</a:t>
            </a:r>
            <a:r>
              <a:rPr lang="en-US" altLang="ru-RU" sz="2000" dirty="0">
                <a:latin typeface="Times New Roman" panose="02020603050405020304" pitchFamily="18" charset="0"/>
                <a:ea typeface="+mn-ea"/>
                <a:cs typeface="Times New Roman" panose="02020603050405020304" pitchFamily="18" charset="0"/>
              </a:rPr>
              <a:t> и </a:t>
            </a:r>
            <a:r>
              <a:rPr lang="en-US" altLang="ru-RU" sz="2000" dirty="0" err="1">
                <a:latin typeface="Times New Roman" panose="02020603050405020304" pitchFamily="18" charset="0"/>
                <a:ea typeface="+mn-ea"/>
                <a:cs typeface="Times New Roman" panose="02020603050405020304" pitchFamily="18" charset="0"/>
              </a:rPr>
              <a:t>навигационных</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услуг</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предоставляемых</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космическими</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средствами</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без</a:t>
            </a:r>
            <a:r>
              <a:rPr lang="en-US" altLang="ru-RU" sz="28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результатов</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дистанционного</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зондирования</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Земли</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космическими</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аппаратами</a:t>
            </a:r>
            <a:r>
              <a:rPr lang="en-US" altLang="ru-RU" sz="2000" dirty="0">
                <a:latin typeface="Times New Roman" panose="02020603050405020304" pitchFamily="18" charset="0"/>
                <a:ea typeface="+mn-ea"/>
                <a:cs typeface="Times New Roman" panose="02020603050405020304" pitchFamily="18" charset="0"/>
              </a:rPr>
              <a:t>.</a:t>
            </a:r>
            <a:r>
              <a:rPr lang="en-US" altLang="ru-RU" sz="28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Обычным</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явлением</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стали</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полеты</a:t>
            </a:r>
            <a:r>
              <a:rPr lang="en-US" altLang="ru-RU" sz="2000" dirty="0">
                <a:latin typeface="Times New Roman" panose="02020603050405020304" pitchFamily="18" charset="0"/>
                <a:ea typeface="+mn-ea"/>
                <a:cs typeface="Times New Roman" panose="02020603050405020304" pitchFamily="18" charset="0"/>
              </a:rPr>
              <a:t> </a:t>
            </a:r>
            <a:r>
              <a:rPr lang="en-US" altLang="ru-RU" sz="2000" dirty="0" err="1">
                <a:latin typeface="Times New Roman" panose="02020603050405020304" pitchFamily="18" charset="0"/>
                <a:ea typeface="+mn-ea"/>
                <a:cs typeface="Times New Roman" panose="02020603050405020304" pitchFamily="18" charset="0"/>
              </a:rPr>
              <a:t>космонавтов</a:t>
            </a:r>
            <a:r>
              <a:rPr lang="en-US" altLang="ru-RU" sz="2000" dirty="0">
                <a:latin typeface="Times New Roman" panose="02020603050405020304" pitchFamily="18" charset="0"/>
                <a:ea typeface="+mn-ea"/>
                <a:cs typeface="Times New Roman" panose="02020603050405020304" pitchFamily="18" charset="0"/>
              </a:rPr>
              <a:t> и </a:t>
            </a:r>
            <a:r>
              <a:rPr lang="en-US" altLang="ru-RU" sz="2000" dirty="0" err="1">
                <a:latin typeface="Times New Roman" panose="02020603050405020304" pitchFamily="18" charset="0"/>
                <a:ea typeface="+mn-ea"/>
                <a:cs typeface="Times New Roman" panose="02020603050405020304" pitchFamily="18" charset="0"/>
              </a:rPr>
              <a:t>астронавтов</a:t>
            </a:r>
            <a:r>
              <a:rPr lang="en-US" altLang="ru-RU" sz="2000" dirty="0" smtClean="0">
                <a:latin typeface="Times New Roman" panose="02020603050405020304" pitchFamily="18" charset="0"/>
                <a:ea typeface="+mn-ea"/>
                <a:cs typeface="Times New Roman" panose="02020603050405020304" pitchFamily="18" charset="0"/>
              </a:rPr>
              <a:t>.</a:t>
            </a:r>
            <a:endParaRPr lang="ru-RU" sz="48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31684"/>
            <a:ext cx="3958088" cy="5849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708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3600400" cy="5904656"/>
          </a:xfrm>
        </p:spPr>
        <p:txBody>
          <a:bodyPr/>
          <a:lstStyle/>
          <a:p>
            <a:pPr marL="427038" lvl="0" indent="-322263" defTabSz="1007943">
              <a:spcBef>
                <a:spcPct val="20000"/>
              </a:spcBef>
              <a:spcAft>
                <a:spcPts val="1425"/>
              </a:spcAft>
              <a:buFont typeface="Arial" panose="020B0604020202020204" pitchFamily="34" charset="0"/>
              <a:buChar char="•"/>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r>
              <a:rPr lang="en-US" altLang="ru-RU" sz="1800" dirty="0" err="1">
                <a:latin typeface="Times New Roman" panose="02020603050405020304" pitchFamily="18" charset="0"/>
                <a:ea typeface="+mn-ea"/>
                <a:cs typeface="Times New Roman" panose="02020603050405020304" pitchFamily="18" charset="0"/>
              </a:rPr>
              <a:t>Сегодня</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благодаря</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космическим</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средствам</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даже</a:t>
            </a:r>
            <a:r>
              <a:rPr lang="en-US" altLang="ru-RU" sz="1800" dirty="0">
                <a:latin typeface="Times New Roman" panose="02020603050405020304" pitchFamily="18" charset="0"/>
                <a:ea typeface="+mn-ea"/>
                <a:cs typeface="Times New Roman" panose="02020603050405020304" pitchFamily="18" charset="0"/>
              </a:rPr>
              <a:t> в </a:t>
            </a:r>
            <a:r>
              <a:rPr lang="en-US" altLang="ru-RU" sz="1800" dirty="0" err="1">
                <a:latin typeface="Times New Roman" panose="02020603050405020304" pitchFamily="18" charset="0"/>
                <a:ea typeface="+mn-ea"/>
                <a:cs typeface="Times New Roman" panose="02020603050405020304" pitchFamily="18" charset="0"/>
              </a:rPr>
              <a:t>самых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отдаленных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уголках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планеты</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может</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быть</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обеспечен</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доступ</a:t>
            </a:r>
            <a:r>
              <a:rPr lang="en-US" altLang="ru-RU" sz="1800" dirty="0">
                <a:latin typeface="Times New Roman" panose="02020603050405020304" pitchFamily="18" charset="0"/>
                <a:ea typeface="+mn-ea"/>
                <a:cs typeface="Times New Roman" panose="02020603050405020304" pitchFamily="18" charset="0"/>
              </a:rPr>
              <a:t> в </a:t>
            </a:r>
            <a:r>
              <a:rPr lang="en-US" altLang="ru-RU" sz="1800" dirty="0" err="1">
                <a:latin typeface="Times New Roman" panose="02020603050405020304" pitchFamily="18" charset="0"/>
                <a:ea typeface="+mn-ea"/>
                <a:cs typeface="Times New Roman" panose="02020603050405020304" pitchFamily="18" charset="0"/>
              </a:rPr>
              <a:t>Интернет</a:t>
            </a:r>
            <a:r>
              <a:rPr lang="en-US" altLang="ru-RU" sz="1800" dirty="0">
                <a:latin typeface="Times New Roman" panose="02020603050405020304" pitchFamily="18" charset="0"/>
                <a:ea typeface="+mn-ea"/>
                <a:cs typeface="Times New Roman" panose="02020603050405020304" pitchFamily="18" charset="0"/>
              </a:rPr>
              <a:t>, а </a:t>
            </a:r>
            <a:r>
              <a:rPr lang="en-US" altLang="ru-RU" sz="1800" dirty="0" err="1">
                <a:latin typeface="Times New Roman" panose="02020603050405020304" pitchFamily="18" charset="0"/>
                <a:ea typeface="+mn-ea"/>
                <a:cs typeface="Times New Roman" panose="02020603050405020304" pitchFamily="18" charset="0"/>
              </a:rPr>
              <a:t>спутниковые</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тарелки</a:t>
            </a:r>
            <a:r>
              <a:rPr lang="en-US" altLang="ru-RU" sz="1800" dirty="0">
                <a:latin typeface="Times New Roman" panose="02020603050405020304" pitchFamily="18" charset="0"/>
                <a:ea typeface="+mn-ea"/>
                <a:cs typeface="Times New Roman" panose="02020603050405020304" pitchFamily="18" charset="0"/>
              </a:rPr>
              <a:t>» (VSAT) </a:t>
            </a:r>
            <a:r>
              <a:rPr lang="en-US" altLang="ru-RU" sz="1800" dirty="0" err="1">
                <a:latin typeface="Times New Roman" panose="02020603050405020304" pitchFamily="18" charset="0"/>
                <a:ea typeface="+mn-ea"/>
                <a:cs typeface="Times New Roman" panose="02020603050405020304" pitchFamily="18" charset="0"/>
              </a:rPr>
              <a:t>позволяют</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принимать</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сотни</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телевизионных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программ</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Стремительно</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растет</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число</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навигационных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приёмников</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устанавливаемых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на</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всех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видах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транспорта</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не</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говоря</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уже</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об</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огромном</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числе</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мобильных</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телефонов</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которые</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через</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спутниковые</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каналы</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позволяют</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связаться</a:t>
            </a:r>
            <a:r>
              <a:rPr lang="en-US" altLang="ru-RU" sz="1800" dirty="0">
                <a:latin typeface="Times New Roman" panose="02020603050405020304" pitchFamily="18" charset="0"/>
                <a:ea typeface="+mn-ea"/>
                <a:cs typeface="Times New Roman" panose="02020603050405020304" pitchFamily="18" charset="0"/>
              </a:rPr>
              <a:t> с </a:t>
            </a:r>
            <a:r>
              <a:rPr lang="en-US" altLang="ru-RU" sz="1800" dirty="0" err="1">
                <a:latin typeface="Times New Roman" panose="02020603050405020304" pitchFamily="18" charset="0"/>
                <a:ea typeface="+mn-ea"/>
                <a:cs typeface="Times New Roman" panose="02020603050405020304" pitchFamily="18" charset="0"/>
              </a:rPr>
              <a:t>абонентом</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на</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каком</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бы</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континенте</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Земли</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он</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не</a:t>
            </a:r>
            <a:r>
              <a:rPr lang="en-US" altLang="ru-RU" sz="1800" dirty="0">
                <a:latin typeface="Times New Roman" panose="02020603050405020304" pitchFamily="18" charset="0"/>
                <a:ea typeface="+mn-ea"/>
                <a:cs typeface="Times New Roman" panose="02020603050405020304" pitchFamily="18" charset="0"/>
              </a:rPr>
              <a:t> </a:t>
            </a:r>
            <a:r>
              <a:rPr lang="en-US" altLang="ru-RU" sz="1800" dirty="0" err="1">
                <a:latin typeface="Times New Roman" panose="02020603050405020304" pitchFamily="18" charset="0"/>
                <a:ea typeface="+mn-ea"/>
                <a:cs typeface="Times New Roman" panose="02020603050405020304" pitchFamily="18" charset="0"/>
              </a:rPr>
              <a:t>находился</a:t>
            </a:r>
            <a:r>
              <a:rPr lang="en-US" altLang="ru-RU" sz="1800" dirty="0">
                <a:latin typeface="Times New Roman" panose="02020603050405020304" pitchFamily="18" charset="0"/>
                <a:ea typeface="+mn-ea"/>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4664"/>
            <a:ext cx="3962400"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89040"/>
            <a:ext cx="3962400"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64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76672"/>
            <a:ext cx="7543800" cy="2348880"/>
          </a:xfrm>
        </p:spPr>
        <p:txBody>
          <a:bodyPr/>
          <a:lstStyle/>
          <a:p>
            <a:pPr algn="ctr"/>
            <a:r>
              <a:rPr lang="en-US" altLang="ru-RU" sz="4000" dirty="0" err="1">
                <a:solidFill>
                  <a:srgbClr val="FFFF99"/>
                </a:solidFill>
                <a:latin typeface="Times New Roman" panose="02020603050405020304" pitchFamily="18" charset="0"/>
                <a:cs typeface="Times New Roman" panose="02020603050405020304" pitchFamily="18" charset="0"/>
              </a:rPr>
              <a:t>Основой</a:t>
            </a:r>
            <a:r>
              <a:rPr lang="en-US" altLang="ru-RU" sz="4000" dirty="0">
                <a:solidFill>
                  <a:srgbClr val="FFFF99"/>
                </a:solidFill>
                <a:latin typeface="Times New Roman" panose="02020603050405020304" pitchFamily="18" charset="0"/>
                <a:cs typeface="Times New Roman" panose="02020603050405020304" pitchFamily="18" charset="0"/>
              </a:rPr>
              <a:t> </a:t>
            </a:r>
            <a:r>
              <a:rPr lang="en-US" altLang="ru-RU" sz="4000" dirty="0" err="1">
                <a:solidFill>
                  <a:srgbClr val="FFFF99"/>
                </a:solidFill>
                <a:latin typeface="Times New Roman" panose="02020603050405020304" pitchFamily="18" charset="0"/>
                <a:cs typeface="Times New Roman" panose="02020603050405020304" pitchFamily="18" charset="0"/>
              </a:rPr>
              <a:t>космической</a:t>
            </a:r>
            <a:r>
              <a:rPr lang="en-US" altLang="ru-RU" sz="4000" dirty="0">
                <a:solidFill>
                  <a:srgbClr val="FFFF99"/>
                </a:solidFill>
                <a:latin typeface="Times New Roman" panose="02020603050405020304" pitchFamily="18" charset="0"/>
                <a:cs typeface="Times New Roman" panose="02020603050405020304" pitchFamily="18" charset="0"/>
              </a:rPr>
              <a:t> </a:t>
            </a:r>
            <a:r>
              <a:rPr lang="en-US" altLang="ru-RU" sz="4000" dirty="0" err="1">
                <a:solidFill>
                  <a:srgbClr val="FFFF99"/>
                </a:solidFill>
                <a:latin typeface="Times New Roman" panose="02020603050405020304" pitchFamily="18" charset="0"/>
                <a:cs typeface="Times New Roman" panose="02020603050405020304" pitchFamily="18" charset="0"/>
              </a:rPr>
              <a:t>навигации</a:t>
            </a:r>
            <a:r>
              <a:rPr lang="en-US" altLang="ru-RU" sz="4000" dirty="0">
                <a:solidFill>
                  <a:srgbClr val="FFFF99"/>
                </a:solidFill>
                <a:latin typeface="Times New Roman" panose="02020603050405020304" pitchFamily="18" charset="0"/>
                <a:cs typeface="Times New Roman" panose="02020603050405020304" pitchFamily="18" charset="0"/>
              </a:rPr>
              <a:t> в </a:t>
            </a:r>
            <a:r>
              <a:rPr lang="en-US" altLang="ru-RU" sz="4000" dirty="0" err="1">
                <a:solidFill>
                  <a:srgbClr val="FFFF99"/>
                </a:solidFill>
                <a:latin typeface="Times New Roman" panose="02020603050405020304" pitchFamily="18" charset="0"/>
                <a:cs typeface="Times New Roman" panose="02020603050405020304" pitchFamily="18" charset="0"/>
              </a:rPr>
              <a:t>России</a:t>
            </a:r>
            <a:r>
              <a:rPr lang="en-US" altLang="ru-RU" sz="4000" dirty="0">
                <a:solidFill>
                  <a:srgbClr val="FFFF99"/>
                </a:solidFill>
                <a:latin typeface="Times New Roman" panose="02020603050405020304" pitchFamily="18" charset="0"/>
                <a:cs typeface="Times New Roman" panose="02020603050405020304" pitchFamily="18" charset="0"/>
              </a:rPr>
              <a:t> </a:t>
            </a:r>
            <a:r>
              <a:rPr lang="en-US" altLang="ru-RU" sz="4000" dirty="0" err="1">
                <a:solidFill>
                  <a:srgbClr val="FFFF99"/>
                </a:solidFill>
                <a:latin typeface="Times New Roman" panose="02020603050405020304" pitchFamily="18" charset="0"/>
                <a:cs typeface="Times New Roman" panose="02020603050405020304" pitchFamily="18" charset="0"/>
              </a:rPr>
              <a:t>служит</a:t>
            </a:r>
            <a:r>
              <a:rPr lang="en-US" altLang="ru-RU" sz="4000" dirty="0">
                <a:solidFill>
                  <a:srgbClr val="FFFF99"/>
                </a:solidFill>
                <a:latin typeface="Times New Roman" panose="02020603050405020304" pitchFamily="18" charset="0"/>
                <a:cs typeface="Times New Roman" panose="02020603050405020304" pitchFamily="18" charset="0"/>
              </a:rPr>
              <a:t> </a:t>
            </a:r>
            <a:r>
              <a:rPr lang="en-US" altLang="ru-RU" sz="4000" dirty="0" err="1">
                <a:solidFill>
                  <a:srgbClr val="FFFF99"/>
                </a:solidFill>
                <a:latin typeface="Times New Roman" panose="02020603050405020304" pitchFamily="18" charset="0"/>
                <a:cs typeface="Times New Roman" panose="02020603050405020304" pitchFamily="18" charset="0"/>
              </a:rPr>
              <a:t>система</a:t>
            </a:r>
            <a:r>
              <a:rPr lang="en-US" altLang="ru-RU" sz="4000" dirty="0">
                <a:solidFill>
                  <a:srgbClr val="FFFF99"/>
                </a:solidFill>
                <a:latin typeface="Times New Roman" panose="02020603050405020304" pitchFamily="18" charset="0"/>
                <a:cs typeface="Times New Roman" panose="02020603050405020304" pitchFamily="18" charset="0"/>
              </a:rPr>
              <a:t> ГЛОНАСС.</a:t>
            </a:r>
            <a:r>
              <a:rPr lang="en-US" altLang="ru-RU" sz="5400" dirty="0">
                <a:solidFill>
                  <a:srgbClr val="FFFF99"/>
                </a:solidFill>
              </a:rPr>
              <a:t/>
            </a:r>
            <a:br>
              <a:rPr lang="en-US" altLang="ru-RU" sz="5400" dirty="0">
                <a:solidFill>
                  <a:srgbClr val="FFFF99"/>
                </a:solidFill>
              </a:rPr>
            </a:b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4248472" cy="394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071261"/>
            <a:ext cx="3822700" cy="450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358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15416"/>
            <a:ext cx="8712968" cy="4586808"/>
          </a:xfrm>
        </p:spPr>
        <p:txBody>
          <a:bodyPr/>
          <a:lstStyle/>
          <a:p>
            <a:pPr algn="ctr"/>
            <a:r>
              <a:rPr lang="en-US" altLang="ru-RU" sz="2200" dirty="0" err="1">
                <a:latin typeface="Times New Roman" panose="02020603050405020304" pitchFamily="18" charset="0"/>
                <a:cs typeface="Times New Roman" panose="02020603050405020304" pitchFamily="18" charset="0"/>
              </a:rPr>
              <a:t>ГЛОба́льная</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НАвигацио́нная</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Спу́тниковая</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Систе́ма</a:t>
            </a:r>
            <a:r>
              <a:rPr lang="en-US" altLang="ru-RU" sz="2200" dirty="0">
                <a:latin typeface="Times New Roman" panose="02020603050405020304" pitchFamily="18" charset="0"/>
                <a:cs typeface="Times New Roman" panose="02020603050405020304" pitchFamily="18" charset="0"/>
              </a:rPr>
              <a:t> (ГЛОНА́СС) — </a:t>
            </a:r>
            <a:r>
              <a:rPr lang="en-US" altLang="ru-RU" sz="2200" dirty="0" err="1">
                <a:latin typeface="Times New Roman" panose="02020603050405020304" pitchFamily="18" charset="0"/>
                <a:cs typeface="Times New Roman" panose="02020603050405020304" pitchFamily="18" charset="0"/>
              </a:rPr>
              <a:t>советская</a:t>
            </a:r>
            <a:r>
              <a:rPr lang="en-US" altLang="ru-RU" sz="2200" dirty="0">
                <a:latin typeface="Times New Roman" panose="02020603050405020304" pitchFamily="18" charset="0"/>
                <a:cs typeface="Times New Roman" panose="02020603050405020304" pitchFamily="18" charset="0"/>
              </a:rPr>
              <a:t> и </a:t>
            </a:r>
            <a:r>
              <a:rPr lang="en-US" altLang="ru-RU" sz="2200" dirty="0" err="1">
                <a:latin typeface="Times New Roman" panose="02020603050405020304" pitchFamily="18" charset="0"/>
                <a:cs typeface="Times New Roman" panose="02020603050405020304" pitchFamily="18" charset="0"/>
              </a:rPr>
              <a:t>российская</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спутниковая</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система</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навигации</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разработана</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по</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заказу</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Министерства</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обороны</a:t>
            </a:r>
            <a:r>
              <a:rPr lang="en-US" altLang="ru-RU" sz="2200" dirty="0">
                <a:latin typeface="Times New Roman" panose="02020603050405020304" pitchFamily="18" charset="0"/>
                <a:cs typeface="Times New Roman" panose="02020603050405020304" pitchFamily="18" charset="0"/>
              </a:rPr>
              <a:t> СССР. </a:t>
            </a:r>
            <a:r>
              <a:rPr lang="en-US" altLang="ru-RU" sz="2200" dirty="0" err="1">
                <a:latin typeface="Times New Roman" panose="02020603050405020304" pitchFamily="18" charset="0"/>
                <a:cs typeface="Times New Roman" panose="02020603050405020304" pitchFamily="18" charset="0"/>
              </a:rPr>
              <a:t>Одна</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из</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двух</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функционирующих</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систем</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глобальной</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спутниковой</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навигации</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Основой</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системы</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должны</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являться</a:t>
            </a:r>
            <a:r>
              <a:rPr lang="en-US" altLang="ru-RU" sz="2200" dirty="0">
                <a:latin typeface="Times New Roman" panose="02020603050405020304" pitchFamily="18" charset="0"/>
                <a:cs typeface="Times New Roman" panose="02020603050405020304" pitchFamily="18" charset="0"/>
              </a:rPr>
              <a:t> 24 </a:t>
            </a:r>
            <a:r>
              <a:rPr lang="en-US" altLang="ru-RU" sz="2200" dirty="0" err="1">
                <a:latin typeface="Times New Roman" panose="02020603050405020304" pitchFamily="18" charset="0"/>
                <a:cs typeface="Times New Roman" panose="02020603050405020304" pitchFamily="18" charset="0"/>
              </a:rPr>
              <a:t>спутника</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движущихся</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над</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поверхностью</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Земли</a:t>
            </a:r>
            <a:r>
              <a:rPr lang="en-US" altLang="ru-RU" sz="2200" dirty="0">
                <a:latin typeface="Times New Roman" panose="02020603050405020304" pitchFamily="18" charset="0"/>
                <a:cs typeface="Times New Roman" panose="02020603050405020304" pitchFamily="18" charset="0"/>
              </a:rPr>
              <a:t> в </a:t>
            </a:r>
            <a:r>
              <a:rPr lang="en-US" altLang="ru-RU" sz="2200" dirty="0" err="1">
                <a:latin typeface="Times New Roman" panose="02020603050405020304" pitchFamily="18" charset="0"/>
                <a:cs typeface="Times New Roman" panose="02020603050405020304" pitchFamily="18" charset="0"/>
              </a:rPr>
              <a:t>трёх</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орбитальных</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плоскостях</a:t>
            </a:r>
            <a:r>
              <a:rPr lang="en-US" altLang="ru-RU" sz="2200" dirty="0">
                <a:latin typeface="Times New Roman" panose="02020603050405020304" pitchFamily="18" charset="0"/>
                <a:cs typeface="Times New Roman" panose="02020603050405020304" pitchFamily="18" charset="0"/>
              </a:rPr>
              <a:t> с </a:t>
            </a:r>
            <a:r>
              <a:rPr lang="en-US" altLang="ru-RU" sz="2200" dirty="0" err="1">
                <a:latin typeface="Times New Roman" panose="02020603050405020304" pitchFamily="18" charset="0"/>
                <a:cs typeface="Times New Roman" panose="02020603050405020304" pitchFamily="18" charset="0"/>
              </a:rPr>
              <a:t>наклоном</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орбитальных</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плоскостей</a:t>
            </a:r>
            <a:r>
              <a:rPr lang="en-US" altLang="ru-RU" sz="2200" dirty="0">
                <a:latin typeface="Times New Roman" panose="02020603050405020304" pitchFamily="18" charset="0"/>
                <a:cs typeface="Times New Roman" panose="02020603050405020304" pitchFamily="18" charset="0"/>
              </a:rPr>
              <a:t> 64,8° и </a:t>
            </a:r>
            <a:r>
              <a:rPr lang="en-US" altLang="ru-RU" sz="2200" dirty="0" err="1">
                <a:latin typeface="Times New Roman" panose="02020603050405020304" pitchFamily="18" charset="0"/>
                <a:cs typeface="Times New Roman" panose="02020603050405020304" pitchFamily="18" charset="0"/>
              </a:rPr>
              <a:t>высотой</a:t>
            </a:r>
            <a:r>
              <a:rPr lang="en-US" altLang="ru-RU" sz="2200" dirty="0">
                <a:latin typeface="Times New Roman" panose="02020603050405020304" pitchFamily="18" charset="0"/>
                <a:cs typeface="Times New Roman" panose="02020603050405020304" pitchFamily="18" charset="0"/>
              </a:rPr>
              <a:t> 19 100 </a:t>
            </a:r>
            <a:r>
              <a:rPr lang="en-US" altLang="ru-RU" sz="2200" dirty="0" err="1">
                <a:latin typeface="Times New Roman" panose="02020603050405020304" pitchFamily="18" charset="0"/>
                <a:cs typeface="Times New Roman" panose="02020603050405020304" pitchFamily="18" charset="0"/>
              </a:rPr>
              <a:t>км</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Принцип</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измерения</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аналогичен</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американской</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системе</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навигации</a:t>
            </a:r>
            <a:r>
              <a:rPr lang="en-US" altLang="ru-RU" sz="2200" dirty="0">
                <a:latin typeface="Times New Roman" panose="02020603050405020304" pitchFamily="18" charset="0"/>
                <a:cs typeface="Times New Roman" panose="02020603050405020304" pitchFamily="18" charset="0"/>
              </a:rPr>
              <a:t> NAVSTAR GPS. </a:t>
            </a:r>
            <a:r>
              <a:rPr lang="en-US" altLang="ru-RU" sz="2200" dirty="0" err="1">
                <a:latin typeface="Times New Roman" panose="02020603050405020304" pitchFamily="18" charset="0"/>
                <a:cs typeface="Times New Roman" panose="02020603050405020304" pitchFamily="18" charset="0"/>
              </a:rPr>
              <a:t>Развитием</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проекта</a:t>
            </a:r>
            <a:r>
              <a:rPr lang="en-US" altLang="ru-RU" sz="2200" dirty="0">
                <a:latin typeface="Times New Roman" panose="02020603050405020304" pitchFamily="18" charset="0"/>
                <a:cs typeface="Times New Roman" panose="02020603050405020304" pitchFamily="18" charset="0"/>
              </a:rPr>
              <a:t> ГЛОНАСС </a:t>
            </a:r>
            <a:r>
              <a:rPr lang="en-US" altLang="ru-RU" sz="2200" dirty="0" err="1">
                <a:latin typeface="Times New Roman" panose="02020603050405020304" pitchFamily="18" charset="0"/>
                <a:cs typeface="Times New Roman" panose="02020603050405020304" pitchFamily="18" charset="0"/>
              </a:rPr>
              <a:t>занимается</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Федеральное</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космическое</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агентство</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Роскосмос</a:t>
            </a:r>
            <a:r>
              <a:rPr lang="en-US" altLang="ru-RU" sz="2200" dirty="0">
                <a:latin typeface="Times New Roman" panose="02020603050405020304" pitchFamily="18" charset="0"/>
                <a:cs typeface="Times New Roman" panose="02020603050405020304" pitchFamily="18" charset="0"/>
              </a:rPr>
              <a:t>) и ОАО «</a:t>
            </a:r>
            <a:r>
              <a:rPr lang="en-US" altLang="ru-RU" sz="2200" dirty="0" err="1">
                <a:latin typeface="Times New Roman" panose="02020603050405020304" pitchFamily="18" charset="0"/>
                <a:cs typeface="Times New Roman" panose="02020603050405020304" pitchFamily="18" charset="0"/>
              </a:rPr>
              <a:t>Российские</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космические</a:t>
            </a:r>
            <a:r>
              <a:rPr lang="en-US" altLang="ru-RU" sz="2200" dirty="0">
                <a:latin typeface="Times New Roman" panose="02020603050405020304" pitchFamily="18" charset="0"/>
                <a:cs typeface="Times New Roman" panose="02020603050405020304" pitchFamily="18" charset="0"/>
              </a:rPr>
              <a:t> </a:t>
            </a:r>
            <a:r>
              <a:rPr lang="en-US" altLang="ru-RU" sz="2200" dirty="0" err="1">
                <a:latin typeface="Times New Roman" panose="02020603050405020304" pitchFamily="18" charset="0"/>
                <a:cs typeface="Times New Roman" panose="02020603050405020304" pitchFamily="18" charset="0"/>
              </a:rPr>
              <a:t>системы</a:t>
            </a:r>
            <a:r>
              <a:rPr lang="en-US" altLang="ru-RU" sz="2200" dirty="0">
                <a:latin typeface="Times New Roman" panose="02020603050405020304" pitchFamily="18" charset="0"/>
                <a:cs typeface="Times New Roman" panose="02020603050405020304" pitchFamily="18" charset="0"/>
              </a:rPr>
              <a:t>»</a:t>
            </a:r>
            <a:r>
              <a:rPr lang="en-US" altLang="ru-RU" sz="2400" dirty="0">
                <a:solidFill>
                  <a:srgbClr val="FFFF99"/>
                </a:solidFill>
              </a:rPr>
              <a:t/>
            </a:r>
            <a:br>
              <a:rPr lang="en-US" altLang="ru-RU" sz="2400" dirty="0">
                <a:solidFill>
                  <a:srgbClr val="FFFF99"/>
                </a:solidFill>
              </a:rPr>
            </a:br>
            <a:endParaRPr lang="ru-RU"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502" y="4005676"/>
            <a:ext cx="2952328" cy="283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73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Циалковский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6022"/>
            <a:ext cx="4116774" cy="358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4622458" y="476672"/>
            <a:ext cx="4419600" cy="822325"/>
          </a:xfrm>
          <a:prstGeom prst="rect">
            <a:avLst/>
          </a:prstGeom>
          <a:noFill/>
          <a:ln>
            <a:noFill/>
          </a:ln>
          <a:effectLst>
            <a:prstShdw prst="shdw13" dist="53882" dir="13500000">
              <a:schemeClr val="bg2">
                <a:alpha val="50000"/>
              </a:schemeClr>
            </a:prstShdw>
          </a:effectLst>
          <a:extLst/>
        </p:spPr>
        <p:txBody>
          <a:bodyPr>
            <a:spAutoFit/>
          </a:bodyPr>
          <a:lstStyle/>
          <a:p>
            <a:pPr algn="ctr">
              <a:spcBef>
                <a:spcPct val="50000"/>
              </a:spcBef>
              <a:defRPr/>
            </a:pPr>
            <a:r>
              <a:rPr lang="ru-RU" sz="2400" b="1" dirty="0">
                <a:solidFill>
                  <a:srgbClr val="FFFFFF"/>
                </a:solidFill>
                <a:effectLst>
                  <a:outerShdw blurRad="38100" dist="38100" dir="2700000" algn="tl">
                    <a:srgbClr val="000000"/>
                  </a:outerShdw>
                </a:effectLst>
                <a:latin typeface="Arial" charset="0"/>
              </a:rPr>
              <a:t>Константин Эдуардович Циолковский</a:t>
            </a:r>
            <a:r>
              <a:rPr lang="ru-RU" dirty="0">
                <a:solidFill>
                  <a:srgbClr val="FFFFFF"/>
                </a:solidFill>
                <a:latin typeface="Arial" charset="0"/>
              </a:rPr>
              <a:t> </a:t>
            </a:r>
          </a:p>
        </p:txBody>
      </p:sp>
      <p:sp>
        <p:nvSpPr>
          <p:cNvPr id="26629" name="Text Box 5"/>
          <p:cNvSpPr txBox="1">
            <a:spLocks noChangeArrowheads="1"/>
          </p:cNvSpPr>
          <p:nvPr/>
        </p:nvSpPr>
        <p:spPr bwMode="auto">
          <a:xfrm>
            <a:off x="5689258" y="1654599"/>
            <a:ext cx="2286000" cy="396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ru-RU" altLang="ru-RU" sz="2000" b="1" dirty="0">
                <a:solidFill>
                  <a:srgbClr val="FFFFFF"/>
                </a:solidFill>
                <a:latin typeface="Arial" charset="0"/>
              </a:rPr>
              <a:t>(1857 - 1935 ) </a:t>
            </a:r>
          </a:p>
        </p:txBody>
      </p:sp>
      <p:sp>
        <p:nvSpPr>
          <p:cNvPr id="26630" name="Text Box 6"/>
          <p:cNvSpPr txBox="1">
            <a:spLocks noChangeArrowheads="1"/>
          </p:cNvSpPr>
          <p:nvPr/>
        </p:nvSpPr>
        <p:spPr bwMode="auto">
          <a:xfrm>
            <a:off x="355258" y="3870146"/>
            <a:ext cx="8534400" cy="24622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spcBef>
                <a:spcPct val="50000"/>
              </a:spcBef>
            </a:pPr>
            <a:r>
              <a:rPr lang="ru-RU" altLang="ru-RU" sz="2200" dirty="0">
                <a:solidFill>
                  <a:srgbClr val="FFFFFF"/>
                </a:solidFill>
                <a:latin typeface="Times New Roman" panose="02020603050405020304" pitchFamily="18" charset="0"/>
                <a:cs typeface="Times New Roman" panose="02020603050405020304" pitchFamily="18" charset="0"/>
              </a:rPr>
              <a:t>Учитель из Калуги, хорошо знавший физику, математику, химию, астрономию, механику. Он является автором проектов дирижаблей, работ в области аэродинамики и ракетной техники, одним из основоположников теории межпланетных сообщений с помощью ракет, разработчиком принципа ракетного движения. Многие из современников считали его безумцем. Ученый смог наметить путь, по которому человечество вышло в космос.</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5" presetClass="entr" presetSubtype="0"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p:cTn id="7" dur="1000" fill="hold"/>
                                        <p:tgtEl>
                                          <p:spTgt spid="26627"/>
                                        </p:tgtEl>
                                        <p:attrNameLst>
                                          <p:attrName>ppt_w</p:attrName>
                                        </p:attrNameLst>
                                      </p:cBhvr>
                                      <p:tavLst>
                                        <p:tav tm="0">
                                          <p:val>
                                            <p:strVal val="#ppt_w*0.70"/>
                                          </p:val>
                                        </p:tav>
                                        <p:tav tm="100000">
                                          <p:val>
                                            <p:strVal val="#ppt_w"/>
                                          </p:val>
                                        </p:tav>
                                      </p:tavLst>
                                    </p:anim>
                                    <p:anim calcmode="lin" valueType="num">
                                      <p:cBhvr>
                                        <p:cTn id="8" dur="1000" fill="hold"/>
                                        <p:tgtEl>
                                          <p:spTgt spid="26627"/>
                                        </p:tgtEl>
                                        <p:attrNameLst>
                                          <p:attrName>ppt_h</p:attrName>
                                        </p:attrNameLst>
                                      </p:cBhvr>
                                      <p:tavLst>
                                        <p:tav tm="0">
                                          <p:val>
                                            <p:strVal val="#ppt_h"/>
                                          </p:val>
                                        </p:tav>
                                        <p:tav tm="100000">
                                          <p:val>
                                            <p:strVal val="#ppt_h"/>
                                          </p:val>
                                        </p:tav>
                                      </p:tavLst>
                                    </p:anim>
                                    <p:animEffect transition="in" filter="fade">
                                      <p:cBhvr>
                                        <p:cTn id="9" dur="1000"/>
                                        <p:tgtEl>
                                          <p:spTgt spid="26627"/>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26628"/>
                                        </p:tgtEl>
                                        <p:attrNameLst>
                                          <p:attrName>style.visibility</p:attrName>
                                        </p:attrNameLst>
                                      </p:cBhvr>
                                      <p:to>
                                        <p:strVal val="visible"/>
                                      </p:to>
                                    </p:set>
                                    <p:anim calcmode="lin" valueType="num">
                                      <p:cBhvr>
                                        <p:cTn id="13" dur="500" fill="hold"/>
                                        <p:tgtEl>
                                          <p:spTgt spid="26628"/>
                                        </p:tgtEl>
                                        <p:attrNameLst>
                                          <p:attrName>ppt_w</p:attrName>
                                        </p:attrNameLst>
                                      </p:cBhvr>
                                      <p:tavLst>
                                        <p:tav tm="0">
                                          <p:val>
                                            <p:fltVal val="0"/>
                                          </p:val>
                                        </p:tav>
                                        <p:tav tm="100000">
                                          <p:val>
                                            <p:strVal val="#ppt_w"/>
                                          </p:val>
                                        </p:tav>
                                      </p:tavLst>
                                    </p:anim>
                                    <p:anim calcmode="lin" valueType="num">
                                      <p:cBhvr>
                                        <p:cTn id="14" dur="500" fill="hold"/>
                                        <p:tgtEl>
                                          <p:spTgt spid="26628"/>
                                        </p:tgtEl>
                                        <p:attrNameLst>
                                          <p:attrName>ppt_h</p:attrName>
                                        </p:attrNameLst>
                                      </p:cBhvr>
                                      <p:tavLst>
                                        <p:tav tm="0">
                                          <p:val>
                                            <p:fltVal val="0"/>
                                          </p:val>
                                        </p:tav>
                                        <p:tav tm="100000">
                                          <p:val>
                                            <p:strVal val="#ppt_h"/>
                                          </p:val>
                                        </p:tav>
                                      </p:tavLst>
                                    </p:anim>
                                    <p:animEffect transition="in" filter="fade">
                                      <p:cBhvr>
                                        <p:cTn id="15" dur="500"/>
                                        <p:tgtEl>
                                          <p:spTgt spid="26628"/>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26629"/>
                                        </p:tgtEl>
                                        <p:attrNameLst>
                                          <p:attrName>style.visibility</p:attrName>
                                        </p:attrNameLst>
                                      </p:cBhvr>
                                      <p:to>
                                        <p:strVal val="visible"/>
                                      </p:to>
                                    </p:set>
                                    <p:anim calcmode="lin" valueType="num">
                                      <p:cBhvr>
                                        <p:cTn id="18" dur="500" fill="hold"/>
                                        <p:tgtEl>
                                          <p:spTgt spid="26629"/>
                                        </p:tgtEl>
                                        <p:attrNameLst>
                                          <p:attrName>ppt_w</p:attrName>
                                        </p:attrNameLst>
                                      </p:cBhvr>
                                      <p:tavLst>
                                        <p:tav tm="0">
                                          <p:val>
                                            <p:fltVal val="0"/>
                                          </p:val>
                                        </p:tav>
                                        <p:tav tm="100000">
                                          <p:val>
                                            <p:strVal val="#ppt_w"/>
                                          </p:val>
                                        </p:tav>
                                      </p:tavLst>
                                    </p:anim>
                                    <p:anim calcmode="lin" valueType="num">
                                      <p:cBhvr>
                                        <p:cTn id="19" dur="500" fill="hold"/>
                                        <p:tgtEl>
                                          <p:spTgt spid="26629"/>
                                        </p:tgtEl>
                                        <p:attrNameLst>
                                          <p:attrName>ppt_h</p:attrName>
                                        </p:attrNameLst>
                                      </p:cBhvr>
                                      <p:tavLst>
                                        <p:tav tm="0">
                                          <p:val>
                                            <p:fltVal val="0"/>
                                          </p:val>
                                        </p:tav>
                                        <p:tav tm="100000">
                                          <p:val>
                                            <p:strVal val="#ppt_h"/>
                                          </p:val>
                                        </p:tav>
                                      </p:tavLst>
                                    </p:anim>
                                    <p:animEffect transition="in" filter="fade">
                                      <p:cBhvr>
                                        <p:cTn id="20" dur="500"/>
                                        <p:tgtEl>
                                          <p:spTgt spid="26629"/>
                                        </p:tgtEl>
                                      </p:cBhvr>
                                    </p:animEffect>
                                  </p:childTnLst>
                                </p:cTn>
                              </p:par>
                            </p:childTnLst>
                          </p:cTn>
                        </p:par>
                        <p:par>
                          <p:cTn id="21" fill="hold" nodeType="afterGroup">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26630"/>
                                        </p:tgtEl>
                                        <p:attrNameLst>
                                          <p:attrName>style.visibility</p:attrName>
                                        </p:attrNameLst>
                                      </p:cBhvr>
                                      <p:to>
                                        <p:strVal val="visible"/>
                                      </p:to>
                                    </p:set>
                                    <p:animEffect transition="in" filter="fade">
                                      <p:cBhvr>
                                        <p:cTn id="24" dur="1000"/>
                                        <p:tgtEl>
                                          <p:spTgt spid="26630"/>
                                        </p:tgtEl>
                                      </p:cBhvr>
                                    </p:animEffect>
                                    <p:anim calcmode="lin" valueType="num">
                                      <p:cBhvr>
                                        <p:cTn id="25" dur="1000" fill="hold"/>
                                        <p:tgtEl>
                                          <p:spTgt spid="26630"/>
                                        </p:tgtEl>
                                        <p:attrNameLst>
                                          <p:attrName>ppt_x</p:attrName>
                                        </p:attrNameLst>
                                      </p:cBhvr>
                                      <p:tavLst>
                                        <p:tav tm="0">
                                          <p:val>
                                            <p:strVal val="#ppt_x"/>
                                          </p:val>
                                        </p:tav>
                                        <p:tav tm="100000">
                                          <p:val>
                                            <p:strVal val="#ppt_x"/>
                                          </p:val>
                                        </p:tav>
                                      </p:tavLst>
                                    </p:anim>
                                    <p:anim calcmode="lin" valueType="num">
                                      <p:cBhvr>
                                        <p:cTn id="26" dur="1000" fill="hold"/>
                                        <p:tgtEl>
                                          <p:spTgt spid="26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p:bldP spid="266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7543800" cy="914400"/>
          </a:xfrm>
        </p:spPr>
        <p:txBody>
          <a:bodyPr/>
          <a:lstStyle/>
          <a:p>
            <a:pPr algn="ctr"/>
            <a:r>
              <a:rPr lang="ru-RU" sz="3200" dirty="0">
                <a:latin typeface="Times New Roman" panose="02020603050405020304" pitchFamily="18" charset="0"/>
                <a:cs typeface="Times New Roman" panose="02020603050405020304" pitchFamily="18" charset="0"/>
              </a:rPr>
              <a:t>Долгосрочные программы поэтапного освоения космоса: </a:t>
            </a:r>
          </a:p>
        </p:txBody>
      </p:sp>
      <p:sp>
        <p:nvSpPr>
          <p:cNvPr id="3" name="TextBox 2"/>
          <p:cNvSpPr txBox="1"/>
          <p:nvPr/>
        </p:nvSpPr>
        <p:spPr>
          <a:xfrm>
            <a:off x="94305" y="1271118"/>
            <a:ext cx="9036496" cy="5355312"/>
          </a:xfrm>
          <a:prstGeom prst="rect">
            <a:avLst/>
          </a:prstGeom>
          <a:noFill/>
        </p:spPr>
        <p:txBody>
          <a:bodyPr wrap="square" rtlCol="0">
            <a:spAutoFit/>
          </a:bodyPr>
          <a:lstStyle/>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2005-2020 годы</a:t>
            </a:r>
            <a:r>
              <a:rPr lang="ru-RU" altLang="ru-RU" dirty="0">
                <a:solidFill>
                  <a:srgbClr val="FFFF00"/>
                </a:solidFill>
                <a:latin typeface="Times New Roman" panose="02020603050405020304" pitchFamily="18" charset="0"/>
                <a:cs typeface="Times New Roman" panose="02020603050405020304" pitchFamily="18" charset="0"/>
              </a:rPr>
              <a:t> - новое поколение международных систем связи, телевещания, предупреждения о стихийных бедствиях;           </a:t>
            </a:r>
          </a:p>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2010-2015 годы   </a:t>
            </a:r>
            <a:r>
              <a:rPr lang="ru-RU" altLang="ru-RU" dirty="0">
                <a:solidFill>
                  <a:srgbClr val="FFFF00"/>
                </a:solidFill>
                <a:latin typeface="Times New Roman" panose="02020603050405020304" pitchFamily="18" charset="0"/>
                <a:cs typeface="Times New Roman" panose="02020603050405020304" pitchFamily="18" charset="0"/>
              </a:rPr>
              <a:t> - полупромышленное производство уникальных материалов в космосе;             </a:t>
            </a:r>
          </a:p>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2010- 2025 годы </a:t>
            </a:r>
            <a:r>
              <a:rPr lang="ru-RU" altLang="ru-RU" dirty="0">
                <a:solidFill>
                  <a:srgbClr val="FFFF00"/>
                </a:solidFill>
                <a:latin typeface="Times New Roman" panose="02020603050405020304" pitchFamily="18" charset="0"/>
                <a:cs typeface="Times New Roman" panose="02020603050405020304" pitchFamily="18" charset="0"/>
              </a:rPr>
              <a:t>           - промышленное удаление с орбит космического мусора;             </a:t>
            </a:r>
          </a:p>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2015-2035 годы</a:t>
            </a:r>
            <a:r>
              <a:rPr lang="ru-RU" altLang="ru-RU" dirty="0">
                <a:solidFill>
                  <a:srgbClr val="FFFF00"/>
                </a:solidFill>
                <a:latin typeface="Times New Roman" panose="02020603050405020304" pitchFamily="18" charset="0"/>
                <a:cs typeface="Times New Roman" panose="02020603050405020304" pitchFamily="18" charset="0"/>
              </a:rPr>
              <a:t>            - пилотируемые базы- станции на Луне, в том числе и как возможный этап подготовки к марсианской пилотируемой экспедиции;             </a:t>
            </a:r>
          </a:p>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2015-2040 годы              </a:t>
            </a:r>
            <a:r>
              <a:rPr lang="ru-RU" altLang="ru-RU" dirty="0">
                <a:solidFill>
                  <a:srgbClr val="FFFF00"/>
                </a:solidFill>
                <a:latin typeface="Times New Roman" panose="02020603050405020304" pitchFamily="18" charset="0"/>
                <a:cs typeface="Times New Roman" panose="02020603050405020304" pitchFamily="18" charset="0"/>
              </a:rPr>
              <a:t> - пилотируемые экспедиции к Марсу и другим планетам;            </a:t>
            </a:r>
          </a:p>
          <a:p>
            <a:pPr algn="ctr" eaLnBrk="1" hangingPunct="1"/>
            <a:r>
              <a:rPr lang="ru-RU" altLang="ru-RU" dirty="0">
                <a:solidFill>
                  <a:srgbClr val="FFFF00"/>
                </a:solidFill>
                <a:latin typeface="Times New Roman" panose="02020603050405020304" pitchFamily="18" charset="0"/>
                <a:cs typeface="Times New Roman" panose="02020603050405020304" pitchFamily="18" charset="0"/>
              </a:rPr>
              <a:t> </a:t>
            </a:r>
            <a:r>
              <a:rPr lang="ru-RU" altLang="ru-RU" dirty="0">
                <a:solidFill>
                  <a:srgbClr val="FF3300"/>
                </a:solidFill>
                <a:latin typeface="Times New Roman" panose="02020603050405020304" pitchFamily="18" charset="0"/>
                <a:cs typeface="Times New Roman" panose="02020603050405020304" pitchFamily="18" charset="0"/>
              </a:rPr>
              <a:t>2015- 2040 годы             </a:t>
            </a:r>
            <a:r>
              <a:rPr lang="ru-RU" altLang="ru-RU" dirty="0">
                <a:solidFill>
                  <a:srgbClr val="FFFF00"/>
                </a:solidFill>
                <a:latin typeface="Times New Roman" panose="02020603050405020304" pitchFamily="18" charset="0"/>
                <a:cs typeface="Times New Roman" panose="02020603050405020304" pitchFamily="18" charset="0"/>
              </a:rPr>
              <a:t> - удаление радиоактивных отходов атомной энергетики в специальные места захоронения в космосе( сначала в объеме 800 т/год, затем в полном объеме 1200 т/год);            </a:t>
            </a:r>
          </a:p>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2005 – 2025 годы</a:t>
            </a:r>
            <a:r>
              <a:rPr lang="ru-RU" altLang="ru-RU" dirty="0">
                <a:solidFill>
                  <a:srgbClr val="FFFF00"/>
                </a:solidFill>
                <a:latin typeface="Times New Roman" panose="02020603050405020304" pitchFamily="18" charset="0"/>
                <a:cs typeface="Times New Roman" panose="02020603050405020304" pitchFamily="18" charset="0"/>
              </a:rPr>
              <a:t> - использование в космосе солнечной энергетики мощностью от 200 КВт и более 1 МВт;            </a:t>
            </a:r>
          </a:p>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2020-2050 годы                         </a:t>
            </a:r>
            <a:r>
              <a:rPr lang="ru-RU" altLang="ru-RU" dirty="0">
                <a:solidFill>
                  <a:srgbClr val="FFFF00"/>
                </a:solidFill>
                <a:latin typeface="Times New Roman" panose="02020603050405020304" pitchFamily="18" charset="0"/>
                <a:cs typeface="Times New Roman" panose="02020603050405020304" pitchFamily="18" charset="0"/>
              </a:rPr>
              <a:t>- система глобальной военной безопасности;</a:t>
            </a:r>
            <a:r>
              <a:rPr lang="ru-RU" altLang="ru-RU" dirty="0">
                <a:solidFill>
                  <a:srgbClr val="FF3300"/>
                </a:solidFill>
                <a:latin typeface="Times New Roman" panose="02020603050405020304" pitchFamily="18" charset="0"/>
                <a:cs typeface="Times New Roman" panose="02020603050405020304" pitchFamily="18" charset="0"/>
              </a:rPr>
              <a:t> </a:t>
            </a:r>
            <a:endParaRPr lang="ru-RU" altLang="ru-RU" dirty="0">
              <a:solidFill>
                <a:srgbClr val="FFFF00"/>
              </a:solidFill>
              <a:latin typeface="Times New Roman" panose="02020603050405020304" pitchFamily="18" charset="0"/>
              <a:cs typeface="Times New Roman" panose="02020603050405020304" pitchFamily="18" charset="0"/>
            </a:endParaRPr>
          </a:p>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2020-2040 годы       </a:t>
            </a:r>
            <a:r>
              <a:rPr lang="ru-RU" altLang="ru-RU" dirty="0">
                <a:solidFill>
                  <a:srgbClr val="FFFF00"/>
                </a:solidFill>
                <a:latin typeface="Times New Roman" panose="02020603050405020304" pitchFamily="18" charset="0"/>
                <a:cs typeface="Times New Roman" panose="02020603050405020304" pitchFamily="18" charset="0"/>
              </a:rPr>
              <a:t>- системы для передачи энергии на Землю для обеспечения и освещения полярных районов и городов;            </a:t>
            </a:r>
          </a:p>
          <a:p>
            <a:pPr algn="ctr" eaLnBrk="1" hangingPunct="1"/>
            <a:r>
              <a:rPr lang="ru-RU" altLang="ru-RU" dirty="0">
                <a:solidFill>
                  <a:srgbClr val="FF3300"/>
                </a:solidFill>
                <a:latin typeface="Times New Roman" panose="02020603050405020304" pitchFamily="18" charset="0"/>
                <a:cs typeface="Times New Roman" panose="02020603050405020304" pitchFamily="18" charset="0"/>
              </a:rPr>
              <a:t>2050-2060 годы   </a:t>
            </a:r>
            <a:r>
              <a:rPr lang="ru-RU" altLang="ru-RU" dirty="0">
                <a:solidFill>
                  <a:srgbClr val="FFFF00"/>
                </a:solidFill>
                <a:latin typeface="Times New Roman" panose="02020603050405020304" pitchFamily="18" charset="0"/>
                <a:cs typeface="Times New Roman" panose="02020603050405020304" pitchFamily="18" charset="0"/>
              </a:rPr>
              <a:t>- чувствительность земных антенн позволит осуществить радиоперехват переговоров внеземных цивилизаций;             </a:t>
            </a:r>
          </a:p>
          <a:p>
            <a:pPr algn="ctr" eaLnBrk="1" hangingPunct="1"/>
            <a:endParaRPr lang="ru-RU" altLang="ru-RU" dirty="0">
              <a:solidFill>
                <a:srgbClr val="FFFF00"/>
              </a:solidFill>
              <a:latin typeface="Arial" charset="0"/>
            </a:endParaRPr>
          </a:p>
          <a:p>
            <a:endParaRPr lang="ru-RU" dirty="0"/>
          </a:p>
        </p:txBody>
      </p:sp>
    </p:spTree>
    <p:extLst>
      <p:ext uri="{BB962C8B-B14F-4D97-AF65-F5344CB8AC3E}">
        <p14:creationId xmlns:p14="http://schemas.microsoft.com/office/powerpoint/2010/main" val="3478907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348880"/>
            <a:ext cx="8366760" cy="1498104"/>
          </a:xfrm>
        </p:spPr>
        <p:txBody>
          <a:bodyPr/>
          <a:lstStyle/>
          <a:p>
            <a:pPr algn="ctr"/>
            <a:r>
              <a:rPr lang="ru-RU" sz="6200" b="1" dirty="0" smtClean="0">
                <a:solidFill>
                  <a:srgbClr val="FF0000"/>
                </a:solidFill>
                <a:latin typeface="Times New Roman" panose="02020603050405020304" pitchFamily="18" charset="0"/>
                <a:cs typeface="Times New Roman" panose="02020603050405020304" pitchFamily="18" charset="0"/>
              </a:rPr>
              <a:t>Спасибо за внимание!</a:t>
            </a:r>
            <a:endParaRPr lang="ru-RU" sz="6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355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ergey_korol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44599"/>
            <a:ext cx="39624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4495800" y="1287817"/>
            <a:ext cx="4419600" cy="457200"/>
          </a:xfrm>
          <a:prstGeom prst="rect">
            <a:avLst/>
          </a:prstGeom>
          <a:noFill/>
          <a:ln>
            <a:noFill/>
          </a:ln>
          <a:effectLst>
            <a:prstShdw prst="shdw13" dist="53882" dir="13500000">
              <a:schemeClr val="bg2">
                <a:alpha val="50000"/>
              </a:schemeClr>
            </a:prstShdw>
          </a:effectLst>
          <a:extLst/>
        </p:spPr>
        <p:txBody>
          <a:bodyPr>
            <a:spAutoFit/>
          </a:bodyPr>
          <a:lstStyle/>
          <a:p>
            <a:pPr>
              <a:spcBef>
                <a:spcPct val="50000"/>
              </a:spcBef>
              <a:defRPr/>
            </a:pPr>
            <a:r>
              <a:rPr lang="ru-RU" sz="2400" b="1" dirty="0">
                <a:solidFill>
                  <a:srgbClr val="FFFFFF"/>
                </a:solidFill>
                <a:effectLst>
                  <a:outerShdw blurRad="38100" dist="38100" dir="2700000" algn="tl">
                    <a:srgbClr val="000000"/>
                  </a:outerShdw>
                </a:effectLst>
                <a:latin typeface="Arial" charset="0"/>
              </a:rPr>
              <a:t>Сергей Павлович Королев</a:t>
            </a:r>
            <a:r>
              <a:rPr lang="ru-RU" dirty="0">
                <a:solidFill>
                  <a:srgbClr val="FFFFFF"/>
                </a:solidFill>
                <a:latin typeface="Arial" charset="0"/>
              </a:rPr>
              <a:t> </a:t>
            </a:r>
          </a:p>
        </p:txBody>
      </p:sp>
      <p:sp>
        <p:nvSpPr>
          <p:cNvPr id="27652" name="Text Box 4"/>
          <p:cNvSpPr txBox="1">
            <a:spLocks noChangeArrowheads="1"/>
          </p:cNvSpPr>
          <p:nvPr/>
        </p:nvSpPr>
        <p:spPr bwMode="auto">
          <a:xfrm>
            <a:off x="5562600" y="1916832"/>
            <a:ext cx="2286000" cy="396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ru-RU" altLang="ru-RU" sz="2000" b="1" dirty="0">
                <a:solidFill>
                  <a:srgbClr val="FFFFFF"/>
                </a:solidFill>
                <a:latin typeface="Arial" charset="0"/>
              </a:rPr>
              <a:t>(1906 -1966)</a:t>
            </a:r>
            <a:r>
              <a:rPr lang="ru-RU" altLang="ru-RU" dirty="0">
                <a:solidFill>
                  <a:srgbClr val="FFFFFF"/>
                </a:solidFill>
                <a:latin typeface="Arial" charset="0"/>
              </a:rPr>
              <a:t> </a:t>
            </a:r>
          </a:p>
        </p:txBody>
      </p:sp>
      <p:sp>
        <p:nvSpPr>
          <p:cNvPr id="27653" name="Text Box 5"/>
          <p:cNvSpPr txBox="1">
            <a:spLocks noChangeArrowheads="1"/>
          </p:cNvSpPr>
          <p:nvPr/>
        </p:nvSpPr>
        <p:spPr bwMode="auto">
          <a:xfrm>
            <a:off x="350971" y="4293096"/>
            <a:ext cx="8534400" cy="193899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spcBef>
                <a:spcPct val="50000"/>
              </a:spcBef>
            </a:pPr>
            <a:r>
              <a:rPr lang="ru-RU" altLang="ru-RU" sz="2400" dirty="0">
                <a:solidFill>
                  <a:srgbClr val="FFFFFF"/>
                </a:solidFill>
                <a:latin typeface="Times New Roman" panose="02020603050405020304" pitchFamily="18" charset="0"/>
                <a:cs typeface="Times New Roman" panose="02020603050405020304" pitchFamily="18" charset="0"/>
              </a:rPr>
              <a:t>Российский учёный и конструктор. Под его руководством были созданы баллистические и геофизические ракеты, первые искусственные спутники Земли, первые космические корабли, на которых впервые в истории совершены космический полёт человека и выход человека в космос</a:t>
            </a:r>
            <a:r>
              <a:rPr lang="ru-RU" altLang="ru-RU" sz="2000" dirty="0">
                <a:solidFill>
                  <a:srgbClr val="FFFFFF"/>
                </a:solidFill>
                <a:latin typeface="Times New Roman" panose="02020603050405020304" pitchFamily="18" charset="0"/>
                <a:cs typeface="Times New Roman" panose="02020603050405020304" pitchFamily="18" charset="0"/>
              </a:rPr>
              <a:t>. </a:t>
            </a:r>
          </a:p>
        </p:txBody>
      </p:sp>
      <p:sp>
        <p:nvSpPr>
          <p:cNvPr id="27654" name="WordArt 6"/>
          <p:cNvSpPr>
            <a:spLocks noChangeArrowheads="1" noChangeShapeType="1" noTextEdit="1"/>
          </p:cNvSpPr>
          <p:nvPr/>
        </p:nvSpPr>
        <p:spPr bwMode="auto">
          <a:xfrm>
            <a:off x="685800" y="533400"/>
            <a:ext cx="8077200" cy="533400"/>
          </a:xfrm>
          <a:prstGeom prst="rect">
            <a:avLst/>
          </a:prstGeom>
        </p:spPr>
        <p:txBody>
          <a:bodyPr wrap="none" fromWordArt="1">
            <a:prstTxWarp prst="textPlain">
              <a:avLst>
                <a:gd name="adj" fmla="val 50000"/>
              </a:avLst>
            </a:prstTxWarp>
          </a:bodyPr>
          <a:lstStyle/>
          <a:p>
            <a:pPr algn="ctr"/>
            <a:r>
              <a:rPr lang="ru-RU" sz="3600" b="1" kern="10" dirty="0">
                <a:ln w="9525">
                  <a:solidFill>
                    <a:srgbClr val="000000"/>
                  </a:solidFill>
                  <a:round/>
                  <a:headEnd/>
                  <a:tailEnd/>
                </a:ln>
                <a:solidFill>
                  <a:srgbClr val="FF0000"/>
                </a:solidFill>
                <a:latin typeface="Arial"/>
              </a:rPr>
              <a:t>Изобретатель первых космических ракет</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p:cTn id="7" dur="1000" fill="hold"/>
                                        <p:tgtEl>
                                          <p:spTgt spid="27654"/>
                                        </p:tgtEl>
                                        <p:attrNameLst>
                                          <p:attrName>ppt_x</p:attrName>
                                        </p:attrNameLst>
                                      </p:cBhvr>
                                      <p:tavLst>
                                        <p:tav tm="0">
                                          <p:val>
                                            <p:strVal val="#ppt_x-.2"/>
                                          </p:val>
                                        </p:tav>
                                        <p:tav tm="100000">
                                          <p:val>
                                            <p:strVal val="#ppt_x"/>
                                          </p:val>
                                        </p:tav>
                                      </p:tavLst>
                                    </p:anim>
                                    <p:anim calcmode="lin" valueType="num">
                                      <p:cBhvr>
                                        <p:cTn id="8" dur="1000" fill="hold"/>
                                        <p:tgtEl>
                                          <p:spTgt spid="276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654"/>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p:cTn id="13" dur="1000" fill="hold"/>
                                        <p:tgtEl>
                                          <p:spTgt spid="27650"/>
                                        </p:tgtEl>
                                        <p:attrNameLst>
                                          <p:attrName>ppt_w</p:attrName>
                                        </p:attrNameLst>
                                      </p:cBhvr>
                                      <p:tavLst>
                                        <p:tav tm="0">
                                          <p:val>
                                            <p:strVal val="#ppt_w*0.70"/>
                                          </p:val>
                                        </p:tav>
                                        <p:tav tm="100000">
                                          <p:val>
                                            <p:strVal val="#ppt_w"/>
                                          </p:val>
                                        </p:tav>
                                      </p:tavLst>
                                    </p:anim>
                                    <p:anim calcmode="lin" valueType="num">
                                      <p:cBhvr>
                                        <p:cTn id="14" dur="1000" fill="hold"/>
                                        <p:tgtEl>
                                          <p:spTgt spid="27650"/>
                                        </p:tgtEl>
                                        <p:attrNameLst>
                                          <p:attrName>ppt_h</p:attrName>
                                        </p:attrNameLst>
                                      </p:cBhvr>
                                      <p:tavLst>
                                        <p:tav tm="0">
                                          <p:val>
                                            <p:strVal val="#ppt_h"/>
                                          </p:val>
                                        </p:tav>
                                        <p:tav tm="100000">
                                          <p:val>
                                            <p:strVal val="#ppt_h"/>
                                          </p:val>
                                        </p:tav>
                                      </p:tavLst>
                                    </p:anim>
                                    <p:animEffect transition="in" filter="fade">
                                      <p:cBhvr>
                                        <p:cTn id="15" dur="1000"/>
                                        <p:tgtEl>
                                          <p:spTgt spid="27650"/>
                                        </p:tgtEl>
                                      </p:cBhvr>
                                    </p:animEffect>
                                  </p:childTnLst>
                                </p:cTn>
                              </p:par>
                            </p:childTnLst>
                          </p:cTn>
                        </p:par>
                        <p:par>
                          <p:cTn id="16" fill="hold" nodeType="afterGroup">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27651"/>
                                        </p:tgtEl>
                                        <p:attrNameLst>
                                          <p:attrName>style.visibility</p:attrName>
                                        </p:attrNameLst>
                                      </p:cBhvr>
                                      <p:to>
                                        <p:strVal val="visible"/>
                                      </p:to>
                                    </p:set>
                                    <p:anim calcmode="lin" valueType="num">
                                      <p:cBhvr>
                                        <p:cTn id="19" dur="500" fill="hold"/>
                                        <p:tgtEl>
                                          <p:spTgt spid="27651"/>
                                        </p:tgtEl>
                                        <p:attrNameLst>
                                          <p:attrName>ppt_w</p:attrName>
                                        </p:attrNameLst>
                                      </p:cBhvr>
                                      <p:tavLst>
                                        <p:tav tm="0">
                                          <p:val>
                                            <p:fltVal val="0"/>
                                          </p:val>
                                        </p:tav>
                                        <p:tav tm="100000">
                                          <p:val>
                                            <p:strVal val="#ppt_w"/>
                                          </p:val>
                                        </p:tav>
                                      </p:tavLst>
                                    </p:anim>
                                    <p:anim calcmode="lin" valueType="num">
                                      <p:cBhvr>
                                        <p:cTn id="20" dur="500" fill="hold"/>
                                        <p:tgtEl>
                                          <p:spTgt spid="27651"/>
                                        </p:tgtEl>
                                        <p:attrNameLst>
                                          <p:attrName>ppt_h</p:attrName>
                                        </p:attrNameLst>
                                      </p:cBhvr>
                                      <p:tavLst>
                                        <p:tav tm="0">
                                          <p:val>
                                            <p:fltVal val="0"/>
                                          </p:val>
                                        </p:tav>
                                        <p:tav tm="100000">
                                          <p:val>
                                            <p:strVal val="#ppt_h"/>
                                          </p:val>
                                        </p:tav>
                                      </p:tavLst>
                                    </p:anim>
                                    <p:animEffect transition="in" filter="fade">
                                      <p:cBhvr>
                                        <p:cTn id="21" dur="500"/>
                                        <p:tgtEl>
                                          <p:spTgt spid="27651"/>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7652"/>
                                        </p:tgtEl>
                                        <p:attrNameLst>
                                          <p:attrName>style.visibility</p:attrName>
                                        </p:attrNameLst>
                                      </p:cBhvr>
                                      <p:to>
                                        <p:strVal val="visible"/>
                                      </p:to>
                                    </p:set>
                                    <p:anim calcmode="lin" valueType="num">
                                      <p:cBhvr>
                                        <p:cTn id="24" dur="500" fill="hold"/>
                                        <p:tgtEl>
                                          <p:spTgt spid="27652"/>
                                        </p:tgtEl>
                                        <p:attrNameLst>
                                          <p:attrName>ppt_w</p:attrName>
                                        </p:attrNameLst>
                                      </p:cBhvr>
                                      <p:tavLst>
                                        <p:tav tm="0">
                                          <p:val>
                                            <p:fltVal val="0"/>
                                          </p:val>
                                        </p:tav>
                                        <p:tav tm="100000">
                                          <p:val>
                                            <p:strVal val="#ppt_w"/>
                                          </p:val>
                                        </p:tav>
                                      </p:tavLst>
                                    </p:anim>
                                    <p:anim calcmode="lin" valueType="num">
                                      <p:cBhvr>
                                        <p:cTn id="25" dur="500" fill="hold"/>
                                        <p:tgtEl>
                                          <p:spTgt spid="27652"/>
                                        </p:tgtEl>
                                        <p:attrNameLst>
                                          <p:attrName>ppt_h</p:attrName>
                                        </p:attrNameLst>
                                      </p:cBhvr>
                                      <p:tavLst>
                                        <p:tav tm="0">
                                          <p:val>
                                            <p:fltVal val="0"/>
                                          </p:val>
                                        </p:tav>
                                        <p:tav tm="100000">
                                          <p:val>
                                            <p:strVal val="#ppt_h"/>
                                          </p:val>
                                        </p:tav>
                                      </p:tavLst>
                                    </p:anim>
                                    <p:animEffect transition="in" filter="fade">
                                      <p:cBhvr>
                                        <p:cTn id="26" dur="500"/>
                                        <p:tgtEl>
                                          <p:spTgt spid="27652"/>
                                        </p:tgtEl>
                                      </p:cBhvr>
                                    </p:animEffect>
                                  </p:childTnLst>
                                </p:cTn>
                              </p:par>
                            </p:childTnLst>
                          </p:cTn>
                        </p:par>
                        <p:par>
                          <p:cTn id="27" fill="hold" nodeType="afterGroup">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27653"/>
                                        </p:tgtEl>
                                        <p:attrNameLst>
                                          <p:attrName>style.visibility</p:attrName>
                                        </p:attrNameLst>
                                      </p:cBhvr>
                                      <p:to>
                                        <p:strVal val="visible"/>
                                      </p:to>
                                    </p:set>
                                    <p:animEffect transition="in" filter="fade">
                                      <p:cBhvr>
                                        <p:cTn id="30" dur="1000"/>
                                        <p:tgtEl>
                                          <p:spTgt spid="27653"/>
                                        </p:tgtEl>
                                      </p:cBhvr>
                                    </p:animEffect>
                                    <p:anim calcmode="lin" valueType="num">
                                      <p:cBhvr>
                                        <p:cTn id="31" dur="1000" fill="hold"/>
                                        <p:tgtEl>
                                          <p:spTgt spid="27653"/>
                                        </p:tgtEl>
                                        <p:attrNameLst>
                                          <p:attrName>ppt_x</p:attrName>
                                        </p:attrNameLst>
                                      </p:cBhvr>
                                      <p:tavLst>
                                        <p:tav tm="0">
                                          <p:val>
                                            <p:strVal val="#ppt_x"/>
                                          </p:val>
                                        </p:tav>
                                        <p:tav tm="100000">
                                          <p:val>
                                            <p:strVal val="#ppt_x"/>
                                          </p:val>
                                        </p:tav>
                                      </p:tavLst>
                                    </p:anim>
                                    <p:anim calcmode="lin" valueType="num">
                                      <p:cBhvr>
                                        <p:cTn id="32" dur="1000" fill="hold"/>
                                        <p:tgtEl>
                                          <p:spTgt spid="276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p:bldP spid="27653" grpId="0"/>
      <p:bldP spid="276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p:txBody>
          <a:bodyPr/>
          <a:lstStyle/>
          <a:p>
            <a:pPr eaLnBrk="1" hangingPunct="1">
              <a:defRPr/>
            </a:pPr>
            <a:endParaRPr lang="ru-RU" smtClean="0"/>
          </a:p>
        </p:txBody>
      </p:sp>
      <p:sp>
        <p:nvSpPr>
          <p:cNvPr id="13314" name="Rectangle 2"/>
          <p:cNvSpPr>
            <a:spLocks noGrp="1" noChangeArrowheads="1"/>
          </p:cNvSpPr>
          <p:nvPr>
            <p:ph type="title"/>
          </p:nvPr>
        </p:nvSpPr>
        <p:spPr/>
        <p:txBody>
          <a:bodyPr/>
          <a:lstStyle/>
          <a:p>
            <a:pPr eaLnBrk="1" hangingPunct="1">
              <a:defRPr/>
            </a:pPr>
            <a:endParaRPr lang="ru-RU" smtClean="0"/>
          </a:p>
        </p:txBody>
      </p:sp>
      <p:pic>
        <p:nvPicPr>
          <p:cNvPr id="24580" name="Picture 2" descr="F:\Новая папка (4)\сп 1 - пионер косм.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89818" y="1988840"/>
            <a:ext cx="395999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ru-RU" altLang="ru-RU" sz="3200" dirty="0">
                <a:solidFill>
                  <a:srgbClr val="FFFFFF"/>
                </a:solidFill>
                <a:latin typeface="Times New Roman" panose="02020603050405020304" pitchFamily="18" charset="0"/>
                <a:cs typeface="Times New Roman" panose="02020603050405020304" pitchFamily="18" charset="0"/>
              </a:rPr>
              <a:t>Первый космический спутник </a:t>
            </a:r>
          </a:p>
          <a:p>
            <a:pPr algn="ctr" eaLnBrk="1" hangingPunct="1"/>
            <a:r>
              <a:rPr lang="ru-RU" altLang="ru-RU" sz="2800" dirty="0">
                <a:solidFill>
                  <a:srgbClr val="FFFFFF"/>
                </a:solidFill>
                <a:latin typeface="Times New Roman" panose="02020603050405020304" pitchFamily="18" charset="0"/>
                <a:cs typeface="Times New Roman" panose="02020603050405020304" pitchFamily="18" charset="0"/>
              </a:rPr>
              <a:t>(4 октября </a:t>
            </a:r>
            <a:r>
              <a:rPr lang="ru-RU" altLang="ru-RU" sz="2800" dirty="0" smtClean="0">
                <a:solidFill>
                  <a:srgbClr val="FFFFFF"/>
                </a:solidFill>
                <a:latin typeface="Times New Roman" panose="02020603050405020304" pitchFamily="18" charset="0"/>
                <a:cs typeface="Times New Roman" panose="02020603050405020304" pitchFamily="18" charset="0"/>
              </a:rPr>
              <a:t>1957 года</a:t>
            </a:r>
            <a:r>
              <a:rPr lang="ru-RU" altLang="ru-RU" sz="2800" dirty="0">
                <a:solidFill>
                  <a:srgbClr val="FFFF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2895600" y="381000"/>
            <a:ext cx="6019800" cy="762000"/>
          </a:xfrm>
          <a:prstGeom prst="rect">
            <a:avLst/>
          </a:prstGeom>
          <a:noFill/>
          <a:ln>
            <a:noFill/>
          </a:ln>
          <a:effectLst/>
          <a:extLst/>
        </p:spPr>
        <p:txBody>
          <a:bodyPr>
            <a:spAutoFit/>
          </a:bodyPr>
          <a:lstStyle/>
          <a:p>
            <a:pPr algn="ctr">
              <a:defRPr/>
            </a:pPr>
            <a:r>
              <a:rPr lang="ru-RU" sz="4400" b="1" dirty="0">
                <a:solidFill>
                  <a:srgbClr val="33CCFF"/>
                </a:solidFill>
                <a:effectLst>
                  <a:outerShdw blurRad="38100" dist="38100" dir="2700000" algn="tl">
                    <a:srgbClr val="000000"/>
                  </a:outerShdw>
                </a:effectLst>
                <a:latin typeface="Arial" charset="0"/>
              </a:rPr>
              <a:t>Белка и Стрелка</a:t>
            </a:r>
          </a:p>
        </p:txBody>
      </p:sp>
      <p:sp>
        <p:nvSpPr>
          <p:cNvPr id="44036" name="Rectangle 4"/>
          <p:cNvSpPr>
            <a:spLocks noChangeArrowheads="1"/>
          </p:cNvSpPr>
          <p:nvPr/>
        </p:nvSpPr>
        <p:spPr bwMode="auto">
          <a:xfrm>
            <a:off x="2857475" y="1368424"/>
            <a:ext cx="4302224" cy="4659737"/>
          </a:xfrm>
          <a:prstGeom prst="rect">
            <a:avLst/>
          </a:prstGeom>
          <a:noFill/>
          <a:ln>
            <a:noFill/>
          </a:ln>
          <a:effectLst/>
          <a:extLst/>
        </p:spPr>
        <p:txBody>
          <a:bodyPr wrap="square">
            <a:spAutoFit/>
          </a:bodyPr>
          <a:lstStyle/>
          <a:p>
            <a:pPr algn="ctr">
              <a:spcBef>
                <a:spcPct val="20000"/>
              </a:spcBef>
              <a:buClr>
                <a:srgbClr val="86D1EC"/>
              </a:buClr>
              <a:buSzPct val="65000"/>
              <a:buFont typeface="Wingdings" pitchFamily="2" charset="2"/>
              <a:buNone/>
              <a:defRPr/>
            </a:pPr>
            <a:r>
              <a:rPr lang="ru-RU" sz="2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19 августа 1960 г</a:t>
            </a:r>
            <a:r>
              <a:rPr lang="ru-RU" sz="2800" b="1" dirty="0" smtClean="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собаки </a:t>
            </a:r>
            <a:r>
              <a:rPr lang="ru-RU" sz="2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Белка и Стрелка, </a:t>
            </a:r>
          </a:p>
          <a:p>
            <a:pPr algn="ctr">
              <a:spcBef>
                <a:spcPct val="20000"/>
              </a:spcBef>
              <a:buClr>
                <a:srgbClr val="86D1EC"/>
              </a:buClr>
              <a:buSzPct val="65000"/>
              <a:buFont typeface="Wingdings" pitchFamily="2" charset="2"/>
              <a:buNone/>
              <a:defRPr/>
            </a:pPr>
            <a:r>
              <a:rPr lang="ru-RU" sz="2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а вместе с ними - 40 мышей, 2 крысы, различные мухи, растения и микроорганизмы </a:t>
            </a:r>
          </a:p>
          <a:p>
            <a:pPr algn="ctr">
              <a:spcBef>
                <a:spcPct val="20000"/>
              </a:spcBef>
              <a:buClr>
                <a:srgbClr val="86D1EC"/>
              </a:buClr>
              <a:buSzPct val="65000"/>
              <a:buFont typeface="Wingdings" pitchFamily="2" charset="2"/>
              <a:buNone/>
              <a:defRPr/>
            </a:pPr>
            <a:r>
              <a:rPr lang="ru-RU" sz="2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17 раз облетели</a:t>
            </a:r>
          </a:p>
          <a:p>
            <a:pPr algn="ctr">
              <a:spcBef>
                <a:spcPct val="20000"/>
              </a:spcBef>
              <a:buClr>
                <a:srgbClr val="86D1EC"/>
              </a:buClr>
              <a:buSzPct val="65000"/>
              <a:buFont typeface="Wingdings" pitchFamily="2" charset="2"/>
              <a:buNone/>
              <a:defRPr/>
            </a:pPr>
            <a:r>
              <a:rPr lang="ru-RU" sz="2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вокруг Земли и приземлились.</a:t>
            </a:r>
            <a:r>
              <a:rPr lang="ru-RU" sz="2800" dirty="0">
                <a:solidFill>
                  <a:srgbClr val="000099"/>
                </a:solidFill>
                <a:latin typeface="Times New Roman" panose="02020603050405020304" pitchFamily="18" charset="0"/>
                <a:cs typeface="Times New Roman" panose="02020603050405020304" pitchFamily="18" charset="0"/>
              </a:rPr>
              <a:t> </a:t>
            </a:r>
          </a:p>
        </p:txBody>
      </p:sp>
      <p:pic>
        <p:nvPicPr>
          <p:cNvPr id="26629" name="Picture 5" descr="белка и стрел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4" y="146050"/>
            <a:ext cx="288131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15_Belka_i_Strelka_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24944"/>
            <a:ext cx="2705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p:cNvSpPr>
            <a:spLocks noChangeArrowheads="1"/>
          </p:cNvSpPr>
          <p:nvPr/>
        </p:nvSpPr>
        <p:spPr bwMode="auto">
          <a:xfrm>
            <a:off x="228600" y="5638800"/>
            <a:ext cx="1425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ru-RU" altLang="ru-RU" sz="2400" b="1">
                <a:solidFill>
                  <a:srgbClr val="FFFFFF"/>
                </a:solidFill>
                <a:latin typeface="Arial" charset="0"/>
              </a:rPr>
              <a:t>Стрелка</a:t>
            </a:r>
          </a:p>
        </p:txBody>
      </p:sp>
      <p:pic>
        <p:nvPicPr>
          <p:cNvPr id="26632" name="Picture 8" descr="13_Belka_i_Strelka_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362200"/>
            <a:ext cx="2286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9"/>
          <p:cNvSpPr>
            <a:spLocks noChangeArrowheads="1"/>
          </p:cNvSpPr>
          <p:nvPr/>
        </p:nvSpPr>
        <p:spPr bwMode="auto">
          <a:xfrm>
            <a:off x="6858000" y="2362200"/>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ru-RU" altLang="ru-RU" sz="2400" b="1">
                <a:solidFill>
                  <a:srgbClr val="FFFFFF"/>
                </a:solidFill>
                <a:latin typeface="Arial" charset="0"/>
              </a:rPr>
              <a:t>Белка</a:t>
            </a:r>
          </a:p>
        </p:txBody>
      </p:sp>
    </p:spTree>
  </p:cSld>
  <p:clrMapOvr>
    <a:masterClrMapping/>
  </p:clrMapOvr>
  <p:transition spd="slow">
    <p:cover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395288" y="188640"/>
            <a:ext cx="6913562" cy="1066800"/>
          </a:xfrm>
          <a:prstGeom prst="rect">
            <a:avLst/>
          </a:prstGeom>
          <a:noFill/>
          <a:ln>
            <a:noFill/>
          </a:ln>
          <a:effectLst/>
          <a:extLst/>
        </p:spPr>
        <p:txBody>
          <a:bodyPr>
            <a:spAutoFit/>
          </a:bodyPr>
          <a:lstStyle/>
          <a:p>
            <a:pPr algn="ctr">
              <a:defRPr/>
            </a:pPr>
            <a:r>
              <a:rPr lang="ru-RU" sz="3200" b="1" dirty="0">
                <a:solidFill>
                  <a:srgbClr val="33CC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Юрий </a:t>
            </a:r>
            <a:r>
              <a:rPr lang="ru-RU" sz="3200" b="1" dirty="0" smtClean="0">
                <a:solidFill>
                  <a:srgbClr val="33CC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Гагарин – </a:t>
            </a:r>
            <a:endParaRPr lang="ru-RU" sz="3200" b="1" dirty="0">
              <a:solidFill>
                <a:srgbClr val="33CC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algn="ctr">
              <a:defRPr/>
            </a:pPr>
            <a:r>
              <a:rPr lang="ru-RU" sz="3200" b="1" dirty="0">
                <a:solidFill>
                  <a:srgbClr val="33CC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первый человек в космосе</a:t>
            </a:r>
          </a:p>
        </p:txBody>
      </p:sp>
      <p:pic>
        <p:nvPicPr>
          <p:cNvPr id="29700" name="Picture 4" descr="623478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71613"/>
            <a:ext cx="34575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phoca_thumb_m_0110_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850" y="909638"/>
            <a:ext cx="152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6"/>
          <p:cNvSpPr>
            <a:spLocks noChangeArrowheads="1"/>
          </p:cNvSpPr>
          <p:nvPr/>
        </p:nvSpPr>
        <p:spPr bwMode="auto">
          <a:xfrm>
            <a:off x="1619672" y="2205038"/>
            <a:ext cx="5816178" cy="3785652"/>
          </a:xfrm>
          <a:prstGeom prst="rect">
            <a:avLst/>
          </a:prstGeom>
          <a:noFill/>
          <a:ln>
            <a:noFill/>
          </a:ln>
          <a:effectLst/>
          <a:extLst/>
        </p:spPr>
        <p:txBody>
          <a:bodyPr wrap="square">
            <a:spAutoFit/>
          </a:bodyPr>
          <a:lstStyle/>
          <a:p>
            <a:pPr lvl="4" algn="ctr">
              <a:defRPr/>
            </a:pPr>
            <a:r>
              <a:rPr lang="ru-RU"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12 апреля 1961 года </a:t>
            </a:r>
          </a:p>
          <a:p>
            <a:pPr lvl="4" algn="ctr">
              <a:defRPr/>
            </a:pPr>
            <a:r>
              <a:rPr lang="ru-RU"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впервые в мире на космическом корабле “Восток” совершил полет первый космонавт планеты. Им был наш гражданин </a:t>
            </a:r>
          </a:p>
          <a:p>
            <a:pPr lvl="4" algn="ctr">
              <a:defRPr/>
            </a:pPr>
            <a:r>
              <a:rPr lang="ru-RU"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Юрий Алексеевич Гагарин. Этот полёт длился 108 минут.</a:t>
            </a:r>
          </a:p>
        </p:txBody>
      </p:sp>
      <p:sp>
        <p:nvSpPr>
          <p:cNvPr id="47114" name="Rectangle 10"/>
          <p:cNvSpPr>
            <a:spLocks noChangeArrowheads="1"/>
          </p:cNvSpPr>
          <p:nvPr/>
        </p:nvSpPr>
        <p:spPr bwMode="auto">
          <a:xfrm>
            <a:off x="827088" y="6092825"/>
            <a:ext cx="2089150" cy="457200"/>
          </a:xfrm>
          <a:prstGeom prst="rect">
            <a:avLst/>
          </a:prstGeom>
          <a:noFill/>
          <a:ln>
            <a:noFill/>
          </a:ln>
          <a:effectLst/>
          <a:extLst/>
        </p:spPr>
        <p:txBody>
          <a:bodyPr>
            <a:spAutoFit/>
          </a:bodyPr>
          <a:lstStyle/>
          <a:p>
            <a:pPr>
              <a:defRPr/>
            </a:pPr>
            <a:r>
              <a:rPr lang="ru-RU" sz="2400" b="1">
                <a:solidFill>
                  <a:srgbClr val="FF6600"/>
                </a:solidFill>
                <a:effectLst>
                  <a:outerShdw blurRad="38100" dist="38100" dir="2700000" algn="tl">
                    <a:srgbClr val="000000"/>
                  </a:outerShdw>
                </a:effectLst>
                <a:latin typeface="Arial" charset="0"/>
              </a:rPr>
              <a:t>(1934—1968)</a:t>
            </a:r>
          </a:p>
        </p:txBody>
      </p:sp>
      <p:pic>
        <p:nvPicPr>
          <p:cNvPr id="29704" name="Picture 12" descr="Гагарин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369" y="4437112"/>
            <a:ext cx="185896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2"/>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914400" y="0"/>
            <a:ext cx="8229600" cy="208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ctr"/>
            <a:r>
              <a:rPr lang="ru-RU" altLang="ru-RU" sz="2400" b="1" dirty="0" smtClean="0">
                <a:latin typeface="Times New Roman" panose="02020603050405020304" pitchFamily="18" charset="0"/>
                <a:cs typeface="Times New Roman" panose="02020603050405020304" pitchFamily="18" charset="0"/>
              </a:rPr>
              <a:t>За этот подвиг космонавту было присвоено звание Героя Советского Союза, а начиная с 12 апреля 1962 года день полёта Гагарина в космос был объявлен праздником — Днём космонавтики</a:t>
            </a:r>
            <a:r>
              <a:rPr lang="ru-RU" altLang="ru-RU" sz="2400" b="1" i="1" dirty="0" smtClean="0">
                <a:latin typeface="Times New Roman" panose="02020603050405020304" pitchFamily="18" charset="0"/>
                <a:cs typeface="Times New Roman" panose="02020603050405020304" pitchFamily="18" charset="0"/>
              </a:rPr>
              <a:t>.</a:t>
            </a:r>
            <a:br>
              <a:rPr lang="ru-RU" altLang="ru-RU" sz="2400" b="1" i="1" dirty="0" smtClean="0">
                <a:latin typeface="Times New Roman" panose="02020603050405020304" pitchFamily="18" charset="0"/>
                <a:cs typeface="Times New Roman" panose="02020603050405020304" pitchFamily="18" charset="0"/>
              </a:rPr>
            </a:br>
            <a:endParaRPr lang="ru-RU" altLang="ru-RU" sz="2400" b="1" i="1" dirty="0" smtClean="0">
              <a:latin typeface="Times New Roman" panose="02020603050405020304" pitchFamily="18" charset="0"/>
              <a:cs typeface="Times New Roman" panose="02020603050405020304" pitchFamily="18" charset="0"/>
            </a:endParaRPr>
          </a:p>
        </p:txBody>
      </p:sp>
      <p:pic>
        <p:nvPicPr>
          <p:cNvPr id="94210" name="Picture 2" descr="http://900igr.net/datai/astronomija/Klassnye-chasy-o-Gagarine/0008-008-9-dekabrja-1959-goda-Gagarin-napisal-zajavlenie-s-prosboj-zachislit.jpg"/>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844675"/>
            <a:ext cx="6040438"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2000" fill="hold"/>
                                        <p:tgtEl>
                                          <p:spTgt spid="94210"/>
                                        </p:tgtEl>
                                        <p:attrNameLst>
                                          <p:attrName>ppt_w</p:attrName>
                                        </p:attrNameLst>
                                      </p:cBhvr>
                                      <p:tavLst>
                                        <p:tav tm="0">
                                          <p:val>
                                            <p:fltVal val="0"/>
                                          </p:val>
                                        </p:tav>
                                        <p:tav tm="100000">
                                          <p:val>
                                            <p:strVal val="#ppt_w"/>
                                          </p:val>
                                        </p:tav>
                                      </p:tavLst>
                                    </p:anim>
                                    <p:anim calcmode="lin" valueType="num">
                                      <p:cBhvr>
                                        <p:cTn id="8" dur="2000" fill="hold"/>
                                        <p:tgtEl>
                                          <p:spTgt spid="94210"/>
                                        </p:tgtEl>
                                        <p:attrNameLst>
                                          <p:attrName>ppt_h</p:attrName>
                                        </p:attrNameLst>
                                      </p:cBhvr>
                                      <p:tavLst>
                                        <p:tav tm="0">
                                          <p:val>
                                            <p:fltVal val="0"/>
                                          </p:val>
                                        </p:tav>
                                        <p:tav tm="100000">
                                          <p:val>
                                            <p:strVal val="#ppt_h"/>
                                          </p:val>
                                        </p:tav>
                                      </p:tavLst>
                                    </p:anim>
                                    <p:anim calcmode="lin" valueType="num">
                                      <p:cBhvr>
                                        <p:cTn id="9" dur="2000" fill="hold"/>
                                        <p:tgtEl>
                                          <p:spTgt spid="94210"/>
                                        </p:tgtEl>
                                        <p:attrNameLst>
                                          <p:attrName>style.rotation</p:attrName>
                                        </p:attrNameLst>
                                      </p:cBhvr>
                                      <p:tavLst>
                                        <p:tav tm="0">
                                          <p:val>
                                            <p:fltVal val="360"/>
                                          </p:val>
                                        </p:tav>
                                        <p:tav tm="100000">
                                          <p:val>
                                            <p:fltVal val="0"/>
                                          </p:val>
                                        </p:tav>
                                      </p:tavLst>
                                    </p:anim>
                                    <p:animEffect transition="in" filter="fade">
                                      <p:cBhvr>
                                        <p:cTn id="10" dur="2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925513" y="404813"/>
            <a:ext cx="8218487" cy="1944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a:r>
              <a:rPr lang="ru-RU" altLang="ru-RU" sz="2000" dirty="0" smtClean="0">
                <a:effectLst/>
                <a:latin typeface="Times New Roman" panose="02020603050405020304" pitchFamily="18" charset="0"/>
                <a:cs typeface="Times New Roman" panose="02020603050405020304" pitchFamily="18" charset="0"/>
              </a:rPr>
              <a:t>Юрий Алексеевич Гагарин родился 9 марта 1934 года в деревне </a:t>
            </a:r>
            <a:r>
              <a:rPr lang="ru-RU" altLang="ru-RU" sz="2000" dirty="0" err="1" smtClean="0">
                <a:effectLst/>
                <a:latin typeface="Times New Roman" panose="02020603050405020304" pitchFamily="18" charset="0"/>
                <a:cs typeface="Times New Roman" panose="02020603050405020304" pitchFamily="18" charset="0"/>
              </a:rPr>
              <a:t>Клушино</a:t>
            </a:r>
            <a:r>
              <a:rPr lang="ru-RU" altLang="ru-RU" sz="2000" dirty="0" smtClean="0">
                <a:effectLst/>
                <a:latin typeface="Times New Roman" panose="02020603050405020304" pitchFamily="18" charset="0"/>
                <a:cs typeface="Times New Roman" panose="02020603050405020304" pitchFamily="18" charset="0"/>
              </a:rPr>
              <a:t> </a:t>
            </a:r>
            <a:r>
              <a:rPr lang="ru-RU" altLang="ru-RU" sz="2000" dirty="0" err="1" smtClean="0">
                <a:effectLst/>
                <a:latin typeface="Times New Roman" panose="02020603050405020304" pitchFamily="18" charset="0"/>
                <a:cs typeface="Times New Roman" panose="02020603050405020304" pitchFamily="18" charset="0"/>
              </a:rPr>
              <a:t>Гжатского</a:t>
            </a:r>
            <a:r>
              <a:rPr lang="ru-RU" altLang="ru-RU" sz="2000" dirty="0" smtClean="0">
                <a:effectLst/>
                <a:latin typeface="Times New Roman" panose="02020603050405020304" pitchFamily="18" charset="0"/>
                <a:cs typeface="Times New Roman" panose="02020603050405020304" pitchFamily="18" charset="0"/>
              </a:rPr>
              <a:t> района Западной области РСФСР (ныне Гагаринский район Смоленской области), неподалёку от города </a:t>
            </a:r>
            <a:r>
              <a:rPr lang="ru-RU" altLang="ru-RU" sz="2000" dirty="0" err="1" smtClean="0">
                <a:effectLst/>
                <a:latin typeface="Times New Roman" panose="02020603050405020304" pitchFamily="18" charset="0"/>
                <a:cs typeface="Times New Roman" panose="02020603050405020304" pitchFamily="18" charset="0"/>
              </a:rPr>
              <a:t>Гжатск</a:t>
            </a:r>
            <a:r>
              <a:rPr lang="ru-RU" altLang="ru-RU" sz="2000" dirty="0" smtClean="0">
                <a:effectLst/>
                <a:latin typeface="Times New Roman" panose="02020603050405020304" pitchFamily="18" charset="0"/>
                <a:cs typeface="Times New Roman" panose="02020603050405020304" pitchFamily="18" charset="0"/>
              </a:rPr>
              <a:t> (ныне Гагарин). По происхождению является выходцем из крестьян: его отец, Алексей Иванович Гагарин (1902—1973), — плотник, мать, Анна Тимофеевна Матвеева (1903—1984), — свинарка.</a:t>
            </a:r>
            <a:endParaRPr lang="ru-RU" altLang="ru-RU" sz="1600" dirty="0" smtClean="0">
              <a:effectLst/>
            </a:endParaRPr>
          </a:p>
        </p:txBody>
      </p:sp>
      <p:pic>
        <p:nvPicPr>
          <p:cNvPr id="1026" name="Picture 2" descr="https://encrypted-tbn2.gstatic.com/images?q=tbn:ANd9GcRrBcjd9DaKEdx45O_KN8r1vnbzd0XYzPNPcnpFM_i8rLQXMyMN"/>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2492375"/>
            <a:ext cx="5040313" cy="3673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Файл:Gagarin town - Gagarin Memorial Museum 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4149724"/>
            <a:ext cx="33623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par>
                                <p:cTn id="8" presetID="22" presetClass="entr" presetSubtype="8"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wipe(left)">
                                      <p:cBhvr>
                                        <p:cTn id="10" dur="1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2.5|3.2|2.6|4.8|2.8"/>
</p:tagLst>
</file>

<file path=ppt/tags/tag2.xml><?xml version="1.0" encoding="utf-8"?>
<p:tagLst xmlns:a="http://schemas.openxmlformats.org/drawingml/2006/main" xmlns:r="http://schemas.openxmlformats.org/officeDocument/2006/relationships" xmlns:p="http://schemas.openxmlformats.org/presentationml/2006/main">
  <p:tag name="TIMING" val="|0.7|1.8|1.6|1.3|2.5|1.5|1.3|1.5|1.6"/>
</p:tagLst>
</file>

<file path=ppt/tags/tag3.xml><?xml version="1.0" encoding="utf-8"?>
<p:tagLst xmlns:a="http://schemas.openxmlformats.org/drawingml/2006/main" xmlns:r="http://schemas.openxmlformats.org/officeDocument/2006/relationships" xmlns:p="http://schemas.openxmlformats.org/presentationml/2006/main">
  <p:tag name="TIMING" val="|1.5|1.5|1.9|1.2"/>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1395</Words>
  <Application>Microsoft Office PowerPoint</Application>
  <PresentationFormat>Экран (4:3)</PresentationFormat>
  <Paragraphs>94</Paragraphs>
  <Slides>31</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31</vt:i4>
      </vt:variant>
    </vt:vector>
  </HeadingPairs>
  <TitlesOfParts>
    <vt:vector size="33" baseType="lpstr">
      <vt:lpstr>Тема Office</vt:lpstr>
      <vt:lpstr>Базовая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 этот подвиг космонавту было присвоено звание Героя Советского Союза, а начиная с 12 апреля 1962 года день полёта Гагарина в космос был объявлен праздником — Днём космонавтики. </vt:lpstr>
      <vt:lpstr>Юрий Алексеевич Гагарин родился 9 марта 1934 года в деревне Клушино Гжатского района Западной области РСФСР (ныне Гагаринский район Смоленской области), неподалёку от города Гжатск (ныне Гагарин). По происхождению является выходцем из крестьян: его отец, Алексей Иванович Гагарин (1902—1973), — плотник, мать, Анна Тимофеевна Матвеева (1903—1984), — свинарка.</vt:lpstr>
      <vt:lpstr>Детство Юрия прошло в деревне Клушино. 1 сентября 1941 года мальчик пошёл в школу, но 12 октября деревню заняли немцы и его учёба прервалась. Почти полтора года деревня Клушино была оккупирована немецкими войсками.  9 апреля 1943 года деревню освободила Красная армия, и учёба в школе возобновилась.</vt:lpstr>
      <vt:lpstr>Презентация PowerPoint</vt:lpstr>
      <vt:lpstr>Презентация PowerPoint</vt:lpstr>
      <vt:lpstr>Презентация PowerPoint</vt:lpstr>
      <vt:lpstr>27 марта 1968 года Гагарин погиб в авиационной катастрофе, выполняя тренировочный полёт на самолёте МиГ-15УТИ под руководством опытного инструктора В. С. Серёгина, вблизи деревни Новосёлово Киржачского района Владимирской области. </vt:lpstr>
      <vt:lpstr>Валентина Терешкова  (позывной «чайка») –  первая женщина-космонавт</vt:lpstr>
      <vt:lpstr>Андриан Григорьевич Николаев</vt:lpstr>
      <vt:lpstr>Презентация PowerPoint</vt:lpstr>
      <vt:lpstr>ПИОНЕРЫ КОСМОСА</vt:lpstr>
      <vt:lpstr>Первая долговременная орбитальная научная станция «Салют» (19 апреля-12 октября 1971 года)</vt:lpstr>
      <vt:lpstr>Космическая станция «Мир» (20.02.1986-16.03.2001)</vt:lpstr>
      <vt:lpstr>Первый международный полёт «Союз -19» и «Аполлон»15-21 июля 1975 года</vt:lpstr>
      <vt:lpstr>Исследование Луны</vt:lpstr>
      <vt:lpstr>Презентация PowerPoint</vt:lpstr>
      <vt:lpstr>Международная космическая станция (МКС) </vt:lpstr>
      <vt:lpstr>Сегодня автоматические посланцы Земли побывали у всех планет Солнечной системы, кроме Плутона. А значит, надо лететь.  Вероятно, открытия, которые ждут учёных за орбитой Нептуна, заставят их изменить программу полета, во всяком случае, АМС "Нью горизонс" должна проработать в дальнем космосе до 2021 г.</vt:lpstr>
      <vt:lpstr>Космонавтика прочно вошла в жизнь и повседневный быт человечества. Уже нельзя обойтись без телекоммуникационных и навигационных услуг, предоставляемых космическими средствами, без результатов дистанционного зондирования Земли космическими аппаратами. Обычным явлением стали полеты космонавтов и астронавтов.</vt:lpstr>
      <vt:lpstr>Сегодня благодаря космическим средствам, даже в самых отдаленных уголках планеты может быть обеспечен доступ в Интернет, а спутниковые «тарелки» (VSAT) позволяют принимать сотни телевизионных программ. Стремительно растет число навигационных приёмников, устанавливаемых на всех видах транспорта, не говоря уже об огромном числе мобильных телефонов, которые через спутниковые каналы позволяют связаться с абонентом, на каком бы континенте Земли он не находился. </vt:lpstr>
      <vt:lpstr>Основой космической навигации в России служит система ГЛОНАСС. </vt:lpstr>
      <vt:lpstr>ГЛОба́льная НАвигацио́нная Спу́тниковая Систе́ма (ГЛОНА́СС) — советская и российская спутниковая система навигации, разработана по заказу Министерства обороны СССР. Одна из двух функционирующих систем глобальной спутниковой навигации. Основой системы должны являться 24 спутника, движущихся над поверхностью Земли в трёх орбитальных плоскостях с наклоном орбитальных плоскостей 64,8° и высотой 19 100 км. Принцип измерения аналогичен американской системе навигации NAVSTAR GPS. Развитием проекта ГЛОНАСС занимается Федеральное космическое агентство (Роскосмос) и ОАО «Российские космические системы» </vt:lpstr>
      <vt:lpstr>Долгосрочные программы поэтапного освоения космоса: </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Admin</cp:lastModifiedBy>
  <cp:revision>15</cp:revision>
  <dcterms:modified xsi:type="dcterms:W3CDTF">2020-04-11T10:56:27Z</dcterms:modified>
</cp:coreProperties>
</file>