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5BBFB-F40F-4F49-96A2-78B53CD8084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8B48228-B342-4181-A7E8-E18BE4842868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1"/>
              </a:solidFill>
            </a:rPr>
            <a:t>Хорошо выглядеть. </a:t>
          </a:r>
          <a:r>
            <a:rPr lang="ru-RU" dirty="0" smtClean="0">
              <a:solidFill>
                <a:schemeClr val="accent1"/>
              </a:solidFill>
            </a:rPr>
            <a:t>Не стоит надевать на первую встречу с работодателем откровенный наряд или кожаную косуху только потому, что вы носите такие вещи в повседневной жизни. Остановитесь на нейтральном варианте.</a:t>
          </a:r>
          <a:endParaRPr lang="ru-RU" dirty="0">
            <a:solidFill>
              <a:schemeClr val="accent1"/>
            </a:solidFill>
          </a:endParaRPr>
        </a:p>
      </dgm:t>
    </dgm:pt>
    <dgm:pt modelId="{15981EC2-EEE6-43EC-BAFF-99A2785F4453}" type="parTrans" cxnId="{0FF7B418-1F41-40CD-9323-5CF95E817F55}">
      <dgm:prSet/>
      <dgm:spPr/>
      <dgm:t>
        <a:bodyPr/>
        <a:lstStyle/>
        <a:p>
          <a:endParaRPr lang="ru-RU"/>
        </a:p>
      </dgm:t>
    </dgm:pt>
    <dgm:pt modelId="{5FA78A66-8F79-43B1-879C-01338F79B808}" type="sibTrans" cxnId="{0FF7B418-1F41-40CD-9323-5CF95E817F55}">
      <dgm:prSet/>
      <dgm:spPr/>
      <dgm:t>
        <a:bodyPr/>
        <a:lstStyle/>
        <a:p>
          <a:endParaRPr lang="ru-RU"/>
        </a:p>
      </dgm:t>
    </dgm:pt>
    <dgm:pt modelId="{0AD5E52A-290E-4853-8320-8BF41173A210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1"/>
              </a:solidFill>
            </a:rPr>
            <a:t>Быть пунктуальным. </a:t>
          </a:r>
          <a:r>
            <a:rPr lang="ru-RU" dirty="0" smtClean="0">
              <a:solidFill>
                <a:schemeClr val="accent1"/>
              </a:solidFill>
            </a:rPr>
            <a:t>Пробки, опоздание такси или другие форс-мажоры не должны помешать вам оказаться в назначенном месте вовремя, а лучше — немного заранее, чтобы выдохнуть, собраться с мыслями.</a:t>
          </a:r>
          <a:endParaRPr lang="ru-RU" dirty="0">
            <a:solidFill>
              <a:schemeClr val="accent1"/>
            </a:solidFill>
          </a:endParaRPr>
        </a:p>
      </dgm:t>
    </dgm:pt>
    <dgm:pt modelId="{51D5D82F-E736-402A-B663-43C5CD8F3234}" type="parTrans" cxnId="{081200B5-2464-4C4A-B7DD-BA14661C8533}">
      <dgm:prSet/>
      <dgm:spPr/>
      <dgm:t>
        <a:bodyPr/>
        <a:lstStyle/>
        <a:p>
          <a:endParaRPr lang="ru-RU"/>
        </a:p>
      </dgm:t>
    </dgm:pt>
    <dgm:pt modelId="{0C0A4462-3EBB-4928-81DB-B80F6727373F}" type="sibTrans" cxnId="{081200B5-2464-4C4A-B7DD-BA14661C8533}">
      <dgm:prSet/>
      <dgm:spPr/>
      <dgm:t>
        <a:bodyPr/>
        <a:lstStyle/>
        <a:p>
          <a:endParaRPr lang="ru-RU"/>
        </a:p>
      </dgm:t>
    </dgm:pt>
    <dgm:pt modelId="{40C70FD6-E583-4A24-8500-ADC90E8CDE0A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1"/>
              </a:solidFill>
            </a:rPr>
            <a:t>Вести себя естественно. </a:t>
          </a:r>
          <a:r>
            <a:rPr lang="ru-RU" dirty="0" smtClean="0">
              <a:solidFill>
                <a:schemeClr val="accent1"/>
              </a:solidFill>
            </a:rPr>
            <a:t>Не стоит заискивать или наоборот вольно обращаться с незнакомым вам человеком. Будьте вежливы, максимально спокойны и уравновешенны. Любой жест, слово, поступок формируют мнение о вас.</a:t>
          </a:r>
          <a:endParaRPr lang="ru-RU" dirty="0">
            <a:solidFill>
              <a:schemeClr val="accent1"/>
            </a:solidFill>
          </a:endParaRPr>
        </a:p>
      </dgm:t>
    </dgm:pt>
    <dgm:pt modelId="{A3D94E08-24C1-45D2-85C1-D7027F589378}" type="parTrans" cxnId="{DAC4E38F-EBBB-4E1F-A5B3-3AFD25EC2B5B}">
      <dgm:prSet/>
      <dgm:spPr/>
      <dgm:t>
        <a:bodyPr/>
        <a:lstStyle/>
        <a:p>
          <a:endParaRPr lang="ru-RU"/>
        </a:p>
      </dgm:t>
    </dgm:pt>
    <dgm:pt modelId="{D2FFEB8A-D1FE-460F-89E7-BC94ED075E5D}" type="sibTrans" cxnId="{DAC4E38F-EBBB-4E1F-A5B3-3AFD25EC2B5B}">
      <dgm:prSet/>
      <dgm:spPr/>
      <dgm:t>
        <a:bodyPr/>
        <a:lstStyle/>
        <a:p>
          <a:endParaRPr lang="ru-RU"/>
        </a:p>
      </dgm:t>
    </dgm:pt>
    <dgm:pt modelId="{ABD9957C-51CB-4EF1-9DB0-B53F61C3FEF6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accent1"/>
              </a:solidFill>
            </a:rPr>
            <a:t>Лайфхак</a:t>
          </a:r>
          <a:r>
            <a:rPr lang="ru-RU" b="1" dirty="0" smtClean="0">
              <a:solidFill>
                <a:schemeClr val="accent1"/>
              </a:solidFill>
            </a:rPr>
            <a:t>.</a:t>
          </a:r>
          <a:r>
            <a:rPr lang="ru-RU" dirty="0" smtClean="0">
              <a:solidFill>
                <a:schemeClr val="accent1"/>
              </a:solidFill>
            </a:rPr>
            <a:t> Современные технологии диктуют новые требования. Не забудьте проверить свои социальные сети. </a:t>
          </a:r>
          <a:endParaRPr lang="ru-RU" dirty="0">
            <a:solidFill>
              <a:schemeClr val="accent1"/>
            </a:solidFill>
          </a:endParaRPr>
        </a:p>
      </dgm:t>
    </dgm:pt>
    <dgm:pt modelId="{3D152919-E94C-4DF1-BE1A-FAC6546E02D5}" type="parTrans" cxnId="{A82F5E81-7BD7-4DAB-ACC9-B2710C6192F2}">
      <dgm:prSet/>
      <dgm:spPr/>
      <dgm:t>
        <a:bodyPr/>
        <a:lstStyle/>
        <a:p>
          <a:endParaRPr lang="ru-RU"/>
        </a:p>
      </dgm:t>
    </dgm:pt>
    <dgm:pt modelId="{21C3AF3F-F4FD-43A8-BFB6-1CDB354DF189}" type="sibTrans" cxnId="{A82F5E81-7BD7-4DAB-ACC9-B2710C6192F2}">
      <dgm:prSet/>
      <dgm:spPr/>
      <dgm:t>
        <a:bodyPr/>
        <a:lstStyle/>
        <a:p>
          <a:endParaRPr lang="ru-RU"/>
        </a:p>
      </dgm:t>
    </dgm:pt>
    <dgm:pt modelId="{2C04E1FD-D122-48CC-8071-1E22FDBD5FCD}" type="pres">
      <dgm:prSet presAssocID="{4775BBFB-F40F-4F49-96A2-78B53CD808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54340-C1B8-4222-8385-B2E8C40894BF}" type="pres">
      <dgm:prSet presAssocID="{D8B48228-B342-4181-A7E8-E18BE484286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896A3-E9AC-47CD-A127-EA1C80179C28}" type="pres">
      <dgm:prSet presAssocID="{5FA78A66-8F79-43B1-879C-01338F79B808}" presName="spacer" presStyleCnt="0"/>
      <dgm:spPr/>
    </dgm:pt>
    <dgm:pt modelId="{8F034D4F-4632-4C18-99B3-DD5D10B84991}" type="pres">
      <dgm:prSet presAssocID="{0AD5E52A-290E-4853-8320-8BF41173A21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06C6F-5F05-4B1A-BA45-3D3489D1F67E}" type="pres">
      <dgm:prSet presAssocID="{0C0A4462-3EBB-4928-81DB-B80F6727373F}" presName="spacer" presStyleCnt="0"/>
      <dgm:spPr/>
    </dgm:pt>
    <dgm:pt modelId="{DC880456-9798-4B0F-8478-5CD10E5A40BB}" type="pres">
      <dgm:prSet presAssocID="{40C70FD6-E583-4A24-8500-ADC90E8CDE0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67722-2388-434B-A48B-8AAAECE9834E}" type="pres">
      <dgm:prSet presAssocID="{D2FFEB8A-D1FE-460F-89E7-BC94ED075E5D}" presName="spacer" presStyleCnt="0"/>
      <dgm:spPr/>
    </dgm:pt>
    <dgm:pt modelId="{A2AF8834-5C56-48AC-8844-FB256706F4F5}" type="pres">
      <dgm:prSet presAssocID="{ABD9957C-51CB-4EF1-9DB0-B53F61C3FEF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15D80-69B7-466E-BF03-831753AC7626}" type="presOf" srcId="{40C70FD6-E583-4A24-8500-ADC90E8CDE0A}" destId="{DC880456-9798-4B0F-8478-5CD10E5A40BB}" srcOrd="0" destOrd="0" presId="urn:microsoft.com/office/officeart/2005/8/layout/vList2"/>
    <dgm:cxn modelId="{0FF7B418-1F41-40CD-9323-5CF95E817F55}" srcId="{4775BBFB-F40F-4F49-96A2-78B53CD80843}" destId="{D8B48228-B342-4181-A7E8-E18BE4842868}" srcOrd="0" destOrd="0" parTransId="{15981EC2-EEE6-43EC-BAFF-99A2785F4453}" sibTransId="{5FA78A66-8F79-43B1-879C-01338F79B808}"/>
    <dgm:cxn modelId="{DAC4E38F-EBBB-4E1F-A5B3-3AFD25EC2B5B}" srcId="{4775BBFB-F40F-4F49-96A2-78B53CD80843}" destId="{40C70FD6-E583-4A24-8500-ADC90E8CDE0A}" srcOrd="2" destOrd="0" parTransId="{A3D94E08-24C1-45D2-85C1-D7027F589378}" sibTransId="{D2FFEB8A-D1FE-460F-89E7-BC94ED075E5D}"/>
    <dgm:cxn modelId="{081200B5-2464-4C4A-B7DD-BA14661C8533}" srcId="{4775BBFB-F40F-4F49-96A2-78B53CD80843}" destId="{0AD5E52A-290E-4853-8320-8BF41173A210}" srcOrd="1" destOrd="0" parTransId="{51D5D82F-E736-402A-B663-43C5CD8F3234}" sibTransId="{0C0A4462-3EBB-4928-81DB-B80F6727373F}"/>
    <dgm:cxn modelId="{1E4AD3F3-705F-449F-9383-45C63C458CE6}" type="presOf" srcId="{ABD9957C-51CB-4EF1-9DB0-B53F61C3FEF6}" destId="{A2AF8834-5C56-48AC-8844-FB256706F4F5}" srcOrd="0" destOrd="0" presId="urn:microsoft.com/office/officeart/2005/8/layout/vList2"/>
    <dgm:cxn modelId="{343A4D56-AE72-41A7-A82D-F0B51E7C5D98}" type="presOf" srcId="{4775BBFB-F40F-4F49-96A2-78B53CD80843}" destId="{2C04E1FD-D122-48CC-8071-1E22FDBD5FCD}" srcOrd="0" destOrd="0" presId="urn:microsoft.com/office/officeart/2005/8/layout/vList2"/>
    <dgm:cxn modelId="{2D9D120A-B46F-4150-8D13-C2537E8C6534}" type="presOf" srcId="{D8B48228-B342-4181-A7E8-E18BE4842868}" destId="{BD554340-C1B8-4222-8385-B2E8C40894BF}" srcOrd="0" destOrd="0" presId="urn:microsoft.com/office/officeart/2005/8/layout/vList2"/>
    <dgm:cxn modelId="{A82F5E81-7BD7-4DAB-ACC9-B2710C6192F2}" srcId="{4775BBFB-F40F-4F49-96A2-78B53CD80843}" destId="{ABD9957C-51CB-4EF1-9DB0-B53F61C3FEF6}" srcOrd="3" destOrd="0" parTransId="{3D152919-E94C-4DF1-BE1A-FAC6546E02D5}" sibTransId="{21C3AF3F-F4FD-43A8-BFB6-1CDB354DF189}"/>
    <dgm:cxn modelId="{B640C60A-2393-43A0-BA5E-4DB9BBC5074E}" type="presOf" srcId="{0AD5E52A-290E-4853-8320-8BF41173A210}" destId="{8F034D4F-4632-4C18-99B3-DD5D10B84991}" srcOrd="0" destOrd="0" presId="urn:microsoft.com/office/officeart/2005/8/layout/vList2"/>
    <dgm:cxn modelId="{9DDAABA6-D719-47CC-8C6E-FD3B43C9E2AE}" type="presParOf" srcId="{2C04E1FD-D122-48CC-8071-1E22FDBD5FCD}" destId="{BD554340-C1B8-4222-8385-B2E8C40894BF}" srcOrd="0" destOrd="0" presId="urn:microsoft.com/office/officeart/2005/8/layout/vList2"/>
    <dgm:cxn modelId="{3B981928-536C-4C8B-9303-EDE220AFDB53}" type="presParOf" srcId="{2C04E1FD-D122-48CC-8071-1E22FDBD5FCD}" destId="{D21896A3-E9AC-47CD-A127-EA1C80179C28}" srcOrd="1" destOrd="0" presId="urn:microsoft.com/office/officeart/2005/8/layout/vList2"/>
    <dgm:cxn modelId="{B5A04A80-0A59-48B3-859E-4462F2E9996C}" type="presParOf" srcId="{2C04E1FD-D122-48CC-8071-1E22FDBD5FCD}" destId="{8F034D4F-4632-4C18-99B3-DD5D10B84991}" srcOrd="2" destOrd="0" presId="urn:microsoft.com/office/officeart/2005/8/layout/vList2"/>
    <dgm:cxn modelId="{3DCE14A5-AE5B-4C59-9F28-9B84ED99150F}" type="presParOf" srcId="{2C04E1FD-D122-48CC-8071-1E22FDBD5FCD}" destId="{9F506C6F-5F05-4B1A-BA45-3D3489D1F67E}" srcOrd="3" destOrd="0" presId="urn:microsoft.com/office/officeart/2005/8/layout/vList2"/>
    <dgm:cxn modelId="{AD3DA5B8-B6AD-47D0-A823-FE69945E70F9}" type="presParOf" srcId="{2C04E1FD-D122-48CC-8071-1E22FDBD5FCD}" destId="{DC880456-9798-4B0F-8478-5CD10E5A40BB}" srcOrd="4" destOrd="0" presId="urn:microsoft.com/office/officeart/2005/8/layout/vList2"/>
    <dgm:cxn modelId="{253C5E1B-110A-478E-93AC-EE5769D84F64}" type="presParOf" srcId="{2C04E1FD-D122-48CC-8071-1E22FDBD5FCD}" destId="{29267722-2388-434B-A48B-8AAAECE9834E}" srcOrd="5" destOrd="0" presId="urn:microsoft.com/office/officeart/2005/8/layout/vList2"/>
    <dgm:cxn modelId="{DB23BE50-E683-4593-AD8D-FC3B7A3B662D}" type="presParOf" srcId="{2C04E1FD-D122-48CC-8071-1E22FDBD5FCD}" destId="{A2AF8834-5C56-48AC-8844-FB256706F4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54340-C1B8-4222-8385-B2E8C40894BF}">
      <dsp:nvSpPr>
        <dsp:cNvPr id="0" name=""/>
        <dsp:cNvSpPr/>
      </dsp:nvSpPr>
      <dsp:spPr>
        <a:xfrm>
          <a:off x="0" y="3179"/>
          <a:ext cx="8686800" cy="1570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/>
              </a:solidFill>
            </a:rPr>
            <a:t>Хорошо выглядеть. </a:t>
          </a:r>
          <a:r>
            <a:rPr lang="ru-RU" sz="2200" kern="1200" dirty="0" smtClean="0">
              <a:solidFill>
                <a:schemeClr val="accent1"/>
              </a:solidFill>
            </a:rPr>
            <a:t>Не стоит надевать на первую встречу с работодателем откровенный наряд или кожаную косуху только потому, что вы носите такие вещи в повседневной жизни. Остановитесь на нейтральном варианте.</a:t>
          </a:r>
          <a:endParaRPr lang="ru-RU" sz="2200" kern="1200" dirty="0">
            <a:solidFill>
              <a:schemeClr val="accent1"/>
            </a:solidFill>
          </a:endParaRPr>
        </a:p>
      </dsp:txBody>
      <dsp:txXfrm>
        <a:off x="76648" y="79827"/>
        <a:ext cx="8533504" cy="1416844"/>
      </dsp:txXfrm>
    </dsp:sp>
    <dsp:sp modelId="{8F034D4F-4632-4C18-99B3-DD5D10B84991}">
      <dsp:nvSpPr>
        <dsp:cNvPr id="0" name=""/>
        <dsp:cNvSpPr/>
      </dsp:nvSpPr>
      <dsp:spPr>
        <a:xfrm>
          <a:off x="0" y="1636679"/>
          <a:ext cx="8686800" cy="1570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/>
              </a:solidFill>
            </a:rPr>
            <a:t>Быть пунктуальным. </a:t>
          </a:r>
          <a:r>
            <a:rPr lang="ru-RU" sz="2200" kern="1200" dirty="0" smtClean="0">
              <a:solidFill>
                <a:schemeClr val="accent1"/>
              </a:solidFill>
            </a:rPr>
            <a:t>Пробки, опоздание такси или другие форс-мажоры не должны помешать вам оказаться в назначенном месте вовремя, а лучше — немного заранее, чтобы выдохнуть, собраться с мыслями.</a:t>
          </a:r>
          <a:endParaRPr lang="ru-RU" sz="2200" kern="1200" dirty="0">
            <a:solidFill>
              <a:schemeClr val="accent1"/>
            </a:solidFill>
          </a:endParaRPr>
        </a:p>
      </dsp:txBody>
      <dsp:txXfrm>
        <a:off x="76648" y="1713327"/>
        <a:ext cx="8533504" cy="1416844"/>
      </dsp:txXfrm>
    </dsp:sp>
    <dsp:sp modelId="{DC880456-9798-4B0F-8478-5CD10E5A40BB}">
      <dsp:nvSpPr>
        <dsp:cNvPr id="0" name=""/>
        <dsp:cNvSpPr/>
      </dsp:nvSpPr>
      <dsp:spPr>
        <a:xfrm>
          <a:off x="0" y="3270180"/>
          <a:ext cx="8686800" cy="1570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/>
              </a:solidFill>
            </a:rPr>
            <a:t>Вести себя естественно. </a:t>
          </a:r>
          <a:r>
            <a:rPr lang="ru-RU" sz="2200" kern="1200" dirty="0" smtClean="0">
              <a:solidFill>
                <a:schemeClr val="accent1"/>
              </a:solidFill>
            </a:rPr>
            <a:t>Не стоит заискивать или наоборот вольно обращаться с незнакомым вам человеком. Будьте вежливы, максимально спокойны и уравновешенны. Любой жест, слово, поступок формируют мнение о вас.</a:t>
          </a:r>
          <a:endParaRPr lang="ru-RU" sz="2200" kern="1200" dirty="0">
            <a:solidFill>
              <a:schemeClr val="accent1"/>
            </a:solidFill>
          </a:endParaRPr>
        </a:p>
      </dsp:txBody>
      <dsp:txXfrm>
        <a:off x="76648" y="3346828"/>
        <a:ext cx="8533504" cy="1416844"/>
      </dsp:txXfrm>
    </dsp:sp>
    <dsp:sp modelId="{A2AF8834-5C56-48AC-8844-FB256706F4F5}">
      <dsp:nvSpPr>
        <dsp:cNvPr id="0" name=""/>
        <dsp:cNvSpPr/>
      </dsp:nvSpPr>
      <dsp:spPr>
        <a:xfrm>
          <a:off x="0" y="4903679"/>
          <a:ext cx="8686800" cy="1570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chemeClr val="accent1"/>
              </a:solidFill>
            </a:rPr>
            <a:t>Лайфхак</a:t>
          </a:r>
          <a:r>
            <a:rPr lang="ru-RU" sz="2200" b="1" kern="1200" dirty="0" smtClean="0">
              <a:solidFill>
                <a:schemeClr val="accent1"/>
              </a:solidFill>
            </a:rPr>
            <a:t>.</a:t>
          </a:r>
          <a:r>
            <a:rPr lang="ru-RU" sz="2200" kern="1200" dirty="0" smtClean="0">
              <a:solidFill>
                <a:schemeClr val="accent1"/>
              </a:solidFill>
            </a:rPr>
            <a:t> Современные технологии диктуют новые требования. Не забудьте проверить свои социальные сети. </a:t>
          </a:r>
          <a:endParaRPr lang="ru-RU" sz="2200" kern="1200" dirty="0">
            <a:solidFill>
              <a:schemeClr val="accent1"/>
            </a:solidFill>
          </a:endParaRPr>
        </a:p>
      </dsp:txBody>
      <dsp:txXfrm>
        <a:off x="76648" y="4980327"/>
        <a:ext cx="8533504" cy="1416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sshunt.ru/universalnyj-metod-napisaniya-prodayushchego-rezyume/" TargetMode="External"/><Relationship Id="rId2" Type="http://schemas.openxmlformats.org/officeDocument/2006/relationships/hyperlink" Target="https://bosshunt.ru/sekrety-horoshego-otveta-na-vopros-rasskazhite-o-seb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Собеседование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Познакомиться с деятельностью компании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Подготовить структурированный рассказ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Предполагаемый список вопросов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ЧТО рассказать о себе?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Рассмотреть сильные и слабые стороны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Достижения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Желаемый уровень зарплаты</a:t>
            </a:r>
          </a:p>
        </p:txBody>
      </p:sp>
    </p:spTree>
    <p:extLst>
      <p:ext uri="{BB962C8B-B14F-4D97-AF65-F5344CB8AC3E}">
        <p14:creationId xmlns:p14="http://schemas.microsoft.com/office/powerpoint/2010/main" val="5048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129964"/>
              </p:ext>
            </p:extLst>
          </p:nvPr>
        </p:nvGraphicFramePr>
        <p:xfrm>
          <a:off x="2286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3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 о себе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2700"/>
              </a:spcAf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Рассказ о себе должен соответствовать требованиям вакансии!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sz="4000" b="1" dirty="0">
                <a:solidFill>
                  <a:srgbClr val="2A2C29"/>
                </a:solidFill>
                <a:latin typeface="Playfair Display"/>
                <a:ea typeface="Times New Roman"/>
                <a:cs typeface="Times New Roman"/>
              </a:rPr>
              <a:t>Стратегия №1 «60 секунд» </a:t>
            </a:r>
            <a:r>
              <a:rPr lang="ru-RU" b="1" dirty="0">
                <a:solidFill>
                  <a:srgbClr val="2A2C29"/>
                </a:solidFill>
                <a:latin typeface="Playfair Display"/>
                <a:ea typeface="Times New Roman"/>
                <a:cs typeface="Times New Roman"/>
              </a:rPr>
              <a:t> </a:t>
            </a:r>
            <a:endParaRPr lang="ru-RU" b="1" dirty="0" smtClean="0">
              <a:solidFill>
                <a:srgbClr val="2A2C29"/>
              </a:solidFill>
              <a:latin typeface="Playfair Display"/>
              <a:ea typeface="Times New Roman"/>
              <a:cs typeface="Times New Roman"/>
            </a:endParaRPr>
          </a:p>
          <a:p>
            <a:r>
              <a:rPr lang="ru-RU" b="1" dirty="0">
                <a:solidFill>
                  <a:srgbClr val="2A2C29"/>
                </a:solidFill>
                <a:latin typeface="Times New Roman"/>
                <a:ea typeface="Times New Roman"/>
              </a:rPr>
              <a:t>60-секундный ответ</a:t>
            </a: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</a:rPr>
              <a:t> — это мощный инструмент, который позволяет кратко и убедительно изложить свои преимущества. Когда вы знаете, что ограничены во времени, вы заранее готовите ответ, в котором не будет ничего лишнего. </a:t>
            </a:r>
            <a:endParaRPr lang="ru-RU" dirty="0" smtClean="0">
              <a:solidFill>
                <a:srgbClr val="2A2C29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ru-RU" sz="4000" b="1" dirty="0">
                <a:solidFill>
                  <a:srgbClr val="2A2C29"/>
                </a:solidFill>
                <a:latin typeface="Playfair Display"/>
                <a:ea typeface="Times New Roman"/>
                <a:cs typeface="Times New Roman"/>
              </a:rPr>
              <a:t> Стратегия №2 «5 пунктов» 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700"/>
              </a:spcAf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5 пунктов – это список из пяти ваших профессиональных компетенций, необходимых для выполнения обязанностей на вашей должности, которые ищет работодатель.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7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Сильные стороны: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Какие </a:t>
            </a: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на ваш взгляд, у вас самые яркие сильные стороны?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Почему вы считаете, что подходите на эту вакансию?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Чем вы можете нам помочь?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Почему вы считаете, что лучше других подходите для этой работы?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Почему вы лучший кандидат?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Почему именно вас мы должны взять на работу?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Какие навыки вам помогут выполнять задачи?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Какие сильные стороны помогают вам достигать успеха в работе?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Что помогает вам добиваться целей?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Что вы нам можете предложить в отличие от других кандидатов?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Назовите 5 причин, по которым мы должны вас взять на эту должность.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2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определить?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Autofit/>
          </a:bodyPr>
          <a:lstStyle/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описания вакансии.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Чтобы составить список ключевых сильных сторон, нужно провести анализ вакансии, на которую вас пригласили на собеседование. Выпишите 5 основных требований из вакансии и составьте список по пунктам, сопоставляя эти требования с вашим образованием и опытом. Используйте стратегию «5 пунктов» — это список из пяти компетенций, необходимых для выполнения обязанностей для конкретной должности. </a:t>
            </a:r>
            <a:r>
              <a:rPr lang="ru-RU" sz="2000" dirty="0">
                <a:solidFill>
                  <a:srgbClr val="7E8073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Как составить список «5 пунктов»?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кейса «Поиск ключевых слов»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Для этого необходимо сделать репрезентативную выборку вакансий на рынке труда по вашей цели поиска. Поиск и анализ вакансий покажет, какие компетенции стоит выбрать для ответа на этот вопрос. </a:t>
            </a:r>
            <a:r>
              <a:rPr lang="ru-RU" sz="2000" dirty="0">
                <a:solidFill>
                  <a:srgbClr val="7E8073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Что такое Кейс «Поиск ключевых </a:t>
            </a:r>
            <a:endParaRPr lang="ru-RU" sz="2000" dirty="0" smtClean="0">
              <a:solidFill>
                <a:srgbClr val="7E8073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8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40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Aft>
                <a:spcPts val="900"/>
              </a:spcAft>
              <a:tabLst>
                <a:tab pos="457200" algn="l"/>
              </a:tabLst>
            </a:pPr>
            <a:endParaRPr lang="ru-RU" sz="2000" dirty="0" smtClean="0">
              <a:solidFill>
                <a:srgbClr val="2A2C29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2A2C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Список </a:t>
            </a:r>
            <a:r>
              <a:rPr lang="ru-RU" sz="2000" b="1" dirty="0">
                <a:solidFill>
                  <a:srgbClr val="2A2C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сильных сторон может содержать:</a:t>
            </a:r>
            <a:endParaRPr lang="ru-RU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Опыт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— направления деятельности компаний, знание отраслевых рынков, работа с ключевыми клиентами, обязанности, проекты, результаты.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Образование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 соответствующая квалификация (диплом о высшем образовании, сертификаты, стажировка, прохождение курсов и т.д.).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Профессиональные навыки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 управление командой, планирование, бюджетирование, управление проектами, ведение переговоров, навыки продаж и т. д.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Технические навыки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— знание программ, технологий и т.д.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Иностранные языки 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— уровень владения.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9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Личные качества: </a:t>
            </a:r>
            <a:r>
              <a:rPr lang="ru-RU" sz="2000" dirty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аналитические способности, логическое мышление, инициативность, креативность и т.д</a:t>
            </a:r>
            <a:r>
              <a:rPr lang="ru-RU" sz="2000" dirty="0" smtClean="0">
                <a:solidFill>
                  <a:srgbClr val="2A2C2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Слабые стороны: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2700"/>
              </a:spcAft>
            </a:pPr>
            <a:r>
              <a:rPr lang="ru-RU" b="1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Не стоит рассказывать о своих личных качествах, которые характеризуют вас с невыгодной стороны. </a:t>
            </a: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Например, </a:t>
            </a:r>
            <a:r>
              <a:rPr lang="ru-RU" i="1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неуверенность в себе, низкая самооценка, скромность, вспыльчивость, эмоциональность, невнимательность, нетерпимость и т. д.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700"/>
              </a:spcAft>
            </a:pPr>
            <a:r>
              <a:rPr lang="ru-RU" b="1" dirty="0" smtClean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b="1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стоит выбирать личные качества, которые затрагивают этические вопросы</a:t>
            </a:r>
            <a:r>
              <a:rPr lang="ru-RU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smtClean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Например,</a:t>
            </a:r>
            <a:r>
              <a:rPr lang="ru-RU" sz="2400" dirty="0">
                <a:ea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Не люблю врать. Мои первые проекты в компании были связаны с анализом проектов недвижимости, и мне среди прочего часто поручали делать вид, что я хочу снимать или покупать офисы у риелторов для получения или уточнения информации. Возможно, поэтому я выбрал другие сферы бизнеса для дальнейшего развития.</a:t>
            </a:r>
            <a:endParaRPr lang="ru-RU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700"/>
              </a:spcAft>
            </a:pPr>
            <a:r>
              <a:rPr lang="ru-RU" i="1" dirty="0" smtClean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Обостренное </a:t>
            </a:r>
            <a:r>
              <a:rPr lang="ru-RU" i="1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чувство справедливости. </a:t>
            </a:r>
            <a:endParaRPr lang="ru-RU" i="1" dirty="0" smtClean="0">
              <a:solidFill>
                <a:srgbClr val="2A2C29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700"/>
              </a:spcAft>
            </a:pPr>
            <a:r>
              <a:rPr lang="ru-RU" b="1" dirty="0" smtClean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b="1" dirty="0">
                <a:solidFill>
                  <a:srgbClr val="2A2C29"/>
                </a:solidFill>
                <a:latin typeface="Times New Roman"/>
                <a:ea typeface="Times New Roman"/>
                <a:cs typeface="Times New Roman"/>
              </a:rPr>
              <a:t>стоит выбирать слабую сторону касаемо компетенций, которые важны для выполнения работы на вашей позиции. 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414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Собеседование</vt:lpstr>
      <vt:lpstr>Презентация PowerPoint</vt:lpstr>
      <vt:lpstr>Рассказ о себе</vt:lpstr>
      <vt:lpstr>Сильные стороны:</vt:lpstr>
      <vt:lpstr>Как определить?</vt:lpstr>
      <vt:lpstr>Презентация PowerPoint</vt:lpstr>
      <vt:lpstr>Слабые стороны: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Собеседование</dc:title>
  <dc:creator>Бабарыкина Надежда Евгеньевна</dc:creator>
  <cp:lastModifiedBy>Бабарыкина Надежда Евгеньевна</cp:lastModifiedBy>
  <cp:revision>1</cp:revision>
  <dcterms:created xsi:type="dcterms:W3CDTF">2020-03-24T07:40:02Z</dcterms:created>
  <dcterms:modified xsi:type="dcterms:W3CDTF">2020-03-24T07:41:13Z</dcterms:modified>
</cp:coreProperties>
</file>