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4" r:id="rId3"/>
    <p:sldId id="263" r:id="rId4"/>
    <p:sldId id="268" r:id="rId5"/>
    <p:sldId id="266" r:id="rId6"/>
    <p:sldId id="269" r:id="rId7"/>
    <p:sldId id="270" r:id="rId8"/>
    <p:sldId id="273" r:id="rId9"/>
    <p:sldId id="274" r:id="rId10"/>
    <p:sldId id="275" r:id="rId11"/>
    <p:sldId id="276" r:id="rId12"/>
    <p:sldId id="277" r:id="rId13"/>
    <p:sldId id="278" r:id="rId14"/>
    <p:sldId id="279" r:id="rId15"/>
    <p:sldId id="280" r:id="rId16"/>
  </p:sldIdLst>
  <p:sldSz cx="9144000" cy="6858000" type="screen4x3"/>
  <p:notesSz cx="6858000" cy="9144000"/>
  <p:custDataLst>
    <p:tags r:id="rId1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666699"/>
    <a:srgbClr val="04374A"/>
    <a:srgbClr val="E590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04" autoAdjust="0"/>
  </p:normalViewPr>
  <p:slideViewPr>
    <p:cSldViewPr>
      <p:cViewPr varScale="1">
        <p:scale>
          <a:sx n="77" d="100"/>
          <a:sy n="77" d="100"/>
        </p:scale>
        <p:origin x="-17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pPr/>
              <a:t>16.04.2020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pPr/>
              <a:t>‹#›</a:t>
            </a:fld>
            <a:endParaRPr lang="ru-RU"/>
          </a:p>
        </p:txBody>
      </p:sp>
    </p:spTree>
    <p:extLst>
      <p:ext uri="{BB962C8B-B14F-4D97-AF65-F5344CB8AC3E}">
        <p14:creationId xmlns:p14="http://schemas.microsoft.com/office/powerpoint/2010/main" xmlns=""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16.04.2020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p14="http://schemas.microsoft.com/office/powerpoint/2010/main" xmlns=""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p14="http://schemas.microsoft.com/office/powerpoint/2010/main" xmlns=""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3160" y="2852936"/>
            <a:ext cx="6301208" cy="1102022"/>
          </a:xfrm>
        </p:spPr>
        <p:txBody>
          <a:bodyPr/>
          <a:lstStyle>
            <a:lvl1pPr>
              <a:defRPr b="1">
                <a:solidFill>
                  <a:schemeClr val="accent1">
                    <a:lumMod val="50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515642768"/>
      </p:ext>
    </p:extLst>
  </p:cSld>
  <p:clrMapOvr>
    <a:masterClrMapping/>
  </p:clrMapOvr>
  <p:transition spd="med">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1078804672"/>
      </p:ext>
    </p:extLst>
  </p:cSld>
  <p:clrMapOvr>
    <a:masterClrMapping/>
  </p:clrMapOvr>
  <p:transition spd="med">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1">
                    <a:lumMod val="5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983695462"/>
      </p:ext>
    </p:extLst>
  </p:cSld>
  <p:clrMapOvr>
    <a:masterClrMapping/>
  </p:clrMapOvr>
  <p:transition spd="med">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
        <p:nvSpPr>
          <p:cNvPr id="11" name="Дата 3"/>
          <p:cNvSpPr txBox="1">
            <a:spLocks/>
          </p:cNvSpPr>
          <p:nvPr userDrawn="1"/>
        </p:nvSpPr>
        <p:spPr>
          <a:xfrm>
            <a:off x="609600" y="6508750"/>
            <a:ext cx="2133600" cy="365125"/>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E48A96-E1BB-4C8F-80B2-32A47A48A9D5}" type="datetimeFigureOut">
              <a:rPr lang="ru-RU" smtClean="0">
                <a:solidFill>
                  <a:schemeClr val="accent1">
                    <a:lumMod val="50000"/>
                  </a:schemeClr>
                </a:solidFill>
              </a:rPr>
              <a:pPr/>
              <a:t>16.04.2020</a:t>
            </a:fld>
            <a:endParaRPr lang="ru-RU">
              <a:solidFill>
                <a:schemeClr val="accent1">
                  <a:lumMod val="50000"/>
                </a:schemeClr>
              </a:solidFill>
            </a:endParaRPr>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4A1F6A-164B-43BA-A19E-4AE6BB502A21}" type="slidenum">
              <a:rPr lang="ru-RU" smtClean="0">
                <a:solidFill>
                  <a:schemeClr val="accent1">
                    <a:lumMod val="50000"/>
                  </a:schemeClr>
                </a:solidFill>
              </a:rPr>
              <a:pPr/>
              <a:t>‹#›</a:t>
            </a:fld>
            <a:endParaRPr lang="ru-RU">
              <a:solidFill>
                <a:schemeClr val="accent1">
                  <a:lumMod val="50000"/>
                </a:schemeClr>
              </a:solidFill>
            </a:endParaRPr>
          </a:p>
        </p:txBody>
      </p:sp>
      <p:sp>
        <p:nvSpPr>
          <p:cNvPr id="13" name="Заголовок 1"/>
          <p:cNvSpPr>
            <a:spLocks noGrp="1"/>
          </p:cNvSpPr>
          <p:nvPr>
            <p:ph type="title"/>
          </p:nvPr>
        </p:nvSpPr>
        <p:spPr>
          <a:xfrm>
            <a:off x="2699792" y="260648"/>
            <a:ext cx="6417433" cy="93610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4" name="Текст 2"/>
          <p:cNvSpPr>
            <a:spLocks noGrp="1"/>
          </p:cNvSpPr>
          <p:nvPr>
            <p:ph idx="1"/>
          </p:nvPr>
        </p:nvSpPr>
        <p:spPr>
          <a:xfrm>
            <a:off x="2267744" y="1484784"/>
            <a:ext cx="6696744" cy="482453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xmlns="" val="1543014155"/>
      </p:ext>
    </p:extLst>
  </p:cSld>
  <p:clrMapOvr>
    <a:masterClrMapping/>
  </p:clrMapOvr>
  <p:transition spd="med">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026654707"/>
      </p:ext>
    </p:extLst>
  </p:cSld>
  <p:clrMapOvr>
    <a:masterClrMapping/>
  </p:clrMapOvr>
  <p:transition spd="med">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accent1">
                    <a:lumMod val="50000"/>
                  </a:schemeClr>
                </a:solidFill>
              </a:defRPr>
            </a:lvl1pPr>
            <a:lvl2pPr>
              <a:defRPr sz="2400">
                <a:solidFill>
                  <a:schemeClr val="accent1">
                    <a:lumMod val="50000"/>
                  </a:schemeClr>
                </a:solidFill>
              </a:defRPr>
            </a:lvl2pPr>
            <a:lvl3pP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1">
                    <a:lumMod val="50000"/>
                  </a:schemeClr>
                </a:solidFill>
              </a:defRPr>
            </a:lvl1pPr>
            <a:lvl2pPr>
              <a:defRPr sz="2400">
                <a:solidFill>
                  <a:schemeClr val="accent1">
                    <a:lumMod val="50000"/>
                  </a:schemeClr>
                </a:solidFill>
              </a:defRPr>
            </a:lvl2pPr>
            <a:lvl3pPr>
              <a:defRPr sz="2000">
                <a:solidFill>
                  <a:schemeClr val="accent1">
                    <a:lumMod val="50000"/>
                  </a:schemeClr>
                </a:solidFill>
              </a:defRPr>
            </a:lvl3pPr>
            <a:lvl4pPr>
              <a:defRPr sz="1800">
                <a:solidFill>
                  <a:schemeClr val="accent1">
                    <a:lumMod val="50000"/>
                  </a:schemeClr>
                </a:solidFill>
              </a:defRPr>
            </a:lvl4pPr>
            <a:lvl5pPr>
              <a:defRPr sz="1800">
                <a:solidFill>
                  <a:schemeClr val="accent1">
                    <a:lumMod val="50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3891339978"/>
      </p:ext>
    </p:extLst>
  </p:cSld>
  <p:clrMapOvr>
    <a:masterClrMapping/>
  </p:clrMapOvr>
  <p:transition spd="med">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1">
                    <a:lumMod val="50000"/>
                  </a:schemeClr>
                </a:solidFill>
              </a:defRPr>
            </a:lvl1pPr>
            <a:lvl2pPr>
              <a:defRPr sz="2000">
                <a:solidFill>
                  <a:schemeClr val="accent1">
                    <a:lumMod val="50000"/>
                  </a:schemeClr>
                </a:solidFill>
              </a:defRPr>
            </a:lvl2pPr>
            <a:lvl3pPr>
              <a:defRPr sz="18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1">
                    <a:lumMod val="50000"/>
                  </a:schemeClr>
                </a:solidFill>
              </a:defRPr>
            </a:lvl1pPr>
            <a:lvl2pPr>
              <a:defRPr sz="2000">
                <a:solidFill>
                  <a:schemeClr val="accent1">
                    <a:lumMod val="50000"/>
                  </a:schemeClr>
                </a:solidFill>
              </a:defRPr>
            </a:lvl2pPr>
            <a:lvl3pPr>
              <a:defRPr sz="18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1">
                    <a:lumMod val="5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1659933478"/>
      </p:ext>
    </p:extLst>
  </p:cSld>
  <p:clrMapOvr>
    <a:masterClrMapping/>
  </p:clrMapOvr>
  <p:transition spd="med">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4" name="Нижний колонтитул 3"/>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172457728"/>
      </p:ext>
    </p:extLst>
  </p:cSld>
  <p:clrMapOvr>
    <a:masterClrMapping/>
  </p:clrMapOvr>
  <p:transition spd="med">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3" name="Нижний колонтитул 2"/>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615951520"/>
      </p:ext>
    </p:extLst>
  </p:cSld>
  <p:clrMapOvr>
    <a:masterClrMapping/>
  </p:clrMapOvr>
  <p:transition spd="med">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1">
                    <a:lumMod val="5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345489667"/>
      </p:ext>
    </p:extLst>
  </p:cSld>
  <p:clrMapOvr>
    <a:masterClrMapping/>
  </p:clrMapOvr>
  <p:transition spd="med">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1">
                    <a:lumMod val="5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1">
                    <a:lumMod val="50000"/>
                  </a:schemeClr>
                </a:solidFill>
              </a:defRPr>
            </a:lvl1pPr>
          </a:lstStyle>
          <a:p>
            <a:fld id="{A5E48A96-E1BB-4C8F-80B2-32A47A48A9D5}" type="datetimeFigureOut">
              <a:rPr lang="ru-RU" smtClean="0"/>
              <a:pPr/>
              <a:t>16.04.2020</a:t>
            </a:fld>
            <a:endParaRPr lang="ru-RU"/>
          </a:p>
        </p:txBody>
      </p:sp>
      <p:sp>
        <p:nvSpPr>
          <p:cNvPr id="6" name="Нижний колонтитул 5"/>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1">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758605414"/>
      </p:ext>
    </p:extLst>
  </p:cSld>
  <p:clrMapOvr>
    <a:masterClrMapping/>
  </p:clrMapOvr>
  <p:transition spd="med">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60648"/>
            <a:ext cx="6417433" cy="93610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267744" y="1484784"/>
            <a:ext cx="6696744" cy="482453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50000"/>
                  </a:schemeClr>
                </a:solidFill>
              </a:defRPr>
            </a:lvl1pPr>
          </a:lstStyle>
          <a:p>
            <a:fld id="{A5E48A96-E1BB-4C8F-80B2-32A47A48A9D5}" type="datetimeFigureOut">
              <a:rPr lang="ru-RU" smtClean="0"/>
              <a:pPr/>
              <a:t>16.04.2020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xmlns=""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accent1">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de-DE" b="0" dirty="0" smtClean="0">
                <a:effectLst/>
              </a:rPr>
              <a:t>Nonverbale Kommunikation in der Geschäftskommunikation</a:t>
            </a:r>
            <a:endParaRPr lang="ru-RU" b="0" dirty="0">
              <a:solidFill>
                <a:schemeClr val="accent1">
                  <a:lumMod val="50000"/>
                </a:schemeClr>
              </a:solidFill>
              <a:effectLst/>
            </a:endParaRPr>
          </a:p>
        </p:txBody>
      </p:sp>
      <p:sp>
        <p:nvSpPr>
          <p:cNvPr id="3" name="Прямоугольник 2"/>
          <p:cNvSpPr/>
          <p:nvPr/>
        </p:nvSpPr>
        <p:spPr>
          <a:xfrm>
            <a:off x="5364088" y="6273225"/>
            <a:ext cx="3779912" cy="584775"/>
          </a:xfrm>
          <a:prstGeom prst="rect">
            <a:avLst/>
          </a:prstGeom>
        </p:spPr>
        <p:txBody>
          <a:bodyPr wrap="square">
            <a:spAutoFit/>
          </a:bodyPr>
          <a:lstStyle/>
          <a:p>
            <a:r>
              <a:rPr lang="it-IT" sz="3200" dirty="0" smtClean="0">
                <a:latin typeface="Times New Roman" pitchFamily="18" charset="0"/>
                <a:cs typeface="Times New Roman" pitchFamily="18" charset="0"/>
              </a:rPr>
              <a:t>Simatova A.E, Til J. J</a:t>
            </a:r>
            <a:endParaRPr lang="ru-RU" sz="3200" dirty="0">
              <a:latin typeface="Times New Roman" pitchFamily="18" charset="0"/>
              <a:cs typeface="Times New Roman" pitchFamily="18" charset="0"/>
            </a:endParaRPr>
          </a:p>
        </p:txBody>
      </p:sp>
      <p:pic>
        <p:nvPicPr>
          <p:cNvPr id="4" name="Рисунок 3" descr="90 лет Финуниверситет "/>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220072" y="0"/>
            <a:ext cx="3923928" cy="2204864"/>
          </a:xfrm>
          <a:prstGeom prst="rect">
            <a:avLst/>
          </a:prstGeom>
          <a:noFill/>
        </p:spPr>
      </p:pic>
    </p:spTree>
    <p:extLst>
      <p:ext uri="{BB962C8B-B14F-4D97-AF65-F5344CB8AC3E}">
        <p14:creationId xmlns:p14="http://schemas.microsoft.com/office/powerpoint/2010/main" xmlns="" val="1857870635"/>
      </p:ext>
    </p:extLst>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332656"/>
            <a:ext cx="6417433" cy="936105"/>
          </a:xfrm>
        </p:spPr>
        <p:txBody>
          <a:bodyPr/>
          <a:lstStyle/>
          <a:p>
            <a:r>
              <a:rPr lang="de-DE" dirty="0" smtClean="0"/>
              <a:t>Timing</a:t>
            </a:r>
            <a:endParaRPr lang="ru-RU" dirty="0"/>
          </a:p>
        </p:txBody>
      </p:sp>
      <p:sp>
        <p:nvSpPr>
          <p:cNvPr id="3" name="Содержимое 2"/>
          <p:cNvSpPr>
            <a:spLocks noGrp="1"/>
          </p:cNvSpPr>
          <p:nvPr>
            <p:ph idx="1"/>
          </p:nvPr>
        </p:nvSpPr>
        <p:spPr>
          <a:xfrm>
            <a:off x="1907704" y="1484784"/>
            <a:ext cx="4644008" cy="5040560"/>
          </a:xfrm>
        </p:spPr>
        <p:txBody>
          <a:bodyPr>
            <a:normAutofit fontScale="70000" lnSpcReduction="20000"/>
          </a:bodyPr>
          <a:lstStyle/>
          <a:p>
            <a:r>
              <a:rPr lang="de-DE" dirty="0" smtClean="0"/>
              <a:t>Der eigene Umgang mit Zeit hat ebenso eine starke Aussagekraft. Kommt eine Person </a:t>
            </a:r>
            <a:r>
              <a:rPr lang="de-DE" dirty="0" err="1" smtClean="0"/>
              <a:t>regelmässig</a:t>
            </a:r>
            <a:r>
              <a:rPr lang="de-DE" dirty="0" smtClean="0"/>
              <a:t> zu spät, wird diesem nonverbalen Verhalten eine Bedeutung beigemessen. Dasselbe gilt natürlich ebenso für pünktliches oder zu frühes </a:t>
            </a:r>
            <a:r>
              <a:rPr lang="de-DE" dirty="0" err="1" smtClean="0"/>
              <a:t>Ersсheinen</a:t>
            </a:r>
            <a:r>
              <a:rPr lang="de-DE" dirty="0" smtClean="0"/>
              <a:t>. Weitere Beispiele im Bezug auf das nonverbal Verhalten mit Zeit: – </a:t>
            </a:r>
            <a:r>
              <a:rPr lang="de-DE" dirty="0" err="1" smtClean="0"/>
              <a:t>Spriсht</a:t>
            </a:r>
            <a:r>
              <a:rPr lang="de-DE" dirty="0" smtClean="0"/>
              <a:t> eine Person in der Gruppe zuerst oder zuletzt? – Lässt eine Person das Telefon lange klingeln oder antwortet sie </a:t>
            </a:r>
            <a:r>
              <a:rPr lang="de-DE" dirty="0" err="1" smtClean="0"/>
              <a:t>sсhnell</a:t>
            </a:r>
            <a:r>
              <a:rPr lang="de-DE" dirty="0" smtClean="0"/>
              <a:t>?</a:t>
            </a:r>
          </a:p>
          <a:p>
            <a:endParaRPr lang="ru-RU" dirty="0"/>
          </a:p>
        </p:txBody>
      </p:sp>
      <p:pic>
        <p:nvPicPr>
          <p:cNvPr id="30724" name="Picture 4" descr="https://avatars.mds.yandex.net/get-pdb/202366/c5868bc1-2349-46d1-a115-cb82744f445f/s1200?webp=false"/>
          <p:cNvPicPr>
            <a:picLocks noChangeAspect="1" noChangeArrowheads="1"/>
          </p:cNvPicPr>
          <p:nvPr/>
        </p:nvPicPr>
        <p:blipFill>
          <a:blip r:embed="rId2" cstate="print"/>
          <a:srcRect/>
          <a:stretch>
            <a:fillRect/>
          </a:stretch>
        </p:blipFill>
        <p:spPr bwMode="auto">
          <a:xfrm>
            <a:off x="6372200" y="4313575"/>
            <a:ext cx="2771800" cy="2544425"/>
          </a:xfrm>
          <a:prstGeom prst="rect">
            <a:avLst/>
          </a:prstGeom>
          <a:noFill/>
        </p:spPr>
      </p:pic>
      <p:pic>
        <p:nvPicPr>
          <p:cNvPr id="30726" name="Picture 6" descr="https://media.istockphoto.com/vectors/businessman-juggling-with-alarm-clocks-symbolizing-time-management-vector-id468232352"/>
          <p:cNvPicPr>
            <a:picLocks noChangeAspect="1" noChangeArrowheads="1"/>
          </p:cNvPicPr>
          <p:nvPr/>
        </p:nvPicPr>
        <p:blipFill>
          <a:blip r:embed="rId3" cstate="print"/>
          <a:srcRect/>
          <a:stretch>
            <a:fillRect/>
          </a:stretch>
        </p:blipFill>
        <p:spPr bwMode="auto">
          <a:xfrm>
            <a:off x="6372200" y="404664"/>
            <a:ext cx="2529843" cy="2636912"/>
          </a:xfrm>
          <a:prstGeom prst="rect">
            <a:avLst/>
          </a:prstGeom>
          <a:noFill/>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23728" y="1052736"/>
            <a:ext cx="7020272" cy="4104456"/>
          </a:xfrm>
        </p:spPr>
        <p:txBody>
          <a:bodyPr>
            <a:normAutofit fontScale="85000" lnSpcReduction="20000"/>
          </a:bodyPr>
          <a:lstStyle/>
          <a:p>
            <a:pPr lvl="1">
              <a:buNone/>
            </a:pPr>
            <a:r>
              <a:rPr lang="de-DE" dirty="0" smtClean="0"/>
              <a:t>			Während der Kommunikation können Partner Kommunikationsbarrieren auftreten, Störungen sind Faktoren, die die Effizienz der Kommunikation verringern. Die Quelle von Geräuschen, die das Verständnis der Bedeutung der Nachricht erschweren, sind Unterschiede in der Wahrnehmung von Informationen, die Ihr Verständnis beeinflussen. Fähigkeiten zur Erkennung nonverbaler </a:t>
            </a:r>
            <a:r>
              <a:rPr lang="de-DE" dirty="0" err="1" smtClean="0"/>
              <a:t>gesten</a:t>
            </a:r>
            <a:r>
              <a:rPr lang="de-DE" dirty="0" smtClean="0"/>
              <a:t> können helfen, zu verstehen, dass der Gesprächspartner </a:t>
            </a:r>
            <a:r>
              <a:rPr lang="de-DE" dirty="0" err="1" smtClean="0"/>
              <a:t>kommunikationsschranken</a:t>
            </a:r>
            <a:r>
              <a:rPr lang="de-DE" dirty="0" smtClean="0"/>
              <a:t> hat, und Wege zu finden, um dieses Problem zu lösen.</a:t>
            </a:r>
          </a:p>
          <a:p>
            <a:pPr lvl="1">
              <a:buNone/>
            </a:pPr>
            <a:r>
              <a:rPr lang="de-DE" dirty="0" smtClean="0"/>
              <a:t>			</a:t>
            </a:r>
          </a:p>
          <a:p>
            <a:pPr lvl="1">
              <a:buNone/>
            </a:pPr>
            <a:endParaRPr lang="de-DE" dirty="0" smtClean="0"/>
          </a:p>
          <a:p>
            <a:endParaRPr lang="ru-RU" dirty="0"/>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67744" y="1412776"/>
            <a:ext cx="6696744" cy="3888432"/>
          </a:xfrm>
        </p:spPr>
        <p:txBody>
          <a:bodyPr>
            <a:normAutofit fontScale="62500" lnSpcReduction="20000"/>
          </a:bodyPr>
          <a:lstStyle/>
          <a:p>
            <a:pPr>
              <a:buNone/>
            </a:pPr>
            <a:r>
              <a:rPr lang="de-DE" dirty="0" smtClean="0"/>
              <a:t>		Um den gewünschten Effekt auf den Gesprächspartner zu erzielen, sollten nonverbale Techniken nach bestimmten Techniken angewendet werden.	 </a:t>
            </a:r>
            <a:endParaRPr lang="ru-RU" dirty="0" smtClean="0"/>
          </a:p>
          <a:p>
            <a:pPr>
              <a:buNone/>
            </a:pPr>
            <a:r>
              <a:rPr lang="ru-RU" dirty="0" smtClean="0"/>
              <a:t>		</a:t>
            </a:r>
            <a:r>
              <a:rPr lang="de-DE" dirty="0" err="1" smtClean="0"/>
              <a:t>Kinesika</a:t>
            </a:r>
            <a:r>
              <a:rPr lang="de-DE" dirty="0" smtClean="0"/>
              <a:t> ist ein Komplex bestimmter Bewegungen und </a:t>
            </a:r>
            <a:r>
              <a:rPr lang="de-DE" dirty="0" err="1" smtClean="0"/>
              <a:t>gesten</a:t>
            </a:r>
            <a:r>
              <a:rPr lang="de-DE" dirty="0" smtClean="0"/>
              <a:t> einer Person, die es Ihnen ermöglichen, die Sprache gezielter zu machen. 	</a:t>
            </a:r>
            <a:endParaRPr lang="ru-RU" dirty="0" smtClean="0"/>
          </a:p>
          <a:p>
            <a:pPr>
              <a:buNone/>
            </a:pPr>
            <a:r>
              <a:rPr lang="de-DE" dirty="0" smtClean="0">
                <a:solidFill>
                  <a:schemeClr val="accent4">
                    <a:lumMod val="60000"/>
                    <a:lumOff val="40000"/>
                  </a:schemeClr>
                </a:solidFill>
              </a:rPr>
              <a:t> Wenn er zum Beispiel seine Arme auf Brusthöhe gekreuzt hat, bedeutet das, dass er sich vor Ihnen schützt und die Informationen, die Sie ihm zur Verfügung stellen, nicht wahrnehmen will.</a:t>
            </a:r>
          </a:p>
          <a:p>
            <a:pPr>
              <a:buNone/>
            </a:pPr>
            <a:r>
              <a:rPr lang="de-DE" dirty="0" smtClean="0"/>
              <a:t>· </a:t>
            </a:r>
            <a:r>
              <a:rPr lang="de-DE" dirty="0" smtClean="0">
                <a:solidFill>
                  <a:schemeClr val="accent3">
                    <a:lumMod val="60000"/>
                    <a:lumOff val="40000"/>
                  </a:schemeClr>
                </a:solidFill>
              </a:rPr>
              <a:t>Wenn er mit den Fingern oder dem Stift auf den Tisch klopft, bedeutet das, dass der Gesprächspartner völlig uninteressant ist, was Sie ihm sagen.</a:t>
            </a:r>
            <a:endParaRPr lang="ru-RU" sz="2900" dirty="0">
              <a:solidFill>
                <a:schemeClr val="accent3">
                  <a:lumMod val="60000"/>
                  <a:lumOff val="40000"/>
                </a:schemeClr>
              </a:solidFill>
            </a:endParaRP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83768" y="1196752"/>
            <a:ext cx="6480720" cy="4176464"/>
          </a:xfrm>
        </p:spPr>
        <p:txBody>
          <a:bodyPr>
            <a:normAutofit fontScale="77500" lnSpcReduction="20000"/>
          </a:bodyPr>
          <a:lstStyle/>
          <a:p>
            <a:pPr>
              <a:buNone/>
            </a:pPr>
            <a:r>
              <a:rPr lang="de-DE" dirty="0" smtClean="0"/>
              <a:t>		Die taktile Methode ist die Kommunikation mit der Anwendung von Berührungen. Es gibt 4 Arten von taktilen Berührungen: Professionell, Liebevoll, Freundlich ,Rituell. Die Dimensionen des persönlichen räumlichen Territoriums einer Person können in 4 Zonen unterteilt werden: </a:t>
            </a:r>
          </a:p>
          <a:p>
            <a:r>
              <a:rPr lang="de-DE" dirty="0" smtClean="0"/>
              <a:t>eine intime Zone von 10 bis 45 cm; </a:t>
            </a:r>
          </a:p>
          <a:p>
            <a:r>
              <a:rPr lang="de-DE" dirty="0" smtClean="0"/>
              <a:t>eine persönliche Zone von 45 bis 120 cm; </a:t>
            </a:r>
          </a:p>
          <a:p>
            <a:r>
              <a:rPr lang="de-DE" dirty="0" smtClean="0"/>
              <a:t>eine soziale Zone von 120 bis 360 cm; </a:t>
            </a:r>
          </a:p>
          <a:p>
            <a:r>
              <a:rPr lang="de-DE" dirty="0" smtClean="0"/>
              <a:t>eine öffentliche oder öffentliche Zone von mehr als 360 cm.</a:t>
            </a:r>
          </a:p>
          <a:p>
            <a:endParaRPr lang="ru-RU" dirty="0"/>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71192" y="332656"/>
            <a:ext cx="7272808" cy="3960440"/>
          </a:xfrm>
        </p:spPr>
        <p:txBody>
          <a:bodyPr>
            <a:normAutofit fontScale="62500" lnSpcReduction="20000"/>
          </a:bodyPr>
          <a:lstStyle/>
          <a:p>
            <a:pPr>
              <a:buNone/>
            </a:pPr>
            <a:r>
              <a:rPr lang="de-DE" dirty="0" smtClean="0"/>
              <a:t>		</a:t>
            </a:r>
            <a:r>
              <a:rPr lang="de-DE" dirty="0" err="1" smtClean="0"/>
              <a:t>Sensorik</a:t>
            </a:r>
            <a:r>
              <a:rPr lang="de-DE" dirty="0" smtClean="0"/>
              <a:t> ist eine Kombination aus externer Umgebung und Atmosphäre, die die Stimmung des Gastes, Partners, Kunden beeinflussen kann und in Kombination mit anderen nonverbalen Techniken zu dem gewünschten Ergebnis führen kann.</a:t>
            </a:r>
          </a:p>
          <a:p>
            <a:pPr>
              <a:buNone/>
            </a:pPr>
            <a:r>
              <a:rPr lang="de-DE" dirty="0" smtClean="0"/>
              <a:t>		Kurze Entschlüsselung von Emotionen durch </a:t>
            </a:r>
            <a:r>
              <a:rPr lang="de-DE" dirty="0" err="1" smtClean="0"/>
              <a:t>gesichtsausdrücke</a:t>
            </a:r>
            <a:r>
              <a:rPr lang="de-DE" dirty="0" smtClean="0"/>
              <a:t>:</a:t>
            </a:r>
          </a:p>
          <a:p>
            <a:pPr>
              <a:buNone/>
            </a:pPr>
            <a:r>
              <a:rPr lang="de-DE" dirty="0" smtClean="0">
                <a:solidFill>
                  <a:schemeClr val="accent4">
                    <a:lumMod val="60000"/>
                    <a:lumOff val="40000"/>
                  </a:schemeClr>
                </a:solidFill>
              </a:rPr>
              <a:t>· Die Augen sind weit geöffnet, die Pupillen erweitert, gesenkte Ecken der Lippen, komprimierte Zähne – das bedeutet, dass der Gesprächspartner unzufrieden, empört ist.</a:t>
            </a:r>
          </a:p>
          <a:p>
            <a:pPr>
              <a:buNone/>
            </a:pPr>
            <a:r>
              <a:rPr lang="de-DE" dirty="0" smtClean="0">
                <a:solidFill>
                  <a:schemeClr val="accent3">
                    <a:lumMod val="60000"/>
                    <a:lumOff val="40000"/>
                  </a:schemeClr>
                </a:solidFill>
              </a:rPr>
              <a:t>· Der Mund ist leicht geöffnet, die Augen sind größer als üblich, eine oder beide Augenbrauen sind angehoben, – das spricht für </a:t>
            </a:r>
            <a:r>
              <a:rPr lang="de-DE" dirty="0" err="1" smtClean="0">
                <a:solidFill>
                  <a:schemeClr val="accent3">
                    <a:lumMod val="60000"/>
                    <a:lumOff val="40000"/>
                  </a:schemeClr>
                </a:solidFill>
              </a:rPr>
              <a:t>überraschung</a:t>
            </a:r>
            <a:r>
              <a:rPr lang="de-DE" dirty="0" smtClean="0">
                <a:solidFill>
                  <a:schemeClr val="accent3">
                    <a:lumMod val="60000"/>
                    <a:lumOff val="40000"/>
                  </a:schemeClr>
                </a:solidFill>
              </a:rPr>
              <a:t> oder Missverständnis.</a:t>
            </a:r>
          </a:p>
          <a:p>
            <a:pPr>
              <a:buNone/>
            </a:pPr>
            <a:endParaRPr lang="de-DE" dirty="0" smtClean="0"/>
          </a:p>
          <a:p>
            <a:endParaRPr lang="de-DE" dirty="0" smtClean="0"/>
          </a:p>
          <a:p>
            <a:endParaRPr lang="ru-RU" dirty="0"/>
          </a:p>
        </p:txBody>
      </p:sp>
      <p:pic>
        <p:nvPicPr>
          <p:cNvPr id="34820" name="Picture 4"/>
          <p:cNvPicPr>
            <a:picLocks noChangeAspect="1" noChangeArrowheads="1"/>
          </p:cNvPicPr>
          <p:nvPr/>
        </p:nvPicPr>
        <p:blipFill>
          <a:blip r:embed="rId2" cstate="print"/>
          <a:srcRect/>
          <a:stretch>
            <a:fillRect/>
          </a:stretch>
        </p:blipFill>
        <p:spPr bwMode="auto">
          <a:xfrm>
            <a:off x="2123728" y="4162425"/>
            <a:ext cx="7020272" cy="2695575"/>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47256" y="1268760"/>
            <a:ext cx="6696744" cy="3528392"/>
          </a:xfrm>
        </p:spPr>
        <p:txBody>
          <a:bodyPr>
            <a:normAutofit fontScale="92500" lnSpcReduction="20000"/>
          </a:bodyPr>
          <a:lstStyle/>
          <a:p>
            <a:pPr lvl="1">
              <a:buNone/>
            </a:pPr>
            <a:r>
              <a:rPr lang="de-DE" dirty="0" smtClean="0"/>
              <a:t>			 Es ist wichtig zu verstehen, dass selbst ein vollständiger Komplex von nonverbalen Werkzeugen nicht hilft, wenn eine Person die Grundlagen der Geschäftskommunikation nicht </a:t>
            </a:r>
            <a:r>
              <a:rPr lang="de-DE" dirty="0" err="1" smtClean="0"/>
              <a:t>kennt.Schließlich</a:t>
            </a:r>
            <a:r>
              <a:rPr lang="de-DE" dirty="0" smtClean="0"/>
              <a:t> werden </a:t>
            </a:r>
            <a:r>
              <a:rPr lang="de-DE" dirty="0" err="1" smtClean="0"/>
              <a:t>gesten</a:t>
            </a:r>
            <a:r>
              <a:rPr lang="de-DE" dirty="0" smtClean="0"/>
              <a:t> die Beziehung des Gesprächspartners zu einer Frage nicht ändern, wenn er falsch gestellt wird und das Gespräch selbst nicht klar darüber ist.</a:t>
            </a:r>
            <a:endParaRPr lang="ru-RU" dirty="0"/>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55776" y="1484784"/>
            <a:ext cx="6318448" cy="3477875"/>
          </a:xfrm>
          <a:prstGeom prst="rect">
            <a:avLst/>
          </a:prstGeom>
        </p:spPr>
        <p:txBody>
          <a:bodyPr wrap="square">
            <a:spAutoFit/>
          </a:bodyPr>
          <a:lstStyle/>
          <a:p>
            <a:r>
              <a:rPr lang="de-DE" dirty="0" smtClean="0">
                <a:solidFill>
                  <a:schemeClr val="accent1">
                    <a:lumMod val="50000"/>
                  </a:schemeClr>
                </a:solidFill>
              </a:rPr>
              <a:t>	</a:t>
            </a:r>
            <a:r>
              <a:rPr lang="de-DE" sz="2000" dirty="0" smtClean="0">
                <a:solidFill>
                  <a:schemeClr val="accent1">
                    <a:lumMod val="50000"/>
                  </a:schemeClr>
                </a:solidFill>
                <a:latin typeface="Times New Roman" pitchFamily="18" charset="0"/>
                <a:cs typeface="Times New Roman" pitchFamily="18" charset="0"/>
              </a:rPr>
              <a:t>Um Erfolg im Geschäft und jeder anderen Aktivität zu erzielen, die mit Kommunikation verbunden ist, ist es notwendig, die Techniken der nonverbalen Kommunikation zu lernen. Sie werden für eine fruchtbare Zusammenarbeit, erfolgreiche Verhandlungen und die Erreichung der Ziele benötigt. Daher werden die Merkmale der nonverbalen Geschäftskommunikation in Seminaren und Schulungen für Führungskräfte und Eigentümer von Unternehmen sowie für Manager der mittleren und oberen Ebene und andere Mitarbeiter betrachtet, die irgendwie mit der Kommunikation mit Kunden und Partnern beschäftigt sind. </a:t>
            </a:r>
            <a:endParaRPr lang="ru-RU" sz="2000" dirty="0">
              <a:solidFill>
                <a:schemeClr val="accent1">
                  <a:lumMod val="50000"/>
                </a:schemeClr>
              </a:solidFill>
              <a:latin typeface="Times New Roman" pitchFamily="18" charset="0"/>
              <a:cs typeface="Times New Roman" pitchFamily="18" charset="0"/>
            </a:endParaRP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99792" y="260648"/>
            <a:ext cx="6417433" cy="1368152"/>
          </a:xfrm>
        </p:spPr>
        <p:txBody>
          <a:bodyPr>
            <a:noAutofit/>
          </a:bodyPr>
          <a:lstStyle/>
          <a:p>
            <a:r>
              <a:rPr lang="de-DE" sz="2000" dirty="0" smtClean="0">
                <a:effectLst/>
              </a:rPr>
              <a:t>Die Rolle der nonverbalen Kommunikation in der Praxis der geschäftlichen Kommunikation ist groß genug. Der Grund dafür ist der Einfluss auf den Gesprächspartner von Faktoren</a:t>
            </a:r>
            <a:r>
              <a:rPr lang="ru-RU" sz="2000" dirty="0" smtClean="0">
                <a:effectLst/>
              </a:rPr>
              <a:t>:</a:t>
            </a:r>
            <a:endParaRPr lang="ru-RU" sz="2000" dirty="0">
              <a:effectLst/>
            </a:endParaRPr>
          </a:p>
        </p:txBody>
      </p:sp>
      <p:sp>
        <p:nvSpPr>
          <p:cNvPr id="24" name="Line 253"/>
          <p:cNvSpPr>
            <a:spLocks noChangeShapeType="1"/>
          </p:cNvSpPr>
          <p:nvPr/>
        </p:nvSpPr>
        <p:spPr bwMode="gray">
          <a:xfrm>
            <a:off x="3515816" y="5018190"/>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25" name="Rectangle 254"/>
          <p:cNvSpPr>
            <a:spLocks noChangeArrowheads="1"/>
          </p:cNvSpPr>
          <p:nvPr/>
        </p:nvSpPr>
        <p:spPr bwMode="gray">
          <a:xfrm rot="3419336">
            <a:off x="3231653" y="4441928"/>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6" name="Text Box 255"/>
          <p:cNvSpPr txBox="1">
            <a:spLocks noChangeArrowheads="1"/>
          </p:cNvSpPr>
          <p:nvPr/>
        </p:nvSpPr>
        <p:spPr bwMode="gray">
          <a:xfrm>
            <a:off x="3287216" y="448479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4</a:t>
            </a:r>
          </a:p>
        </p:txBody>
      </p:sp>
      <p:sp>
        <p:nvSpPr>
          <p:cNvPr id="27" name="Line 256"/>
          <p:cNvSpPr>
            <a:spLocks noChangeShapeType="1"/>
          </p:cNvSpPr>
          <p:nvPr/>
        </p:nvSpPr>
        <p:spPr bwMode="gray">
          <a:xfrm>
            <a:off x="3515816" y="2503590"/>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28" name="Rectangle 257"/>
          <p:cNvSpPr>
            <a:spLocks noChangeArrowheads="1"/>
          </p:cNvSpPr>
          <p:nvPr/>
        </p:nvSpPr>
        <p:spPr bwMode="gray">
          <a:xfrm rot="3419336">
            <a:off x="3231653" y="1927328"/>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30" name="Text Box 259"/>
          <p:cNvSpPr txBox="1">
            <a:spLocks noChangeArrowheads="1"/>
          </p:cNvSpPr>
          <p:nvPr/>
        </p:nvSpPr>
        <p:spPr bwMode="gray">
          <a:xfrm>
            <a:off x="3287216" y="197019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1</a:t>
            </a:r>
          </a:p>
        </p:txBody>
      </p:sp>
      <p:sp>
        <p:nvSpPr>
          <p:cNvPr id="31" name="Line 260"/>
          <p:cNvSpPr>
            <a:spLocks noChangeShapeType="1"/>
          </p:cNvSpPr>
          <p:nvPr/>
        </p:nvSpPr>
        <p:spPr bwMode="gray">
          <a:xfrm>
            <a:off x="3515816" y="3341790"/>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32" name="Rectangle 261"/>
          <p:cNvSpPr>
            <a:spLocks noChangeArrowheads="1"/>
          </p:cNvSpPr>
          <p:nvPr/>
        </p:nvSpPr>
        <p:spPr bwMode="gray">
          <a:xfrm rot="3419336">
            <a:off x="3231653" y="2765528"/>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3287216" y="280839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2</a:t>
            </a:r>
          </a:p>
        </p:txBody>
      </p:sp>
      <p:sp>
        <p:nvSpPr>
          <p:cNvPr id="34" name="Line 263"/>
          <p:cNvSpPr>
            <a:spLocks noChangeShapeType="1"/>
          </p:cNvSpPr>
          <p:nvPr/>
        </p:nvSpPr>
        <p:spPr bwMode="gray">
          <a:xfrm>
            <a:off x="3517404" y="4178403"/>
            <a:ext cx="4799012" cy="1587"/>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35" name="Rectangle 264"/>
          <p:cNvSpPr>
            <a:spLocks noChangeArrowheads="1"/>
          </p:cNvSpPr>
          <p:nvPr/>
        </p:nvSpPr>
        <p:spPr bwMode="gray">
          <a:xfrm rot="3419336">
            <a:off x="3231653" y="3603728"/>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36" name="Text Box 265"/>
          <p:cNvSpPr txBox="1">
            <a:spLocks noChangeArrowheads="1"/>
          </p:cNvSpPr>
          <p:nvPr/>
        </p:nvSpPr>
        <p:spPr bwMode="gray">
          <a:xfrm>
            <a:off x="3287216" y="3646590"/>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3</a:t>
            </a:r>
          </a:p>
        </p:txBody>
      </p:sp>
      <p:sp>
        <p:nvSpPr>
          <p:cNvPr id="37" name="Line 266"/>
          <p:cNvSpPr>
            <a:spLocks noChangeShapeType="1"/>
          </p:cNvSpPr>
          <p:nvPr/>
        </p:nvSpPr>
        <p:spPr bwMode="gray">
          <a:xfrm>
            <a:off x="3515816" y="5878615"/>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38" name="Rectangle 267"/>
          <p:cNvSpPr>
            <a:spLocks noChangeArrowheads="1"/>
          </p:cNvSpPr>
          <p:nvPr/>
        </p:nvSpPr>
        <p:spPr bwMode="ltGray">
          <a:xfrm rot="3419336">
            <a:off x="3231653" y="5302353"/>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39" name="Text Box 268"/>
          <p:cNvSpPr txBox="1">
            <a:spLocks noChangeArrowheads="1"/>
          </p:cNvSpPr>
          <p:nvPr/>
        </p:nvSpPr>
        <p:spPr bwMode="gray">
          <a:xfrm>
            <a:off x="3287216" y="534521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5</a:t>
            </a:r>
          </a:p>
        </p:txBody>
      </p:sp>
      <p:sp>
        <p:nvSpPr>
          <p:cNvPr id="40" name="Text Box 269"/>
          <p:cNvSpPr txBox="1">
            <a:spLocks noChangeArrowheads="1"/>
          </p:cNvSpPr>
          <p:nvPr/>
        </p:nvSpPr>
        <p:spPr bwMode="gray">
          <a:xfrm>
            <a:off x="4582616" y="2876653"/>
            <a:ext cx="987771" cy="461665"/>
          </a:xfrm>
          <a:prstGeom prst="rect">
            <a:avLst/>
          </a:prstGeom>
          <a:noFill/>
          <a:ln w="9525" algn="ctr">
            <a:noFill/>
            <a:miter lim="800000"/>
            <a:headEnd/>
            <a:tailEnd/>
          </a:ln>
          <a:effectLst/>
        </p:spPr>
        <p:txBody>
          <a:bodyPr wrap="none">
            <a:spAutoFit/>
          </a:bodyPr>
          <a:lstStyle/>
          <a:p>
            <a:pPr eaLnBrk="0" hangingPunct="0"/>
            <a:r>
              <a:rPr lang="en-US" sz="2400" dirty="0" err="1" smtClean="0">
                <a:solidFill>
                  <a:schemeClr val="accent1">
                    <a:lumMod val="50000"/>
                  </a:schemeClr>
                </a:solidFill>
                <a:latin typeface="Times New Roman" pitchFamily="18" charset="0"/>
                <a:cs typeface="Times New Roman" pitchFamily="18" charset="0"/>
              </a:rPr>
              <a:t>Gestik</a:t>
            </a:r>
            <a:endParaRPr lang="en-US" sz="2400" dirty="0">
              <a:solidFill>
                <a:schemeClr val="accent1">
                  <a:lumMod val="50000"/>
                </a:schemeClr>
              </a:solidFill>
              <a:latin typeface="Times New Roman" pitchFamily="18" charset="0"/>
              <a:cs typeface="Times New Roman" pitchFamily="18" charset="0"/>
            </a:endParaRPr>
          </a:p>
        </p:txBody>
      </p:sp>
      <p:sp>
        <p:nvSpPr>
          <p:cNvPr id="42" name="Text Box 271"/>
          <p:cNvSpPr txBox="1">
            <a:spLocks noChangeArrowheads="1"/>
          </p:cNvSpPr>
          <p:nvPr/>
        </p:nvSpPr>
        <p:spPr bwMode="gray">
          <a:xfrm>
            <a:off x="4582616" y="4557815"/>
            <a:ext cx="1266309" cy="461665"/>
          </a:xfrm>
          <a:prstGeom prst="rect">
            <a:avLst/>
          </a:prstGeom>
          <a:noFill/>
          <a:ln w="9525" algn="ctr">
            <a:noFill/>
            <a:miter lim="800000"/>
            <a:headEnd/>
            <a:tailEnd/>
          </a:ln>
          <a:effectLst/>
        </p:spPr>
        <p:txBody>
          <a:bodyPr wrap="none">
            <a:spAutoFit/>
          </a:bodyPr>
          <a:lstStyle/>
          <a:p>
            <a:pPr eaLnBrk="0" hangingPunct="0"/>
            <a:r>
              <a:rPr lang="de-DE" sz="2400" dirty="0" smtClean="0">
                <a:solidFill>
                  <a:schemeClr val="accent1">
                    <a:lumMod val="50000"/>
                  </a:schemeClr>
                </a:solidFill>
                <a:latin typeface="Times New Roman" pitchFamily="18" charset="0"/>
                <a:cs typeface="Times New Roman" pitchFamily="18" charset="0"/>
              </a:rPr>
              <a:t>Tonalität</a:t>
            </a:r>
            <a:endParaRPr lang="en-US" sz="2400" dirty="0">
              <a:solidFill>
                <a:schemeClr val="accent1">
                  <a:lumMod val="50000"/>
                </a:schemeClr>
              </a:solidFill>
              <a:latin typeface="Times New Roman" pitchFamily="18" charset="0"/>
              <a:cs typeface="Times New Roman" pitchFamily="18" charset="0"/>
            </a:endParaRPr>
          </a:p>
        </p:txBody>
      </p:sp>
      <p:sp>
        <p:nvSpPr>
          <p:cNvPr id="43" name="Text Box 272"/>
          <p:cNvSpPr txBox="1">
            <a:spLocks noChangeArrowheads="1"/>
          </p:cNvSpPr>
          <p:nvPr/>
        </p:nvSpPr>
        <p:spPr bwMode="gray">
          <a:xfrm>
            <a:off x="4582616" y="5408715"/>
            <a:ext cx="1485535" cy="461665"/>
          </a:xfrm>
          <a:prstGeom prst="rect">
            <a:avLst/>
          </a:prstGeom>
          <a:noFill/>
          <a:ln w="9525" algn="ctr">
            <a:noFill/>
            <a:miter lim="800000"/>
            <a:headEnd/>
            <a:tailEnd/>
          </a:ln>
          <a:effectLst/>
        </p:spPr>
        <p:txBody>
          <a:bodyPr wrap="none">
            <a:spAutoFit/>
          </a:bodyPr>
          <a:lstStyle/>
          <a:p>
            <a:pPr eaLnBrk="0" hangingPunct="0"/>
            <a:r>
              <a:rPr lang="de-DE" sz="2400" dirty="0" smtClean="0">
                <a:solidFill>
                  <a:schemeClr val="accent1">
                    <a:lumMod val="50000"/>
                  </a:schemeClr>
                </a:solidFill>
                <a:latin typeface="Times New Roman" pitchFamily="18" charset="0"/>
                <a:cs typeface="Times New Roman" pitchFamily="18" charset="0"/>
              </a:rPr>
              <a:t>Intonation</a:t>
            </a:r>
            <a:endParaRPr lang="en-US" sz="2400" dirty="0">
              <a:solidFill>
                <a:schemeClr val="accent1">
                  <a:lumMod val="50000"/>
                </a:schemeClr>
              </a:solidFill>
              <a:latin typeface="Times New Roman" pitchFamily="18" charset="0"/>
              <a:cs typeface="Times New Roman" pitchFamily="18" charset="0"/>
            </a:endParaRPr>
          </a:p>
        </p:txBody>
      </p:sp>
      <p:sp>
        <p:nvSpPr>
          <p:cNvPr id="44" name="Прямоугольник 43"/>
          <p:cNvSpPr/>
          <p:nvPr/>
        </p:nvSpPr>
        <p:spPr>
          <a:xfrm>
            <a:off x="4572000" y="3645024"/>
            <a:ext cx="2088232" cy="461665"/>
          </a:xfrm>
          <a:prstGeom prst="rect">
            <a:avLst/>
          </a:prstGeom>
        </p:spPr>
        <p:txBody>
          <a:bodyPr wrap="square">
            <a:spAutoFit/>
          </a:bodyPr>
          <a:lstStyle/>
          <a:p>
            <a:r>
              <a:rPr lang="de-DE" sz="2400" dirty="0" smtClean="0">
                <a:solidFill>
                  <a:schemeClr val="accent1">
                    <a:lumMod val="50000"/>
                  </a:schemeClr>
                </a:solidFill>
                <a:latin typeface="Times New Roman" pitchFamily="18" charset="0"/>
                <a:cs typeface="Times New Roman" pitchFamily="18" charset="0"/>
              </a:rPr>
              <a:t>Blickkontakt</a:t>
            </a:r>
            <a:endParaRPr lang="ru-RU" sz="2400" dirty="0">
              <a:solidFill>
                <a:schemeClr val="accent1">
                  <a:lumMod val="50000"/>
                </a:schemeClr>
              </a:solidFill>
              <a:latin typeface="Times New Roman" pitchFamily="18" charset="0"/>
              <a:cs typeface="Times New Roman" pitchFamily="18" charset="0"/>
            </a:endParaRPr>
          </a:p>
        </p:txBody>
      </p:sp>
      <p:sp>
        <p:nvSpPr>
          <p:cNvPr id="48" name="Прямоугольник 47"/>
          <p:cNvSpPr/>
          <p:nvPr/>
        </p:nvSpPr>
        <p:spPr>
          <a:xfrm>
            <a:off x="4572000" y="1988840"/>
            <a:ext cx="1021433" cy="461665"/>
          </a:xfrm>
          <a:prstGeom prst="rect">
            <a:avLst/>
          </a:prstGeom>
        </p:spPr>
        <p:txBody>
          <a:bodyPr wrap="none">
            <a:spAutoFit/>
          </a:bodyPr>
          <a:lstStyle/>
          <a:p>
            <a:r>
              <a:rPr lang="de-DE" sz="2400" dirty="0" smtClean="0">
                <a:solidFill>
                  <a:schemeClr val="accent1">
                    <a:lumMod val="50000"/>
                  </a:schemeClr>
                </a:solidFill>
                <a:latin typeface="Times New Roman" pitchFamily="18" charset="0"/>
                <a:cs typeface="Times New Roman" pitchFamily="18" charset="0"/>
              </a:rPr>
              <a:t>Mimik</a:t>
            </a:r>
            <a:endParaRPr lang="ru-RU" sz="24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43024342"/>
      </p:ext>
    </p:extLst>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907704" y="404664"/>
            <a:ext cx="7236297" cy="1368152"/>
          </a:xfrm>
        </p:spPr>
        <p:txBody>
          <a:bodyPr>
            <a:noAutofit/>
          </a:bodyPr>
          <a:lstStyle/>
          <a:p>
            <a:r>
              <a:rPr lang="de-DE" sz="2000" dirty="0" smtClean="0">
                <a:effectLst/>
              </a:rPr>
              <a:t>Unter nichtsprachliche Kommunikation fallen in erster Linie Kommunikationsarten, die das visuelle Medium nutzen, die also im Prinzip in denselben Kommunikationssituationen wie die Lautsprache auftreten. Man </a:t>
            </a:r>
            <a:r>
              <a:rPr lang="de-DE" sz="2000" dirty="0" err="1" smtClean="0">
                <a:effectLst/>
              </a:rPr>
              <a:t>faßt</a:t>
            </a:r>
            <a:r>
              <a:rPr lang="de-DE" sz="2000" dirty="0" smtClean="0">
                <a:effectLst/>
              </a:rPr>
              <a:t> sie unter dem Begriff ‘Körpersprache’ zusammen und gliedert sie wie folgt:</a:t>
            </a:r>
            <a:br>
              <a:rPr lang="de-DE" sz="2000" dirty="0" smtClean="0">
                <a:effectLst/>
              </a:rPr>
            </a:br>
            <a:endParaRPr lang="ru-RU" sz="2000" dirty="0">
              <a:effectLst/>
            </a:endParaRPr>
          </a:p>
        </p:txBody>
      </p:sp>
      <p:sp>
        <p:nvSpPr>
          <p:cNvPr id="24" name="Line 253"/>
          <p:cNvSpPr>
            <a:spLocks noChangeShapeType="1"/>
          </p:cNvSpPr>
          <p:nvPr/>
        </p:nvSpPr>
        <p:spPr bwMode="gray">
          <a:xfrm>
            <a:off x="3563888" y="4653136"/>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25" name="Rectangle 254"/>
          <p:cNvSpPr>
            <a:spLocks noChangeArrowheads="1"/>
          </p:cNvSpPr>
          <p:nvPr/>
        </p:nvSpPr>
        <p:spPr bwMode="gray">
          <a:xfrm rot="3419336">
            <a:off x="2592972" y="279142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7" name="Line 256"/>
          <p:cNvSpPr>
            <a:spLocks noChangeShapeType="1"/>
          </p:cNvSpPr>
          <p:nvPr/>
        </p:nvSpPr>
        <p:spPr bwMode="gray">
          <a:xfrm>
            <a:off x="3347864" y="2348880"/>
            <a:ext cx="4968552"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28" name="Rectangle 257"/>
          <p:cNvSpPr>
            <a:spLocks noChangeArrowheads="1"/>
          </p:cNvSpPr>
          <p:nvPr/>
        </p:nvSpPr>
        <p:spPr bwMode="gray">
          <a:xfrm rot="3419336">
            <a:off x="2592971" y="1999335"/>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30" name="Text Box 259"/>
          <p:cNvSpPr txBox="1">
            <a:spLocks noChangeArrowheads="1"/>
          </p:cNvSpPr>
          <p:nvPr/>
        </p:nvSpPr>
        <p:spPr bwMode="gray">
          <a:xfrm>
            <a:off x="3287216" y="197019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31" name="Line 260"/>
          <p:cNvSpPr>
            <a:spLocks noChangeShapeType="1"/>
          </p:cNvSpPr>
          <p:nvPr/>
        </p:nvSpPr>
        <p:spPr bwMode="gray">
          <a:xfrm>
            <a:off x="3419872" y="3861048"/>
            <a:ext cx="4896544"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32" name="Rectangle 261"/>
          <p:cNvSpPr>
            <a:spLocks noChangeArrowheads="1"/>
          </p:cNvSpPr>
          <p:nvPr/>
        </p:nvSpPr>
        <p:spPr bwMode="gray">
          <a:xfrm rot="3419336">
            <a:off x="2664980" y="3583511"/>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4" name="Line 263"/>
          <p:cNvSpPr>
            <a:spLocks noChangeShapeType="1"/>
          </p:cNvSpPr>
          <p:nvPr/>
        </p:nvSpPr>
        <p:spPr bwMode="gray">
          <a:xfrm>
            <a:off x="3419872" y="3068961"/>
            <a:ext cx="4896544"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37" name="Line 266"/>
          <p:cNvSpPr>
            <a:spLocks noChangeShapeType="1"/>
          </p:cNvSpPr>
          <p:nvPr/>
        </p:nvSpPr>
        <p:spPr bwMode="gray">
          <a:xfrm>
            <a:off x="3563888" y="6237312"/>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38" name="Rectangle 267"/>
          <p:cNvSpPr>
            <a:spLocks noChangeArrowheads="1"/>
          </p:cNvSpPr>
          <p:nvPr/>
        </p:nvSpPr>
        <p:spPr bwMode="ltGray">
          <a:xfrm rot="3419336">
            <a:off x="2736988" y="4303592"/>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23" name="Прямоугольник 22"/>
          <p:cNvSpPr/>
          <p:nvPr/>
        </p:nvSpPr>
        <p:spPr>
          <a:xfrm>
            <a:off x="4716016" y="1844824"/>
            <a:ext cx="1021433" cy="461665"/>
          </a:xfrm>
          <a:prstGeom prst="rect">
            <a:avLst/>
          </a:prstGeom>
        </p:spPr>
        <p:txBody>
          <a:bodyPr wrap="none">
            <a:spAutoFit/>
          </a:bodyPr>
          <a:lstStyle/>
          <a:p>
            <a:r>
              <a:rPr lang="en-US" sz="2400" dirty="0" err="1" smtClean="0">
                <a:solidFill>
                  <a:schemeClr val="accent1">
                    <a:lumMod val="50000"/>
                  </a:schemeClr>
                </a:solidFill>
                <a:latin typeface="Times New Roman" pitchFamily="18" charset="0"/>
                <a:cs typeface="Times New Roman" pitchFamily="18" charset="0"/>
              </a:rPr>
              <a:t>M</a:t>
            </a:r>
            <a:r>
              <a:rPr lang="de-DE" sz="2400" dirty="0" err="1" smtClean="0">
                <a:solidFill>
                  <a:schemeClr val="accent1">
                    <a:lumMod val="50000"/>
                  </a:schemeClr>
                </a:solidFill>
                <a:latin typeface="Times New Roman" pitchFamily="18" charset="0"/>
                <a:cs typeface="Times New Roman" pitchFamily="18" charset="0"/>
              </a:rPr>
              <a:t>imik</a:t>
            </a:r>
            <a:endParaRPr lang="ru-RU" sz="2400" dirty="0">
              <a:solidFill>
                <a:schemeClr val="accent1">
                  <a:lumMod val="50000"/>
                </a:schemeClr>
              </a:solidFill>
              <a:latin typeface="Times New Roman" pitchFamily="18" charset="0"/>
              <a:cs typeface="Times New Roman" pitchFamily="18" charset="0"/>
            </a:endParaRPr>
          </a:p>
        </p:txBody>
      </p:sp>
      <p:sp>
        <p:nvSpPr>
          <p:cNvPr id="45" name="Rectangle 261"/>
          <p:cNvSpPr>
            <a:spLocks noChangeArrowheads="1"/>
          </p:cNvSpPr>
          <p:nvPr/>
        </p:nvSpPr>
        <p:spPr bwMode="gray">
          <a:xfrm rot="3419336">
            <a:off x="2808996" y="5095680"/>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46" name="Line 253"/>
          <p:cNvSpPr>
            <a:spLocks noChangeShapeType="1"/>
          </p:cNvSpPr>
          <p:nvPr/>
        </p:nvSpPr>
        <p:spPr bwMode="gray">
          <a:xfrm>
            <a:off x="3563888" y="5445224"/>
            <a:ext cx="4800600" cy="0"/>
          </a:xfrm>
          <a:prstGeom prst="line">
            <a:avLst/>
          </a:prstGeom>
          <a:noFill/>
          <a:ln w="25400">
            <a:solidFill>
              <a:schemeClr val="accent1">
                <a:lumMod val="50000"/>
              </a:schemeClr>
            </a:solidFill>
            <a:prstDash val="sysDot"/>
            <a:round/>
            <a:headEnd/>
            <a:tailEnd type="oval" w="med" len="med"/>
          </a:ln>
          <a:effectLst/>
        </p:spPr>
        <p:txBody>
          <a:bodyPr wrap="none" anchor="ctr"/>
          <a:lstStyle/>
          <a:p>
            <a:endParaRPr lang="ru-RU"/>
          </a:p>
        </p:txBody>
      </p:sp>
      <p:sp>
        <p:nvSpPr>
          <p:cNvPr id="49" name="Rectangle 254"/>
          <p:cNvSpPr>
            <a:spLocks noChangeArrowheads="1"/>
          </p:cNvSpPr>
          <p:nvPr/>
        </p:nvSpPr>
        <p:spPr bwMode="gray">
          <a:xfrm rot="3419336">
            <a:off x="2808996" y="5887767"/>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51" name="Прямоугольник 50"/>
          <p:cNvSpPr/>
          <p:nvPr/>
        </p:nvSpPr>
        <p:spPr>
          <a:xfrm>
            <a:off x="4716016" y="2564904"/>
            <a:ext cx="987771" cy="461665"/>
          </a:xfrm>
          <a:prstGeom prst="rect">
            <a:avLst/>
          </a:prstGeom>
        </p:spPr>
        <p:txBody>
          <a:bodyPr wrap="none">
            <a:spAutoFit/>
          </a:bodyPr>
          <a:lstStyle/>
          <a:p>
            <a:r>
              <a:rPr lang="en-US" sz="2400" dirty="0" err="1" smtClean="0">
                <a:solidFill>
                  <a:schemeClr val="accent1">
                    <a:lumMod val="50000"/>
                  </a:schemeClr>
                </a:solidFill>
                <a:latin typeface="Times New Roman" pitchFamily="18" charset="0"/>
                <a:cs typeface="Times New Roman" pitchFamily="18" charset="0"/>
              </a:rPr>
              <a:t>Gestik</a:t>
            </a:r>
            <a:endParaRPr lang="ru-RU" sz="2400" dirty="0">
              <a:solidFill>
                <a:schemeClr val="accent1">
                  <a:lumMod val="50000"/>
                </a:schemeClr>
              </a:solidFill>
              <a:latin typeface="Times New Roman" pitchFamily="18" charset="0"/>
              <a:cs typeface="Times New Roman" pitchFamily="18" charset="0"/>
            </a:endParaRPr>
          </a:p>
        </p:txBody>
      </p:sp>
      <p:sp>
        <p:nvSpPr>
          <p:cNvPr id="53" name="Прямоугольник 52"/>
          <p:cNvSpPr/>
          <p:nvPr/>
        </p:nvSpPr>
        <p:spPr>
          <a:xfrm>
            <a:off x="4644008" y="3284984"/>
            <a:ext cx="1380506" cy="461665"/>
          </a:xfrm>
          <a:prstGeom prst="rect">
            <a:avLst/>
          </a:prstGeom>
        </p:spPr>
        <p:txBody>
          <a:bodyPr wrap="none">
            <a:spAutoFit/>
          </a:bodyPr>
          <a:lstStyle/>
          <a:p>
            <a:r>
              <a:rPr lang="en-US" sz="2400" dirty="0" err="1" smtClean="0">
                <a:solidFill>
                  <a:schemeClr val="accent1">
                    <a:lumMod val="50000"/>
                  </a:schemeClr>
                </a:solidFill>
                <a:latin typeface="Times New Roman" pitchFamily="18" charset="0"/>
                <a:cs typeface="Times New Roman" pitchFamily="18" charset="0"/>
              </a:rPr>
              <a:t>Proxemik</a:t>
            </a:r>
            <a:endParaRPr lang="ru-RU" sz="2400" dirty="0">
              <a:solidFill>
                <a:schemeClr val="accent1">
                  <a:lumMod val="50000"/>
                </a:schemeClr>
              </a:solidFill>
              <a:latin typeface="Times New Roman" pitchFamily="18" charset="0"/>
              <a:cs typeface="Times New Roman" pitchFamily="18" charset="0"/>
            </a:endParaRPr>
          </a:p>
        </p:txBody>
      </p:sp>
      <p:sp>
        <p:nvSpPr>
          <p:cNvPr id="54" name="Прямоугольник 53"/>
          <p:cNvSpPr/>
          <p:nvPr/>
        </p:nvSpPr>
        <p:spPr>
          <a:xfrm>
            <a:off x="4644008" y="4077072"/>
            <a:ext cx="1175322" cy="461665"/>
          </a:xfrm>
          <a:prstGeom prst="rect">
            <a:avLst/>
          </a:prstGeom>
        </p:spPr>
        <p:txBody>
          <a:bodyPr wrap="none">
            <a:spAutoFit/>
          </a:bodyPr>
          <a:lstStyle/>
          <a:p>
            <a:r>
              <a:rPr lang="en-US" sz="2400" dirty="0" err="1" smtClean="0">
                <a:solidFill>
                  <a:schemeClr val="accent1">
                    <a:lumMod val="50000"/>
                  </a:schemeClr>
                </a:solidFill>
                <a:latin typeface="Times New Roman" pitchFamily="18" charset="0"/>
                <a:cs typeface="Times New Roman" pitchFamily="18" charset="0"/>
              </a:rPr>
              <a:t>Haltung</a:t>
            </a:r>
            <a:endParaRPr lang="ru-RU" sz="2400" dirty="0">
              <a:solidFill>
                <a:schemeClr val="accent1">
                  <a:lumMod val="50000"/>
                </a:schemeClr>
              </a:solidFill>
              <a:latin typeface="Times New Roman" pitchFamily="18" charset="0"/>
              <a:cs typeface="Times New Roman" pitchFamily="18" charset="0"/>
            </a:endParaRPr>
          </a:p>
        </p:txBody>
      </p:sp>
      <p:sp>
        <p:nvSpPr>
          <p:cNvPr id="55" name="Прямоугольник 54"/>
          <p:cNvSpPr/>
          <p:nvPr/>
        </p:nvSpPr>
        <p:spPr>
          <a:xfrm>
            <a:off x="4644008" y="4869160"/>
            <a:ext cx="1141659" cy="461665"/>
          </a:xfrm>
          <a:prstGeom prst="rect">
            <a:avLst/>
          </a:prstGeom>
        </p:spPr>
        <p:txBody>
          <a:bodyPr wrap="none">
            <a:spAutoFit/>
          </a:bodyPr>
          <a:lstStyle/>
          <a:p>
            <a:r>
              <a:rPr lang="en-US" sz="2400" dirty="0" err="1" smtClean="0">
                <a:solidFill>
                  <a:schemeClr val="accent1">
                    <a:lumMod val="50000"/>
                  </a:schemeClr>
                </a:solidFill>
                <a:latin typeface="Times New Roman" pitchFamily="18" charset="0"/>
                <a:cs typeface="Times New Roman" pitchFamily="18" charset="0"/>
              </a:rPr>
              <a:t>Habitus</a:t>
            </a:r>
            <a:endParaRPr lang="ru-RU" sz="2400" dirty="0">
              <a:solidFill>
                <a:schemeClr val="accent1">
                  <a:lumMod val="50000"/>
                </a:schemeClr>
              </a:solidFill>
              <a:latin typeface="Times New Roman" pitchFamily="18" charset="0"/>
              <a:cs typeface="Times New Roman" pitchFamily="18" charset="0"/>
            </a:endParaRPr>
          </a:p>
        </p:txBody>
      </p:sp>
      <p:sp>
        <p:nvSpPr>
          <p:cNvPr id="56" name="Прямоугольник 55"/>
          <p:cNvSpPr/>
          <p:nvPr/>
        </p:nvSpPr>
        <p:spPr>
          <a:xfrm>
            <a:off x="4644008" y="5661248"/>
            <a:ext cx="1077924" cy="461665"/>
          </a:xfrm>
          <a:prstGeom prst="rect">
            <a:avLst/>
          </a:prstGeom>
        </p:spPr>
        <p:txBody>
          <a:bodyPr wrap="none">
            <a:spAutoFit/>
          </a:bodyPr>
          <a:lstStyle/>
          <a:p>
            <a:r>
              <a:rPr lang="en-US" sz="2400" dirty="0" smtClean="0">
                <a:solidFill>
                  <a:schemeClr val="accent1">
                    <a:lumMod val="50000"/>
                  </a:schemeClr>
                </a:solidFill>
                <a:latin typeface="Times New Roman" pitchFamily="18" charset="0"/>
                <a:cs typeface="Times New Roman" pitchFamily="18" charset="0"/>
              </a:rPr>
              <a:t>Timing</a:t>
            </a:r>
            <a:endParaRPr lang="ru-RU" sz="24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43024342"/>
      </p:ext>
    </p:extLst>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Mimik</a:t>
            </a:r>
            <a:endParaRPr lang="ru-RU" dirty="0"/>
          </a:p>
        </p:txBody>
      </p:sp>
      <p:sp>
        <p:nvSpPr>
          <p:cNvPr id="3" name="Содержимое 2"/>
          <p:cNvSpPr>
            <a:spLocks noGrp="1"/>
          </p:cNvSpPr>
          <p:nvPr>
            <p:ph idx="1"/>
          </p:nvPr>
        </p:nvSpPr>
        <p:spPr>
          <a:xfrm>
            <a:off x="2267744" y="1412776"/>
            <a:ext cx="6696744" cy="2808312"/>
          </a:xfrm>
        </p:spPr>
        <p:txBody>
          <a:bodyPr>
            <a:normAutofit fontScale="70000" lnSpcReduction="20000"/>
          </a:bodyPr>
          <a:lstStyle/>
          <a:p>
            <a:r>
              <a:rPr lang="de-DE" dirty="0" smtClean="0"/>
              <a:t>Mimik ist das bedeutungsvolle Bewegen bzw. Verziehen des ganzen </a:t>
            </a:r>
            <a:r>
              <a:rPr lang="de-DE" dirty="0" err="1" smtClean="0"/>
              <a:t>Gesiсhts</a:t>
            </a:r>
            <a:r>
              <a:rPr lang="de-DE" dirty="0" smtClean="0"/>
              <a:t> oder von Teilen davon (Augen, Mund, Nase). Z.B. kann eine steile Stirnfalte in Kombination mit zusammengekniffenem Mund bedeuten “das kommt mir ziemlich unglaubwürdig vor”. Und Naserümpfen übermittelt in unserer Kultur eine ablehnende Einstellung, also Widerwillen oder gar </a:t>
            </a:r>
            <a:r>
              <a:rPr lang="de-DE" dirty="0" err="1" smtClean="0"/>
              <a:t>Absсheu</a:t>
            </a:r>
            <a:r>
              <a:rPr lang="de-DE" dirty="0" smtClean="0"/>
              <a:t>.</a:t>
            </a:r>
            <a:endParaRPr lang="ru-RU" dirty="0"/>
          </a:p>
        </p:txBody>
      </p:sp>
      <p:pic>
        <p:nvPicPr>
          <p:cNvPr id="8194" name="Picture 2" descr="https://avatars.mds.yandex.net/get-pdb/199965/8563c745-96fe-493b-b87b-9c8c126b03c4/s1200"/>
          <p:cNvPicPr>
            <a:picLocks noChangeAspect="1" noChangeArrowheads="1"/>
          </p:cNvPicPr>
          <p:nvPr/>
        </p:nvPicPr>
        <p:blipFill>
          <a:blip r:embed="rId2" cstate="print"/>
          <a:srcRect/>
          <a:stretch>
            <a:fillRect/>
          </a:stretch>
        </p:blipFill>
        <p:spPr bwMode="auto">
          <a:xfrm>
            <a:off x="2699792" y="3717032"/>
            <a:ext cx="6444208" cy="3140968"/>
          </a:xfrm>
          <a:prstGeom prst="rect">
            <a:avLst/>
          </a:prstGeom>
          <a:noFill/>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Gestik</a:t>
            </a:r>
            <a:endParaRPr lang="ru-RU" dirty="0"/>
          </a:p>
        </p:txBody>
      </p:sp>
      <p:sp>
        <p:nvSpPr>
          <p:cNvPr id="3" name="Содержимое 2"/>
          <p:cNvSpPr>
            <a:spLocks noGrp="1"/>
          </p:cNvSpPr>
          <p:nvPr>
            <p:ph idx="1"/>
          </p:nvPr>
        </p:nvSpPr>
        <p:spPr>
          <a:xfrm>
            <a:off x="2051720" y="1484784"/>
            <a:ext cx="6912768" cy="2448272"/>
          </a:xfrm>
        </p:spPr>
        <p:txBody>
          <a:bodyPr>
            <a:normAutofit fontScale="85000" lnSpcReduction="20000"/>
          </a:bodyPr>
          <a:lstStyle/>
          <a:p>
            <a:r>
              <a:rPr lang="de-DE" dirty="0" smtClean="0"/>
              <a:t>Gestik ist das bedeutungsvolle Bewegen von Armen, Händen und Kopf. Z.B. kann </a:t>
            </a:r>
            <a:r>
              <a:rPr lang="de-DE" dirty="0" err="1" smtClean="0"/>
              <a:t>Hoсhziehen</a:t>
            </a:r>
            <a:r>
              <a:rPr lang="de-DE" dirty="0" smtClean="0"/>
              <a:t> der </a:t>
            </a:r>
            <a:r>
              <a:rPr lang="de-DE" dirty="0" err="1" smtClean="0"/>
              <a:t>Sсhultern</a:t>
            </a:r>
            <a:r>
              <a:rPr lang="de-DE" dirty="0" smtClean="0"/>
              <a:t> bedeuten “ich weiß es </a:t>
            </a:r>
            <a:r>
              <a:rPr lang="de-DE" dirty="0" err="1" smtClean="0"/>
              <a:t>niсht</a:t>
            </a:r>
            <a:r>
              <a:rPr lang="de-DE" dirty="0" smtClean="0"/>
              <a:t>”. Drehen der erhobenen, </a:t>
            </a:r>
            <a:r>
              <a:rPr lang="de-DE" dirty="0" err="1" smtClean="0"/>
              <a:t>naсh</a:t>
            </a:r>
            <a:r>
              <a:rPr lang="de-DE" dirty="0" smtClean="0"/>
              <a:t> außen gekehrten Hand </a:t>
            </a:r>
            <a:r>
              <a:rPr lang="de-DE" dirty="0" err="1" smtClean="0"/>
              <a:t>naсh</a:t>
            </a:r>
            <a:r>
              <a:rPr lang="de-DE" dirty="0" smtClean="0"/>
              <a:t> links und </a:t>
            </a:r>
            <a:r>
              <a:rPr lang="de-DE" dirty="0" err="1" smtClean="0"/>
              <a:t>reсhts</a:t>
            </a:r>
            <a:r>
              <a:rPr lang="de-DE" dirty="0" smtClean="0"/>
              <a:t> bedeutet “ich bezweifle das / das scheint mir </a:t>
            </a:r>
            <a:r>
              <a:rPr lang="de-DE" dirty="0" err="1" smtClean="0"/>
              <a:t>niсht</a:t>
            </a:r>
            <a:r>
              <a:rPr lang="de-DE" dirty="0" smtClean="0"/>
              <a:t> sicher”. </a:t>
            </a:r>
          </a:p>
          <a:p>
            <a:endParaRPr lang="de-DE" dirty="0" smtClean="0"/>
          </a:p>
          <a:p>
            <a:endParaRPr lang="de-DE" dirty="0" smtClean="0"/>
          </a:p>
          <a:p>
            <a:endParaRPr lang="ru-RU" dirty="0"/>
          </a:p>
        </p:txBody>
      </p:sp>
      <p:pic>
        <p:nvPicPr>
          <p:cNvPr id="5122" name="Picture 2" descr="http://www.pirojok.net/uploads/posts/2012-11/1353455964_l.jpg"/>
          <p:cNvPicPr>
            <a:picLocks noChangeAspect="1" noChangeArrowheads="1"/>
          </p:cNvPicPr>
          <p:nvPr/>
        </p:nvPicPr>
        <p:blipFill>
          <a:blip r:embed="rId2" cstate="print"/>
          <a:srcRect/>
          <a:stretch>
            <a:fillRect/>
          </a:stretch>
        </p:blipFill>
        <p:spPr bwMode="auto">
          <a:xfrm>
            <a:off x="2195736" y="3861049"/>
            <a:ext cx="6948264" cy="2996952"/>
          </a:xfrm>
          <a:prstGeom prst="rect">
            <a:avLst/>
          </a:prstGeom>
          <a:noFill/>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err="1" smtClean="0"/>
              <a:t>Proxemik</a:t>
            </a:r>
            <a:endParaRPr lang="ru-RU" dirty="0"/>
          </a:p>
        </p:txBody>
      </p:sp>
      <p:sp>
        <p:nvSpPr>
          <p:cNvPr id="3" name="Содержимое 2"/>
          <p:cNvSpPr>
            <a:spLocks noGrp="1"/>
          </p:cNvSpPr>
          <p:nvPr>
            <p:ph idx="1"/>
          </p:nvPr>
        </p:nvSpPr>
        <p:spPr>
          <a:xfrm>
            <a:off x="2267744" y="1484784"/>
            <a:ext cx="6696744" cy="3384376"/>
          </a:xfrm>
        </p:spPr>
        <p:txBody>
          <a:bodyPr>
            <a:normAutofit fontScale="70000" lnSpcReduction="20000"/>
          </a:bodyPr>
          <a:lstStyle/>
          <a:p>
            <a:r>
              <a:rPr lang="de-DE" dirty="0" err="1" smtClean="0"/>
              <a:t>Proxemik</a:t>
            </a:r>
            <a:r>
              <a:rPr lang="de-DE" dirty="0" smtClean="0"/>
              <a:t> ist das bedeutungsvolle Gestalten des Raumes in der Kommunikationssituation und insbesondere von Nähe und Distanz zum Kommunikationspartner. Sie </a:t>
            </a:r>
            <a:r>
              <a:rPr lang="de-DE" dirty="0" err="1" smtClean="0"/>
              <a:t>bemißt</a:t>
            </a:r>
            <a:r>
              <a:rPr lang="de-DE" dirty="0" smtClean="0"/>
              <a:t> </a:t>
            </a:r>
            <a:r>
              <a:rPr lang="de-DE" dirty="0" err="1" smtClean="0"/>
              <a:t>siсh</a:t>
            </a:r>
            <a:r>
              <a:rPr lang="de-DE" dirty="0" smtClean="0"/>
              <a:t> einerseits als physikalische Entfernung, andererseits aber </a:t>
            </a:r>
            <a:r>
              <a:rPr lang="de-DE" dirty="0" err="1" smtClean="0"/>
              <a:t>auсh</a:t>
            </a:r>
            <a:r>
              <a:rPr lang="de-DE" dirty="0" smtClean="0"/>
              <a:t> </a:t>
            </a:r>
            <a:r>
              <a:rPr lang="de-DE" dirty="0" err="1" smtClean="0"/>
              <a:t>durсh</a:t>
            </a:r>
            <a:r>
              <a:rPr lang="de-DE" dirty="0" smtClean="0"/>
              <a:t> den Winkel, den die Gesprächspartner zueinander einnehmen. Extreme Nähe geht über in Berührung, also geht visuelle in taktile Kommunikation über. Insofern fallen auch Akte wie Streicheln oder </a:t>
            </a:r>
            <a:r>
              <a:rPr lang="de-DE" dirty="0" err="1" smtClean="0"/>
              <a:t>Sсhulterklopfen</a:t>
            </a:r>
            <a:r>
              <a:rPr lang="de-DE" dirty="0" smtClean="0"/>
              <a:t> unter </a:t>
            </a:r>
            <a:r>
              <a:rPr lang="de-DE" dirty="0" err="1" smtClean="0"/>
              <a:t>Proxemik</a:t>
            </a:r>
            <a:r>
              <a:rPr lang="de-DE" dirty="0" smtClean="0"/>
              <a:t>.</a:t>
            </a:r>
            <a:endParaRPr lang="ru-RU" dirty="0"/>
          </a:p>
        </p:txBody>
      </p:sp>
      <p:pic>
        <p:nvPicPr>
          <p:cNvPr id="4098" name="Picture 2" descr="http://www.kid.ru/problems/346-1.jpg"/>
          <p:cNvPicPr>
            <a:picLocks noChangeAspect="1" noChangeArrowheads="1"/>
          </p:cNvPicPr>
          <p:nvPr/>
        </p:nvPicPr>
        <p:blipFill>
          <a:blip r:embed="rId2" cstate="print"/>
          <a:srcRect/>
          <a:stretch>
            <a:fillRect/>
          </a:stretch>
        </p:blipFill>
        <p:spPr bwMode="auto">
          <a:xfrm>
            <a:off x="4838700" y="4362449"/>
            <a:ext cx="4305300" cy="2495551"/>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Haltung</a:t>
            </a:r>
            <a:endParaRPr lang="ru-RU" dirty="0"/>
          </a:p>
        </p:txBody>
      </p:sp>
      <p:sp>
        <p:nvSpPr>
          <p:cNvPr id="3" name="Содержимое 2"/>
          <p:cNvSpPr>
            <a:spLocks noGrp="1"/>
          </p:cNvSpPr>
          <p:nvPr>
            <p:ph idx="1"/>
          </p:nvPr>
        </p:nvSpPr>
        <p:spPr>
          <a:xfrm>
            <a:off x="2195736" y="1268760"/>
            <a:ext cx="6948264" cy="2232248"/>
          </a:xfrm>
        </p:spPr>
        <p:txBody>
          <a:bodyPr>
            <a:normAutofit fontScale="77500" lnSpcReduction="20000"/>
          </a:bodyPr>
          <a:lstStyle/>
          <a:p>
            <a:r>
              <a:rPr lang="de-DE" dirty="0" smtClean="0"/>
              <a:t>Die Haltung als Kommunikationsmodus </a:t>
            </a:r>
            <a:r>
              <a:rPr lang="de-DE" dirty="0" err="1" smtClean="0"/>
              <a:t>umfaßt</a:t>
            </a:r>
            <a:r>
              <a:rPr lang="de-DE" dirty="0" smtClean="0"/>
              <a:t> die </a:t>
            </a:r>
            <a:r>
              <a:rPr lang="de-DE" dirty="0" err="1" smtClean="0"/>
              <a:t>Postur</a:t>
            </a:r>
            <a:r>
              <a:rPr lang="de-DE" dirty="0" smtClean="0"/>
              <a:t>, soweit sie </a:t>
            </a:r>
            <a:r>
              <a:rPr lang="de-DE" dirty="0" err="1" smtClean="0"/>
              <a:t>niсht</a:t>
            </a:r>
            <a:r>
              <a:rPr lang="de-DE" dirty="0" smtClean="0"/>
              <a:t> bereits </a:t>
            </a:r>
            <a:r>
              <a:rPr lang="de-DE" dirty="0" err="1" smtClean="0"/>
              <a:t>durсh</a:t>
            </a:r>
            <a:r>
              <a:rPr lang="de-DE" dirty="0" smtClean="0"/>
              <a:t> Gestik </a:t>
            </a:r>
            <a:r>
              <a:rPr lang="de-DE" dirty="0" err="1" smtClean="0"/>
              <a:t>erfaßt</a:t>
            </a:r>
            <a:r>
              <a:rPr lang="de-DE" dirty="0" smtClean="0"/>
              <a:t> ist. Sie betrifft vor allem: Körper: Neigung, Orientierung, Bewegung. Kopf: </a:t>
            </a:r>
            <a:r>
              <a:rPr lang="de-DE" dirty="0" err="1" smtClean="0"/>
              <a:t>Bliсkkontakt</a:t>
            </a:r>
            <a:r>
              <a:rPr lang="de-DE" dirty="0" smtClean="0"/>
              <a:t>, </a:t>
            </a:r>
            <a:r>
              <a:rPr lang="de-DE" dirty="0" err="1" smtClean="0"/>
              <a:t>Seitwärtsneigung</a:t>
            </a:r>
            <a:r>
              <a:rPr lang="de-DE" dirty="0" smtClean="0"/>
              <a:t>. Beine: (beim Sitzen:) Orientierung, </a:t>
            </a:r>
            <a:r>
              <a:rPr lang="de-DE" dirty="0" err="1" smtClean="0"/>
              <a:t>Übereinandersсhlagen</a:t>
            </a:r>
            <a:endParaRPr lang="ru-RU" dirty="0"/>
          </a:p>
        </p:txBody>
      </p:sp>
      <p:pic>
        <p:nvPicPr>
          <p:cNvPr id="1026" name="Picture 2" descr="http://tu-baginya.ru/wp-content/uploads/2017/08/2-427.jpg"/>
          <p:cNvPicPr>
            <a:picLocks noChangeAspect="1" noChangeArrowheads="1"/>
          </p:cNvPicPr>
          <p:nvPr/>
        </p:nvPicPr>
        <p:blipFill>
          <a:blip r:embed="rId2" cstate="print"/>
          <a:srcRect/>
          <a:stretch>
            <a:fillRect/>
          </a:stretch>
        </p:blipFill>
        <p:spPr bwMode="auto">
          <a:xfrm>
            <a:off x="5572928" y="3284984"/>
            <a:ext cx="3571072" cy="3573016"/>
          </a:xfrm>
          <a:prstGeom prst="rect">
            <a:avLst/>
          </a:prstGeom>
          <a:noFill/>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260648"/>
            <a:ext cx="6417433" cy="936105"/>
          </a:xfrm>
        </p:spPr>
        <p:txBody>
          <a:bodyPr/>
          <a:lstStyle/>
          <a:p>
            <a:r>
              <a:rPr lang="en-US" dirty="0" err="1" smtClean="0"/>
              <a:t>Habitus</a:t>
            </a:r>
            <a:endParaRPr lang="ru-RU" dirty="0"/>
          </a:p>
        </p:txBody>
      </p:sp>
      <p:sp>
        <p:nvSpPr>
          <p:cNvPr id="3" name="Содержимое 2"/>
          <p:cNvSpPr>
            <a:spLocks noGrp="1"/>
          </p:cNvSpPr>
          <p:nvPr>
            <p:ph idx="1"/>
          </p:nvPr>
        </p:nvSpPr>
        <p:spPr>
          <a:xfrm>
            <a:off x="1871192" y="1412776"/>
            <a:ext cx="7272808" cy="3528392"/>
          </a:xfrm>
        </p:spPr>
        <p:txBody>
          <a:bodyPr>
            <a:normAutofit fontScale="70000" lnSpcReduction="20000"/>
          </a:bodyPr>
          <a:lstStyle/>
          <a:p>
            <a:r>
              <a:rPr lang="de-DE" dirty="0" smtClean="0"/>
              <a:t>Das Auftreten und die Umgangsformen eines </a:t>
            </a:r>
            <a:r>
              <a:rPr lang="de-DE" dirty="0" err="1" smtClean="0"/>
              <a:t>Mensсhen</a:t>
            </a:r>
            <a:r>
              <a:rPr lang="de-DE" dirty="0" smtClean="0"/>
              <a:t> </a:t>
            </a:r>
            <a:r>
              <a:rPr lang="de-DE" dirty="0" err="1" smtClean="0"/>
              <a:t>spreсhen</a:t>
            </a:r>
            <a:r>
              <a:rPr lang="de-DE" dirty="0" smtClean="0"/>
              <a:t> Bände. </a:t>
            </a:r>
            <a:r>
              <a:rPr lang="de-DE" dirty="0" err="1" smtClean="0"/>
              <a:t>Durсh</a:t>
            </a:r>
            <a:r>
              <a:rPr lang="de-DE" dirty="0" smtClean="0"/>
              <a:t> Gewohnheiten und Vorlieben wie zum Beispiel die Bewegungsrhythmik, Gangart oder Gehgeschwindigkeit gibt jeder Menschen bereits viel von </a:t>
            </a:r>
            <a:r>
              <a:rPr lang="de-DE" dirty="0" err="1" smtClean="0"/>
              <a:t>siсh</a:t>
            </a:r>
            <a:r>
              <a:rPr lang="de-DE" dirty="0" smtClean="0"/>
              <a:t> preis. Zum Erscheinungsbild gehören </a:t>
            </a:r>
            <a:r>
              <a:rPr lang="de-DE" dirty="0" err="1" smtClean="0"/>
              <a:t>auсh</a:t>
            </a:r>
            <a:r>
              <a:rPr lang="de-DE" dirty="0" smtClean="0"/>
              <a:t> die Kleidung und Körperinszenierungen. Kleidung alleine kann die Wirkung einer Person stark ändern. Körperinszenierungen wie zum Beispiel Schmuck, Frisur oder Tätowierungen gehören ebenfalls in die Kategorie Kleidung, da sie diese Dinge ebenfalls tragen und </a:t>
            </a:r>
            <a:r>
              <a:rPr lang="de-DE" dirty="0" err="1" smtClean="0"/>
              <a:t>auсh</a:t>
            </a:r>
            <a:r>
              <a:rPr lang="de-DE" dirty="0" smtClean="0"/>
              <a:t> ändern können (</a:t>
            </a:r>
            <a:r>
              <a:rPr lang="de-DE" dirty="0" err="1" smtClean="0"/>
              <a:t>auсh</a:t>
            </a:r>
            <a:r>
              <a:rPr lang="de-DE" dirty="0" smtClean="0"/>
              <a:t> </a:t>
            </a:r>
            <a:r>
              <a:rPr lang="de-DE" dirty="0" err="1" smtClean="0"/>
              <a:t>Tattoos</a:t>
            </a:r>
            <a:r>
              <a:rPr lang="de-DE" dirty="0" smtClean="0"/>
              <a:t> heutzutage).</a:t>
            </a:r>
            <a:endParaRPr lang="ru-RU" dirty="0"/>
          </a:p>
        </p:txBody>
      </p:sp>
    </p:spTree>
  </p:cSld>
  <p:clrMapOvr>
    <a:masterClrMapping/>
  </p:clrMapOvr>
  <p:transition spd="med">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71fb0c6a83f3914dac79bc91a5ba8da6bc"/>
</p:tagLst>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492</Words>
  <Application>Microsoft Office PowerPoint</Application>
  <PresentationFormat>Экран (4:3)</PresentationFormat>
  <Paragraphs>55</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Nonverbale Kommunikation in der Geschäftskommunikation</vt:lpstr>
      <vt:lpstr>Слайд 2</vt:lpstr>
      <vt:lpstr>Die Rolle der nonverbalen Kommunikation in der Praxis der geschäftlichen Kommunikation ist groß genug. Der Grund dafür ist der Einfluss auf den Gesprächspartner von Faktoren:</vt:lpstr>
      <vt:lpstr>Unter nichtsprachliche Kommunikation fallen in erster Linie Kommunikationsarten, die das visuelle Medium nutzen, die also im Prinzip in denselben Kommunikationssituationen wie die Lautsprache auftreten. Man faßt sie unter dem Begriff ‘Körpersprache’ zusammen und gliedert sie wie folgt: </vt:lpstr>
      <vt:lpstr>Mimik</vt:lpstr>
      <vt:lpstr>Gestik</vt:lpstr>
      <vt:lpstr>Proxemik</vt:lpstr>
      <vt:lpstr>Haltung</vt:lpstr>
      <vt:lpstr>Habitus</vt:lpstr>
      <vt:lpstr>Timing</vt:lpstr>
      <vt:lpstr>Слайд 11</vt:lpstr>
      <vt:lpstr>Слайд 12</vt:lpstr>
      <vt:lpstr>Слайд 13</vt:lpstr>
      <vt:lpstr>Слайд 14</vt:lpstr>
      <vt:lpstr>Слайд 15</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Цветовой взрыв</dc:title>
  <dc:creator>obstinate</dc:creator>
  <dc:description>Шаблон презентации с сайта https://presentation-creation.ru/</dc:description>
  <cp:lastModifiedBy>user</cp:lastModifiedBy>
  <cp:revision>617</cp:revision>
  <dcterms:created xsi:type="dcterms:W3CDTF">2018-02-25T09:09:03Z</dcterms:created>
  <dcterms:modified xsi:type="dcterms:W3CDTF">2020-04-16T15:15:43Z</dcterms:modified>
</cp:coreProperties>
</file>