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9DB"/>
    <a:srgbClr val="163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B91A65-6A18-4269-B800-98182BF7905C}" v="968" dt="2020-04-16T10:11:19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77" d="100"/>
          <a:sy n="77" d="100"/>
        </p:scale>
        <p:origin x="-29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C6EF5-6A6F-48BE-A6CD-23CEE025FC70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4A04AC3B-D5CC-4A62-BD16-B157516667A4}">
      <dgm:prSet/>
      <dgm:spPr/>
      <dgm:t>
        <a:bodyPr/>
        <a:lstStyle/>
        <a:p>
          <a:r>
            <a:rPr lang="ru-RU"/>
            <a:t>учёт мнения населения и подотчётности государственных органов - 24,14; </a:t>
          </a:r>
          <a:endParaRPr lang="en-US"/>
        </a:p>
      </dgm:t>
    </dgm:pt>
    <dgm:pt modelId="{0A79CA05-163C-4248-98FA-AD30B7368DF7}" type="parTrans" cxnId="{4400C681-AC85-4B2D-AB4A-B964976443DE}">
      <dgm:prSet/>
      <dgm:spPr/>
      <dgm:t>
        <a:bodyPr/>
        <a:lstStyle/>
        <a:p>
          <a:endParaRPr lang="en-US"/>
        </a:p>
      </dgm:t>
    </dgm:pt>
    <dgm:pt modelId="{35C43295-C5CA-420E-A83E-4804EF1AD289}" type="sibTrans" cxnId="{4400C681-AC85-4B2D-AB4A-B964976443DE}">
      <dgm:prSet/>
      <dgm:spPr/>
      <dgm:t>
        <a:bodyPr/>
        <a:lstStyle/>
        <a:p>
          <a:endParaRPr lang="en-US"/>
        </a:p>
      </dgm:t>
    </dgm:pt>
    <dgm:pt modelId="{1F546C61-4ABF-400D-891B-251C85DC110D}">
      <dgm:prSet/>
      <dgm:spPr/>
      <dgm:t>
        <a:bodyPr/>
        <a:lstStyle/>
        <a:p>
          <a:r>
            <a:rPr lang="ru-RU"/>
            <a:t>политическая стабильность и отсутствие насилия в стране - 40,95;</a:t>
          </a:r>
          <a:endParaRPr lang="en-US"/>
        </a:p>
      </dgm:t>
    </dgm:pt>
    <dgm:pt modelId="{5CB1CADF-DBD1-4B24-8384-7FCC4049ED4D}" type="parTrans" cxnId="{54A10B2F-805E-4CA3-BAAE-BC037E3355E6}">
      <dgm:prSet/>
      <dgm:spPr/>
      <dgm:t>
        <a:bodyPr/>
        <a:lstStyle/>
        <a:p>
          <a:endParaRPr lang="en-US"/>
        </a:p>
      </dgm:t>
    </dgm:pt>
    <dgm:pt modelId="{3C898318-8C5E-447C-BF12-42E8B45A2714}" type="sibTrans" cxnId="{54A10B2F-805E-4CA3-BAAE-BC037E3355E6}">
      <dgm:prSet/>
      <dgm:spPr/>
      <dgm:t>
        <a:bodyPr/>
        <a:lstStyle/>
        <a:p>
          <a:endParaRPr lang="en-US"/>
        </a:p>
      </dgm:t>
    </dgm:pt>
    <dgm:pt modelId="{196FF18F-076A-4BF3-B4F6-DD69CA0B9C80}">
      <dgm:prSet/>
      <dgm:spPr/>
      <dgm:t>
        <a:bodyPr/>
        <a:lstStyle/>
        <a:p>
          <a:r>
            <a:rPr lang="ru-RU"/>
            <a:t>эффективность работы правительства оценили как 63,94; </a:t>
          </a:r>
          <a:endParaRPr lang="en-US"/>
        </a:p>
      </dgm:t>
    </dgm:pt>
    <dgm:pt modelId="{CE006F13-472E-454A-9C91-581E2B4D040C}" type="parTrans" cxnId="{2EC3EB15-B7F6-47CB-A369-2390CFC3A76D}">
      <dgm:prSet/>
      <dgm:spPr/>
      <dgm:t>
        <a:bodyPr/>
        <a:lstStyle/>
        <a:p>
          <a:endParaRPr lang="en-US"/>
        </a:p>
      </dgm:t>
    </dgm:pt>
    <dgm:pt modelId="{E120EA94-8FC0-441C-80D8-D10C68E6488B}" type="sibTrans" cxnId="{2EC3EB15-B7F6-47CB-A369-2390CFC3A76D}">
      <dgm:prSet/>
      <dgm:spPr/>
      <dgm:t>
        <a:bodyPr/>
        <a:lstStyle/>
        <a:p>
          <a:endParaRPr lang="en-US"/>
        </a:p>
      </dgm:t>
    </dgm:pt>
    <dgm:pt modelId="{402CFEA1-AE48-485A-9C5D-EADE360DAFB4}">
      <dgm:prSet/>
      <dgm:spPr/>
      <dgm:t>
        <a:bodyPr/>
        <a:lstStyle/>
        <a:p>
          <a:r>
            <a:rPr lang="ru-RU"/>
            <a:t>качество законодательства - 44,71;</a:t>
          </a:r>
          <a:endParaRPr lang="en-US"/>
        </a:p>
      </dgm:t>
    </dgm:pt>
    <dgm:pt modelId="{39E12D08-DB8A-4728-A7E0-9998BC6B5A2D}" type="parTrans" cxnId="{B3361048-1047-4273-BCC8-75995ACED964}">
      <dgm:prSet/>
      <dgm:spPr/>
      <dgm:t>
        <a:bodyPr/>
        <a:lstStyle/>
        <a:p>
          <a:endParaRPr lang="en-US"/>
        </a:p>
      </dgm:t>
    </dgm:pt>
    <dgm:pt modelId="{1EB8BAA9-FCA5-4109-9015-D68D4F002462}" type="sibTrans" cxnId="{B3361048-1047-4273-BCC8-75995ACED964}">
      <dgm:prSet/>
      <dgm:spPr/>
      <dgm:t>
        <a:bodyPr/>
        <a:lstStyle/>
        <a:p>
          <a:endParaRPr lang="en-US"/>
        </a:p>
      </dgm:t>
    </dgm:pt>
    <dgm:pt modelId="{5C595E04-51B9-4EC7-8FF1-B363A0C72238}">
      <dgm:prSet/>
      <dgm:spPr/>
      <dgm:t>
        <a:bodyPr/>
        <a:lstStyle/>
        <a:p>
          <a:r>
            <a:rPr lang="ru-RU"/>
            <a:t>верховенство закона - 29,81; </a:t>
          </a:r>
          <a:endParaRPr lang="en-US"/>
        </a:p>
      </dgm:t>
    </dgm:pt>
    <dgm:pt modelId="{BB0E649C-E248-4811-B667-6DB468C2610D}" type="parTrans" cxnId="{1B965EE0-E21E-49D4-99E4-41FC0AF77FCF}">
      <dgm:prSet/>
      <dgm:spPr/>
      <dgm:t>
        <a:bodyPr/>
        <a:lstStyle/>
        <a:p>
          <a:endParaRPr lang="en-US"/>
        </a:p>
      </dgm:t>
    </dgm:pt>
    <dgm:pt modelId="{574C9957-8236-43E6-9407-BCA26A6DF5C2}" type="sibTrans" cxnId="{1B965EE0-E21E-49D4-99E4-41FC0AF77FCF}">
      <dgm:prSet/>
      <dgm:spPr/>
      <dgm:t>
        <a:bodyPr/>
        <a:lstStyle/>
        <a:p>
          <a:endParaRPr lang="en-US"/>
        </a:p>
      </dgm:t>
    </dgm:pt>
    <dgm:pt modelId="{6B621602-C2F4-4E50-B4D4-F6CDC4BDECAB}">
      <dgm:prSet/>
      <dgm:spPr/>
      <dgm:t>
        <a:bodyPr/>
        <a:lstStyle/>
        <a:p>
          <a:r>
            <a:rPr lang="ru-RU"/>
            <a:t>сдерживание коррупции - 28,37</a:t>
          </a:r>
          <a:endParaRPr lang="en-US"/>
        </a:p>
      </dgm:t>
    </dgm:pt>
    <dgm:pt modelId="{E6FDAD12-EBC9-4657-8EAB-64CF793F7464}" type="parTrans" cxnId="{45B037F2-B45D-45D1-9F8A-481E9567E207}">
      <dgm:prSet/>
      <dgm:spPr/>
      <dgm:t>
        <a:bodyPr/>
        <a:lstStyle/>
        <a:p>
          <a:endParaRPr lang="en-US"/>
        </a:p>
      </dgm:t>
    </dgm:pt>
    <dgm:pt modelId="{3D1C70C0-FF19-4718-A1A2-48D1878E5F5C}" type="sibTrans" cxnId="{45B037F2-B45D-45D1-9F8A-481E9567E207}">
      <dgm:prSet/>
      <dgm:spPr/>
      <dgm:t>
        <a:bodyPr/>
        <a:lstStyle/>
        <a:p>
          <a:endParaRPr lang="en-US"/>
        </a:p>
      </dgm:t>
    </dgm:pt>
    <dgm:pt modelId="{A05B80F2-1855-4D3D-9A74-60BD684FF5A0}" type="pres">
      <dgm:prSet presAssocID="{BD8C6EF5-6A6F-48BE-A6CD-23CEE025FC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FE81C-5A93-4C04-8505-24C3DDB33E94}" type="pres">
      <dgm:prSet presAssocID="{4A04AC3B-D5CC-4A62-BD16-B157516667A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235C7-80A2-4A06-8894-E37297971C22}" type="pres">
      <dgm:prSet presAssocID="{35C43295-C5CA-420E-A83E-4804EF1AD289}" presName="sibTrans" presStyleCnt="0"/>
      <dgm:spPr/>
    </dgm:pt>
    <dgm:pt modelId="{C5F9C942-11F4-429F-AD2E-55141E6C9450}" type="pres">
      <dgm:prSet presAssocID="{1F546C61-4ABF-400D-891B-251C85DC110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9F645-17C3-4F5C-8672-577CAD1F4A9D}" type="pres">
      <dgm:prSet presAssocID="{3C898318-8C5E-447C-BF12-42E8B45A2714}" presName="sibTrans" presStyleCnt="0"/>
      <dgm:spPr/>
    </dgm:pt>
    <dgm:pt modelId="{DC23E63B-A375-43F1-8177-310876DB56F6}" type="pres">
      <dgm:prSet presAssocID="{196FF18F-076A-4BF3-B4F6-DD69CA0B9C8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7B9E3-442C-45FA-BA66-4066ED022B2A}" type="pres">
      <dgm:prSet presAssocID="{E120EA94-8FC0-441C-80D8-D10C68E6488B}" presName="sibTrans" presStyleCnt="0"/>
      <dgm:spPr/>
    </dgm:pt>
    <dgm:pt modelId="{414F3CCD-5BD9-469E-9D35-B8EB44D84C24}" type="pres">
      <dgm:prSet presAssocID="{402CFEA1-AE48-485A-9C5D-EADE360DAF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F39A5-9015-4A69-9401-D56BE21734F8}" type="pres">
      <dgm:prSet presAssocID="{1EB8BAA9-FCA5-4109-9015-D68D4F002462}" presName="sibTrans" presStyleCnt="0"/>
      <dgm:spPr/>
    </dgm:pt>
    <dgm:pt modelId="{99DB7FDA-EEB7-4D6F-90A9-05C67AC9F815}" type="pres">
      <dgm:prSet presAssocID="{5C595E04-51B9-4EC7-8FF1-B363A0C722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77995-E77A-4617-99C7-DEE137D81A2D}" type="pres">
      <dgm:prSet presAssocID="{574C9957-8236-43E6-9407-BCA26A6DF5C2}" presName="sibTrans" presStyleCnt="0"/>
      <dgm:spPr/>
    </dgm:pt>
    <dgm:pt modelId="{B8037317-1377-4CE6-9485-6361E4523928}" type="pres">
      <dgm:prSet presAssocID="{6B621602-C2F4-4E50-B4D4-F6CDC4BDECA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3EB15-B7F6-47CB-A369-2390CFC3A76D}" srcId="{BD8C6EF5-6A6F-48BE-A6CD-23CEE025FC70}" destId="{196FF18F-076A-4BF3-B4F6-DD69CA0B9C80}" srcOrd="2" destOrd="0" parTransId="{CE006F13-472E-454A-9C91-581E2B4D040C}" sibTransId="{E120EA94-8FC0-441C-80D8-D10C68E6488B}"/>
    <dgm:cxn modelId="{4400C681-AC85-4B2D-AB4A-B964976443DE}" srcId="{BD8C6EF5-6A6F-48BE-A6CD-23CEE025FC70}" destId="{4A04AC3B-D5CC-4A62-BD16-B157516667A4}" srcOrd="0" destOrd="0" parTransId="{0A79CA05-163C-4248-98FA-AD30B7368DF7}" sibTransId="{35C43295-C5CA-420E-A83E-4804EF1AD289}"/>
    <dgm:cxn modelId="{CF556F28-8B90-4B8C-B27B-F8C42D029F1D}" type="presOf" srcId="{196FF18F-076A-4BF3-B4F6-DD69CA0B9C80}" destId="{DC23E63B-A375-43F1-8177-310876DB56F6}" srcOrd="0" destOrd="0" presId="urn:microsoft.com/office/officeart/2005/8/layout/default#1"/>
    <dgm:cxn modelId="{3A83B12C-9D24-4AE7-9E3E-9EF3982EBE15}" type="presOf" srcId="{6B621602-C2F4-4E50-B4D4-F6CDC4BDECAB}" destId="{B8037317-1377-4CE6-9485-6361E4523928}" srcOrd="0" destOrd="0" presId="urn:microsoft.com/office/officeart/2005/8/layout/default#1"/>
    <dgm:cxn modelId="{F16DD600-E17A-4357-99CF-16751FED7F75}" type="presOf" srcId="{402CFEA1-AE48-485A-9C5D-EADE360DAFB4}" destId="{414F3CCD-5BD9-469E-9D35-B8EB44D84C24}" srcOrd="0" destOrd="0" presId="urn:microsoft.com/office/officeart/2005/8/layout/default#1"/>
    <dgm:cxn modelId="{45B037F2-B45D-45D1-9F8A-481E9567E207}" srcId="{BD8C6EF5-6A6F-48BE-A6CD-23CEE025FC70}" destId="{6B621602-C2F4-4E50-B4D4-F6CDC4BDECAB}" srcOrd="5" destOrd="0" parTransId="{E6FDAD12-EBC9-4657-8EAB-64CF793F7464}" sibTransId="{3D1C70C0-FF19-4718-A1A2-48D1878E5F5C}"/>
    <dgm:cxn modelId="{B3361048-1047-4273-BCC8-75995ACED964}" srcId="{BD8C6EF5-6A6F-48BE-A6CD-23CEE025FC70}" destId="{402CFEA1-AE48-485A-9C5D-EADE360DAFB4}" srcOrd="3" destOrd="0" parTransId="{39E12D08-DB8A-4728-A7E0-9998BC6B5A2D}" sibTransId="{1EB8BAA9-FCA5-4109-9015-D68D4F002462}"/>
    <dgm:cxn modelId="{2B6083FC-2DE5-437B-8D99-0A3A058D48FD}" type="presOf" srcId="{5C595E04-51B9-4EC7-8FF1-B363A0C72238}" destId="{99DB7FDA-EEB7-4D6F-90A9-05C67AC9F815}" srcOrd="0" destOrd="0" presId="urn:microsoft.com/office/officeart/2005/8/layout/default#1"/>
    <dgm:cxn modelId="{1B965EE0-E21E-49D4-99E4-41FC0AF77FCF}" srcId="{BD8C6EF5-6A6F-48BE-A6CD-23CEE025FC70}" destId="{5C595E04-51B9-4EC7-8FF1-B363A0C72238}" srcOrd="4" destOrd="0" parTransId="{BB0E649C-E248-4811-B667-6DB468C2610D}" sibTransId="{574C9957-8236-43E6-9407-BCA26A6DF5C2}"/>
    <dgm:cxn modelId="{00A1E91D-3D91-4D17-AC89-B34EC69E92FD}" type="presOf" srcId="{BD8C6EF5-6A6F-48BE-A6CD-23CEE025FC70}" destId="{A05B80F2-1855-4D3D-9A74-60BD684FF5A0}" srcOrd="0" destOrd="0" presId="urn:microsoft.com/office/officeart/2005/8/layout/default#1"/>
    <dgm:cxn modelId="{54A10B2F-805E-4CA3-BAAE-BC037E3355E6}" srcId="{BD8C6EF5-6A6F-48BE-A6CD-23CEE025FC70}" destId="{1F546C61-4ABF-400D-891B-251C85DC110D}" srcOrd="1" destOrd="0" parTransId="{5CB1CADF-DBD1-4B24-8384-7FCC4049ED4D}" sibTransId="{3C898318-8C5E-447C-BF12-42E8B45A2714}"/>
    <dgm:cxn modelId="{5BDB2CEF-9D25-4FF1-AA0B-D8A833D0DCE7}" type="presOf" srcId="{1F546C61-4ABF-400D-891B-251C85DC110D}" destId="{C5F9C942-11F4-429F-AD2E-55141E6C9450}" srcOrd="0" destOrd="0" presId="urn:microsoft.com/office/officeart/2005/8/layout/default#1"/>
    <dgm:cxn modelId="{B6A12294-63D0-4AFA-9819-A82B20C7436E}" type="presOf" srcId="{4A04AC3B-D5CC-4A62-BD16-B157516667A4}" destId="{C3AFE81C-5A93-4C04-8505-24C3DDB33E94}" srcOrd="0" destOrd="0" presId="urn:microsoft.com/office/officeart/2005/8/layout/default#1"/>
    <dgm:cxn modelId="{35A587A6-5707-47D1-9367-4313D8B75332}" type="presParOf" srcId="{A05B80F2-1855-4D3D-9A74-60BD684FF5A0}" destId="{C3AFE81C-5A93-4C04-8505-24C3DDB33E94}" srcOrd="0" destOrd="0" presId="urn:microsoft.com/office/officeart/2005/8/layout/default#1"/>
    <dgm:cxn modelId="{564C6529-759A-4146-86BC-72077EC0BB7D}" type="presParOf" srcId="{A05B80F2-1855-4D3D-9A74-60BD684FF5A0}" destId="{FF4235C7-80A2-4A06-8894-E37297971C22}" srcOrd="1" destOrd="0" presId="urn:microsoft.com/office/officeart/2005/8/layout/default#1"/>
    <dgm:cxn modelId="{C275B85A-B4E5-4BB5-934E-3E7622AA5AC1}" type="presParOf" srcId="{A05B80F2-1855-4D3D-9A74-60BD684FF5A0}" destId="{C5F9C942-11F4-429F-AD2E-55141E6C9450}" srcOrd="2" destOrd="0" presId="urn:microsoft.com/office/officeart/2005/8/layout/default#1"/>
    <dgm:cxn modelId="{54244E46-5CA8-4F18-B8FB-45A94F33E212}" type="presParOf" srcId="{A05B80F2-1855-4D3D-9A74-60BD684FF5A0}" destId="{7919F645-17C3-4F5C-8672-577CAD1F4A9D}" srcOrd="3" destOrd="0" presId="urn:microsoft.com/office/officeart/2005/8/layout/default#1"/>
    <dgm:cxn modelId="{B715FC97-C024-4BE8-ADE4-09AF39F8D81F}" type="presParOf" srcId="{A05B80F2-1855-4D3D-9A74-60BD684FF5A0}" destId="{DC23E63B-A375-43F1-8177-310876DB56F6}" srcOrd="4" destOrd="0" presId="urn:microsoft.com/office/officeart/2005/8/layout/default#1"/>
    <dgm:cxn modelId="{D57D9455-C5C9-428A-B3D2-A80D50FE4A51}" type="presParOf" srcId="{A05B80F2-1855-4D3D-9A74-60BD684FF5A0}" destId="{7517B9E3-442C-45FA-BA66-4066ED022B2A}" srcOrd="5" destOrd="0" presId="urn:microsoft.com/office/officeart/2005/8/layout/default#1"/>
    <dgm:cxn modelId="{45B0964A-09E7-4B64-9E05-14BF1C3421D9}" type="presParOf" srcId="{A05B80F2-1855-4D3D-9A74-60BD684FF5A0}" destId="{414F3CCD-5BD9-469E-9D35-B8EB44D84C24}" srcOrd="6" destOrd="0" presId="urn:microsoft.com/office/officeart/2005/8/layout/default#1"/>
    <dgm:cxn modelId="{1999B920-820B-4B81-92F0-0E7347546DD3}" type="presParOf" srcId="{A05B80F2-1855-4D3D-9A74-60BD684FF5A0}" destId="{842F39A5-9015-4A69-9401-D56BE21734F8}" srcOrd="7" destOrd="0" presId="urn:microsoft.com/office/officeart/2005/8/layout/default#1"/>
    <dgm:cxn modelId="{3219705E-6E7B-4EFE-8541-340C52CE9FEA}" type="presParOf" srcId="{A05B80F2-1855-4D3D-9A74-60BD684FF5A0}" destId="{99DB7FDA-EEB7-4D6F-90A9-05C67AC9F815}" srcOrd="8" destOrd="0" presId="urn:microsoft.com/office/officeart/2005/8/layout/default#1"/>
    <dgm:cxn modelId="{F5593056-0DB3-4BE6-A49F-ACF565057EBA}" type="presParOf" srcId="{A05B80F2-1855-4D3D-9A74-60BD684FF5A0}" destId="{1F777995-E77A-4617-99C7-DEE137D81A2D}" srcOrd="9" destOrd="0" presId="urn:microsoft.com/office/officeart/2005/8/layout/default#1"/>
    <dgm:cxn modelId="{82765EA6-468F-4C20-AC0A-88F666E93E12}" type="presParOf" srcId="{A05B80F2-1855-4D3D-9A74-60BD684FF5A0}" destId="{B8037317-1377-4CE6-9485-6361E452392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FE81C-5A93-4C04-8505-24C3DDB33E94}">
      <dsp:nvSpPr>
        <dsp:cNvPr id="0" name=""/>
        <dsp:cNvSpPr/>
      </dsp:nvSpPr>
      <dsp:spPr>
        <a:xfrm>
          <a:off x="139660" y="1174"/>
          <a:ext cx="3198837" cy="19193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учёт мнения населения и подотчётности государственных органов - 24,14; </a:t>
          </a:r>
          <a:endParaRPr lang="en-US" sz="2400" kern="1200"/>
        </a:p>
      </dsp:txBody>
      <dsp:txXfrm>
        <a:off x="139660" y="1174"/>
        <a:ext cx="3198837" cy="1919302"/>
      </dsp:txXfrm>
    </dsp:sp>
    <dsp:sp modelId="{C5F9C942-11F4-429F-AD2E-55141E6C9450}">
      <dsp:nvSpPr>
        <dsp:cNvPr id="0" name=""/>
        <dsp:cNvSpPr/>
      </dsp:nvSpPr>
      <dsp:spPr>
        <a:xfrm>
          <a:off x="3658381" y="1174"/>
          <a:ext cx="3198837" cy="19193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политическая стабильность и отсутствие насилия в стране - 40,95;</a:t>
          </a:r>
          <a:endParaRPr lang="en-US" sz="2400" kern="1200"/>
        </a:p>
      </dsp:txBody>
      <dsp:txXfrm>
        <a:off x="3658381" y="1174"/>
        <a:ext cx="3198837" cy="1919302"/>
      </dsp:txXfrm>
    </dsp:sp>
    <dsp:sp modelId="{DC23E63B-A375-43F1-8177-310876DB56F6}">
      <dsp:nvSpPr>
        <dsp:cNvPr id="0" name=""/>
        <dsp:cNvSpPr/>
      </dsp:nvSpPr>
      <dsp:spPr>
        <a:xfrm>
          <a:off x="7177102" y="1174"/>
          <a:ext cx="3198837" cy="19193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эффективность работы правительства оценили как 63,94; </a:t>
          </a:r>
          <a:endParaRPr lang="en-US" sz="2400" kern="1200"/>
        </a:p>
      </dsp:txBody>
      <dsp:txXfrm>
        <a:off x="7177102" y="1174"/>
        <a:ext cx="3198837" cy="1919302"/>
      </dsp:txXfrm>
    </dsp:sp>
    <dsp:sp modelId="{414F3CCD-5BD9-469E-9D35-B8EB44D84C24}">
      <dsp:nvSpPr>
        <dsp:cNvPr id="0" name=""/>
        <dsp:cNvSpPr/>
      </dsp:nvSpPr>
      <dsp:spPr>
        <a:xfrm>
          <a:off x="139660" y="2240360"/>
          <a:ext cx="3198837" cy="19193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качество законодательства - 44,71;</a:t>
          </a:r>
          <a:endParaRPr lang="en-US" sz="2400" kern="1200"/>
        </a:p>
      </dsp:txBody>
      <dsp:txXfrm>
        <a:off x="139660" y="2240360"/>
        <a:ext cx="3198837" cy="1919302"/>
      </dsp:txXfrm>
    </dsp:sp>
    <dsp:sp modelId="{99DB7FDA-EEB7-4D6F-90A9-05C67AC9F815}">
      <dsp:nvSpPr>
        <dsp:cNvPr id="0" name=""/>
        <dsp:cNvSpPr/>
      </dsp:nvSpPr>
      <dsp:spPr>
        <a:xfrm>
          <a:off x="3658381" y="2240360"/>
          <a:ext cx="3198837" cy="191930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верховенство закона - 29,81; </a:t>
          </a:r>
          <a:endParaRPr lang="en-US" sz="2400" kern="1200"/>
        </a:p>
      </dsp:txBody>
      <dsp:txXfrm>
        <a:off x="3658381" y="2240360"/>
        <a:ext cx="3198837" cy="1919302"/>
      </dsp:txXfrm>
    </dsp:sp>
    <dsp:sp modelId="{B8037317-1377-4CE6-9485-6361E4523928}">
      <dsp:nvSpPr>
        <dsp:cNvPr id="0" name=""/>
        <dsp:cNvSpPr/>
      </dsp:nvSpPr>
      <dsp:spPr>
        <a:xfrm>
          <a:off x="7177102" y="2240360"/>
          <a:ext cx="3198837" cy="19193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сдерживание коррупции - 28,37</a:t>
          </a:r>
          <a:endParaRPr lang="en-US" sz="2400" kern="1200"/>
        </a:p>
      </dsp:txBody>
      <dsp:txXfrm>
        <a:off x="7177102" y="2240360"/>
        <a:ext cx="3198837" cy="1919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2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6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8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0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5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08" y="1579358"/>
            <a:ext cx="6364224" cy="3136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>
                <a:latin typeface="Comic Sans MS"/>
                <a:ea typeface="+mj-lt"/>
                <a:cs typeface="+mj-lt"/>
              </a:rPr>
              <a:t>КОРПОРАТИВНАЯ КУЛЬТУРА КАК ОСНОВНАЯ СОСТАВЛЯЮЩАЯ КАЧЕСТВЕННОГО ГОСУДАРСТВЕННОГО УПРАВЛЕНИЯ В РОССИЙСКОЙ ФЕДЕРАЦИИ</a:t>
            </a:r>
            <a:endParaRPr lang="ru-RU" sz="3400" dirty="0">
              <a:latin typeface="Comic Sans MS"/>
              <a:ea typeface="+mj-lt"/>
              <a:cs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3567" y="4983892"/>
            <a:ext cx="6985687" cy="145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>
                <a:cs typeface="Calibri"/>
              </a:rPr>
              <a:t>Выполнила: Кузнецова Анастасия Александровна</a:t>
            </a:r>
            <a:endParaRPr lang="ru-RU" sz="1800" dirty="0"/>
          </a:p>
          <a:p>
            <a:pPr algn="ctr">
              <a:lnSpc>
                <a:spcPct val="90000"/>
              </a:lnSpc>
            </a:pPr>
            <a:r>
              <a:rPr lang="ru-RU" sz="1800" dirty="0">
                <a:cs typeface="Calibri"/>
              </a:rPr>
              <a:t>Студентка группы 2ГМУ1, факультета "экономики и управления" Финансового университета при правительстве </a:t>
            </a:r>
            <a:r>
              <a:rPr lang="ru-RU" sz="1800" dirty="0" err="1">
                <a:cs typeface="Calibri"/>
              </a:rPr>
              <a:t>рф</a:t>
            </a:r>
            <a:r>
              <a:rPr lang="ru-RU" sz="1800" dirty="0">
                <a:cs typeface="Calibri"/>
              </a:rPr>
              <a:t> омский </a:t>
            </a:r>
            <a:r>
              <a:rPr lang="ru-RU" sz="1800" dirty="0" smtClean="0">
                <a:cs typeface="Calibri"/>
              </a:rPr>
              <a:t>филиал</a:t>
            </a:r>
          </a:p>
          <a:p>
            <a:pPr algn="ctr">
              <a:lnSpc>
                <a:spcPct val="90000"/>
              </a:lnSpc>
            </a:pPr>
            <a:r>
              <a:rPr lang="ru-RU" sz="1800" dirty="0" smtClean="0">
                <a:cs typeface="Calibri"/>
              </a:rPr>
              <a:t>Научный руководитель: </a:t>
            </a:r>
            <a:r>
              <a:rPr lang="ru-RU" sz="1800" dirty="0" err="1" smtClean="0">
                <a:cs typeface="Calibri"/>
              </a:rPr>
              <a:t>Аширбагина</a:t>
            </a:r>
            <a:r>
              <a:rPr lang="ru-RU" sz="1800" dirty="0" smtClean="0">
                <a:cs typeface="Calibri"/>
              </a:rPr>
              <a:t> Наталья Леонидовна</a:t>
            </a:r>
            <a:endParaRPr lang="ru-RU" sz="1800" dirty="0">
              <a:cs typeface="Calibri"/>
            </a:endParaRPr>
          </a:p>
          <a:p>
            <a:pPr algn="ctr">
              <a:lnSpc>
                <a:spcPct val="90000"/>
              </a:lnSpc>
            </a:pPr>
            <a:endParaRPr lang="ru-RU" sz="2000" dirty="0">
              <a:cs typeface="Calibri"/>
            </a:endParaRPr>
          </a:p>
          <a:p>
            <a:pPr>
              <a:lnSpc>
                <a:spcPct val="90000"/>
              </a:lnSpc>
            </a:pPr>
            <a:endParaRPr lang="ru-RU" sz="13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7381A1-7C27-485E-B482-22277453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249" r="23412" b="4"/>
          <a:stretch/>
        </p:blipFill>
        <p:spPr>
          <a:xfrm>
            <a:off x="6376086" y="10"/>
            <a:ext cx="5815914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Рисунок 5" descr="90 лет Финуниверситет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43"/>
            <a:ext cx="3178702" cy="1345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54DEE1C-7FD6-4FA0-A96A-BDF952F199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AC0B36-E79A-4D69-A879-DB98B636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174" y="5032835"/>
            <a:ext cx="9144000" cy="11931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>
                <a:latin typeface="Comic Sans MS"/>
              </a:rPr>
              <a:t>В </a:t>
            </a:r>
            <a:r>
              <a:rPr lang="en-US" sz="3200" dirty="0" err="1">
                <a:latin typeface="Comic Sans MS"/>
              </a:rPr>
              <a:t>целом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корпоративная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культура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любых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государственных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органов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направлена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на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порядок</a:t>
            </a:r>
            <a:r>
              <a:rPr lang="en-US" sz="3200" dirty="0">
                <a:latin typeface="Comic Sans MS"/>
              </a:rPr>
              <a:t> и </a:t>
            </a:r>
            <a:r>
              <a:rPr lang="en-US" sz="3200" dirty="0" err="1">
                <a:latin typeface="Comic Sans MS"/>
              </a:rPr>
              <a:t>стабильность</a:t>
            </a:r>
            <a:r>
              <a:rPr lang="en-US" sz="3200" dirty="0">
                <a:latin typeface="Comic Sans MS"/>
              </a:rPr>
              <a:t>, и </a:t>
            </a:r>
            <a:r>
              <a:rPr lang="en-US" sz="3200" dirty="0" err="1">
                <a:latin typeface="Comic Sans MS"/>
              </a:rPr>
              <a:t>служение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обществу</a:t>
            </a:r>
            <a:endParaRPr lang="en-US" sz="3200" dirty="0">
              <a:latin typeface="Comic Sans MS"/>
            </a:endParaRPr>
          </a:p>
        </p:txBody>
      </p:sp>
      <p:pic>
        <p:nvPicPr>
          <p:cNvPr id="3" name="Рисунок 3" descr="Изображение выглядит как рисунок, зна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46EB139-AF98-41D3-8987-FF5E93C0C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384" r="2" b="2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054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5B04A-732A-4FAF-9FD5-B0BB023C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3" y="2945"/>
            <a:ext cx="5890583" cy="65549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latin typeface="Comic Sans MS"/>
              </a:rPr>
              <a:t>В </a:t>
            </a:r>
            <a:r>
              <a:rPr lang="en-US" sz="2400" dirty="0" err="1">
                <a:latin typeface="Comic Sans MS"/>
              </a:rPr>
              <a:t>каждой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стране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бывают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свои</a:t>
            </a:r>
            <a:r>
              <a:rPr lang="en-US" sz="2400" dirty="0">
                <a:latin typeface="Comic Sans MS"/>
              </a:rPr>
              <a:t>  “</a:t>
            </a:r>
            <a:r>
              <a:rPr lang="en-US" sz="2400" dirty="0" err="1">
                <a:latin typeface="Comic Sans MS"/>
              </a:rPr>
              <a:t>пробелы</a:t>
            </a:r>
            <a:r>
              <a:rPr lang="en-US" sz="2400" dirty="0">
                <a:latin typeface="Comic Sans MS"/>
              </a:rPr>
              <a:t>” и </a:t>
            </a:r>
            <a:r>
              <a:rPr lang="en-US" sz="2400" dirty="0" err="1">
                <a:latin typeface="Comic Sans MS"/>
              </a:rPr>
              <a:t>успехи</a:t>
            </a:r>
            <a:r>
              <a:rPr lang="en-US" sz="2400" dirty="0">
                <a:latin typeface="Comic Sans MS"/>
              </a:rPr>
              <a:t> в </a:t>
            </a:r>
            <a:r>
              <a:rPr lang="en-US" sz="2400" dirty="0" err="1">
                <a:latin typeface="Comic Sans MS"/>
              </a:rPr>
              <a:t>государственном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управлении</a:t>
            </a:r>
            <a:r>
              <a:rPr lang="en-US" sz="2400" dirty="0">
                <a:latin typeface="Comic Sans MS"/>
              </a:rPr>
              <a:t> и </a:t>
            </a:r>
            <a:r>
              <a:rPr lang="en-US" sz="2400" dirty="0" err="1">
                <a:latin typeface="Comic Sans MS"/>
              </a:rPr>
              <a:t>это</a:t>
            </a:r>
            <a:r>
              <a:rPr lang="en-US" sz="2400" dirty="0">
                <a:latin typeface="Comic Sans MS"/>
              </a:rPr>
              <a:t> в </a:t>
            </a:r>
            <a:r>
              <a:rPr lang="en-US" sz="2400" dirty="0" err="1">
                <a:latin typeface="Comic Sans MS"/>
              </a:rPr>
              <a:t>некоторой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степени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относится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как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раз</a:t>
            </a:r>
            <a:r>
              <a:rPr lang="en-US" sz="2400" dirty="0">
                <a:latin typeface="Comic Sans MS"/>
              </a:rPr>
              <a:t> к </a:t>
            </a:r>
            <a:r>
              <a:rPr lang="en-US" sz="2400" dirty="0" err="1">
                <a:latin typeface="Comic Sans MS"/>
              </a:rPr>
              <a:t>корпоративной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культуре</a:t>
            </a:r>
            <a:r>
              <a:rPr lang="en-US" sz="2400" dirty="0">
                <a:latin typeface="Comic Sans MS"/>
              </a:rPr>
              <a:t>. </a:t>
            </a:r>
            <a:r>
              <a:rPr lang="en-US" sz="2400" dirty="0" err="1">
                <a:latin typeface="Comic Sans MS"/>
              </a:rPr>
              <a:t>Следовательно</a:t>
            </a:r>
            <a:r>
              <a:rPr lang="en-US" sz="2400" dirty="0">
                <a:latin typeface="Comic Sans MS"/>
              </a:rPr>
              <a:t>, </a:t>
            </a:r>
            <a:r>
              <a:rPr lang="en-US" sz="2400" dirty="0" err="1">
                <a:latin typeface="Comic Sans MS"/>
              </a:rPr>
              <a:t>необходимо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уделять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должное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внимание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развитию</a:t>
            </a:r>
            <a:r>
              <a:rPr lang="en-US" sz="2400" dirty="0">
                <a:latin typeface="Comic Sans MS"/>
              </a:rPr>
              <a:t>  </a:t>
            </a:r>
            <a:r>
              <a:rPr lang="en-US" sz="2400" dirty="0" err="1">
                <a:latin typeface="Comic Sans MS"/>
              </a:rPr>
              <a:t>корпоративной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культуры</a:t>
            </a:r>
            <a:r>
              <a:rPr lang="en-US" sz="2400" dirty="0">
                <a:latin typeface="Comic Sans MS"/>
              </a:rPr>
              <a:t> в </a:t>
            </a:r>
            <a:r>
              <a:rPr lang="en-US" sz="2400" dirty="0" err="1">
                <a:latin typeface="Comic Sans MS"/>
              </a:rPr>
              <a:t>сфере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государственной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службы</a:t>
            </a:r>
            <a:r>
              <a:rPr lang="en-US" sz="2400" dirty="0">
                <a:latin typeface="Comic Sans MS"/>
              </a:rPr>
              <a:t>. </a:t>
            </a:r>
            <a:r>
              <a:rPr lang="en-US" sz="2400" dirty="0" err="1">
                <a:latin typeface="Comic Sans MS"/>
              </a:rPr>
              <a:t>Именно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культура</a:t>
            </a:r>
            <a:r>
              <a:rPr lang="en-US" sz="2400" dirty="0">
                <a:latin typeface="Comic Sans MS"/>
              </a:rPr>
              <a:t>  </a:t>
            </a:r>
            <a:r>
              <a:rPr lang="en-US" sz="2400" dirty="0" err="1">
                <a:latin typeface="Comic Sans MS"/>
              </a:rPr>
              <a:t>отражает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уровень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развития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органов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государственного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управления</a:t>
            </a:r>
            <a:r>
              <a:rPr lang="en-US" sz="2400" dirty="0">
                <a:latin typeface="Comic Sans MS"/>
              </a:rPr>
              <a:t>, а </a:t>
            </a:r>
            <a:r>
              <a:rPr lang="en-US" sz="2400" dirty="0" err="1">
                <a:latin typeface="Comic Sans MS"/>
              </a:rPr>
              <a:t>также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компетентность</a:t>
            </a:r>
            <a:r>
              <a:rPr lang="en-US" sz="2400" dirty="0">
                <a:latin typeface="Comic Sans MS"/>
              </a:rPr>
              <a:t>, </a:t>
            </a:r>
            <a:r>
              <a:rPr lang="en-US" sz="2400" dirty="0" err="1">
                <a:latin typeface="Comic Sans MS"/>
              </a:rPr>
              <a:t>профессионализм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государственных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служащих</a:t>
            </a:r>
            <a:r>
              <a:rPr lang="en-US" sz="2400" dirty="0">
                <a:latin typeface="Comic Sans MS"/>
              </a:rPr>
              <a:t>, </a:t>
            </a:r>
            <a:r>
              <a:rPr lang="en-US" sz="2400" dirty="0" err="1">
                <a:latin typeface="Comic Sans MS"/>
              </a:rPr>
              <a:t>которые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отвечают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за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качественное</a:t>
            </a:r>
            <a:r>
              <a:rPr lang="en-US" sz="2400" dirty="0">
                <a:latin typeface="Comic Sans MS"/>
              </a:rPr>
              <a:t>  </a:t>
            </a:r>
            <a:r>
              <a:rPr lang="en-US" sz="2400" dirty="0" err="1">
                <a:latin typeface="Comic Sans MS"/>
              </a:rPr>
              <a:t>управление</a:t>
            </a:r>
            <a:r>
              <a:rPr lang="en-US" sz="2400" dirty="0">
                <a:latin typeface="Comic Sans MS"/>
              </a:rPr>
              <a:t> </a:t>
            </a:r>
            <a:r>
              <a:rPr lang="en-US" sz="2400" dirty="0" err="1">
                <a:latin typeface="Comic Sans MS"/>
              </a:rPr>
              <a:t>государством</a:t>
            </a:r>
            <a:r>
              <a:rPr lang="en-US" sz="2400" dirty="0">
                <a:latin typeface="Comic Sans MS"/>
              </a:rPr>
              <a:t>.</a:t>
            </a:r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AA9B7FC7-6374-469E-B25F-D5EFE60CBB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031" r="2388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503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27F3F19-5A4B-42AD-9A79-B8279086A6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игрушка, стол, висит, наполненн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64F6CF0-1B64-4FF5-8BC6-B5E7A51ABC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145" b="188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8202C37C-3123-4850-965F-F823CD438B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14441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487E6D-2DDE-47C6-A189-A00D31BC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489" y="4499981"/>
            <a:ext cx="4054890" cy="100006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/>
              <a:t>Спасибо</a:t>
            </a:r>
            <a:r>
              <a:rPr lang="en-US" sz="3600" b="1" dirty="0"/>
              <a:t> </a:t>
            </a:r>
            <a:r>
              <a:rPr lang="en-US" sz="3600" b="1" dirty="0" err="1"/>
              <a:t>за</a:t>
            </a:r>
            <a:r>
              <a:rPr lang="en-US" sz="3600" b="1" dirty="0"/>
              <a:t> </a:t>
            </a:r>
            <a:r>
              <a:rPr lang="en-US" sz="3600" b="1" dirty="0" err="1"/>
              <a:t>внимание</a:t>
            </a:r>
            <a:r>
              <a:rPr lang="en-US" sz="3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311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CE1AED4-C7FF-4468-BF54-4470A0A3E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человек, внутренний, мужчина, сид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5B364AB-2037-4945-8EBC-75C9D690C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721" r="-1" b="298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DE94FAB-AA60-43B4-A2C3-3A940B9A95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B16A94-03F8-4E7B-A43B-63FC2CA0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27" y="4968169"/>
            <a:ext cx="11349788" cy="147350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 smtClean="0"/>
              <a:t>Цель</a:t>
            </a:r>
            <a:r>
              <a:rPr lang="ru-RU" sz="3200" dirty="0" smtClean="0"/>
              <a:t> работы  - </a:t>
            </a:r>
            <a:r>
              <a:rPr lang="en-US" sz="3200" dirty="0" smtClean="0"/>
              <a:t> </a:t>
            </a:r>
            <a:r>
              <a:rPr lang="en-US" sz="3200" dirty="0" err="1"/>
              <a:t>исследование</a:t>
            </a:r>
            <a:r>
              <a:rPr lang="en-US" sz="3200" dirty="0"/>
              <a:t>  </a:t>
            </a:r>
            <a:r>
              <a:rPr lang="en-US" sz="3200" dirty="0" err="1"/>
              <a:t>феномена</a:t>
            </a:r>
            <a:r>
              <a:rPr lang="en-US" sz="3200" dirty="0"/>
              <a:t> «</a:t>
            </a:r>
            <a:r>
              <a:rPr lang="en-US" sz="3200" dirty="0" err="1"/>
              <a:t>корпоративная</a:t>
            </a:r>
            <a:r>
              <a:rPr lang="en-US" sz="3200" dirty="0"/>
              <a:t> </a:t>
            </a:r>
            <a:r>
              <a:rPr lang="en-US" sz="3200" dirty="0" err="1"/>
              <a:t>культура</a:t>
            </a:r>
            <a:r>
              <a:rPr lang="en-US" sz="3200" dirty="0"/>
              <a:t>» </a:t>
            </a:r>
            <a:r>
              <a:rPr lang="ru-RU" sz="3200" dirty="0" smtClean="0"/>
              <a:t>, как </a:t>
            </a:r>
            <a:r>
              <a:rPr lang="en-US" sz="3200" dirty="0" smtClean="0"/>
              <a:t> </a:t>
            </a:r>
            <a:r>
              <a:rPr lang="en-US" sz="3200" dirty="0" err="1" smtClean="0"/>
              <a:t>фактор</a:t>
            </a:r>
            <a:r>
              <a:rPr lang="ru-RU" sz="3200" dirty="0" smtClean="0"/>
              <a:t>а</a:t>
            </a:r>
            <a:r>
              <a:rPr lang="en-US" sz="3200" dirty="0" smtClean="0"/>
              <a:t>, </a:t>
            </a:r>
            <a:r>
              <a:rPr lang="en-US" sz="3200" dirty="0" err="1" smtClean="0"/>
              <a:t>влияющ</a:t>
            </a:r>
            <a:r>
              <a:rPr lang="ru-RU" sz="3200" smtClean="0"/>
              <a:t>его </a:t>
            </a:r>
            <a:r>
              <a:rPr lang="en-US" sz="3200" smtClean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государственное</a:t>
            </a:r>
            <a:r>
              <a:rPr lang="en-US" sz="3200" dirty="0"/>
              <a:t> </a:t>
            </a:r>
            <a:r>
              <a:rPr lang="en-US" sz="3200" dirty="0" err="1"/>
              <a:t>управление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55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4C5663A-0CE3-4AEE-B47E-FB68D9EBF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DBE053-A034-410F-8187-36FA9B51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79" y="-231223"/>
            <a:ext cx="3816095" cy="180730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0262D7-5046-4068-9A42-9E320842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67" y="1339384"/>
            <a:ext cx="4964616" cy="52241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рассмотреть такие понятия как “корпоративная культура”, “государственная гражданская служба”, “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Governance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Matters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”</a:t>
            </a:r>
            <a:r>
              <a:rPr lang="ru-RU" sz="2400" dirty="0">
                <a:ea typeface="+mn-lt"/>
                <a:cs typeface="+mn-lt"/>
              </a:rPr>
              <a:t>; </a:t>
            </a:r>
            <a:endParaRPr lang="ru-RU"/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ru-RU" sz="2400" dirty="0">
                <a:solidFill>
                  <a:srgbClr val="00B050"/>
                </a:solidFill>
                <a:ea typeface="+mn-lt"/>
                <a:cs typeface="+mn-lt"/>
              </a:rPr>
              <a:t>проследить взаимосвязь корпоративной культуры и эффективного государственного управления</a:t>
            </a:r>
            <a:r>
              <a:rPr lang="ru-RU" sz="2400" dirty="0">
                <a:ea typeface="+mn-lt"/>
                <a:cs typeface="+mn-lt"/>
              </a:rPr>
              <a:t>; </a:t>
            </a:r>
          </a:p>
          <a:p>
            <a:pPr>
              <a:lnSpc>
                <a:spcPct val="90000"/>
              </a:lnSpc>
              <a:buFont typeface="Wingdings" panose="020B0604020202020204" pitchFamily="34" charset="0"/>
              <a:buChar char="Ø"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выявить факторы, которые влияют на формирование корпоративной культуры государственных гражданских служащих</a:t>
            </a:r>
            <a:endParaRPr lang="ru-RU" sz="24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4" descr="Изображение выглядит как стол, снег, холм, катается на лыжах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18A14C0-E576-40A6-924B-96E241E8B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33" r="-1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52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421DF1-09DB-440D-B1A5-1A6743E1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8" y="190685"/>
            <a:ext cx="6663626" cy="31535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dirty="0" err="1">
                <a:solidFill>
                  <a:srgbClr val="0070C0"/>
                </a:solidFill>
              </a:rPr>
              <a:t>Государственная</a:t>
            </a:r>
            <a:r>
              <a:rPr lang="en-US" sz="2300" dirty="0">
                <a:solidFill>
                  <a:srgbClr val="0070C0"/>
                </a:solidFill>
              </a:rPr>
              <a:t> </a:t>
            </a:r>
            <a:r>
              <a:rPr lang="en-US" sz="2300" dirty="0" err="1">
                <a:solidFill>
                  <a:srgbClr val="0070C0"/>
                </a:solidFill>
              </a:rPr>
              <a:t>гражданская</a:t>
            </a:r>
            <a:r>
              <a:rPr lang="en-US" sz="2300" dirty="0">
                <a:solidFill>
                  <a:srgbClr val="0070C0"/>
                </a:solidFill>
              </a:rPr>
              <a:t> </a:t>
            </a:r>
            <a:r>
              <a:rPr lang="en-US" sz="2300" dirty="0" err="1">
                <a:solidFill>
                  <a:srgbClr val="0070C0"/>
                </a:solidFill>
              </a:rPr>
              <a:t>служба</a:t>
            </a:r>
            <a:r>
              <a:rPr lang="en-US" sz="2300" dirty="0"/>
              <a:t> - </a:t>
            </a:r>
            <a:r>
              <a:rPr lang="en-US" sz="2300" dirty="0" err="1"/>
              <a:t>это</a:t>
            </a:r>
            <a:r>
              <a:rPr lang="en-US" sz="2300" dirty="0"/>
              <a:t> </a:t>
            </a:r>
            <a:r>
              <a:rPr lang="en-US" sz="2300" dirty="0" err="1"/>
              <a:t>профессиональная</a:t>
            </a:r>
            <a:r>
              <a:rPr lang="en-US" sz="2300" dirty="0"/>
              <a:t> </a:t>
            </a:r>
            <a:r>
              <a:rPr lang="en-US" sz="2300" dirty="0" err="1"/>
              <a:t>служебная</a:t>
            </a:r>
            <a:r>
              <a:rPr lang="en-US" sz="2300" dirty="0"/>
              <a:t>  </a:t>
            </a:r>
            <a:r>
              <a:rPr lang="en-US" sz="2300" dirty="0" err="1"/>
              <a:t>деятельность</a:t>
            </a:r>
            <a:r>
              <a:rPr lang="en-US" sz="2300" dirty="0"/>
              <a:t> </a:t>
            </a:r>
            <a:r>
              <a:rPr lang="en-US" sz="2300" dirty="0" err="1"/>
              <a:t>граждан</a:t>
            </a:r>
            <a:r>
              <a:rPr lang="en-US" sz="2300" dirty="0"/>
              <a:t> </a:t>
            </a:r>
            <a:r>
              <a:rPr lang="en-US" sz="2300" dirty="0" err="1"/>
              <a:t>Российской</a:t>
            </a:r>
            <a:r>
              <a:rPr lang="en-US" sz="2300" dirty="0"/>
              <a:t> </a:t>
            </a:r>
            <a:r>
              <a:rPr lang="en-US" sz="2300" dirty="0" err="1"/>
              <a:t>Федерации</a:t>
            </a:r>
            <a:r>
              <a:rPr lang="en-US" sz="2300" dirty="0"/>
              <a:t> в </a:t>
            </a:r>
            <a:r>
              <a:rPr lang="en-US" sz="2300" dirty="0" err="1"/>
              <a:t>гражданских</a:t>
            </a:r>
            <a:r>
              <a:rPr lang="en-US" sz="2300" dirty="0"/>
              <a:t> </a:t>
            </a:r>
            <a:r>
              <a:rPr lang="en-US" sz="2300" dirty="0" err="1"/>
              <a:t>органах</a:t>
            </a:r>
            <a:r>
              <a:rPr lang="en-US" sz="2300" dirty="0"/>
              <a:t> </a:t>
            </a:r>
            <a:r>
              <a:rPr lang="en-US" sz="2300" dirty="0" err="1"/>
              <a:t>исполнительной</a:t>
            </a:r>
            <a:r>
              <a:rPr lang="en-US" sz="2300" dirty="0"/>
              <a:t>, </a:t>
            </a:r>
            <a:r>
              <a:rPr lang="en-US" sz="2300" dirty="0" err="1"/>
              <a:t>законодательной</a:t>
            </a:r>
            <a:r>
              <a:rPr lang="en-US" sz="2300" dirty="0"/>
              <a:t> и </a:t>
            </a:r>
            <a:r>
              <a:rPr lang="en-US" sz="2300" dirty="0" err="1"/>
              <a:t>судебной</a:t>
            </a:r>
            <a:r>
              <a:rPr lang="en-US" sz="2300" dirty="0"/>
              <a:t> </a:t>
            </a:r>
            <a:r>
              <a:rPr lang="en-US" sz="2300" dirty="0" err="1"/>
              <a:t>власти</a:t>
            </a:r>
            <a:r>
              <a:rPr lang="en-US" sz="2300" dirty="0"/>
              <a:t> </a:t>
            </a:r>
            <a:r>
              <a:rPr lang="en-US" sz="2300" dirty="0" err="1"/>
              <a:t>на</a:t>
            </a:r>
            <a:r>
              <a:rPr lang="en-US" sz="2300" dirty="0"/>
              <a:t> </a:t>
            </a:r>
            <a:r>
              <a:rPr lang="en-US" sz="2300" dirty="0" err="1"/>
              <a:t>федеральном</a:t>
            </a:r>
            <a:r>
              <a:rPr lang="en-US" sz="2300" dirty="0"/>
              <a:t> и </a:t>
            </a:r>
            <a:r>
              <a:rPr lang="en-US" sz="2300" dirty="0" err="1"/>
              <a:t>региональном</a:t>
            </a:r>
            <a:r>
              <a:rPr lang="en-US" sz="2300" dirty="0"/>
              <a:t> </a:t>
            </a:r>
            <a:r>
              <a:rPr lang="en-US" sz="2300" dirty="0" err="1"/>
              <a:t>уровне</a:t>
            </a:r>
            <a:r>
              <a:rPr lang="en-US" sz="2300" dirty="0"/>
              <a:t>, и </a:t>
            </a:r>
            <a:r>
              <a:rPr lang="en-US" sz="2300" dirty="0" err="1"/>
              <a:t>именно</a:t>
            </a:r>
            <a:r>
              <a:rPr lang="en-US" sz="2300" dirty="0"/>
              <a:t> </a:t>
            </a:r>
            <a:r>
              <a:rPr lang="en-US" sz="2300" dirty="0" err="1"/>
              <a:t>она</a:t>
            </a:r>
            <a:r>
              <a:rPr lang="en-US" sz="2300" dirty="0"/>
              <a:t> </a:t>
            </a:r>
            <a:r>
              <a:rPr lang="en-US" sz="2300" dirty="0" err="1"/>
              <a:t>требует</a:t>
            </a:r>
            <a:r>
              <a:rPr lang="en-US" sz="2300" dirty="0"/>
              <a:t> </a:t>
            </a:r>
            <a:r>
              <a:rPr lang="en-US" sz="2300" dirty="0" err="1"/>
              <a:t>постоянного</a:t>
            </a:r>
            <a:r>
              <a:rPr lang="en-US" sz="2300" dirty="0"/>
              <a:t> </a:t>
            </a:r>
            <a:r>
              <a:rPr lang="en-US" sz="2300" dirty="0" err="1"/>
              <a:t>повышения</a:t>
            </a:r>
            <a:r>
              <a:rPr lang="en-US" sz="2300" dirty="0"/>
              <a:t> </a:t>
            </a:r>
            <a:r>
              <a:rPr lang="en-US" sz="2300" dirty="0" err="1"/>
              <a:t>качества</a:t>
            </a:r>
            <a:r>
              <a:rPr lang="en-US" sz="2300" dirty="0"/>
              <a:t> </a:t>
            </a:r>
            <a:r>
              <a:rPr lang="en-US" sz="2300" dirty="0" err="1"/>
              <a:t>управления</a:t>
            </a:r>
          </a:p>
        </p:txBody>
      </p:sp>
      <p:pic>
        <p:nvPicPr>
          <p:cNvPr id="8" name="Рисунок 8" descr="Изображение выглядит как комна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AA7BC89-4CC6-4ACB-B41E-917B8A053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5272" r="1951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42593B-6E82-4F99-A9A4-457358C65D35}"/>
              </a:ext>
            </a:extLst>
          </p:cNvPr>
          <p:cNvSpPr txBox="1"/>
          <p:nvPr/>
        </p:nvSpPr>
        <p:spPr>
          <a:xfrm>
            <a:off x="3050006" y="4313321"/>
            <a:ext cx="356535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>
                <a:latin typeface="Comic Sans MS"/>
              </a:rPr>
              <a:t>подсистема социального управления</a:t>
            </a:r>
            <a:endParaRPr lang="ru-RU" sz="2400">
              <a:latin typeface="Comic Sans MS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31334890-1617-434F-8B46-29666C586384}"/>
              </a:ext>
            </a:extLst>
          </p:cNvPr>
          <p:cNvSpPr/>
          <p:nvPr/>
        </p:nvSpPr>
        <p:spPr>
          <a:xfrm rot="1680000">
            <a:off x="2126400" y="3493750"/>
            <a:ext cx="381000" cy="78205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A7593117-7F26-40D2-A3B5-932BA1ACE96C}"/>
              </a:ext>
            </a:extLst>
          </p:cNvPr>
          <p:cNvSpPr/>
          <p:nvPr/>
        </p:nvSpPr>
        <p:spPr>
          <a:xfrm rot="3120000">
            <a:off x="3915384" y="3670517"/>
            <a:ext cx="792078" cy="39102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0A83E7-C8AA-4324-91EF-AC8749C0DF3D}"/>
              </a:ext>
            </a:extLst>
          </p:cNvPr>
          <p:cNvSpPr txBox="1"/>
          <p:nvPr/>
        </p:nvSpPr>
        <p:spPr>
          <a:xfrm>
            <a:off x="651210" y="4370973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Comic Sans MS"/>
              </a:rPr>
              <a:t>социальный институт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7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EBAC96-1AE6-4DAD-BE20-67DF41BB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714684"/>
            <a:ext cx="4620584" cy="45671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Comic Sans MS"/>
              </a:rPr>
              <a:t>К</a:t>
            </a:r>
            <a:r>
              <a:rPr lang="en-US" sz="2800" dirty="0" err="1">
                <a:solidFill>
                  <a:schemeClr val="accent3"/>
                </a:solidFill>
                <a:latin typeface="Comic Sans MS"/>
              </a:rPr>
              <a:t>о</a:t>
            </a:r>
            <a:r>
              <a:rPr lang="en-US" sz="2800" dirty="0" err="1">
                <a:solidFill>
                  <a:srgbClr val="00B050"/>
                </a:solidFill>
                <a:latin typeface="Comic Sans MS"/>
              </a:rPr>
              <a:t>р</a:t>
            </a:r>
            <a:r>
              <a:rPr lang="en-US" sz="2800" dirty="0" err="1">
                <a:solidFill>
                  <a:srgbClr val="FFC000"/>
                </a:solidFill>
                <a:latin typeface="Comic Sans MS"/>
              </a:rPr>
              <a:t>п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Comic Sans MS"/>
              </a:rPr>
              <a:t>о</a:t>
            </a:r>
            <a:r>
              <a:rPr lang="en-US" sz="2800" dirty="0" err="1">
                <a:solidFill>
                  <a:schemeClr val="accent2"/>
                </a:solidFill>
                <a:latin typeface="Comic Sans MS"/>
              </a:rPr>
              <a:t>р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/>
              </a:rPr>
              <a:t>а</a:t>
            </a:r>
            <a:r>
              <a:rPr lang="en-US" sz="2800" dirty="0" err="1">
                <a:solidFill>
                  <a:srgbClr val="92D050"/>
                </a:solidFill>
                <a:latin typeface="Comic Sans MS"/>
              </a:rPr>
              <a:t>т</a:t>
            </a:r>
            <a:r>
              <a:rPr lang="en-US" sz="2800" dirty="0" err="1">
                <a:solidFill>
                  <a:srgbClr val="FFFF00"/>
                </a:solidFill>
                <a:latin typeface="Comic Sans MS"/>
              </a:rPr>
              <a:t>и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omic Sans MS"/>
              </a:rPr>
              <a:t>в</a:t>
            </a:r>
            <a:r>
              <a:rPr lang="en-US" sz="2800" dirty="0" err="1">
                <a:solidFill>
                  <a:schemeClr val="accent6"/>
                </a:solidFill>
                <a:latin typeface="Comic Sans MS"/>
              </a:rPr>
              <a:t>н</a:t>
            </a:r>
            <a:r>
              <a:rPr lang="en-US" sz="2800" dirty="0" err="1">
                <a:solidFill>
                  <a:srgbClr val="002060"/>
                </a:solidFill>
                <a:latin typeface="Comic Sans MS"/>
              </a:rPr>
              <a:t>а</a:t>
            </a:r>
            <a:r>
              <a:rPr lang="en-US" sz="2800" dirty="0" err="1">
                <a:solidFill>
                  <a:srgbClr val="C00000"/>
                </a:solidFill>
                <a:latin typeface="Comic Sans MS"/>
              </a:rPr>
              <a:t>я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Comic Sans MS"/>
              </a:rPr>
              <a:t>к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omic Sans MS"/>
              </a:rPr>
              <a:t>у</a:t>
            </a:r>
            <a:r>
              <a:rPr lang="en-US" sz="2800" dirty="0" err="1">
                <a:solidFill>
                  <a:srgbClr val="FF0000"/>
                </a:solidFill>
                <a:latin typeface="Comic Sans MS"/>
              </a:rPr>
              <a:t>л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/>
              </a:rPr>
              <a:t>ь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Comic Sans MS"/>
              </a:rPr>
              <a:t>т</a:t>
            </a:r>
            <a:r>
              <a:rPr lang="en-US" sz="2800" dirty="0" err="1">
                <a:solidFill>
                  <a:srgbClr val="0070C0"/>
                </a:solidFill>
                <a:latin typeface="Comic Sans MS"/>
              </a:rPr>
              <a:t>у</a:t>
            </a:r>
            <a:r>
              <a:rPr lang="en-US" sz="2800" dirty="0" err="1">
                <a:solidFill>
                  <a:schemeClr val="accent3"/>
                </a:solidFill>
                <a:latin typeface="Comic Sans MS"/>
              </a:rPr>
              <a:t>р</a:t>
            </a:r>
            <a:r>
              <a:rPr lang="en-US" sz="2800" dirty="0" err="1">
                <a:solidFill>
                  <a:srgbClr val="00B050"/>
                </a:solidFill>
                <a:latin typeface="Comic Sans MS"/>
              </a:rPr>
              <a:t>а</a:t>
            </a:r>
            <a:r>
              <a:rPr lang="en-US" sz="2800" dirty="0">
                <a:latin typeface="Comic Sans MS"/>
              </a:rPr>
              <a:t> - </a:t>
            </a:r>
            <a:r>
              <a:rPr lang="en-US" sz="2800" dirty="0" err="1">
                <a:latin typeface="Comic Sans MS"/>
              </a:rPr>
              <a:t>это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система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материальных</a:t>
            </a:r>
            <a:r>
              <a:rPr lang="en-US" sz="2800" dirty="0">
                <a:latin typeface="Comic Sans MS"/>
              </a:rPr>
              <a:t>, </a:t>
            </a:r>
            <a:r>
              <a:rPr lang="en-US" sz="2800" dirty="0" err="1">
                <a:latin typeface="Comic Sans MS"/>
              </a:rPr>
              <a:t>социальных</a:t>
            </a:r>
            <a:r>
              <a:rPr lang="en-US" sz="2800" dirty="0">
                <a:latin typeface="Comic Sans MS"/>
              </a:rPr>
              <a:t> и </a:t>
            </a:r>
            <a:r>
              <a:rPr lang="en-US" sz="2800" dirty="0" err="1">
                <a:latin typeface="Comic Sans MS"/>
              </a:rPr>
              <a:t>духовных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ценностей</a:t>
            </a:r>
            <a:r>
              <a:rPr lang="en-US" sz="2800" dirty="0">
                <a:latin typeface="Comic Sans MS"/>
              </a:rPr>
              <a:t>, а </a:t>
            </a:r>
            <a:r>
              <a:rPr lang="en-US" sz="2800" dirty="0" err="1">
                <a:latin typeface="Comic Sans MS"/>
              </a:rPr>
              <a:t>также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убеждений</a:t>
            </a:r>
            <a:r>
              <a:rPr lang="en-US" sz="2800" dirty="0">
                <a:latin typeface="Comic Sans MS"/>
              </a:rPr>
              <a:t> и </a:t>
            </a:r>
            <a:r>
              <a:rPr lang="en-US" sz="2800" dirty="0" err="1">
                <a:latin typeface="Comic Sans MS"/>
              </a:rPr>
              <a:t>ожиданий</a:t>
            </a:r>
            <a:r>
              <a:rPr lang="en-US" sz="2800" dirty="0">
                <a:latin typeface="Comic Sans MS"/>
              </a:rPr>
              <a:t>, </a:t>
            </a:r>
            <a:r>
              <a:rPr lang="en-US" sz="2800" dirty="0" err="1">
                <a:latin typeface="Comic Sans MS"/>
              </a:rPr>
              <a:t>которые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разделяют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участники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какой-либо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организации</a:t>
            </a:r>
            <a:r>
              <a:rPr lang="en-US" sz="2800" dirty="0">
                <a:latin typeface="Comic Sans MS"/>
              </a:rPr>
              <a:t>, </a:t>
            </a:r>
            <a:r>
              <a:rPr lang="en-US" sz="2800" dirty="0" err="1">
                <a:latin typeface="Comic Sans MS"/>
              </a:rPr>
              <a:t>эти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ожидания</a:t>
            </a:r>
            <a:r>
              <a:rPr lang="en-US" sz="2800" dirty="0">
                <a:latin typeface="Comic Sans MS"/>
              </a:rPr>
              <a:t> и </a:t>
            </a:r>
            <a:r>
              <a:rPr lang="en-US" sz="2800" dirty="0" err="1">
                <a:latin typeface="Comic Sans MS"/>
              </a:rPr>
              <a:t>убеждения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формируют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нормы</a:t>
            </a:r>
            <a:r>
              <a:rPr lang="en-US" sz="2800" dirty="0">
                <a:latin typeface="Comic Sans MS"/>
              </a:rPr>
              <a:t>, </a:t>
            </a:r>
            <a:r>
              <a:rPr lang="en-US" sz="2800" dirty="0" err="1">
                <a:latin typeface="Comic Sans MS"/>
              </a:rPr>
              <a:t>которые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определяют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поведение</a:t>
            </a:r>
            <a:r>
              <a:rPr lang="en-US" sz="2800" dirty="0">
                <a:latin typeface="Comic Sans MS"/>
              </a:rPr>
              <a:t> и </a:t>
            </a:r>
            <a:r>
              <a:rPr lang="en-US" sz="2800" dirty="0" err="1">
                <a:latin typeface="Comic Sans MS"/>
              </a:rPr>
              <a:t>цели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членов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данного</a:t>
            </a:r>
            <a:r>
              <a:rPr lang="en-US" sz="2800" dirty="0">
                <a:latin typeface="Comic Sans MS"/>
              </a:rPr>
              <a:t> </a:t>
            </a:r>
            <a:r>
              <a:rPr lang="en-US" sz="2800" dirty="0" err="1">
                <a:latin typeface="Comic Sans MS"/>
              </a:rPr>
              <a:t>общества</a:t>
            </a:r>
            <a:endParaRPr lang="en-US" sz="2800" dirty="0">
              <a:latin typeface="Comic Sans MS"/>
            </a:endParaRPr>
          </a:p>
        </p:txBody>
      </p:sp>
      <p:pic>
        <p:nvPicPr>
          <p:cNvPr id="4" name="Рисунок 4" descr="Изображение выглядит как часы, рисуно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B478511-5CC7-4E55-A0EE-2F313D334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837" r="1304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84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09223C-C0A9-4D0F-9664-B1890E0F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5" y="691"/>
            <a:ext cx="6455054" cy="13876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Governance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 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Matters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 (Качество государственного управления)</a:t>
            </a:r>
            <a:endParaRPr lang="ru-RU" sz="2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4A21BA-60E9-49F1-9990-A00AF6595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05" y="1273124"/>
            <a:ext cx="6309272" cy="55001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300" dirty="0">
                <a:solidFill>
                  <a:srgbClr val="FFC000"/>
                </a:solidFill>
              </a:rPr>
              <a:t>1. </a:t>
            </a:r>
            <a:r>
              <a:rPr lang="ru-RU" sz="2300" dirty="0">
                <a:solidFill>
                  <a:srgbClr val="FFC000"/>
                </a:solidFill>
                <a:ea typeface="+mn-lt"/>
                <a:cs typeface="+mn-lt"/>
              </a:rPr>
              <a:t>Учёт мнения населения и подотчётность государственных органов (</a:t>
            </a:r>
            <a:r>
              <a:rPr lang="ru-RU" sz="2300" dirty="0" err="1">
                <a:solidFill>
                  <a:srgbClr val="FFC000"/>
                </a:solidFill>
                <a:ea typeface="+mn-lt"/>
                <a:cs typeface="+mn-lt"/>
              </a:rPr>
              <a:t>Voiceand</a:t>
            </a:r>
            <a:r>
              <a:rPr lang="ru-RU" sz="2300" dirty="0">
                <a:solidFill>
                  <a:srgbClr val="FFC000"/>
                </a:solidFill>
                <a:ea typeface="+mn-lt"/>
                <a:cs typeface="+mn-lt"/>
              </a:rPr>
              <a:t> </a:t>
            </a:r>
            <a:r>
              <a:rPr lang="ru-RU" sz="2300" dirty="0" err="1">
                <a:solidFill>
                  <a:srgbClr val="FFC000"/>
                </a:solidFill>
                <a:ea typeface="+mn-lt"/>
                <a:cs typeface="+mn-lt"/>
              </a:rPr>
              <a:t>Accountability</a:t>
            </a:r>
            <a:r>
              <a:rPr lang="ru-RU" sz="2300" dirty="0">
                <a:solidFill>
                  <a:srgbClr val="FFC000"/>
                </a:solidFill>
                <a:ea typeface="+mn-lt"/>
                <a:cs typeface="+mn-lt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300" dirty="0">
                <a:solidFill>
                  <a:srgbClr val="00B050"/>
                </a:solidFill>
              </a:rPr>
              <a:t>2. </a:t>
            </a:r>
            <a:r>
              <a:rPr lang="ru-RU" sz="2300" dirty="0">
                <a:solidFill>
                  <a:srgbClr val="00B050"/>
                </a:solidFill>
                <a:ea typeface="+mn-lt"/>
                <a:cs typeface="+mn-lt"/>
              </a:rPr>
              <a:t>Политическая стабильность и отсутствие насилия (</a:t>
            </a:r>
            <a:r>
              <a:rPr lang="ru-RU" sz="2300" dirty="0" err="1">
                <a:solidFill>
                  <a:srgbClr val="00B050"/>
                </a:solidFill>
                <a:ea typeface="+mn-lt"/>
                <a:cs typeface="+mn-lt"/>
              </a:rPr>
              <a:t>Political</a:t>
            </a:r>
            <a:r>
              <a:rPr lang="ru-RU" sz="2300" dirty="0">
                <a:solidFill>
                  <a:srgbClr val="00B050"/>
                </a:solidFill>
                <a:ea typeface="+mn-lt"/>
                <a:cs typeface="+mn-lt"/>
              </a:rPr>
              <a:t> </a:t>
            </a:r>
            <a:r>
              <a:rPr lang="ru-RU" sz="2300" dirty="0" err="1">
                <a:solidFill>
                  <a:srgbClr val="00B050"/>
                </a:solidFill>
                <a:ea typeface="+mn-lt"/>
                <a:cs typeface="+mn-lt"/>
              </a:rPr>
              <a:t>Stabilityand</a:t>
            </a:r>
            <a:r>
              <a:rPr lang="ru-RU" sz="2300" dirty="0">
                <a:solidFill>
                  <a:srgbClr val="00B050"/>
                </a:solidFill>
                <a:ea typeface="+mn-lt"/>
                <a:cs typeface="+mn-lt"/>
              </a:rPr>
              <a:t> </a:t>
            </a:r>
            <a:r>
              <a:rPr lang="ru-RU" sz="2300" dirty="0" err="1">
                <a:solidFill>
                  <a:srgbClr val="00B050"/>
                </a:solidFill>
                <a:ea typeface="+mn-lt"/>
                <a:cs typeface="+mn-lt"/>
              </a:rPr>
              <a:t>Absenceof</a:t>
            </a:r>
            <a:r>
              <a:rPr lang="ru-RU" sz="2300" dirty="0">
                <a:solidFill>
                  <a:srgbClr val="00B050"/>
                </a:solidFill>
                <a:ea typeface="+mn-lt"/>
                <a:cs typeface="+mn-lt"/>
              </a:rPr>
              <a:t> </a:t>
            </a:r>
            <a:r>
              <a:rPr lang="ru-RU" sz="2300" dirty="0" err="1">
                <a:solidFill>
                  <a:srgbClr val="00B050"/>
                </a:solidFill>
                <a:ea typeface="+mn-lt"/>
                <a:cs typeface="+mn-lt"/>
              </a:rPr>
              <a:t>Violence</a:t>
            </a:r>
            <a:r>
              <a:rPr lang="ru-RU" sz="2300" dirty="0">
                <a:solidFill>
                  <a:srgbClr val="00B050"/>
                </a:solidFill>
                <a:ea typeface="+mn-lt"/>
                <a:cs typeface="+mn-lt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300" dirty="0">
                <a:solidFill>
                  <a:srgbClr val="00B0F0"/>
                </a:solidFill>
              </a:rPr>
              <a:t>3. </a:t>
            </a:r>
            <a:r>
              <a:rPr lang="ru-RU" sz="2300" dirty="0">
                <a:solidFill>
                  <a:srgbClr val="00B0F0"/>
                </a:solidFill>
                <a:ea typeface="+mn-lt"/>
                <a:cs typeface="+mn-lt"/>
              </a:rPr>
              <a:t>Эффективность работы правительства (</a:t>
            </a:r>
            <a:r>
              <a:rPr lang="ru-RU" sz="2300" dirty="0" err="1">
                <a:solidFill>
                  <a:srgbClr val="00B0F0"/>
                </a:solidFill>
                <a:ea typeface="+mn-lt"/>
                <a:cs typeface="+mn-lt"/>
              </a:rPr>
              <a:t>Governmen</a:t>
            </a:r>
            <a:r>
              <a:rPr lang="ru-RU" sz="2300" dirty="0">
                <a:solidFill>
                  <a:srgbClr val="00B0F0"/>
                </a:solidFill>
                <a:ea typeface="+mn-lt"/>
                <a:cs typeface="+mn-lt"/>
              </a:rPr>
              <a:t> </a:t>
            </a:r>
            <a:r>
              <a:rPr lang="ru-RU" sz="2300" dirty="0" err="1">
                <a:solidFill>
                  <a:srgbClr val="00B0F0"/>
                </a:solidFill>
                <a:ea typeface="+mn-lt"/>
                <a:cs typeface="+mn-lt"/>
              </a:rPr>
              <a:t>tEffectiveness</a:t>
            </a:r>
            <a:r>
              <a:rPr lang="ru-RU" sz="2300" dirty="0">
                <a:solidFill>
                  <a:srgbClr val="00B0F0"/>
                </a:solidFill>
                <a:ea typeface="+mn-lt"/>
                <a:cs typeface="+mn-lt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300" dirty="0">
                <a:solidFill>
                  <a:srgbClr val="7030A0"/>
                </a:solidFill>
              </a:rPr>
              <a:t>4. </a:t>
            </a:r>
            <a:r>
              <a:rPr lang="ru-RU" sz="2300" dirty="0">
                <a:solidFill>
                  <a:srgbClr val="7030A0"/>
                </a:solidFill>
                <a:ea typeface="+mn-lt"/>
                <a:cs typeface="+mn-lt"/>
              </a:rPr>
              <a:t>Качество законодательства (</a:t>
            </a:r>
            <a:r>
              <a:rPr lang="ru-RU" sz="2300" dirty="0" err="1">
                <a:solidFill>
                  <a:srgbClr val="7030A0"/>
                </a:solidFill>
                <a:ea typeface="+mn-lt"/>
                <a:cs typeface="+mn-lt"/>
              </a:rPr>
              <a:t>Regulatory</a:t>
            </a:r>
            <a:r>
              <a:rPr lang="ru-RU" sz="2300" dirty="0">
                <a:solidFill>
                  <a:srgbClr val="7030A0"/>
                </a:solidFill>
                <a:ea typeface="+mn-lt"/>
                <a:cs typeface="+mn-lt"/>
              </a:rPr>
              <a:t> </a:t>
            </a:r>
            <a:r>
              <a:rPr lang="ru-RU" sz="2300" dirty="0" err="1">
                <a:solidFill>
                  <a:srgbClr val="7030A0"/>
                </a:solidFill>
                <a:ea typeface="+mn-lt"/>
                <a:cs typeface="+mn-lt"/>
              </a:rPr>
              <a:t>Quality</a:t>
            </a:r>
            <a:r>
              <a:rPr lang="ru-RU" sz="2300" dirty="0">
                <a:solidFill>
                  <a:srgbClr val="7030A0"/>
                </a:solidFill>
                <a:ea typeface="+mn-lt"/>
                <a:cs typeface="+mn-lt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300" dirty="0">
                <a:solidFill>
                  <a:srgbClr val="1633F0"/>
                </a:solidFill>
                <a:ea typeface="+mn-lt"/>
                <a:cs typeface="+mn-lt"/>
              </a:rPr>
              <a:t>5. Верховенство закона (</a:t>
            </a:r>
            <a:r>
              <a:rPr lang="ru-RU" sz="2300" dirty="0" err="1">
                <a:solidFill>
                  <a:srgbClr val="1633F0"/>
                </a:solidFill>
                <a:ea typeface="+mn-lt"/>
                <a:cs typeface="+mn-lt"/>
              </a:rPr>
              <a:t>Ruleof</a:t>
            </a:r>
            <a:r>
              <a:rPr lang="ru-RU" sz="2300" dirty="0">
                <a:solidFill>
                  <a:srgbClr val="1633F0"/>
                </a:solidFill>
                <a:ea typeface="+mn-lt"/>
                <a:cs typeface="+mn-lt"/>
              </a:rPr>
              <a:t> </a:t>
            </a:r>
            <a:r>
              <a:rPr lang="ru-RU" sz="2300" dirty="0" err="1">
                <a:solidFill>
                  <a:srgbClr val="1633F0"/>
                </a:solidFill>
                <a:ea typeface="+mn-lt"/>
                <a:cs typeface="+mn-lt"/>
              </a:rPr>
              <a:t>Law</a:t>
            </a:r>
            <a:r>
              <a:rPr lang="ru-RU" sz="2300" dirty="0">
                <a:solidFill>
                  <a:srgbClr val="1633F0"/>
                </a:solidFill>
                <a:ea typeface="+mn-lt"/>
                <a:cs typeface="+mn-lt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300" dirty="0">
                <a:solidFill>
                  <a:srgbClr val="C00000"/>
                </a:solidFill>
                <a:ea typeface="+mn-lt"/>
                <a:cs typeface="+mn-lt"/>
              </a:rPr>
              <a:t>6. Сдерживание коррупции (</a:t>
            </a:r>
            <a:r>
              <a:rPr lang="ru-RU" sz="2300" dirty="0" err="1">
                <a:solidFill>
                  <a:srgbClr val="C00000"/>
                </a:solidFill>
                <a:ea typeface="+mn-lt"/>
                <a:cs typeface="+mn-lt"/>
              </a:rPr>
              <a:t>Controlof</a:t>
            </a:r>
            <a:r>
              <a:rPr lang="ru-RU" sz="2300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ru-RU" sz="2300" dirty="0" err="1">
                <a:solidFill>
                  <a:srgbClr val="C00000"/>
                </a:solidFill>
                <a:ea typeface="+mn-lt"/>
                <a:cs typeface="+mn-lt"/>
              </a:rPr>
              <a:t>Corruption</a:t>
            </a:r>
            <a:r>
              <a:rPr lang="ru-RU" sz="2300" dirty="0">
                <a:solidFill>
                  <a:srgbClr val="C00000"/>
                </a:solidFill>
                <a:ea typeface="+mn-lt"/>
                <a:cs typeface="+mn-lt"/>
              </a:rPr>
              <a:t>)</a:t>
            </a:r>
          </a:p>
        </p:txBody>
      </p:sp>
      <p:pic>
        <p:nvPicPr>
          <p:cNvPr id="4" name="Рисунок 4" descr="Изображение выглядит как комна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7372B80-6C79-4E61-94B3-2D47359E8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388" r="2670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348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A8886A6-5426-494B-96D8-D962D2BA0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A3ED336-C09E-46E8-9774-B977D15FC5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46C3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8EC595-E770-4B83-907E-EE283D57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Российская Федерация.</a:t>
            </a:r>
            <a:r>
              <a:rPr lang="ru-RU" dirty="0"/>
              <a:t> </a:t>
            </a:r>
            <a:r>
              <a:rPr lang="ru-RU" dirty="0">
                <a:solidFill>
                  <a:srgbClr val="FFC000"/>
                </a:solidFill>
              </a:rPr>
              <a:t>По данным всемирного банка за </a:t>
            </a:r>
            <a:r>
              <a:rPr lang="ru-RU" dirty="0">
                <a:solidFill>
                  <a:schemeClr val="accent2"/>
                </a:solidFill>
              </a:rPr>
              <a:t>2018</a:t>
            </a:r>
            <a:r>
              <a:rPr lang="ru-RU" dirty="0">
                <a:solidFill>
                  <a:srgbClr val="FFC000"/>
                </a:solidFill>
              </a:rPr>
              <a:t> год</a:t>
            </a:r>
            <a:r>
              <a:rPr lang="ru-RU" dirty="0"/>
              <a:t>.</a:t>
            </a:r>
            <a:endParaRPr lang="ru-RU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0BAA44BC-E552-454A-A05D-80C22AC0A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2618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5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CE1AED4-C7FF-4468-BF54-4470A0A3E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внутренний, сидит, смотрит, стол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4E1DD9B-85DC-42E8-978D-7CB3F8D6A9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266" r="486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DE94FAB-AA60-43B4-A2C3-3A940B9A95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295DD9-0273-4545-A90C-4150BB5F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06" y="5339143"/>
            <a:ext cx="11540288" cy="1443425"/>
          </a:xfrm>
          <a:solidFill>
            <a:srgbClr val="60C9DB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Корпоративная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культура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каждой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государственной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организации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выстраивается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на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своих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нормах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традициях</a:t>
            </a:r>
            <a:r>
              <a:rPr lang="en-US" sz="2400" dirty="0">
                <a:solidFill>
                  <a:srgbClr val="002060"/>
                </a:solidFill>
              </a:rPr>
              <a:t> и </a:t>
            </a:r>
            <a:r>
              <a:rPr lang="en-US" sz="2400" dirty="0" err="1">
                <a:solidFill>
                  <a:srgbClr val="002060"/>
                </a:solidFill>
              </a:rPr>
              <a:t>принципах</a:t>
            </a:r>
            <a:r>
              <a:rPr lang="en-US" sz="2400" dirty="0">
                <a:solidFill>
                  <a:srgbClr val="002060"/>
                </a:solidFill>
              </a:rPr>
              <a:t> в </a:t>
            </a:r>
            <a:r>
              <a:rPr lang="en-US" sz="2400" dirty="0" err="1">
                <a:solidFill>
                  <a:srgbClr val="002060"/>
                </a:solidFill>
              </a:rPr>
              <a:t>зависимости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например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от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таких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факторов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как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влияние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личности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руководителя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правового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политического</a:t>
            </a:r>
            <a:r>
              <a:rPr lang="en-US" sz="2400" dirty="0">
                <a:solidFill>
                  <a:srgbClr val="002060"/>
                </a:solidFill>
              </a:rPr>
              <a:t> и </a:t>
            </a:r>
            <a:r>
              <a:rPr lang="en-US" sz="2400" dirty="0" err="1">
                <a:solidFill>
                  <a:srgbClr val="002060"/>
                </a:solidFill>
              </a:rPr>
              <a:t>экономического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факторов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5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17B7366-37C8-497F-8B24-C0D854C71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9B8CB9-87B0-434C-9B5C-DEB4F3CB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Нормативно-правовые основы формирования корпоративной культуры на государственной службе.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4" descr="Изображение выглядит как е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839DEDC-707A-490B-A754-9290D96B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624" r="1" b="1"/>
          <a:stretch/>
        </p:blipFill>
        <p:spPr>
          <a:xfrm>
            <a:off x="411497" y="1351018"/>
            <a:ext cx="6034800" cy="4824737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8764D6-16E6-4AB5-9E23-2673358E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789" y="1870061"/>
            <a:ext cx="6150879" cy="5068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ru-RU" sz="2200" dirty="0">
                <a:solidFill>
                  <a:srgbClr val="00B050"/>
                </a:solidFill>
                <a:ea typeface="+mn-lt"/>
                <a:cs typeface="+mn-lt"/>
              </a:rPr>
              <a:t>Федеральный закон "О государственной гражданской службе Российской Федерации" от 27.07.2004 N 79-ФЗ.</a:t>
            </a:r>
            <a:endParaRPr lang="ru-RU" sz="2200">
              <a:solidFill>
                <a:srgbClr val="00B050"/>
              </a:solidFill>
            </a:endParaRPr>
          </a:p>
          <a:p>
            <a:pPr>
              <a:buFont typeface="Wingdings" panose="020B0604020202020204" pitchFamily="34" charset="0"/>
              <a:buChar char="v"/>
            </a:pPr>
            <a:r>
              <a:rPr lang="ru-RU" sz="2200" dirty="0">
                <a:solidFill>
                  <a:srgbClr val="0070C0"/>
                </a:solidFill>
                <a:ea typeface="+mn-lt"/>
                <a:cs typeface="+mn-lt"/>
              </a:rPr>
              <a:t>"Типовой кодекс этики и служебного поведения государственных служащих Российской Федерации и муниципальных служащих" (одобрен решением президиума Совета при Президенте РФ по противодействию коррупции от 23 декабря 2010 г.)</a:t>
            </a:r>
            <a:endParaRPr lang="ru-RU" sz="2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2715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434"/>
      </a:dk2>
      <a:lt2>
        <a:srgbClr val="E2E6E8"/>
      </a:lt2>
      <a:accent1>
        <a:srgbClr val="D46C3B"/>
      </a:accent1>
      <a:accent2>
        <a:srgbClr val="C32A39"/>
      </a:accent2>
      <a:accent3>
        <a:srgbClr val="D43B8B"/>
      </a:accent3>
      <a:accent4>
        <a:srgbClr val="C32AB9"/>
      </a:accent4>
      <a:accent5>
        <a:srgbClr val="9F3BD4"/>
      </a:accent5>
      <a:accent6>
        <a:srgbClr val="6040C9"/>
      </a:accent6>
      <a:hlink>
        <a:srgbClr val="AE4EC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274</Words>
  <Application>Microsoft Office PowerPoint</Application>
  <PresentationFormat>Произвольный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BrushVTI</vt:lpstr>
      <vt:lpstr>КОРПОРАТИВНАЯ КУЛЬТУРА КАК ОСНОВНАЯ СОСТАВЛЯЮЩАЯ КАЧЕСТВЕННОГО ГОСУДАРСТВЕННОГО УПРАВЛЕНИЯ В РОССИЙСКОЙ ФЕДЕРАЦИИ</vt:lpstr>
      <vt:lpstr>Цель работы  -  исследование  феномена «корпоративная культура» , как  фактора, влияющего  на государственное управление</vt:lpstr>
      <vt:lpstr>Задачи:</vt:lpstr>
      <vt:lpstr>Государственная гражданская служба - это профессиональная служебная  деятельность граждан Российской Федерации в гражданских органах исполнительной, законодательной и судебной власти на федеральном и региональном уровне, и именно она требует постоянного повышения качества управления</vt:lpstr>
      <vt:lpstr>Корпоративная культура - это система материальных, социальных и духовных ценностей, а также убеждений и ожиданий, которые разделяют участники какой-либо организации, эти ожидания и убеждения формируют нормы, которые определяют поведение и цели членов данного общества</vt:lpstr>
      <vt:lpstr>Governance Matters (Качество государственного управления)</vt:lpstr>
      <vt:lpstr>Российская Федерация. По данным всемирного банка за 2018 год.</vt:lpstr>
      <vt:lpstr>Корпоративная культура каждой государственной организации выстраивается на своих нормах, традициях и принципах в зависимости, например, от таких факторов как влияние личности руководителя, правового, политического и экономического факторов.</vt:lpstr>
      <vt:lpstr>Нормативно-правовые основы формирования корпоративной культуры на государственной службе.</vt:lpstr>
      <vt:lpstr>В целом корпоративная культура любых государственных органов направлена на порядок и стабильность, и служение обществу</vt:lpstr>
      <vt:lpstr>В каждой стране бывают свои  “пробелы” и успехи в государственном управлении и это в некоторой степени относится как раз к корпоративной культуре. Следовательно, необходимо уделять должное внимание развитию  корпоративной культуры в сфере государственной службы. Именно культура  отражает уровень развития органов государственного управления, а также компетентность, профессионализм государственных служащих, которые отвечают за качественное  управление государством.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RePack by Diakov</cp:lastModifiedBy>
  <cp:revision>365</cp:revision>
  <dcterms:created xsi:type="dcterms:W3CDTF">2020-04-16T08:57:00Z</dcterms:created>
  <dcterms:modified xsi:type="dcterms:W3CDTF">2020-04-16T15:06:11Z</dcterms:modified>
</cp:coreProperties>
</file>