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0E0E0"/>
    <a:srgbClr val="C40C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Занимаетесь ли Вы физической культурой вне стен учебного заведения?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Занимаетесь ли Вы физической культурой вне стен учебного заведения?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0.8200000000000004</c:v>
                </c:pt>
                <c:pt idx="1">
                  <c:v>0.1800000000000001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4078011081948101"/>
          <c:y val="0.41972526067932947"/>
          <c:w val="0.14996062992125983"/>
          <c:h val="0.2053056995826081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lang="ru-RU" sz="24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Посещаете ли Вы фитнес-клуб?</a:t>
            </a:r>
          </a:p>
        </c:rich>
      </c:tx>
      <c:layout>
        <c:manualLayout>
          <c:xMode val="edge"/>
          <c:yMode val="edge"/>
          <c:x val="0.20920144356955403"/>
          <c:y val="2.777777777777785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0811704092544004E-2"/>
          <c:y val="0.16438092843445692"/>
          <c:w val="0.57753791192767556"/>
          <c:h val="0.74867072488219655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Word]Лист2'!$B$22</c:f>
              <c:strCache>
                <c:ptCount val="1"/>
                <c:pt idx="0">
                  <c:v>Посещаете ли Вы фитнес-клуб/тренажёрный зал?</c:v>
                </c:pt>
              </c:strCache>
            </c:strRef>
          </c:tx>
          <c:dPt>
            <c:idx val="0"/>
            <c:spPr>
              <a:solidFill>
                <a:srgbClr val="C40C94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Lbls>
            <c:showPercent val="1"/>
            <c:showLeaderLines val="1"/>
          </c:dLbls>
          <c:cat>
            <c:strRef>
              <c:f>'[Диаграмма в Microsoft Office Word]Лист2'!$A$23:$A$25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занимаюсь в другом месте</c:v>
                </c:pt>
              </c:strCache>
            </c:strRef>
          </c:cat>
          <c:val>
            <c:numRef>
              <c:f>'[Диаграмма в Microsoft Office Word]Лист2'!$B$23:$B$25</c:f>
              <c:numCache>
                <c:formatCode>General</c:formatCode>
                <c:ptCount val="3"/>
                <c:pt idx="0">
                  <c:v>17</c:v>
                </c:pt>
                <c:pt idx="1">
                  <c:v>44</c:v>
                </c:pt>
                <c:pt idx="2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/>
            </a:pPr>
            <a:r>
              <a:rPr lang="ru-RU" sz="24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Хотели бы Вы посещать фитнес-клуб?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5679550143669232"/>
          <c:w val="0.78538354875451877"/>
          <c:h val="0.84320441859555662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Word]Лист3'!$B$1</c:f>
              <c:strCache>
                <c:ptCount val="1"/>
                <c:pt idx="0">
                  <c:v>Хотели бы Вы посещать фитнес-клуб?</c:v>
                </c:pt>
              </c:strCache>
            </c:strRef>
          </c:tx>
          <c:spPr>
            <a:solidFill>
              <a:srgbClr val="10E0E0"/>
            </a:solidFill>
          </c:spPr>
          <c:dPt>
            <c:idx val="1"/>
            <c:spPr>
              <a:solidFill>
                <a:srgbClr val="FF99FF"/>
              </a:solidFill>
            </c:spPr>
          </c:dPt>
          <c:dLbls>
            <c:showPercent val="1"/>
            <c:showLeaderLines val="1"/>
          </c:dLbls>
          <c:cat>
            <c:strRef>
              <c:f>'[Диаграмма в Microsoft Office Word]Лист3'!$A$2:$A$3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'[Диаграмма в Microsoft Office Word]Лист3'!$B$2:$B$3</c:f>
              <c:numCache>
                <c:formatCode>General</c:formatCode>
                <c:ptCount val="2"/>
                <c:pt idx="0">
                  <c:v>67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  <c:txPr>
        <a:bodyPr/>
        <a:lstStyle/>
        <a:p>
          <a:pPr algn="ctr" rtl="0">
            <a:defRPr lang="ru-RU" sz="2000" b="1" i="0" u="none" strike="noStrike" kern="1200" baseline="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471171525162362E-2"/>
          <c:y val="0.19606768079160039"/>
          <c:w val="0.78230896845441489"/>
          <c:h val="0.69975021089014944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Word]Лист1'!$B$10</c:f>
              <c:strCache>
                <c:ptCount val="1"/>
                <c:pt idx="0">
                  <c:v>Как Вы считаете, является ли фитнес-клуб эффективным способом поддержания физической формы и здоровья?</c:v>
                </c:pt>
              </c:strCache>
            </c:strRef>
          </c:tx>
          <c:spPr>
            <a:ln>
              <a:solidFill>
                <a:srgbClr val="C40C94"/>
              </a:solidFill>
            </a:ln>
          </c:spPr>
          <c:dPt>
            <c:idx val="1"/>
            <c:spPr>
              <a:solidFill>
                <a:srgbClr val="C40C94"/>
              </a:solidFill>
              <a:ln>
                <a:solidFill>
                  <a:srgbClr val="C40C94"/>
                </a:solidFill>
              </a:ln>
            </c:spPr>
          </c:dPt>
          <c:dLbls>
            <c:dLbl>
              <c:idx val="2"/>
              <c:layout>
                <c:manualLayout>
                  <c:x val="4.2964129483814506E-2"/>
                  <c:y val="-1.552201808107322E-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'[Диаграмма в Microsoft Office Word]Лист1'!$A$11:$A$13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'[Диаграмма в Microsoft Office Word]Лист1'!$B$11:$B$13</c:f>
              <c:numCache>
                <c:formatCode>General</c:formatCode>
                <c:ptCount val="3"/>
                <c:pt idx="0">
                  <c:v>96.1</c:v>
                </c:pt>
                <c:pt idx="1">
                  <c:v>2.6</c:v>
                </c:pt>
                <c:pt idx="2">
                  <c:v>1.3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658906912606382"/>
          <c:y val="0.70056014699665381"/>
          <c:w val="0.3304487559680912"/>
          <c:h val="0.2994398530033459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lang="ru-RU" sz="24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b="1" i="0" u="none" strike="noStrike" kern="1200" baseline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является для Вас целью посещения фитнес-клуба?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'[Диаграмма в Microsoft Office Word]Лист4'!$B$1</c:f>
              <c:strCache>
                <c:ptCount val="1"/>
                <c:pt idx="0">
                  <c:v>Что является для Вас целью посещения фитнес-клуба</c:v>
                </c:pt>
              </c:strCache>
            </c:strRef>
          </c:tx>
          <c:dPt>
            <c:idx val="0"/>
            <c:spPr>
              <a:solidFill>
                <a:srgbClr val="C40C94"/>
              </a:solidFill>
              <a:ln>
                <a:solidFill>
                  <a:srgbClr val="C40C94"/>
                </a:solidFill>
              </a:ln>
            </c:spPr>
          </c:dPt>
          <c:dPt>
            <c:idx val="2"/>
            <c:spPr>
              <a:solidFill>
                <a:srgbClr val="FF99FF"/>
              </a:solidFill>
              <a:ln>
                <a:solidFill>
                  <a:srgbClr val="002060"/>
                </a:solidFill>
              </a:ln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Lbls>
            <c:showPercent val="1"/>
            <c:showLeaderLines val="1"/>
          </c:dLbls>
          <c:cat>
            <c:strRef>
              <c:f>'[Диаграмма в Microsoft Office Word]Лист4'!$A$2:$A$7</c:f>
              <c:strCache>
                <c:ptCount val="6"/>
                <c:pt idx="0">
                  <c:v>Скорректировать фигуру, выглядеть привлекательнее</c:v>
                </c:pt>
                <c:pt idx="1">
                  <c:v>Улучшить объективные показатели здоровья</c:v>
                </c:pt>
                <c:pt idx="2">
                  <c:v>Обеспечить профилактику заболеваний</c:v>
                </c:pt>
                <c:pt idx="3">
                  <c:v>Тренировка гибкости и подвижности</c:v>
                </c:pt>
                <c:pt idx="4">
                  <c:v>Избавиться от физического дискомфорта</c:v>
                </c:pt>
                <c:pt idx="5">
                  <c:v>Получить удовольствие ,расслабиться, снять нервное напряжение</c:v>
                </c:pt>
              </c:strCache>
            </c:strRef>
          </c:cat>
          <c:val>
            <c:numRef>
              <c:f>'[Диаграмма в Microsoft Office Word]Лист4'!$B$2:$B$7</c:f>
              <c:numCache>
                <c:formatCode>General</c:formatCode>
                <c:ptCount val="6"/>
                <c:pt idx="0">
                  <c:v>48</c:v>
                </c:pt>
                <c:pt idx="1">
                  <c:v>20</c:v>
                </c:pt>
                <c:pt idx="2">
                  <c:v>7</c:v>
                </c:pt>
                <c:pt idx="3">
                  <c:v>31</c:v>
                </c:pt>
                <c:pt idx="4">
                  <c:v>31</c:v>
                </c:pt>
                <c:pt idx="5">
                  <c:v>37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  <c:txPr>
        <a:bodyPr/>
        <a:lstStyle/>
        <a:p>
          <a:pPr>
            <a:defRPr lang="ru-RU" sz="2400" b="1" i="0" u="none" strike="noStrike" kern="1200" baseline="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960540949330498E-4"/>
          <c:y val="5.4556817234463054E-2"/>
          <c:w val="0.68820632590417719"/>
          <c:h val="0.86632459530102934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Word]Лист5'!$B$1</c:f>
              <c:strCache>
                <c:ptCount val="1"/>
                <c:pt idx="0">
                  <c:v>Чувствуете ли Вы какие-либо изменения с тех пор, как начали посещать фитнес-клуб?</c:v>
                </c:pt>
              </c:strCache>
            </c:strRef>
          </c:tx>
          <c:dPt>
            <c:idx val="0"/>
            <c:spPr>
              <a:solidFill>
                <a:srgbClr val="10E0E0"/>
              </a:solidFill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showPercent val="1"/>
            <c:showLeaderLines val="1"/>
          </c:dLbls>
          <c:cat>
            <c:strRef>
              <c:f>'[Диаграмма в Microsoft Office Word]Лист5'!$A$2:$A$4</c:f>
              <c:strCache>
                <c:ptCount val="3"/>
                <c:pt idx="0">
                  <c:v>Да, моё самочувствие улучшилось</c:v>
                </c:pt>
                <c:pt idx="1">
                  <c:v>Да, моё самочувствие ухудшилось</c:v>
                </c:pt>
                <c:pt idx="2">
                  <c:v>Ничего не изменилось</c:v>
                </c:pt>
              </c:strCache>
            </c:strRef>
          </c:cat>
          <c:val>
            <c:numRef>
              <c:f>'[Диаграмма в Microsoft Office Word]Лист5'!$B$2:$B$4</c:f>
              <c:numCache>
                <c:formatCode>General</c:formatCode>
                <c:ptCount val="3"/>
                <c:pt idx="0">
                  <c:v>40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84180790960452"/>
          <c:y val="0.50792755140571899"/>
          <c:w val="0.35875706214689268"/>
          <c:h val="0.4910671376099099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Достигли ли Вы того, чего хотели добиться в процессе посещения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фитнес-клуба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3500778315518003"/>
          <c:w val="0.65160229397666514"/>
          <c:h val="0.75203660267460926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Word]Лист5'!$B$19</c:f>
              <c:strCache>
                <c:ptCount val="1"/>
                <c:pt idx="0">
                  <c:v>Достигли ли Вы того, чего хотели добиться в процессе посещения фитнес-клуба?</c:v>
                </c:pt>
              </c:strCache>
            </c:strRef>
          </c:tx>
          <c:dPt>
            <c:idx val="0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C40C94"/>
              </a:solidFill>
            </c:spPr>
          </c:dPt>
          <c:dLbls>
            <c:showPercent val="1"/>
            <c:showLeaderLines val="1"/>
          </c:dLbls>
          <c:cat>
            <c:strRef>
              <c:f>'[Диаграмма в Microsoft Office Word]Лист5'!$A$20:$A$23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Ещё нет, но прогресс/улучшениявиден/видны</c:v>
                </c:pt>
                <c:pt idx="3">
                  <c:v>Всегда есть к чему стремиться</c:v>
                </c:pt>
              </c:strCache>
            </c:strRef>
          </c:cat>
          <c:val>
            <c:numRef>
              <c:f>'[Диаграмма в Microsoft Office Word]Лист5'!$B$20:$B$23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Посоветовали бы Вы посещать фитнес-клуб тем, кто хочет поддерживать физическую форму, укрепить здоровье?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0860178661877791"/>
          <c:y val="0.25332332815826153"/>
          <c:w val="0.68957901643873465"/>
          <c:h val="0.6007076533876099"/>
        </c:manualLayout>
      </c:layout>
      <c:pie3DChart>
        <c:varyColors val="1"/>
        <c:ser>
          <c:idx val="0"/>
          <c:order val="0"/>
          <c:tx>
            <c:strRef>
              <c:f>'[Диаграмма в Microsoft Office Word]Лист5'!$B$31</c:f>
              <c:strCache>
                <c:ptCount val="1"/>
                <c:pt idx="0">
                  <c:v>Посоветовали бы Вы посещать фитнес-клуб тем, кто хочет поддерживать физическую форму, укрепить здоровье?</c:v>
                </c:pt>
              </c:strCache>
            </c:strRef>
          </c:tx>
          <c:dPt>
            <c:idx val="0"/>
            <c:spPr>
              <a:solidFill>
                <a:srgbClr val="10E0E0"/>
              </a:solidFill>
              <a:ln>
                <a:solidFill>
                  <a:srgbClr val="10E0E0"/>
                </a:solidFill>
              </a:ln>
            </c:spPr>
          </c:dPt>
          <c:dPt>
            <c:idx val="1"/>
            <c:spPr>
              <a:solidFill>
                <a:srgbClr val="FF99FF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showPercent val="1"/>
            <c:showLeaderLines val="1"/>
          </c:dLbls>
          <c:cat>
            <c:strRef>
              <c:f>'[Диаграмма в Microsoft Office Word]Лист5'!$A$32:$A$33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'[Диаграмма в Microsoft Office Word]Лист5'!$B$32:$B$33</c:f>
              <c:numCache>
                <c:formatCode>General</c:formatCode>
                <c:ptCount val="2"/>
                <c:pt idx="0">
                  <c:v>75</c:v>
                </c:pt>
                <c:pt idx="1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9039236414892583"/>
          <c:y val="0.85270747774749056"/>
          <c:w val="7.9101049868766399E-2"/>
          <c:h val="0.1150772514541320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77072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3816424" cy="2460030"/>
          </a:xfrm>
          <a:prstGeom prst="rect">
            <a:avLst/>
          </a:prstGeom>
          <a:ln>
            <a:noFill/>
          </a:ln>
          <a:effectLst>
            <a:outerShdw blurRad="4445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728192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ФИТНЕС-КЛУБ КАК СПОСОБ ПОДДЕРЖАНИЯ ФИЗИЧЕСКОЙ ФОРМЫ И ЗДОРОВЬЯ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3480" y="6165304"/>
            <a:ext cx="4280520" cy="6926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группы 2ФМ1 Костина Мария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6632"/>
            <a:ext cx="38164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6632"/>
            <a:ext cx="4021453" cy="24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преимущества занятий в фитнес-клубе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5338936" cy="554461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происходит улучшение обмена веществ;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кровообращение органов приходит в норму, что предотвращает развитие тромбозов и варикозного расширения вен нижних конечностей;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осуществляется профилактика различных костных патологий, например, остеохондроза, артрита, что улучшает состояние опорно-двигательного аппарата;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улучшается внимание, быстрота реакции, а также развивается выносливость, сила и гибкость;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результат занятий может повысить самооценку, способствует развитию уверенности в себе.</a:t>
            </a:r>
          </a:p>
          <a:p>
            <a:endParaRPr lang="ru-RU" dirty="0"/>
          </a:p>
        </p:txBody>
      </p:sp>
      <p:pic>
        <p:nvPicPr>
          <p:cNvPr id="22530" name="Picture 2" descr="https://3.bp.blogspot.com/-1rHfqF6sd28/Vxnwv6dnJ5I/AAAAAAAAHZc/2FVxitKPswYhGSVWVwS_9fWBnDaxBsNjwCLcB/s1600/Fitness%2BAnd%2BExcersice%2B%25281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375" y="1196752"/>
            <a:ext cx="356662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cstor.nn2.ru/blog/data/blog/2019-09/2560782_1568838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3491880" cy="264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BEAC7">
                <a:alpha val="89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не навредить здоровью?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5698976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правильно подобрать интенсивность и вид нагрузок;</a:t>
            </a:r>
          </a:p>
          <a:p>
            <a:r>
              <a:rPr lang="ru-RU" dirty="0" smtClean="0"/>
              <a:t>учитывать уровень тренированности организма, его индивидуальными возможности;</a:t>
            </a:r>
          </a:p>
          <a:p>
            <a:r>
              <a:rPr lang="ru-RU" dirty="0" smtClean="0"/>
              <a:t>проконсультироваться с врачом, особенно если имеются какие-либо противопоказания или же проблемы со здоровьем;</a:t>
            </a:r>
          </a:p>
          <a:p>
            <a:r>
              <a:rPr lang="ru-RU" dirty="0" smtClean="0"/>
              <a:t>следить за состоянием организма во время тренировок; </a:t>
            </a:r>
          </a:p>
          <a:p>
            <a:r>
              <a:rPr lang="ru-RU" dirty="0" smtClean="0"/>
              <a:t>соблюдать технику безопасности;</a:t>
            </a:r>
          </a:p>
          <a:p>
            <a:r>
              <a:rPr lang="ru-RU" dirty="0" smtClean="0"/>
              <a:t>правильно выполнять упражнения и т.п. (можно под наблюдением фитнес-тренера);</a:t>
            </a:r>
          </a:p>
          <a:p>
            <a:r>
              <a:rPr lang="ru-RU" dirty="0" smtClean="0"/>
              <a:t>делать растяжку перед занятиями;</a:t>
            </a:r>
          </a:p>
          <a:p>
            <a:r>
              <a:rPr lang="ru-RU" dirty="0" smtClean="0"/>
              <a:t>не изнурять организм непосильной нагрузкой.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4578" name="AutoShape 2" descr="https://verdesian.com/wp-content/uploads/2016/11/shutterstock_3978777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verdesian.com/wp-content/uploads/2016/11/shutterstock_3978777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116984"/>
            <a:ext cx="3704017" cy="246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Исследуем эффективность занятий в фитнес-клубе в целях поддержания физической формы и здоровья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417840"/>
            <a:ext cx="2664296" cy="14401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Опрос проведён среди учащихся Финансового университета при правительстве РФ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77 участников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Исследуем эффективность занятий в фитнес-клубе в целях поддержания физической формы и здоровья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07504" y="1124744"/>
          <a:ext cx="4388296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548680"/>
          <a:ext cx="431628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332656"/>
          <a:ext cx="44958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260648"/>
          <a:ext cx="486003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99FF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68680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996952"/>
            <a:ext cx="3419872" cy="386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показало, что большинство опрошенных довольны результатами занятий в фитнес-клубе и советуют его для посещения другим людям; поэтому данное место действительно является эффективным способом поддержания физической формы и здоровья.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3762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52936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Фитнес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обобщенная система упражнений, которая объединяет различные физические нагрузки, корректирует фигуру и укрепляет здоровье.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Фитнес-клуб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место, которое сочетает в себе различные залы с тренажёрами, бассейны, залы аэробики и различные студии с большим количеством оборудования.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026" name="Picture 2" descr="https://avatars.mds.yandex.net/get-pdb/70729/6ce7d333-e2ce-41b6-8861-8250bbd970d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m.newsland.com/static/u/u/news/2019/06/0ea9c56aab514d91a29da9e256f135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29988"/>
            <a:ext cx="3203848" cy="212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stmonica.ru/wp-content/uploads/2018/09/IMG_06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s://stmonica.ru/wp-content/uploads/2018/09/IMG_06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818112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47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Аэробные направления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836712"/>
            <a:ext cx="5184576" cy="6021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состоят из танцевального или гимнастического комплекса упражнений, выполняемого под музыку;</a:t>
            </a:r>
          </a:p>
          <a:p>
            <a:pPr>
              <a:buFont typeface="Wingdings" pitchFamily="2" charset="2"/>
              <a:buChar char="Ø"/>
            </a:pP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обеспечивают интенсивные кардионагрузки, что усиливает работу сердечнососудистой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помогает  убрать лишние килограммы.</a:t>
            </a:r>
          </a:p>
          <a:p>
            <a:pPr>
              <a:buFont typeface="Wingdings" pitchFamily="2" charset="2"/>
              <a:buChar char="Ø"/>
            </a:pP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могут использовать дополнительное оборудование: степ-платформы, полусферы, мячи и т.д.</a:t>
            </a:r>
          </a:p>
          <a:p>
            <a:pPr>
              <a:buFont typeface="Wingdings" pitchFamily="2" charset="2"/>
              <a:buChar char="v"/>
            </a:pPr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классическая аэробика, степ-аэробика, фитбол аэробика, </a:t>
            </a:r>
            <a:r>
              <a:rPr lang="en-US" sz="235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osu.</a:t>
            </a:r>
          </a:p>
        </p:txBody>
      </p:sp>
      <p:pic>
        <p:nvPicPr>
          <p:cNvPr id="16386" name="Picture 2" descr="https://avatars.mds.yandex.net/get-pdb/33827/d329c302-32a2-4cf4-9540-baad6b5dc73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192021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2880320" cy="192021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2765885" cy="184482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Силовые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5328592" cy="4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основе находится нагрузка с соблюдением интервалов, что укрепляет все мышечные группы, развивает выносливость. </a:t>
            </a:r>
          </a:p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программах чередуются силовые упражнения с применением отягощений и </a:t>
            </a:r>
            <a:r>
              <a:rPr lang="ru-RU" sz="25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кардиоупражнения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5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функциональный тренинг, </a:t>
            </a:r>
            <a:r>
              <a:rPr lang="en-US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body pump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спиннинг (</a:t>
            </a:r>
            <a:r>
              <a:rPr lang="ru-RU" sz="25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сайклинг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5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sculpt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кроссфит</a:t>
            </a:r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7410" name="Picture 2" descr="https://typical-moscow.ru/wp-content/uploads/2015/10/FLEX-TRX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3131840" cy="208891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412" name="Picture 4" descr="https://bodyart.fitness/en/wp-content/uploads/sites/4/2019/03/baf-25-body-scul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35866"/>
            <a:ext cx="3168352" cy="192213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414" name="Picture 6" descr="https://ydoo.info/sites/default/files/images/2019-06/cycling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3168352" cy="211329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Танцевальные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980728"/>
            <a:ext cx="4978896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движения выполняются под музыку, которая соответствует выбранному направлению; </a:t>
            </a:r>
          </a:p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улучшаются очертания тела, осанка;</a:t>
            </a:r>
          </a:p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повышается гибкость и эластичность мышц;</a:t>
            </a:r>
          </a:p>
          <a:p>
            <a:r>
              <a:rPr lang="ru-RU" sz="2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развивается подвижность суставов, сжигается лишний вес.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зумба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латина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восточные танцы,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ole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hop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trip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dance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8436" name="Picture 4" descr="https://m-odintsovo.ru/wp-content/uploads/2019/07/vostochnie_t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75495"/>
            <a:ext cx="2972272" cy="198250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438" name="Picture 6" descr="https://res.cloudinary.com/keystone-demo/image/upload/v1567855733/tw31hg1z3t4jjf0dyj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010398" cy="194421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440" name="Picture 8" descr="https://avatars.mds.yandex.net/get-pdb/216365/e525f880-85b3-4364-ba0d-8ad5587760e1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2952328" cy="19692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оздоровительные направления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340768"/>
            <a:ext cx="5148064" cy="5112568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суставы испытывают меньшую нагрузку;</a:t>
            </a:r>
          </a:p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основой является правильное дыхание; </a:t>
            </a:r>
          </a:p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упражнения рассчитаны на статическое и динамическое выполнение;</a:t>
            </a:r>
          </a:p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повышается тонус мышц без нагрузок на суставы и позвоночник;</a:t>
            </a:r>
          </a:p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способствуют улучшению гибкости тканей и подвижности. </a:t>
            </a:r>
          </a:p>
          <a:p>
            <a:r>
              <a:rPr lang="ru-RU" sz="2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2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бодифлекс</a:t>
            </a:r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суставная гимнастика </a:t>
            </a:r>
            <a:r>
              <a:rPr lang="ru-RU" sz="2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калланетика</a:t>
            </a:r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оксисайз</a:t>
            </a:r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 descr="https://avatars.mds.yandex.net/get-pdb/33827/e57ea5b8-2d9f-4892-b3db-d7583129ed6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12368" cy="204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https://gwrymca.org/sites/default/files/2019-05/Pilates%20Yo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gwrymca.org/sites/default/files/2019-05/Pilates%20Yo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3312368" cy="220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s://mtdata.ru/u30/photo6214/20373360584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66896"/>
            <a:ext cx="2987824" cy="199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Body &amp; Mind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980728"/>
            <a:ext cx="4824536" cy="568863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статические упражнения;</a:t>
            </a:r>
          </a:p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движения и ощущения находятся под полным контролем сознания;</a:t>
            </a:r>
          </a:p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помогает расслабиться, научиться управлять своим телом, изучить его возможности. </a:t>
            </a:r>
          </a:p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правильное дыхание играет важную роль;</a:t>
            </a:r>
          </a:p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улучшается гибкость и увеличивается выносливость;</a:t>
            </a:r>
          </a:p>
          <a:p>
            <a:pPr>
              <a:lnSpc>
                <a:spcPct val="110000"/>
              </a:lnSpc>
            </a:pP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упражнения способствуют ускорению обмена веществ, укреплению основных мышечных групп и глубоких мышц.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ru-RU" sz="55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Примеры: </a:t>
            </a:r>
            <a:r>
              <a:rPr lang="ru-RU" sz="55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стретчинг, йога, пилатес. </a:t>
            </a:r>
          </a:p>
          <a:p>
            <a:endParaRPr lang="ru-RU" dirty="0"/>
          </a:p>
        </p:txBody>
      </p:sp>
      <p:pic>
        <p:nvPicPr>
          <p:cNvPr id="20482" name="Picture 2" descr="http://ernclub.by/wp-content/uploads/2019/09/cq5dam.web_.1280.12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9016"/>
            <a:ext cx="3168352" cy="206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im0-tub-ru.yandex.net/i?id=54a24ea3a41e4e03fd8c451f403cd4f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780929"/>
            <a:ext cx="3312368" cy="2209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s://www.nostopcenter.it/wp/wp-content/uploads/2019/03/as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2530"/>
            <a:ext cx="3600400" cy="202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аквааэробика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692696"/>
            <a:ext cx="4978896" cy="4525963"/>
          </a:xfrm>
        </p:spPr>
        <p:txBody>
          <a:bodyPr/>
          <a:lstStyle/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 выполнении физических упражнений в воде можно повысить тонус мышц, не перегружая суставы и позвоночник. </a:t>
            </a:r>
          </a:p>
          <a:p>
            <a:r>
              <a:rPr lang="ru-RU" sz="26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Тренировки укрепляют сердечнососудистую систему, улучшают качество кожи, осанку, борются с лишним весом.</a:t>
            </a:r>
          </a:p>
          <a:p>
            <a:endParaRPr lang="ru-RU" dirty="0"/>
          </a:p>
        </p:txBody>
      </p:sp>
      <p:pic>
        <p:nvPicPr>
          <p:cNvPr id="21506" name="Picture 2" descr="https://i9.photo.2gis.com/images/branch/17/2392537315837809_8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778942" cy="252028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1508" name="Picture 4" descr="https://avatars.mds.yandex.net/get-pdb/51720/e59951c1-1217-42f7-a6e9-43f98b47809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788" y="4509120"/>
            <a:ext cx="3748212" cy="23488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1510" name="Picture 6" descr="https://avatars.mds.yandex.net/get-pdb/33827/926e7e10-b797-425b-96e5-ab84bf636d8e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764704"/>
            <a:ext cx="3670574" cy="24482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преимущества занятий в фитнес-клубе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5472608" cy="547260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улучшается общее самочувствие и подвижность;</a:t>
            </a:r>
          </a:p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укрепляются мышцы независимо от направления и вида нагрузки; </a:t>
            </a:r>
          </a:p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выбор занятий возможен для всех возрастов и состояний организма при любой физической активности;</a:t>
            </a:r>
          </a:p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каждый может выбрать нагрузку среди огромного разнообразия направлений, учитывая индивидуальные показания здоровья, а также вкусы и предпочтения;</a:t>
            </a:r>
          </a:p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происходит сброс лишнего веса, растёт мышечная масса, фигура приобретает желаемые очертания;</a:t>
            </a:r>
          </a:p>
          <a:p>
            <a:pPr lvl="0"/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нейтрализуются негативные последствия стрессов, проходит нервное напряжение, улучшается качество сна, психологическое и эмоциональное состояние;</a:t>
            </a:r>
          </a:p>
          <a:p>
            <a:endParaRPr lang="ru-RU" dirty="0"/>
          </a:p>
        </p:txBody>
      </p:sp>
      <p:sp>
        <p:nvSpPr>
          <p:cNvPr id="23554" name="AutoShape 2" descr="https://focusphysique.com/wp-content/uploads/2019/02/How-to-Reach-Your-Fitness-Goals-1024x68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8692" y="1268760"/>
            <a:ext cx="3475308" cy="215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im0-tub-ru.yandex.net/i?id=9c9083736a5392d125b53745d77faa6a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174" y="3861048"/>
            <a:ext cx="3362826" cy="21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698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ФИТНЕС-КЛУБ КАК СПОСОБ ПОДДЕРЖАНИЯ ФИЗИЧЕСКОЙ ФОРМЫ И ЗДОРОВЬЯ </vt:lpstr>
      <vt:lpstr>      Фитнес — обобщенная система упражнений, которая объединяет различные физические нагрузки, корректирует фигуру и укрепляет здоровье.   Фитнес-клуб — место, которое сочетает в себе различные залы с тренажёрами, бассейны, залы аэробики и различные студии с большим количеством оборудования. </vt:lpstr>
      <vt:lpstr>Аэробные направления </vt:lpstr>
      <vt:lpstr>Силовые направления</vt:lpstr>
      <vt:lpstr>Танцевальные направления</vt:lpstr>
      <vt:lpstr>оздоровительные направления</vt:lpstr>
      <vt:lpstr>Body &amp; Mind</vt:lpstr>
      <vt:lpstr>аквааэробика</vt:lpstr>
      <vt:lpstr>преимущества занятий в фитнес-клубе</vt:lpstr>
      <vt:lpstr>преимущества занятий в фитнес-клубе</vt:lpstr>
      <vt:lpstr>Как не навредить здоровью?</vt:lpstr>
      <vt:lpstr>Исследуем эффективность занятий в фитнес-клубе в целях поддержания физической формы и здоровья</vt:lpstr>
      <vt:lpstr>Исследуем эффективность занятий в фитнес-клубе в целях поддержания физической формы и здоровья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ФИТНЕС-КЛУБ КАК СПОСОБ ПОДДЕРЖАНИЯ ФИЗИЧЕСКОЙ ФОРМЫ И ЗДОРОВЬЯ </dc:title>
  <dc:creator>Мария</dc:creator>
  <cp:lastModifiedBy>Мария</cp:lastModifiedBy>
  <cp:revision>78</cp:revision>
  <dcterms:created xsi:type="dcterms:W3CDTF">2020-04-04T20:12:10Z</dcterms:created>
  <dcterms:modified xsi:type="dcterms:W3CDTF">2020-04-06T10:07:35Z</dcterms:modified>
</cp:coreProperties>
</file>