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62B822-58C9-4A53-9D42-0C5C0105992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1E1F0C8-980C-466C-BB1A-B454C9D5B3EA}">
      <dgm:prSet phldrT="[Текст]"/>
      <dgm:spPr/>
      <dgm:t>
        <a:bodyPr/>
        <a:lstStyle/>
        <a:p>
          <a:r>
            <a:rPr lang="ru-RU" dirty="0"/>
            <a:t>Федеральный бюджет РФ на 2019 г. и на плановый период 2020-2021 гг. разработан на крайне ответственный и очень трудный этап функционирования российской экономики.</a:t>
          </a:r>
        </a:p>
      </dgm:t>
    </dgm:pt>
    <dgm:pt modelId="{9C781F6A-D84E-4CD2-A098-5513260C5BA2}" type="parTrans" cxnId="{BBAE8C68-A979-485D-96EE-2D1E0FDA8D02}">
      <dgm:prSet/>
      <dgm:spPr/>
      <dgm:t>
        <a:bodyPr/>
        <a:lstStyle/>
        <a:p>
          <a:endParaRPr lang="ru-RU"/>
        </a:p>
      </dgm:t>
    </dgm:pt>
    <dgm:pt modelId="{7E51581B-71EB-4A9A-B794-11E0810A22AE}" type="sibTrans" cxnId="{BBAE8C68-A979-485D-96EE-2D1E0FDA8D02}">
      <dgm:prSet/>
      <dgm:spPr/>
      <dgm:t>
        <a:bodyPr/>
        <a:lstStyle/>
        <a:p>
          <a:endParaRPr lang="ru-RU"/>
        </a:p>
      </dgm:t>
    </dgm:pt>
    <dgm:pt modelId="{BDE7A771-D105-469B-9E73-12F5B643AD4B}">
      <dgm:prSet phldrT="[Текст]"/>
      <dgm:spPr/>
      <dgm:t>
        <a:bodyPr/>
        <a:lstStyle/>
        <a:p>
          <a:r>
            <a:rPr lang="ru-RU" dirty="0"/>
            <a:t>Именно в это трехлетие для выполнения задач, изложенных в послании Президента Федеральному Собранию от 01.03.2018 и в майском Указе Президента Российской Федерации от 07.05.2018 г. № 204, должны быть созданы основы для устойчивого и долговременного экономического роста</a:t>
          </a:r>
        </a:p>
      </dgm:t>
    </dgm:pt>
    <dgm:pt modelId="{F5519C57-CD46-4AA7-B372-5FA0FB15FBBA}" type="parTrans" cxnId="{B5D14CBE-51EA-4DA9-A712-7785A32B69B8}">
      <dgm:prSet/>
      <dgm:spPr/>
      <dgm:t>
        <a:bodyPr/>
        <a:lstStyle/>
        <a:p>
          <a:endParaRPr lang="ru-RU"/>
        </a:p>
      </dgm:t>
    </dgm:pt>
    <dgm:pt modelId="{27455BAC-F9C0-45DB-9732-1A16124821DF}" type="sibTrans" cxnId="{B5D14CBE-51EA-4DA9-A712-7785A32B69B8}">
      <dgm:prSet/>
      <dgm:spPr/>
      <dgm:t>
        <a:bodyPr/>
        <a:lstStyle/>
        <a:p>
          <a:endParaRPr lang="ru-RU"/>
        </a:p>
      </dgm:t>
    </dgm:pt>
    <dgm:pt modelId="{5AD62DD3-6312-4568-824B-5E283101C70C}">
      <dgm:prSet/>
      <dgm:spPr/>
      <dgm:t>
        <a:bodyPr/>
        <a:lstStyle/>
        <a:p>
          <a:r>
            <a:rPr lang="ru-RU"/>
            <a:t>Период 2019-2021 гг. должен обеспечить прорывное экономическое развитие. </a:t>
          </a:r>
        </a:p>
      </dgm:t>
    </dgm:pt>
    <dgm:pt modelId="{94FA1AEC-1702-44EB-8135-2D9172541B4F}" type="parTrans" cxnId="{D5F1EF1A-84EF-47C3-8273-86FFD7018620}">
      <dgm:prSet/>
      <dgm:spPr/>
      <dgm:t>
        <a:bodyPr/>
        <a:lstStyle/>
        <a:p>
          <a:endParaRPr lang="ru-RU"/>
        </a:p>
      </dgm:t>
    </dgm:pt>
    <dgm:pt modelId="{2378F3F4-6F0B-49D3-B2D1-229B805E3AFA}" type="sibTrans" cxnId="{D5F1EF1A-84EF-47C3-8273-86FFD7018620}">
      <dgm:prSet/>
      <dgm:spPr/>
      <dgm:t>
        <a:bodyPr/>
        <a:lstStyle/>
        <a:p>
          <a:endParaRPr lang="ru-RU"/>
        </a:p>
      </dgm:t>
    </dgm:pt>
    <dgm:pt modelId="{568E7F89-D22C-4020-B165-2BFD2C99B763}" type="pres">
      <dgm:prSet presAssocID="{B962B822-58C9-4A53-9D42-0C5C01059924}" presName="Name0" presStyleCnt="0">
        <dgm:presLayoutVars>
          <dgm:chMax val="7"/>
          <dgm:chPref val="7"/>
          <dgm:dir/>
        </dgm:presLayoutVars>
      </dgm:prSet>
      <dgm:spPr/>
    </dgm:pt>
    <dgm:pt modelId="{6B1EE1E0-075C-4C9B-A84F-5B7EDF5579EF}" type="pres">
      <dgm:prSet presAssocID="{B962B822-58C9-4A53-9D42-0C5C01059924}" presName="Name1" presStyleCnt="0"/>
      <dgm:spPr/>
    </dgm:pt>
    <dgm:pt modelId="{9E086F3A-570A-415C-A9E8-0EA3D7601D81}" type="pres">
      <dgm:prSet presAssocID="{B962B822-58C9-4A53-9D42-0C5C01059924}" presName="cycle" presStyleCnt="0"/>
      <dgm:spPr/>
    </dgm:pt>
    <dgm:pt modelId="{D2AA8501-520E-4497-BF9B-6C26EA5B08D1}" type="pres">
      <dgm:prSet presAssocID="{B962B822-58C9-4A53-9D42-0C5C01059924}" presName="srcNode" presStyleLbl="node1" presStyleIdx="0" presStyleCnt="3"/>
      <dgm:spPr/>
    </dgm:pt>
    <dgm:pt modelId="{54855E68-C92F-47D7-A854-CA7B37741D4F}" type="pres">
      <dgm:prSet presAssocID="{B962B822-58C9-4A53-9D42-0C5C01059924}" presName="conn" presStyleLbl="parChTrans1D2" presStyleIdx="0" presStyleCnt="1"/>
      <dgm:spPr/>
    </dgm:pt>
    <dgm:pt modelId="{BED2FA47-6FC9-4110-B4FC-9A4BBE247764}" type="pres">
      <dgm:prSet presAssocID="{B962B822-58C9-4A53-9D42-0C5C01059924}" presName="extraNode" presStyleLbl="node1" presStyleIdx="0" presStyleCnt="3"/>
      <dgm:spPr/>
    </dgm:pt>
    <dgm:pt modelId="{C50604AF-EA11-4873-BCEA-9A8CAD084447}" type="pres">
      <dgm:prSet presAssocID="{B962B822-58C9-4A53-9D42-0C5C01059924}" presName="dstNode" presStyleLbl="node1" presStyleIdx="0" presStyleCnt="3"/>
      <dgm:spPr/>
    </dgm:pt>
    <dgm:pt modelId="{A86F5CD7-871F-4C54-9C3A-34962B064D07}" type="pres">
      <dgm:prSet presAssocID="{B1E1F0C8-980C-466C-BB1A-B454C9D5B3EA}" presName="text_1" presStyleLbl="node1" presStyleIdx="0" presStyleCnt="3">
        <dgm:presLayoutVars>
          <dgm:bulletEnabled val="1"/>
        </dgm:presLayoutVars>
      </dgm:prSet>
      <dgm:spPr/>
    </dgm:pt>
    <dgm:pt modelId="{59C57062-9077-478F-9C87-A64A9C37D545}" type="pres">
      <dgm:prSet presAssocID="{B1E1F0C8-980C-466C-BB1A-B454C9D5B3EA}" presName="accent_1" presStyleCnt="0"/>
      <dgm:spPr/>
    </dgm:pt>
    <dgm:pt modelId="{323ADCA9-CD27-4C80-9BEC-4542DFF2960E}" type="pres">
      <dgm:prSet presAssocID="{B1E1F0C8-980C-466C-BB1A-B454C9D5B3EA}" presName="accentRepeatNode" presStyleLbl="solidFgAcc1" presStyleIdx="0" presStyleCnt="3"/>
      <dgm:spPr/>
    </dgm:pt>
    <dgm:pt modelId="{8BCA3E29-18D0-4359-A724-ECC020D93078}" type="pres">
      <dgm:prSet presAssocID="{BDE7A771-D105-469B-9E73-12F5B643AD4B}" presName="text_2" presStyleLbl="node1" presStyleIdx="1" presStyleCnt="3">
        <dgm:presLayoutVars>
          <dgm:bulletEnabled val="1"/>
        </dgm:presLayoutVars>
      </dgm:prSet>
      <dgm:spPr/>
    </dgm:pt>
    <dgm:pt modelId="{401D6981-33B4-44E4-AAD8-90E6AC665BCE}" type="pres">
      <dgm:prSet presAssocID="{BDE7A771-D105-469B-9E73-12F5B643AD4B}" presName="accent_2" presStyleCnt="0"/>
      <dgm:spPr/>
    </dgm:pt>
    <dgm:pt modelId="{EF2E8D97-E7F3-4329-9130-54E06791C4DA}" type="pres">
      <dgm:prSet presAssocID="{BDE7A771-D105-469B-9E73-12F5B643AD4B}" presName="accentRepeatNode" presStyleLbl="solidFgAcc1" presStyleIdx="1" presStyleCnt="3"/>
      <dgm:spPr/>
    </dgm:pt>
    <dgm:pt modelId="{AACEF4AD-7AF8-4D90-A9DB-8874F9B961BA}" type="pres">
      <dgm:prSet presAssocID="{5AD62DD3-6312-4568-824B-5E283101C70C}" presName="text_3" presStyleLbl="node1" presStyleIdx="2" presStyleCnt="3">
        <dgm:presLayoutVars>
          <dgm:bulletEnabled val="1"/>
        </dgm:presLayoutVars>
      </dgm:prSet>
      <dgm:spPr/>
    </dgm:pt>
    <dgm:pt modelId="{2358FB72-7FD3-44DB-A261-5256B03A0EB1}" type="pres">
      <dgm:prSet presAssocID="{5AD62DD3-6312-4568-824B-5E283101C70C}" presName="accent_3" presStyleCnt="0"/>
      <dgm:spPr/>
    </dgm:pt>
    <dgm:pt modelId="{56B3AB5C-2F61-46DE-83FC-D90C4D394CAC}" type="pres">
      <dgm:prSet presAssocID="{5AD62DD3-6312-4568-824B-5E283101C70C}" presName="accentRepeatNode" presStyleLbl="solidFgAcc1" presStyleIdx="2" presStyleCnt="3"/>
      <dgm:spPr/>
    </dgm:pt>
  </dgm:ptLst>
  <dgm:cxnLst>
    <dgm:cxn modelId="{D5F1EF1A-84EF-47C3-8273-86FFD7018620}" srcId="{B962B822-58C9-4A53-9D42-0C5C01059924}" destId="{5AD62DD3-6312-4568-824B-5E283101C70C}" srcOrd="2" destOrd="0" parTransId="{94FA1AEC-1702-44EB-8135-2D9172541B4F}" sibTransId="{2378F3F4-6F0B-49D3-B2D1-229B805E3AFA}"/>
    <dgm:cxn modelId="{BF57285F-1EA5-4FEA-8640-773493E736AF}" type="presOf" srcId="{B962B822-58C9-4A53-9D42-0C5C01059924}" destId="{568E7F89-D22C-4020-B165-2BFD2C99B763}" srcOrd="0" destOrd="0" presId="urn:microsoft.com/office/officeart/2008/layout/VerticalCurvedList"/>
    <dgm:cxn modelId="{BBAE8C68-A979-485D-96EE-2D1E0FDA8D02}" srcId="{B962B822-58C9-4A53-9D42-0C5C01059924}" destId="{B1E1F0C8-980C-466C-BB1A-B454C9D5B3EA}" srcOrd="0" destOrd="0" parTransId="{9C781F6A-D84E-4CD2-A098-5513260C5BA2}" sibTransId="{7E51581B-71EB-4A9A-B794-11E0810A22AE}"/>
    <dgm:cxn modelId="{05ECB671-DB63-40CE-AFAC-020E1691737C}" type="presOf" srcId="{5AD62DD3-6312-4568-824B-5E283101C70C}" destId="{AACEF4AD-7AF8-4D90-A9DB-8874F9B961BA}" srcOrd="0" destOrd="0" presId="urn:microsoft.com/office/officeart/2008/layout/VerticalCurvedList"/>
    <dgm:cxn modelId="{BAF59F84-5948-45C4-8EEE-F2B38006C78E}" type="presOf" srcId="{7E51581B-71EB-4A9A-B794-11E0810A22AE}" destId="{54855E68-C92F-47D7-A854-CA7B37741D4F}" srcOrd="0" destOrd="0" presId="urn:microsoft.com/office/officeart/2008/layout/VerticalCurvedList"/>
    <dgm:cxn modelId="{A78DCF9A-7284-4497-A984-6702548BDE95}" type="presOf" srcId="{B1E1F0C8-980C-466C-BB1A-B454C9D5B3EA}" destId="{A86F5CD7-871F-4C54-9C3A-34962B064D07}" srcOrd="0" destOrd="0" presId="urn:microsoft.com/office/officeart/2008/layout/VerticalCurvedList"/>
    <dgm:cxn modelId="{B5D14CBE-51EA-4DA9-A712-7785A32B69B8}" srcId="{B962B822-58C9-4A53-9D42-0C5C01059924}" destId="{BDE7A771-D105-469B-9E73-12F5B643AD4B}" srcOrd="1" destOrd="0" parTransId="{F5519C57-CD46-4AA7-B372-5FA0FB15FBBA}" sibTransId="{27455BAC-F9C0-45DB-9732-1A16124821DF}"/>
    <dgm:cxn modelId="{E15401DA-97B2-438E-83CC-52A06E80B3F1}" type="presOf" srcId="{BDE7A771-D105-469B-9E73-12F5B643AD4B}" destId="{8BCA3E29-18D0-4359-A724-ECC020D93078}" srcOrd="0" destOrd="0" presId="urn:microsoft.com/office/officeart/2008/layout/VerticalCurvedList"/>
    <dgm:cxn modelId="{7CCA7C5F-95F7-47B9-9C6D-3F00B52E2811}" type="presParOf" srcId="{568E7F89-D22C-4020-B165-2BFD2C99B763}" destId="{6B1EE1E0-075C-4C9B-A84F-5B7EDF5579EF}" srcOrd="0" destOrd="0" presId="urn:microsoft.com/office/officeart/2008/layout/VerticalCurvedList"/>
    <dgm:cxn modelId="{CF7C4059-E030-4860-807E-706C1F07D325}" type="presParOf" srcId="{6B1EE1E0-075C-4C9B-A84F-5B7EDF5579EF}" destId="{9E086F3A-570A-415C-A9E8-0EA3D7601D81}" srcOrd="0" destOrd="0" presId="urn:microsoft.com/office/officeart/2008/layout/VerticalCurvedList"/>
    <dgm:cxn modelId="{48B2CD20-ADCC-4AC9-8349-5C1E298E3184}" type="presParOf" srcId="{9E086F3A-570A-415C-A9E8-0EA3D7601D81}" destId="{D2AA8501-520E-4497-BF9B-6C26EA5B08D1}" srcOrd="0" destOrd="0" presId="urn:microsoft.com/office/officeart/2008/layout/VerticalCurvedList"/>
    <dgm:cxn modelId="{3EA149CF-982C-4A3C-B9A6-99637B442C6C}" type="presParOf" srcId="{9E086F3A-570A-415C-A9E8-0EA3D7601D81}" destId="{54855E68-C92F-47D7-A854-CA7B37741D4F}" srcOrd="1" destOrd="0" presId="urn:microsoft.com/office/officeart/2008/layout/VerticalCurvedList"/>
    <dgm:cxn modelId="{7A7757CE-631F-4D68-B522-49DBE52BBF04}" type="presParOf" srcId="{9E086F3A-570A-415C-A9E8-0EA3D7601D81}" destId="{BED2FA47-6FC9-4110-B4FC-9A4BBE247764}" srcOrd="2" destOrd="0" presId="urn:microsoft.com/office/officeart/2008/layout/VerticalCurvedList"/>
    <dgm:cxn modelId="{DE196B90-8B83-464C-9D2E-6F1A4101675F}" type="presParOf" srcId="{9E086F3A-570A-415C-A9E8-0EA3D7601D81}" destId="{C50604AF-EA11-4873-BCEA-9A8CAD084447}" srcOrd="3" destOrd="0" presId="urn:microsoft.com/office/officeart/2008/layout/VerticalCurvedList"/>
    <dgm:cxn modelId="{4E786C9D-7602-4441-B909-9AA002F35AF5}" type="presParOf" srcId="{6B1EE1E0-075C-4C9B-A84F-5B7EDF5579EF}" destId="{A86F5CD7-871F-4C54-9C3A-34962B064D07}" srcOrd="1" destOrd="0" presId="urn:microsoft.com/office/officeart/2008/layout/VerticalCurvedList"/>
    <dgm:cxn modelId="{450061A8-5F1B-4347-95E8-6B3C0D1755F0}" type="presParOf" srcId="{6B1EE1E0-075C-4C9B-A84F-5B7EDF5579EF}" destId="{59C57062-9077-478F-9C87-A64A9C37D545}" srcOrd="2" destOrd="0" presId="urn:microsoft.com/office/officeart/2008/layout/VerticalCurvedList"/>
    <dgm:cxn modelId="{C4603BF0-1337-4321-B469-04B850CB4490}" type="presParOf" srcId="{59C57062-9077-478F-9C87-A64A9C37D545}" destId="{323ADCA9-CD27-4C80-9BEC-4542DFF2960E}" srcOrd="0" destOrd="0" presId="urn:microsoft.com/office/officeart/2008/layout/VerticalCurvedList"/>
    <dgm:cxn modelId="{1B7D4E49-678F-4CF3-BBB6-E255C282851A}" type="presParOf" srcId="{6B1EE1E0-075C-4C9B-A84F-5B7EDF5579EF}" destId="{8BCA3E29-18D0-4359-A724-ECC020D93078}" srcOrd="3" destOrd="0" presId="urn:microsoft.com/office/officeart/2008/layout/VerticalCurvedList"/>
    <dgm:cxn modelId="{F859BCE0-B3D1-4FA6-855B-5DF4DB189362}" type="presParOf" srcId="{6B1EE1E0-075C-4C9B-A84F-5B7EDF5579EF}" destId="{401D6981-33B4-44E4-AAD8-90E6AC665BCE}" srcOrd="4" destOrd="0" presId="urn:microsoft.com/office/officeart/2008/layout/VerticalCurvedList"/>
    <dgm:cxn modelId="{8ACE5800-99C8-40C8-B05B-70C7B43A49A8}" type="presParOf" srcId="{401D6981-33B4-44E4-AAD8-90E6AC665BCE}" destId="{EF2E8D97-E7F3-4329-9130-54E06791C4DA}" srcOrd="0" destOrd="0" presId="urn:microsoft.com/office/officeart/2008/layout/VerticalCurvedList"/>
    <dgm:cxn modelId="{4E55A54D-313A-4B5F-8A40-60F3C0908937}" type="presParOf" srcId="{6B1EE1E0-075C-4C9B-A84F-5B7EDF5579EF}" destId="{AACEF4AD-7AF8-4D90-A9DB-8874F9B961BA}" srcOrd="5" destOrd="0" presId="urn:microsoft.com/office/officeart/2008/layout/VerticalCurvedList"/>
    <dgm:cxn modelId="{CAE1BD2F-7787-4503-9AB0-93C234CD66EE}" type="presParOf" srcId="{6B1EE1E0-075C-4C9B-A84F-5B7EDF5579EF}" destId="{2358FB72-7FD3-44DB-A261-5256B03A0EB1}" srcOrd="6" destOrd="0" presId="urn:microsoft.com/office/officeart/2008/layout/VerticalCurvedList"/>
    <dgm:cxn modelId="{EBFA785C-6549-4391-B9B7-2BD7C0336058}" type="presParOf" srcId="{2358FB72-7FD3-44DB-A261-5256B03A0EB1}" destId="{56B3AB5C-2F61-46DE-83FC-D90C4D394C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20E2D81-9C32-43E3-B9DF-A31C286BECF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8BAF7C-04CD-4738-9E6E-17FFEFC87479}">
      <dgm:prSet phldrT="[Текст]" custT="1"/>
      <dgm:spPr/>
      <dgm:t>
        <a:bodyPr/>
        <a:lstStyle/>
        <a:p>
          <a:pPr algn="just"/>
          <a:r>
            <a:rPr lang="ru-RU" sz="1800" b="1" dirty="0"/>
            <a:t>В федеральном проекте «Спорт-норма жизни» </a:t>
          </a:r>
          <a:r>
            <a:rPr lang="ru-RU" sz="1800" dirty="0"/>
            <a:t>(в 2019 г. – 24,8 млрд рублей, в 2020 г. – 29,5 млрд рублей, в 2021 г. – 24,8 млрд рублей), превышающем по объему расходов на реализацию федерального проекта «Старшее поколение» практически в два раза, </a:t>
          </a:r>
          <a:r>
            <a:rPr lang="ru-RU" sz="1800" b="1" dirty="0"/>
            <a:t>предусматривается совершенствование физической подготовки сотрудников правоохранительных органов и органов безопасности, подготовка спортивного резерва для сборных команд РФ. </a:t>
          </a:r>
        </a:p>
      </dgm:t>
    </dgm:pt>
    <dgm:pt modelId="{1B71D2E9-8B5A-4D41-B237-35A05C2FF14B}" type="parTrans" cxnId="{2DD430DA-6350-417B-806E-400D67F014A5}">
      <dgm:prSet/>
      <dgm:spPr/>
      <dgm:t>
        <a:bodyPr/>
        <a:lstStyle/>
        <a:p>
          <a:endParaRPr lang="ru-RU" sz="1600"/>
        </a:p>
      </dgm:t>
    </dgm:pt>
    <dgm:pt modelId="{1DF24988-6860-43DE-88D8-F6E2A8F8A1F0}" type="sibTrans" cxnId="{2DD430DA-6350-417B-806E-400D67F014A5}">
      <dgm:prSet/>
      <dgm:spPr/>
      <dgm:t>
        <a:bodyPr/>
        <a:lstStyle/>
        <a:p>
          <a:endParaRPr lang="ru-RU" sz="1600"/>
        </a:p>
      </dgm:t>
    </dgm:pt>
    <dgm:pt modelId="{329D7F83-93AC-45F3-BEC4-4730EB64C0C8}" type="pres">
      <dgm:prSet presAssocID="{D20E2D81-9C32-43E3-B9DF-A31C286BECF2}" presName="linear" presStyleCnt="0">
        <dgm:presLayoutVars>
          <dgm:animLvl val="lvl"/>
          <dgm:resizeHandles val="exact"/>
        </dgm:presLayoutVars>
      </dgm:prSet>
      <dgm:spPr/>
    </dgm:pt>
    <dgm:pt modelId="{674A5ED9-C972-4C3B-ABA2-CF3385BBA4BA}" type="pres">
      <dgm:prSet presAssocID="{A08BAF7C-04CD-4738-9E6E-17FFEFC8747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B199361-EDF7-42C0-8A22-5BF64BDBDB3B}" type="presOf" srcId="{D20E2D81-9C32-43E3-B9DF-A31C286BECF2}" destId="{329D7F83-93AC-45F3-BEC4-4730EB64C0C8}" srcOrd="0" destOrd="0" presId="urn:microsoft.com/office/officeart/2005/8/layout/vList2"/>
    <dgm:cxn modelId="{86036CA1-8238-42B2-92E9-317487F27B1B}" type="presOf" srcId="{A08BAF7C-04CD-4738-9E6E-17FFEFC87479}" destId="{674A5ED9-C972-4C3B-ABA2-CF3385BBA4BA}" srcOrd="0" destOrd="0" presId="urn:microsoft.com/office/officeart/2005/8/layout/vList2"/>
    <dgm:cxn modelId="{2DD430DA-6350-417B-806E-400D67F014A5}" srcId="{D20E2D81-9C32-43E3-B9DF-A31C286BECF2}" destId="{A08BAF7C-04CD-4738-9E6E-17FFEFC87479}" srcOrd="0" destOrd="0" parTransId="{1B71D2E9-8B5A-4D41-B237-35A05C2FF14B}" sibTransId="{1DF24988-6860-43DE-88D8-F6E2A8F8A1F0}"/>
    <dgm:cxn modelId="{F5345F0E-9F28-466E-B279-DD1E8D47D92C}" type="presParOf" srcId="{329D7F83-93AC-45F3-BEC4-4730EB64C0C8}" destId="{674A5ED9-C972-4C3B-ABA2-CF3385BBA4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6BA7164-E689-4CDC-9FDE-EF0E4C0C5DB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1E77A85-D5DA-4A85-9B70-D608D0FAF19C}">
      <dgm:prSet phldrT="[Текст]" custT="1"/>
      <dgm:spPr/>
      <dgm:t>
        <a:bodyPr/>
        <a:lstStyle/>
        <a:p>
          <a:r>
            <a:rPr lang="ru-RU" sz="1600" dirty="0"/>
            <a:t>В целом федеральный бюджет на 2019 г. и плановый период 2020-2021 гг. подготовлен </a:t>
          </a:r>
          <a:r>
            <a:rPr lang="ru-RU" sz="1600" b="1" dirty="0"/>
            <a:t>в русле осторожного финансового планирования и экономии средств.</a:t>
          </a:r>
        </a:p>
      </dgm:t>
    </dgm:pt>
    <dgm:pt modelId="{C5A32693-058F-4102-AC75-54C4079C5A10}" type="parTrans" cxnId="{E9D77171-6406-4981-BA34-860DBF7C935A}">
      <dgm:prSet/>
      <dgm:spPr/>
      <dgm:t>
        <a:bodyPr/>
        <a:lstStyle/>
        <a:p>
          <a:endParaRPr lang="ru-RU" sz="1600"/>
        </a:p>
      </dgm:t>
    </dgm:pt>
    <dgm:pt modelId="{92FC33D3-6A06-4E43-A0E8-F4696356C991}" type="sibTrans" cxnId="{E9D77171-6406-4981-BA34-860DBF7C935A}">
      <dgm:prSet/>
      <dgm:spPr/>
      <dgm:t>
        <a:bodyPr/>
        <a:lstStyle/>
        <a:p>
          <a:endParaRPr lang="ru-RU" sz="1600"/>
        </a:p>
      </dgm:t>
    </dgm:pt>
    <dgm:pt modelId="{5FCBCC1F-A098-43B7-A684-A986B61F98C5}">
      <dgm:prSet phldrT="[Текст]" custT="1"/>
      <dgm:spPr/>
      <dgm:t>
        <a:bodyPr/>
        <a:lstStyle/>
        <a:p>
          <a:r>
            <a:rPr lang="ru-RU" sz="1600" dirty="0"/>
            <a:t>По целому ряду приоритетных направлений национальных проектов приходится весьма </a:t>
          </a:r>
          <a:r>
            <a:rPr lang="ru-RU" sz="1600" b="1" dirty="0"/>
            <a:t>ограниченный объем средств</a:t>
          </a:r>
          <a:r>
            <a:rPr lang="ru-RU" sz="1600" dirty="0"/>
            <a:t>.</a:t>
          </a:r>
        </a:p>
      </dgm:t>
    </dgm:pt>
    <dgm:pt modelId="{227A710D-BA75-4193-A06C-504886060302}" type="parTrans" cxnId="{59603BE5-C700-480C-8E64-EBC93756AC9E}">
      <dgm:prSet/>
      <dgm:spPr/>
      <dgm:t>
        <a:bodyPr/>
        <a:lstStyle/>
        <a:p>
          <a:endParaRPr lang="ru-RU" sz="1600"/>
        </a:p>
      </dgm:t>
    </dgm:pt>
    <dgm:pt modelId="{5728164C-EFF0-4D81-B8A9-9B4F1661AE98}" type="sibTrans" cxnId="{59603BE5-C700-480C-8E64-EBC93756AC9E}">
      <dgm:prSet/>
      <dgm:spPr/>
      <dgm:t>
        <a:bodyPr/>
        <a:lstStyle/>
        <a:p>
          <a:endParaRPr lang="ru-RU" sz="1600"/>
        </a:p>
      </dgm:t>
    </dgm:pt>
    <dgm:pt modelId="{FE93E17F-62C3-4C48-9214-BBE1574411B7}">
      <dgm:prSet custT="1"/>
      <dgm:spPr/>
      <dgm:t>
        <a:bodyPr/>
        <a:lstStyle/>
        <a:p>
          <a:r>
            <a:rPr lang="ru-RU" sz="1600" dirty="0"/>
            <a:t>Должно быть предусмотрено </a:t>
          </a:r>
          <a:r>
            <a:rPr lang="ru-RU" sz="1600" b="1" dirty="0"/>
            <a:t>увеличение расходов практически на все национальные проекты</a:t>
          </a:r>
          <a:r>
            <a:rPr lang="ru-RU" sz="1600" dirty="0"/>
            <a:t>, по сравнению с ранее утвержденными.</a:t>
          </a:r>
        </a:p>
      </dgm:t>
    </dgm:pt>
    <dgm:pt modelId="{E5977274-B9F0-4394-A583-8C7960921850}" type="parTrans" cxnId="{AC1BBE8A-72E7-4415-BEFD-3C53C5EEB3AD}">
      <dgm:prSet/>
      <dgm:spPr/>
      <dgm:t>
        <a:bodyPr/>
        <a:lstStyle/>
        <a:p>
          <a:endParaRPr lang="ru-RU" sz="1600"/>
        </a:p>
      </dgm:t>
    </dgm:pt>
    <dgm:pt modelId="{0660D289-76EA-4A25-9EB5-27A1F27F0804}" type="sibTrans" cxnId="{AC1BBE8A-72E7-4415-BEFD-3C53C5EEB3AD}">
      <dgm:prSet/>
      <dgm:spPr/>
      <dgm:t>
        <a:bodyPr/>
        <a:lstStyle/>
        <a:p>
          <a:endParaRPr lang="ru-RU" sz="1600"/>
        </a:p>
      </dgm:t>
    </dgm:pt>
    <dgm:pt modelId="{D1C58EA4-5249-458A-8CDA-984A2FC2DB85}">
      <dgm:prSet custT="1"/>
      <dgm:spPr/>
      <dgm:t>
        <a:bodyPr/>
        <a:lstStyle/>
        <a:p>
          <a:r>
            <a:rPr lang="ru-RU" sz="1600" dirty="0"/>
            <a:t>Основным вызовом бюджетной политики на 2020-2021 годы </a:t>
          </a:r>
          <a:r>
            <a:rPr lang="ru-RU" sz="1600" b="1" dirty="0"/>
            <a:t>должны стать повышенные требования к эффективности расходов</a:t>
          </a:r>
          <a:r>
            <a:rPr lang="ru-RU" sz="1600" dirty="0"/>
            <a:t>, связанных с достижением национальных целей развития. </a:t>
          </a:r>
        </a:p>
      </dgm:t>
    </dgm:pt>
    <dgm:pt modelId="{B3C08287-D569-4983-BE58-F2E36D0E60FA}" type="parTrans" cxnId="{3CBF5D3A-9CF1-4462-8753-48074F4CD4CE}">
      <dgm:prSet/>
      <dgm:spPr/>
      <dgm:t>
        <a:bodyPr/>
        <a:lstStyle/>
        <a:p>
          <a:endParaRPr lang="ru-RU" sz="1600"/>
        </a:p>
      </dgm:t>
    </dgm:pt>
    <dgm:pt modelId="{4C475117-4322-4FEE-B92F-295A41C2B142}" type="sibTrans" cxnId="{3CBF5D3A-9CF1-4462-8753-48074F4CD4CE}">
      <dgm:prSet/>
      <dgm:spPr/>
      <dgm:t>
        <a:bodyPr/>
        <a:lstStyle/>
        <a:p>
          <a:endParaRPr lang="ru-RU" sz="1600"/>
        </a:p>
      </dgm:t>
    </dgm:pt>
    <dgm:pt modelId="{C77593DD-7BCA-473D-A28E-05889CBF9EFF}">
      <dgm:prSet custT="1"/>
      <dgm:spPr/>
      <dgm:t>
        <a:bodyPr/>
        <a:lstStyle/>
        <a:p>
          <a:r>
            <a:rPr lang="ru-RU" sz="1600" dirty="0"/>
            <a:t>В процессе исполнения федерального бюджета требуется </a:t>
          </a:r>
          <a:r>
            <a:rPr lang="ru-RU" sz="1600" b="1" dirty="0"/>
            <a:t>внесение корректировок с учетом стратегических целей</a:t>
          </a:r>
          <a:r>
            <a:rPr lang="ru-RU" sz="1600" dirty="0"/>
            <a:t>, изложенных в послании Президента Федеральному Собранию и в майском Указе Президента Российской Федерации № 204.</a:t>
          </a:r>
        </a:p>
      </dgm:t>
    </dgm:pt>
    <dgm:pt modelId="{CD3D7E85-6CC9-4247-A3A4-ED61CE4944BE}" type="parTrans" cxnId="{6B364FB6-8855-4827-9953-AF0CA4D4212A}">
      <dgm:prSet/>
      <dgm:spPr/>
      <dgm:t>
        <a:bodyPr/>
        <a:lstStyle/>
        <a:p>
          <a:endParaRPr lang="ru-RU" sz="1600"/>
        </a:p>
      </dgm:t>
    </dgm:pt>
    <dgm:pt modelId="{3E1A1B59-314A-45C4-8BBD-46822B2D45AE}" type="sibTrans" cxnId="{6B364FB6-8855-4827-9953-AF0CA4D4212A}">
      <dgm:prSet/>
      <dgm:spPr/>
      <dgm:t>
        <a:bodyPr/>
        <a:lstStyle/>
        <a:p>
          <a:endParaRPr lang="ru-RU" sz="1600"/>
        </a:p>
      </dgm:t>
    </dgm:pt>
    <dgm:pt modelId="{58B68692-C690-411A-AA94-9830DA019FD3}">
      <dgm:prSet custT="1"/>
      <dgm:spPr/>
      <dgm:t>
        <a:bodyPr/>
        <a:lstStyle/>
        <a:p>
          <a:r>
            <a:rPr lang="ru-RU" sz="1600" dirty="0"/>
            <a:t>Необходимо провести оценку «стоимости» реализации Указа Президента Российской Федерации № 204 для бюджетов бюджетной системы Российской Федерации и учитывать эти расчеты при определении объемов и структуры расходов федерального бюджета.</a:t>
          </a:r>
        </a:p>
      </dgm:t>
    </dgm:pt>
    <dgm:pt modelId="{BD030C89-48DC-46D4-A8F9-93A95A10A543}" type="parTrans" cxnId="{55F02C1C-F874-4851-8A33-E018D19480D9}">
      <dgm:prSet/>
      <dgm:spPr/>
      <dgm:t>
        <a:bodyPr/>
        <a:lstStyle/>
        <a:p>
          <a:endParaRPr lang="ru-RU" sz="1600"/>
        </a:p>
      </dgm:t>
    </dgm:pt>
    <dgm:pt modelId="{DB0B44FC-ED77-47B2-A98E-072B0D95CEC1}" type="sibTrans" cxnId="{55F02C1C-F874-4851-8A33-E018D19480D9}">
      <dgm:prSet/>
      <dgm:spPr/>
      <dgm:t>
        <a:bodyPr/>
        <a:lstStyle/>
        <a:p>
          <a:endParaRPr lang="ru-RU" sz="1600"/>
        </a:p>
      </dgm:t>
    </dgm:pt>
    <dgm:pt modelId="{E9D1B0DF-E680-4947-9692-0DFB1970A3E1}" type="pres">
      <dgm:prSet presAssocID="{F6BA7164-E689-4CDC-9FDE-EF0E4C0C5DBA}" presName="linear" presStyleCnt="0">
        <dgm:presLayoutVars>
          <dgm:animLvl val="lvl"/>
          <dgm:resizeHandles val="exact"/>
        </dgm:presLayoutVars>
      </dgm:prSet>
      <dgm:spPr/>
    </dgm:pt>
    <dgm:pt modelId="{3538FF54-801D-449A-9572-7B4382076C4D}" type="pres">
      <dgm:prSet presAssocID="{D1E77A85-D5DA-4A85-9B70-D608D0FAF19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A40B3B0-19E5-4F9C-B0C9-D380EEF41C62}" type="pres">
      <dgm:prSet presAssocID="{92FC33D3-6A06-4E43-A0E8-F4696356C991}" presName="spacer" presStyleCnt="0"/>
      <dgm:spPr/>
    </dgm:pt>
    <dgm:pt modelId="{84EC05B2-290A-48DB-9347-DCC1347C9903}" type="pres">
      <dgm:prSet presAssocID="{5FCBCC1F-A098-43B7-A684-A986B61F98C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2B1C885-A243-4EF6-86B5-D346FB259D3B}" type="pres">
      <dgm:prSet presAssocID="{5728164C-EFF0-4D81-B8A9-9B4F1661AE98}" presName="spacer" presStyleCnt="0"/>
      <dgm:spPr/>
    </dgm:pt>
    <dgm:pt modelId="{9AC38F60-3864-47BC-9FC8-B4270BB593FC}" type="pres">
      <dgm:prSet presAssocID="{FE93E17F-62C3-4C48-9214-BBE1574411B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CA29535-7FDC-46BF-8C19-3597CAE86502}" type="pres">
      <dgm:prSet presAssocID="{0660D289-76EA-4A25-9EB5-27A1F27F0804}" presName="spacer" presStyleCnt="0"/>
      <dgm:spPr/>
    </dgm:pt>
    <dgm:pt modelId="{234E0E4A-BC9C-4682-983F-94A9500BCA9A}" type="pres">
      <dgm:prSet presAssocID="{C77593DD-7BCA-473D-A28E-05889CBF9EF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C434C89-FD37-4E3E-8649-024634395F21}" type="pres">
      <dgm:prSet presAssocID="{3E1A1B59-314A-45C4-8BBD-46822B2D45AE}" presName="spacer" presStyleCnt="0"/>
      <dgm:spPr/>
    </dgm:pt>
    <dgm:pt modelId="{D7DC4D38-A311-445F-AB9A-F84ACA5B3810}" type="pres">
      <dgm:prSet presAssocID="{58B68692-C690-411A-AA94-9830DA019FD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24C39F6-2A38-46FE-88B1-C2D2F5E75299}" type="pres">
      <dgm:prSet presAssocID="{DB0B44FC-ED77-47B2-A98E-072B0D95CEC1}" presName="spacer" presStyleCnt="0"/>
      <dgm:spPr/>
    </dgm:pt>
    <dgm:pt modelId="{BCB5E27A-A5FE-4872-91A7-84F09715D2D2}" type="pres">
      <dgm:prSet presAssocID="{D1C58EA4-5249-458A-8CDA-984A2FC2DB8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5F02C1C-F874-4851-8A33-E018D19480D9}" srcId="{F6BA7164-E689-4CDC-9FDE-EF0E4C0C5DBA}" destId="{58B68692-C690-411A-AA94-9830DA019FD3}" srcOrd="4" destOrd="0" parTransId="{BD030C89-48DC-46D4-A8F9-93A95A10A543}" sibTransId="{DB0B44FC-ED77-47B2-A98E-072B0D95CEC1}"/>
    <dgm:cxn modelId="{3CBF5D3A-9CF1-4462-8753-48074F4CD4CE}" srcId="{F6BA7164-E689-4CDC-9FDE-EF0E4C0C5DBA}" destId="{D1C58EA4-5249-458A-8CDA-984A2FC2DB85}" srcOrd="5" destOrd="0" parTransId="{B3C08287-D569-4983-BE58-F2E36D0E60FA}" sibTransId="{4C475117-4322-4FEE-B92F-295A41C2B142}"/>
    <dgm:cxn modelId="{67131167-CF7F-44BC-955D-E536DCAEB303}" type="presOf" srcId="{FE93E17F-62C3-4C48-9214-BBE1574411B7}" destId="{9AC38F60-3864-47BC-9FC8-B4270BB593FC}" srcOrd="0" destOrd="0" presId="urn:microsoft.com/office/officeart/2005/8/layout/vList2"/>
    <dgm:cxn modelId="{FBFCA867-3BA8-4894-9217-1AE479666E5C}" type="presOf" srcId="{F6BA7164-E689-4CDC-9FDE-EF0E4C0C5DBA}" destId="{E9D1B0DF-E680-4947-9692-0DFB1970A3E1}" srcOrd="0" destOrd="0" presId="urn:microsoft.com/office/officeart/2005/8/layout/vList2"/>
    <dgm:cxn modelId="{E9D77171-6406-4981-BA34-860DBF7C935A}" srcId="{F6BA7164-E689-4CDC-9FDE-EF0E4C0C5DBA}" destId="{D1E77A85-D5DA-4A85-9B70-D608D0FAF19C}" srcOrd="0" destOrd="0" parTransId="{C5A32693-058F-4102-AC75-54C4079C5A10}" sibTransId="{92FC33D3-6A06-4E43-A0E8-F4696356C991}"/>
    <dgm:cxn modelId="{AC1BBE8A-72E7-4415-BEFD-3C53C5EEB3AD}" srcId="{F6BA7164-E689-4CDC-9FDE-EF0E4C0C5DBA}" destId="{FE93E17F-62C3-4C48-9214-BBE1574411B7}" srcOrd="2" destOrd="0" parTransId="{E5977274-B9F0-4394-A583-8C7960921850}" sibTransId="{0660D289-76EA-4A25-9EB5-27A1F27F0804}"/>
    <dgm:cxn modelId="{B8659A91-B5DF-4B6C-901B-36FBCAF3B9E4}" type="presOf" srcId="{D1E77A85-D5DA-4A85-9B70-D608D0FAF19C}" destId="{3538FF54-801D-449A-9572-7B4382076C4D}" srcOrd="0" destOrd="0" presId="urn:microsoft.com/office/officeart/2005/8/layout/vList2"/>
    <dgm:cxn modelId="{E60CEB9E-6CDD-4635-9CFE-4221F8EC72CF}" type="presOf" srcId="{C77593DD-7BCA-473D-A28E-05889CBF9EFF}" destId="{234E0E4A-BC9C-4682-983F-94A9500BCA9A}" srcOrd="0" destOrd="0" presId="urn:microsoft.com/office/officeart/2005/8/layout/vList2"/>
    <dgm:cxn modelId="{6B364FB6-8855-4827-9953-AF0CA4D4212A}" srcId="{F6BA7164-E689-4CDC-9FDE-EF0E4C0C5DBA}" destId="{C77593DD-7BCA-473D-A28E-05889CBF9EFF}" srcOrd="3" destOrd="0" parTransId="{CD3D7E85-6CC9-4247-A3A4-ED61CE4944BE}" sibTransId="{3E1A1B59-314A-45C4-8BBD-46822B2D45AE}"/>
    <dgm:cxn modelId="{CBB92AE1-9341-442C-8CFB-13ED18C95B68}" type="presOf" srcId="{5FCBCC1F-A098-43B7-A684-A986B61F98C5}" destId="{84EC05B2-290A-48DB-9347-DCC1347C9903}" srcOrd="0" destOrd="0" presId="urn:microsoft.com/office/officeart/2005/8/layout/vList2"/>
    <dgm:cxn modelId="{59603BE5-C700-480C-8E64-EBC93756AC9E}" srcId="{F6BA7164-E689-4CDC-9FDE-EF0E4C0C5DBA}" destId="{5FCBCC1F-A098-43B7-A684-A986B61F98C5}" srcOrd="1" destOrd="0" parTransId="{227A710D-BA75-4193-A06C-504886060302}" sibTransId="{5728164C-EFF0-4D81-B8A9-9B4F1661AE98}"/>
    <dgm:cxn modelId="{8E1981F0-02B5-4BCA-A639-63F9568116F9}" type="presOf" srcId="{58B68692-C690-411A-AA94-9830DA019FD3}" destId="{D7DC4D38-A311-445F-AB9A-F84ACA5B3810}" srcOrd="0" destOrd="0" presId="urn:microsoft.com/office/officeart/2005/8/layout/vList2"/>
    <dgm:cxn modelId="{C86ED9F4-3F6D-429B-B779-D67A5FDF9C8B}" type="presOf" srcId="{D1C58EA4-5249-458A-8CDA-984A2FC2DB85}" destId="{BCB5E27A-A5FE-4872-91A7-84F09715D2D2}" srcOrd="0" destOrd="0" presId="urn:microsoft.com/office/officeart/2005/8/layout/vList2"/>
    <dgm:cxn modelId="{A9B42F7C-EAC3-4BC9-97B3-A821D914DCD7}" type="presParOf" srcId="{E9D1B0DF-E680-4947-9692-0DFB1970A3E1}" destId="{3538FF54-801D-449A-9572-7B4382076C4D}" srcOrd="0" destOrd="0" presId="urn:microsoft.com/office/officeart/2005/8/layout/vList2"/>
    <dgm:cxn modelId="{69D5EFEF-4DB5-4D28-8580-009FB790479B}" type="presParOf" srcId="{E9D1B0DF-E680-4947-9692-0DFB1970A3E1}" destId="{5A40B3B0-19E5-4F9C-B0C9-D380EEF41C62}" srcOrd="1" destOrd="0" presId="urn:microsoft.com/office/officeart/2005/8/layout/vList2"/>
    <dgm:cxn modelId="{267A69D3-769D-47A6-90C9-6CDDEA1B8141}" type="presParOf" srcId="{E9D1B0DF-E680-4947-9692-0DFB1970A3E1}" destId="{84EC05B2-290A-48DB-9347-DCC1347C9903}" srcOrd="2" destOrd="0" presId="urn:microsoft.com/office/officeart/2005/8/layout/vList2"/>
    <dgm:cxn modelId="{987A990C-44EB-4643-BA18-E9547397D472}" type="presParOf" srcId="{E9D1B0DF-E680-4947-9692-0DFB1970A3E1}" destId="{A2B1C885-A243-4EF6-86B5-D346FB259D3B}" srcOrd="3" destOrd="0" presId="urn:microsoft.com/office/officeart/2005/8/layout/vList2"/>
    <dgm:cxn modelId="{6A477A53-DE02-45EE-B032-7643295AEC19}" type="presParOf" srcId="{E9D1B0DF-E680-4947-9692-0DFB1970A3E1}" destId="{9AC38F60-3864-47BC-9FC8-B4270BB593FC}" srcOrd="4" destOrd="0" presId="urn:microsoft.com/office/officeart/2005/8/layout/vList2"/>
    <dgm:cxn modelId="{ED12A8BC-ECAF-4169-BE7C-8BF49A4543E9}" type="presParOf" srcId="{E9D1B0DF-E680-4947-9692-0DFB1970A3E1}" destId="{ECA29535-7FDC-46BF-8C19-3597CAE86502}" srcOrd="5" destOrd="0" presId="urn:microsoft.com/office/officeart/2005/8/layout/vList2"/>
    <dgm:cxn modelId="{2EEA38E0-2A09-4C19-ADBA-4F9A79CEF5BD}" type="presParOf" srcId="{E9D1B0DF-E680-4947-9692-0DFB1970A3E1}" destId="{234E0E4A-BC9C-4682-983F-94A9500BCA9A}" srcOrd="6" destOrd="0" presId="urn:microsoft.com/office/officeart/2005/8/layout/vList2"/>
    <dgm:cxn modelId="{7B6CE180-4C24-4259-9C14-B8DFFF9A877F}" type="presParOf" srcId="{E9D1B0DF-E680-4947-9692-0DFB1970A3E1}" destId="{8C434C89-FD37-4E3E-8649-024634395F21}" srcOrd="7" destOrd="0" presId="urn:microsoft.com/office/officeart/2005/8/layout/vList2"/>
    <dgm:cxn modelId="{D529177E-CEE5-4BF1-A402-1550F63ABBEF}" type="presParOf" srcId="{E9D1B0DF-E680-4947-9692-0DFB1970A3E1}" destId="{D7DC4D38-A311-445F-AB9A-F84ACA5B3810}" srcOrd="8" destOrd="0" presId="urn:microsoft.com/office/officeart/2005/8/layout/vList2"/>
    <dgm:cxn modelId="{68D35B33-B163-4970-97A2-9A7541CE373A}" type="presParOf" srcId="{E9D1B0DF-E680-4947-9692-0DFB1970A3E1}" destId="{C24C39F6-2A38-46FE-88B1-C2D2F5E75299}" srcOrd="9" destOrd="0" presId="urn:microsoft.com/office/officeart/2005/8/layout/vList2"/>
    <dgm:cxn modelId="{C0213A23-8809-4B89-8910-6B018C5E844E}" type="presParOf" srcId="{E9D1B0DF-E680-4947-9692-0DFB1970A3E1}" destId="{BCB5E27A-A5FE-4872-91A7-84F09715D2D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0E2D81-9C32-43E3-B9DF-A31C286BECF2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08BAF7C-04CD-4738-9E6E-17FFEFC87479}">
      <dgm:prSet phldrT="[Текст]" custT="1"/>
      <dgm:spPr/>
      <dgm:t>
        <a:bodyPr/>
        <a:lstStyle/>
        <a:p>
          <a:r>
            <a:rPr lang="ru-RU" sz="1400" dirty="0"/>
            <a:t>Впервые с 2016 года на протяжении 3-ех лет планируется не просто сбалансированный, а профицитный федеральный бюджет. </a:t>
          </a:r>
        </a:p>
      </dgm:t>
    </dgm:pt>
    <dgm:pt modelId="{1B71D2E9-8B5A-4D41-B237-35A05C2FF14B}" type="parTrans" cxnId="{2DD430DA-6350-417B-806E-400D67F014A5}">
      <dgm:prSet/>
      <dgm:spPr/>
      <dgm:t>
        <a:bodyPr/>
        <a:lstStyle/>
        <a:p>
          <a:endParaRPr lang="ru-RU" sz="1400"/>
        </a:p>
      </dgm:t>
    </dgm:pt>
    <dgm:pt modelId="{1DF24988-6860-43DE-88D8-F6E2A8F8A1F0}" type="sibTrans" cxnId="{2DD430DA-6350-417B-806E-400D67F014A5}">
      <dgm:prSet/>
      <dgm:spPr/>
      <dgm:t>
        <a:bodyPr/>
        <a:lstStyle/>
        <a:p>
          <a:endParaRPr lang="ru-RU" sz="1400"/>
        </a:p>
      </dgm:t>
    </dgm:pt>
    <dgm:pt modelId="{D4CC4076-B76E-412F-907D-A073B7CBCAA6}">
      <dgm:prSet custT="1"/>
      <dgm:spPr/>
      <dgm:t>
        <a:bodyPr/>
        <a:lstStyle/>
        <a:p>
          <a:r>
            <a:rPr lang="ru-RU" sz="1400" dirty="0"/>
            <a:t>Вызывает опасение крайне медленное, колебательное, снижение доли нефтегазовых доходов =</a:t>
          </a:r>
          <a:r>
            <a:rPr lang="en-US" sz="1400" dirty="0"/>
            <a:t>&gt;</a:t>
          </a:r>
          <a:r>
            <a:rPr lang="ru-RU" sz="1400" dirty="0"/>
            <a:t> страна продолжает сильно зависеть от внешних факторов.</a:t>
          </a:r>
        </a:p>
      </dgm:t>
    </dgm:pt>
    <dgm:pt modelId="{741DBD5A-142E-4619-8245-6232FB4DD2BC}" type="parTrans" cxnId="{363ACFAD-E702-42F5-AB0A-1D4BB3117207}">
      <dgm:prSet/>
      <dgm:spPr/>
      <dgm:t>
        <a:bodyPr/>
        <a:lstStyle/>
        <a:p>
          <a:endParaRPr lang="ru-RU" sz="1400"/>
        </a:p>
      </dgm:t>
    </dgm:pt>
    <dgm:pt modelId="{F6FF9320-9528-4A15-AF21-1BE49DEAF31D}" type="sibTrans" cxnId="{363ACFAD-E702-42F5-AB0A-1D4BB3117207}">
      <dgm:prSet/>
      <dgm:spPr/>
      <dgm:t>
        <a:bodyPr/>
        <a:lstStyle/>
        <a:p>
          <a:endParaRPr lang="ru-RU" sz="1400"/>
        </a:p>
      </dgm:t>
    </dgm:pt>
    <dgm:pt modelId="{F17EEEB6-8B5A-49DE-81BC-28D226AA6F39}">
      <dgm:prSet custT="1"/>
      <dgm:spPr/>
      <dgm:t>
        <a:bodyPr/>
        <a:lstStyle/>
        <a:p>
          <a:r>
            <a:rPr lang="ru-RU" sz="1400" dirty="0"/>
            <a:t>Прогнозируемые общие объемы доходов и расходов федерального бюджета растут крайне медленно, а объем нефтегазовых доходов отражает тенденцию снижения. </a:t>
          </a:r>
        </a:p>
      </dgm:t>
    </dgm:pt>
    <dgm:pt modelId="{697FBEFE-38AE-45EA-BE7A-A5CDC4377904}" type="parTrans" cxnId="{739EBCCF-E4E3-4A9F-BDB8-9062C309ECC7}">
      <dgm:prSet/>
      <dgm:spPr/>
      <dgm:t>
        <a:bodyPr/>
        <a:lstStyle/>
        <a:p>
          <a:endParaRPr lang="ru-RU" sz="1400"/>
        </a:p>
      </dgm:t>
    </dgm:pt>
    <dgm:pt modelId="{081BB4E8-5F9B-4141-A978-B10F93772B4C}" type="sibTrans" cxnId="{739EBCCF-E4E3-4A9F-BDB8-9062C309ECC7}">
      <dgm:prSet/>
      <dgm:spPr/>
      <dgm:t>
        <a:bodyPr/>
        <a:lstStyle/>
        <a:p>
          <a:endParaRPr lang="ru-RU" sz="1400"/>
        </a:p>
      </dgm:t>
    </dgm:pt>
    <dgm:pt modelId="{329D7F83-93AC-45F3-BEC4-4730EB64C0C8}" type="pres">
      <dgm:prSet presAssocID="{D20E2D81-9C32-43E3-B9DF-A31C286BECF2}" presName="linear" presStyleCnt="0">
        <dgm:presLayoutVars>
          <dgm:animLvl val="lvl"/>
          <dgm:resizeHandles val="exact"/>
        </dgm:presLayoutVars>
      </dgm:prSet>
      <dgm:spPr/>
    </dgm:pt>
    <dgm:pt modelId="{674A5ED9-C972-4C3B-ABA2-CF3385BBA4BA}" type="pres">
      <dgm:prSet presAssocID="{A08BAF7C-04CD-4738-9E6E-17FFEFC8747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FF41AAA-9E9D-44D8-B65B-038C0846BF37}" type="pres">
      <dgm:prSet presAssocID="{1DF24988-6860-43DE-88D8-F6E2A8F8A1F0}" presName="spacer" presStyleCnt="0"/>
      <dgm:spPr/>
    </dgm:pt>
    <dgm:pt modelId="{730CD005-69AA-41A9-A897-DF25566407A8}" type="pres">
      <dgm:prSet presAssocID="{D4CC4076-B76E-412F-907D-A073B7CBCAA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F8A6177-CD91-477C-8046-CDF02D2F993B}" type="pres">
      <dgm:prSet presAssocID="{F6FF9320-9528-4A15-AF21-1BE49DEAF31D}" presName="spacer" presStyleCnt="0"/>
      <dgm:spPr/>
    </dgm:pt>
    <dgm:pt modelId="{4BE4409C-33E3-4ED2-A5A3-CBCF4AF791EE}" type="pres">
      <dgm:prSet presAssocID="{F17EEEB6-8B5A-49DE-81BC-28D226AA6F3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B199361-EDF7-42C0-8A22-5BF64BDBDB3B}" type="presOf" srcId="{D20E2D81-9C32-43E3-B9DF-A31C286BECF2}" destId="{329D7F83-93AC-45F3-BEC4-4730EB64C0C8}" srcOrd="0" destOrd="0" presId="urn:microsoft.com/office/officeart/2005/8/layout/vList2"/>
    <dgm:cxn modelId="{EA75CC70-DEB2-41FD-A901-3CE1EEE3B4FC}" type="presOf" srcId="{D4CC4076-B76E-412F-907D-A073B7CBCAA6}" destId="{730CD005-69AA-41A9-A897-DF25566407A8}" srcOrd="0" destOrd="0" presId="urn:microsoft.com/office/officeart/2005/8/layout/vList2"/>
    <dgm:cxn modelId="{0BDC37A1-F8D4-4D36-BFF5-3BE1E532739B}" type="presOf" srcId="{F17EEEB6-8B5A-49DE-81BC-28D226AA6F39}" destId="{4BE4409C-33E3-4ED2-A5A3-CBCF4AF791EE}" srcOrd="0" destOrd="0" presId="urn:microsoft.com/office/officeart/2005/8/layout/vList2"/>
    <dgm:cxn modelId="{86036CA1-8238-42B2-92E9-317487F27B1B}" type="presOf" srcId="{A08BAF7C-04CD-4738-9E6E-17FFEFC87479}" destId="{674A5ED9-C972-4C3B-ABA2-CF3385BBA4BA}" srcOrd="0" destOrd="0" presId="urn:microsoft.com/office/officeart/2005/8/layout/vList2"/>
    <dgm:cxn modelId="{363ACFAD-E702-42F5-AB0A-1D4BB3117207}" srcId="{D20E2D81-9C32-43E3-B9DF-A31C286BECF2}" destId="{D4CC4076-B76E-412F-907D-A073B7CBCAA6}" srcOrd="1" destOrd="0" parTransId="{741DBD5A-142E-4619-8245-6232FB4DD2BC}" sibTransId="{F6FF9320-9528-4A15-AF21-1BE49DEAF31D}"/>
    <dgm:cxn modelId="{739EBCCF-E4E3-4A9F-BDB8-9062C309ECC7}" srcId="{D20E2D81-9C32-43E3-B9DF-A31C286BECF2}" destId="{F17EEEB6-8B5A-49DE-81BC-28D226AA6F39}" srcOrd="2" destOrd="0" parTransId="{697FBEFE-38AE-45EA-BE7A-A5CDC4377904}" sibTransId="{081BB4E8-5F9B-4141-A978-B10F93772B4C}"/>
    <dgm:cxn modelId="{2DD430DA-6350-417B-806E-400D67F014A5}" srcId="{D20E2D81-9C32-43E3-B9DF-A31C286BECF2}" destId="{A08BAF7C-04CD-4738-9E6E-17FFEFC87479}" srcOrd="0" destOrd="0" parTransId="{1B71D2E9-8B5A-4D41-B237-35A05C2FF14B}" sibTransId="{1DF24988-6860-43DE-88D8-F6E2A8F8A1F0}"/>
    <dgm:cxn modelId="{F5345F0E-9F28-466E-B279-DD1E8D47D92C}" type="presParOf" srcId="{329D7F83-93AC-45F3-BEC4-4730EB64C0C8}" destId="{674A5ED9-C972-4C3B-ABA2-CF3385BBA4BA}" srcOrd="0" destOrd="0" presId="urn:microsoft.com/office/officeart/2005/8/layout/vList2"/>
    <dgm:cxn modelId="{08E0F424-0202-4C56-8E43-BFA4505ADB1F}" type="presParOf" srcId="{329D7F83-93AC-45F3-BEC4-4730EB64C0C8}" destId="{4FF41AAA-9E9D-44D8-B65B-038C0846BF37}" srcOrd="1" destOrd="0" presId="urn:microsoft.com/office/officeart/2005/8/layout/vList2"/>
    <dgm:cxn modelId="{360EB1F7-D32F-4D14-9338-3112ABBD9D40}" type="presParOf" srcId="{329D7F83-93AC-45F3-BEC4-4730EB64C0C8}" destId="{730CD005-69AA-41A9-A897-DF25566407A8}" srcOrd="2" destOrd="0" presId="urn:microsoft.com/office/officeart/2005/8/layout/vList2"/>
    <dgm:cxn modelId="{97851A61-0B32-4997-9841-ECB823C03E36}" type="presParOf" srcId="{329D7F83-93AC-45F3-BEC4-4730EB64C0C8}" destId="{2F8A6177-CD91-477C-8046-CDF02D2F993B}" srcOrd="3" destOrd="0" presId="urn:microsoft.com/office/officeart/2005/8/layout/vList2"/>
    <dgm:cxn modelId="{FE550CE8-1D52-42A1-8732-5DF785913445}" type="presParOf" srcId="{329D7F83-93AC-45F3-BEC4-4730EB64C0C8}" destId="{4BE4409C-33E3-4ED2-A5A3-CBCF4AF791E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CC4FCB-EB5C-4655-A635-B28DA385A428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65A5F30-0EFB-4A2F-B4C8-47A972383A09}">
      <dgm:prSet phldrT="[Текст]" custT="1"/>
      <dgm:spPr/>
      <dgm:t>
        <a:bodyPr/>
        <a:lstStyle/>
        <a:p>
          <a:r>
            <a:rPr lang="ru-RU" sz="1200" dirty="0"/>
            <a:t> </a:t>
          </a:r>
        </a:p>
      </dgm:t>
    </dgm:pt>
    <dgm:pt modelId="{C0750184-0D94-4645-AEE2-1962883F38EB}" type="parTrans" cxnId="{1DCEB90B-07FE-44EA-8B5E-3A75B0808DD9}">
      <dgm:prSet/>
      <dgm:spPr/>
      <dgm:t>
        <a:bodyPr/>
        <a:lstStyle/>
        <a:p>
          <a:endParaRPr lang="ru-RU" sz="1200"/>
        </a:p>
      </dgm:t>
    </dgm:pt>
    <dgm:pt modelId="{59DF22C9-C2A0-421A-8B1E-6BD41CE1C0F2}" type="sibTrans" cxnId="{1DCEB90B-07FE-44EA-8B5E-3A75B0808DD9}">
      <dgm:prSet/>
      <dgm:spPr/>
      <dgm:t>
        <a:bodyPr/>
        <a:lstStyle/>
        <a:p>
          <a:endParaRPr lang="ru-RU" sz="1200"/>
        </a:p>
      </dgm:t>
    </dgm:pt>
    <dgm:pt modelId="{B88C347D-33B0-4296-A3F2-AD6A8F655B66}">
      <dgm:prSet phldrT="[Текст]" custT="1"/>
      <dgm:spPr/>
      <dgm:t>
        <a:bodyPr/>
        <a:lstStyle/>
        <a:p>
          <a:endParaRPr lang="ru-RU" sz="1200" dirty="0"/>
        </a:p>
      </dgm:t>
    </dgm:pt>
    <dgm:pt modelId="{AAD13F3A-9027-4572-81C9-988A98B8BD10}" type="parTrans" cxnId="{0E706E7B-9771-4C06-A137-F3585FD7052F}">
      <dgm:prSet/>
      <dgm:spPr/>
      <dgm:t>
        <a:bodyPr/>
        <a:lstStyle/>
        <a:p>
          <a:endParaRPr lang="ru-RU" sz="1200"/>
        </a:p>
      </dgm:t>
    </dgm:pt>
    <dgm:pt modelId="{18073698-69BA-49AF-BAC0-57333301C1A4}" type="sibTrans" cxnId="{0E706E7B-9771-4C06-A137-F3585FD7052F}">
      <dgm:prSet/>
      <dgm:spPr/>
      <dgm:t>
        <a:bodyPr/>
        <a:lstStyle/>
        <a:p>
          <a:endParaRPr lang="ru-RU" sz="1200"/>
        </a:p>
      </dgm:t>
    </dgm:pt>
    <dgm:pt modelId="{667B5864-DDD6-4DD3-9266-E3184034CABD}">
      <dgm:prSet phldrT="[Текст]" custT="1"/>
      <dgm:spPr/>
      <dgm:t>
        <a:bodyPr/>
        <a:lstStyle/>
        <a:p>
          <a:r>
            <a:rPr lang="ru-RU" sz="1200" dirty="0"/>
            <a:t>В 2018 году объем ФНБ пополнится весьма незначительно. </a:t>
          </a:r>
          <a:r>
            <a:rPr lang="ru-RU" sz="1200" b="1" i="0" dirty="0"/>
            <a:t>Активный рост объема ФНБ был бы допустим</a:t>
          </a:r>
          <a:r>
            <a:rPr lang="ru-RU" sz="1200" dirty="0"/>
            <a:t>, если средства ФНБ являлись основным источником формирования пенсионных накоплений. </a:t>
          </a:r>
        </a:p>
      </dgm:t>
    </dgm:pt>
    <dgm:pt modelId="{41C18EEB-9E80-4D86-996A-B7010DE47088}" type="parTrans" cxnId="{0627AC5E-6264-4E8B-8300-857F9FEA4373}">
      <dgm:prSet/>
      <dgm:spPr/>
      <dgm:t>
        <a:bodyPr/>
        <a:lstStyle/>
        <a:p>
          <a:endParaRPr lang="ru-RU" sz="1200"/>
        </a:p>
      </dgm:t>
    </dgm:pt>
    <dgm:pt modelId="{5EAF5954-DF7A-4A81-9BCC-EF9446E02659}" type="sibTrans" cxnId="{0627AC5E-6264-4E8B-8300-857F9FEA4373}">
      <dgm:prSet/>
      <dgm:spPr/>
      <dgm:t>
        <a:bodyPr/>
        <a:lstStyle/>
        <a:p>
          <a:endParaRPr lang="ru-RU" sz="1200"/>
        </a:p>
      </dgm:t>
    </dgm:pt>
    <dgm:pt modelId="{80520538-12EA-42DF-8EAE-0C66F5E189F5}">
      <dgm:prSet phldrT="[Текст]" custT="1"/>
      <dgm:spPr/>
      <dgm:t>
        <a:bodyPr/>
        <a:lstStyle/>
        <a:p>
          <a:r>
            <a:rPr lang="ru-RU" sz="1200" dirty="0"/>
            <a:t> </a:t>
          </a:r>
        </a:p>
      </dgm:t>
    </dgm:pt>
    <dgm:pt modelId="{11BFFE0C-83F4-460A-ABAA-098DB247B103}" type="parTrans" cxnId="{6BFF0054-57ED-4EDD-8B38-90678EF394BD}">
      <dgm:prSet/>
      <dgm:spPr/>
      <dgm:t>
        <a:bodyPr/>
        <a:lstStyle/>
        <a:p>
          <a:endParaRPr lang="ru-RU" sz="1200"/>
        </a:p>
      </dgm:t>
    </dgm:pt>
    <dgm:pt modelId="{9EEF2F90-2EAB-4910-9D42-588AF3DAE2BF}" type="sibTrans" cxnId="{6BFF0054-57ED-4EDD-8B38-90678EF394BD}">
      <dgm:prSet/>
      <dgm:spPr/>
      <dgm:t>
        <a:bodyPr/>
        <a:lstStyle/>
        <a:p>
          <a:endParaRPr lang="ru-RU" sz="1200"/>
        </a:p>
      </dgm:t>
    </dgm:pt>
    <dgm:pt modelId="{22359028-D033-4D7C-991F-3AA537B1C204}">
      <dgm:prSet phldrT="[Текст]" custT="1"/>
      <dgm:spPr/>
      <dgm:t>
        <a:bodyPr/>
        <a:lstStyle/>
        <a:p>
          <a:r>
            <a:rPr lang="ru-RU" sz="1200" dirty="0"/>
            <a:t>С 2019 г. резко меняется направление движения средств Фонд национального благосостояния. </a:t>
          </a:r>
        </a:p>
      </dgm:t>
    </dgm:pt>
    <dgm:pt modelId="{ACDAEA57-D817-4B93-AE49-C606B408AFC5}" type="parTrans" cxnId="{05B60A9E-341D-47FD-8A28-F6CCB7BFCDFA}">
      <dgm:prSet/>
      <dgm:spPr/>
      <dgm:t>
        <a:bodyPr/>
        <a:lstStyle/>
        <a:p>
          <a:endParaRPr lang="ru-RU" sz="1200"/>
        </a:p>
      </dgm:t>
    </dgm:pt>
    <dgm:pt modelId="{0FA29B41-3E7F-4AFD-B70D-924B010B5327}" type="sibTrans" cxnId="{05B60A9E-341D-47FD-8A28-F6CCB7BFCDFA}">
      <dgm:prSet/>
      <dgm:spPr/>
      <dgm:t>
        <a:bodyPr/>
        <a:lstStyle/>
        <a:p>
          <a:endParaRPr lang="ru-RU" sz="1200"/>
        </a:p>
      </dgm:t>
    </dgm:pt>
    <dgm:pt modelId="{12B34E64-6FE6-4928-A3E3-3E29BF39B2DC}">
      <dgm:prSet phldrT="[Текст]" custT="1"/>
      <dgm:spPr/>
      <dgm:t>
        <a:bodyPr/>
        <a:lstStyle/>
        <a:p>
          <a:r>
            <a:rPr lang="ru-RU" sz="1200" dirty="0"/>
            <a:t> </a:t>
          </a:r>
        </a:p>
      </dgm:t>
    </dgm:pt>
    <dgm:pt modelId="{E2C7AC59-9A9D-4082-BCFE-28A76668DD20}" type="parTrans" cxnId="{9D7D9BDC-8544-44B8-835E-94454D90A702}">
      <dgm:prSet/>
      <dgm:spPr/>
      <dgm:t>
        <a:bodyPr/>
        <a:lstStyle/>
        <a:p>
          <a:endParaRPr lang="ru-RU" sz="1200"/>
        </a:p>
      </dgm:t>
    </dgm:pt>
    <dgm:pt modelId="{03212E26-C06A-495D-9BB1-0684905AFAB6}" type="sibTrans" cxnId="{9D7D9BDC-8544-44B8-835E-94454D90A702}">
      <dgm:prSet/>
      <dgm:spPr/>
      <dgm:t>
        <a:bodyPr/>
        <a:lstStyle/>
        <a:p>
          <a:endParaRPr lang="ru-RU" sz="1200"/>
        </a:p>
      </dgm:t>
    </dgm:pt>
    <dgm:pt modelId="{AC2CA40A-3BB4-47BD-BA30-9036FCEAFC55}">
      <dgm:prSet phldrT="[Текст]" custT="1"/>
      <dgm:spPr/>
      <dgm:t>
        <a:bodyPr/>
        <a:lstStyle/>
        <a:p>
          <a:endParaRPr lang="ru-RU" sz="1200" dirty="0"/>
        </a:p>
      </dgm:t>
    </dgm:pt>
    <dgm:pt modelId="{05C290B6-78FB-4E2E-B6A7-F7B4B0255AE5}" type="parTrans" cxnId="{F83A904C-E483-4631-A9DE-2E72F8636268}">
      <dgm:prSet/>
      <dgm:spPr/>
      <dgm:t>
        <a:bodyPr/>
        <a:lstStyle/>
        <a:p>
          <a:endParaRPr lang="ru-RU" sz="1200"/>
        </a:p>
      </dgm:t>
    </dgm:pt>
    <dgm:pt modelId="{8088ECB6-4D47-4CE6-926B-BD4002F08806}" type="sibTrans" cxnId="{F83A904C-E483-4631-A9DE-2E72F8636268}">
      <dgm:prSet/>
      <dgm:spPr/>
      <dgm:t>
        <a:bodyPr/>
        <a:lstStyle/>
        <a:p>
          <a:endParaRPr lang="ru-RU" sz="1200"/>
        </a:p>
      </dgm:t>
    </dgm:pt>
    <dgm:pt modelId="{3C6C04E3-574B-46B5-9BF6-8945D124A0BC}">
      <dgm:prSet phldrT="[Текст]" custT="1"/>
      <dgm:spPr/>
      <dgm:t>
        <a:bodyPr/>
        <a:lstStyle/>
        <a:p>
          <a:r>
            <a:rPr lang="ru-RU" sz="1200" dirty="0"/>
            <a:t>Объем Фонда национального благосостояния </a:t>
          </a:r>
          <a:r>
            <a:rPr lang="ru-RU" sz="1200" b="1" dirty="0"/>
            <a:t>к концу планового периода (2021 г.) достигнет максимального за всю историю его существования уровня.</a:t>
          </a:r>
        </a:p>
      </dgm:t>
    </dgm:pt>
    <dgm:pt modelId="{208A55A7-5834-41BB-882C-9F8E9066E265}" type="parTrans" cxnId="{082FE1DA-B005-4D22-B515-EF5847A5EC9F}">
      <dgm:prSet/>
      <dgm:spPr/>
      <dgm:t>
        <a:bodyPr/>
        <a:lstStyle/>
        <a:p>
          <a:endParaRPr lang="ru-RU" sz="1200"/>
        </a:p>
      </dgm:t>
    </dgm:pt>
    <dgm:pt modelId="{61553EC8-E460-4757-9DDC-3C08C06A3A1F}" type="sibTrans" cxnId="{082FE1DA-B005-4D22-B515-EF5847A5EC9F}">
      <dgm:prSet/>
      <dgm:spPr/>
      <dgm:t>
        <a:bodyPr/>
        <a:lstStyle/>
        <a:p>
          <a:endParaRPr lang="ru-RU" sz="1200"/>
        </a:p>
      </dgm:t>
    </dgm:pt>
    <dgm:pt modelId="{48F9DC8D-D1B4-41F6-90F0-30404119291B}">
      <dgm:prSet custT="1"/>
      <dgm:spPr/>
      <dgm:t>
        <a:bodyPr/>
        <a:lstStyle/>
        <a:p>
          <a:r>
            <a:rPr lang="ru-RU" sz="1200" b="1" dirty="0"/>
            <a:t>Действие бюджетного правила пришлось возобновить</a:t>
          </a:r>
          <a:r>
            <a:rPr lang="en-US" sz="1200" b="1" dirty="0"/>
            <a:t> - </a:t>
          </a:r>
          <a:r>
            <a:rPr lang="ru-RU" sz="1200" dirty="0"/>
            <a:t>изъятие доходов, полученных в результате превышения фактической мировой цены нефти над расчетной величиной, в Фонд национального благосостояния.</a:t>
          </a:r>
        </a:p>
      </dgm:t>
    </dgm:pt>
    <dgm:pt modelId="{B52A2CA9-CE9F-4A44-8344-2B3820BDA4E2}" type="parTrans" cxnId="{2F7169B3-647C-4811-9E8D-B4BE5388F002}">
      <dgm:prSet/>
      <dgm:spPr/>
      <dgm:t>
        <a:bodyPr/>
        <a:lstStyle/>
        <a:p>
          <a:endParaRPr lang="ru-RU" sz="1200"/>
        </a:p>
      </dgm:t>
    </dgm:pt>
    <dgm:pt modelId="{F3058E29-BDFD-4B8D-8BB9-A7AA9CDFEF3B}" type="sibTrans" cxnId="{2F7169B3-647C-4811-9E8D-B4BE5388F002}">
      <dgm:prSet/>
      <dgm:spPr/>
      <dgm:t>
        <a:bodyPr/>
        <a:lstStyle/>
        <a:p>
          <a:endParaRPr lang="ru-RU" sz="1200"/>
        </a:p>
      </dgm:t>
    </dgm:pt>
    <dgm:pt modelId="{7652F63D-F701-4573-AFC5-4E446E950E6B}">
      <dgm:prSet custT="1"/>
      <dgm:spPr/>
      <dgm:t>
        <a:bodyPr/>
        <a:lstStyle/>
        <a:p>
          <a:r>
            <a:rPr lang="ru-RU" sz="1200" dirty="0"/>
            <a:t>Объем ФНБ в течение трехлетнего периода 2019-2021 гг. показывает </a:t>
          </a:r>
          <a:r>
            <a:rPr lang="ru-RU" sz="1200" b="1" dirty="0"/>
            <a:t>нам резкую тенденцию роста</a:t>
          </a:r>
          <a:r>
            <a:rPr lang="ru-RU" sz="1200" dirty="0"/>
            <a:t>. </a:t>
          </a:r>
          <a:endParaRPr lang="ru-RU" sz="1200" b="1" dirty="0"/>
        </a:p>
      </dgm:t>
    </dgm:pt>
    <dgm:pt modelId="{A49FF883-2BB2-49CC-9AD6-84441C2BCE8A}" type="parTrans" cxnId="{32140ADE-D07B-4BAD-A0E9-D0D67867514A}">
      <dgm:prSet/>
      <dgm:spPr/>
      <dgm:t>
        <a:bodyPr/>
        <a:lstStyle/>
        <a:p>
          <a:endParaRPr lang="ru-RU" sz="1200"/>
        </a:p>
      </dgm:t>
    </dgm:pt>
    <dgm:pt modelId="{DE8DF21C-9819-4171-A6DF-E3AE0E366EDE}" type="sibTrans" cxnId="{32140ADE-D07B-4BAD-A0E9-D0D67867514A}">
      <dgm:prSet/>
      <dgm:spPr/>
      <dgm:t>
        <a:bodyPr/>
        <a:lstStyle/>
        <a:p>
          <a:endParaRPr lang="ru-RU" sz="1200"/>
        </a:p>
      </dgm:t>
    </dgm:pt>
    <dgm:pt modelId="{23B3A252-A239-4830-937A-37931321F3AB}" type="pres">
      <dgm:prSet presAssocID="{29CC4FCB-EB5C-4655-A635-B28DA385A428}" presName="linearFlow" presStyleCnt="0">
        <dgm:presLayoutVars>
          <dgm:dir/>
          <dgm:animLvl val="lvl"/>
          <dgm:resizeHandles val="exact"/>
        </dgm:presLayoutVars>
      </dgm:prSet>
      <dgm:spPr/>
    </dgm:pt>
    <dgm:pt modelId="{9173E1B2-CDDC-4D1C-9D66-E67C5D037151}" type="pres">
      <dgm:prSet presAssocID="{465A5F30-0EFB-4A2F-B4C8-47A972383A09}" presName="composite" presStyleCnt="0"/>
      <dgm:spPr/>
    </dgm:pt>
    <dgm:pt modelId="{C8E4E0E0-8DFD-444A-85BA-2A12898B2D58}" type="pres">
      <dgm:prSet presAssocID="{465A5F30-0EFB-4A2F-B4C8-47A972383A09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7EE015E3-8354-4730-89D9-A4C4D1BC9E83}" type="pres">
      <dgm:prSet presAssocID="{465A5F30-0EFB-4A2F-B4C8-47A972383A09}" presName="descendantText" presStyleLbl="alignAcc1" presStyleIdx="0" presStyleCnt="5">
        <dgm:presLayoutVars>
          <dgm:bulletEnabled val="1"/>
        </dgm:presLayoutVars>
      </dgm:prSet>
      <dgm:spPr/>
    </dgm:pt>
    <dgm:pt modelId="{3720375B-D573-4929-997B-1329F2F40FC6}" type="pres">
      <dgm:prSet presAssocID="{59DF22C9-C2A0-421A-8B1E-6BD41CE1C0F2}" presName="sp" presStyleCnt="0"/>
      <dgm:spPr/>
    </dgm:pt>
    <dgm:pt modelId="{64142476-9144-4277-B4CB-5E2D597A954A}" type="pres">
      <dgm:prSet presAssocID="{B88C347D-33B0-4296-A3F2-AD6A8F655B66}" presName="composite" presStyleCnt="0"/>
      <dgm:spPr/>
    </dgm:pt>
    <dgm:pt modelId="{A4528DF0-AE4D-47B8-AE79-EB47013949CF}" type="pres">
      <dgm:prSet presAssocID="{B88C347D-33B0-4296-A3F2-AD6A8F655B66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ADADBDDE-1A67-45C2-8B92-A3DEF65543FA}" type="pres">
      <dgm:prSet presAssocID="{B88C347D-33B0-4296-A3F2-AD6A8F655B66}" presName="descendantText" presStyleLbl="alignAcc1" presStyleIdx="1" presStyleCnt="5">
        <dgm:presLayoutVars>
          <dgm:bulletEnabled val="1"/>
        </dgm:presLayoutVars>
      </dgm:prSet>
      <dgm:spPr/>
    </dgm:pt>
    <dgm:pt modelId="{ED91ED5E-962C-462D-B9A1-BF84B2372F6C}" type="pres">
      <dgm:prSet presAssocID="{18073698-69BA-49AF-BAC0-57333301C1A4}" presName="sp" presStyleCnt="0"/>
      <dgm:spPr/>
    </dgm:pt>
    <dgm:pt modelId="{C14E1575-D03D-41CA-8003-CEC4DA565F9D}" type="pres">
      <dgm:prSet presAssocID="{80520538-12EA-42DF-8EAE-0C66F5E189F5}" presName="composite" presStyleCnt="0"/>
      <dgm:spPr/>
    </dgm:pt>
    <dgm:pt modelId="{611F4100-D0DD-4249-A342-434555C7053B}" type="pres">
      <dgm:prSet presAssocID="{80520538-12EA-42DF-8EAE-0C66F5E189F5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166ABA70-8E96-4A26-8714-6A288B0034E6}" type="pres">
      <dgm:prSet presAssocID="{80520538-12EA-42DF-8EAE-0C66F5E189F5}" presName="descendantText" presStyleLbl="alignAcc1" presStyleIdx="2" presStyleCnt="5">
        <dgm:presLayoutVars>
          <dgm:bulletEnabled val="1"/>
        </dgm:presLayoutVars>
      </dgm:prSet>
      <dgm:spPr/>
    </dgm:pt>
    <dgm:pt modelId="{ABE99408-5769-4500-AC12-C5B1C7A89DF1}" type="pres">
      <dgm:prSet presAssocID="{9EEF2F90-2EAB-4910-9D42-588AF3DAE2BF}" presName="sp" presStyleCnt="0"/>
      <dgm:spPr/>
    </dgm:pt>
    <dgm:pt modelId="{1FF5BBA6-65CE-45C5-AC63-822B2304F4A9}" type="pres">
      <dgm:prSet presAssocID="{12B34E64-6FE6-4928-A3E3-3E29BF39B2DC}" presName="composite" presStyleCnt="0"/>
      <dgm:spPr/>
    </dgm:pt>
    <dgm:pt modelId="{ADEC888C-611C-49B4-8E53-8D2809FEB26E}" type="pres">
      <dgm:prSet presAssocID="{12B34E64-6FE6-4928-A3E3-3E29BF39B2DC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9E3847C1-110C-4D7B-9A89-713536DD22EC}" type="pres">
      <dgm:prSet presAssocID="{12B34E64-6FE6-4928-A3E3-3E29BF39B2DC}" presName="descendantText" presStyleLbl="alignAcc1" presStyleIdx="3" presStyleCnt="5">
        <dgm:presLayoutVars>
          <dgm:bulletEnabled val="1"/>
        </dgm:presLayoutVars>
      </dgm:prSet>
      <dgm:spPr/>
    </dgm:pt>
    <dgm:pt modelId="{887F4A88-E276-447E-8277-888F0D09E783}" type="pres">
      <dgm:prSet presAssocID="{03212E26-C06A-495D-9BB1-0684905AFAB6}" presName="sp" presStyleCnt="0"/>
      <dgm:spPr/>
    </dgm:pt>
    <dgm:pt modelId="{C37135F8-A654-431A-ACAD-FB820BB1FEFC}" type="pres">
      <dgm:prSet presAssocID="{AC2CA40A-3BB4-47BD-BA30-9036FCEAFC55}" presName="composite" presStyleCnt="0"/>
      <dgm:spPr/>
    </dgm:pt>
    <dgm:pt modelId="{3AB58167-45D5-4937-8C2A-4F8E9C24D798}" type="pres">
      <dgm:prSet presAssocID="{AC2CA40A-3BB4-47BD-BA30-9036FCEAFC55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B3628FE1-E8CF-4EC4-86D9-C2BA716AFDB5}" type="pres">
      <dgm:prSet presAssocID="{AC2CA40A-3BB4-47BD-BA30-9036FCEAFC55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CE34F107-5AEF-46EE-91B0-078E61732E09}" type="presOf" srcId="{B88C347D-33B0-4296-A3F2-AD6A8F655B66}" destId="{A4528DF0-AE4D-47B8-AE79-EB47013949CF}" srcOrd="0" destOrd="0" presId="urn:microsoft.com/office/officeart/2005/8/layout/chevron2"/>
    <dgm:cxn modelId="{1DCEB90B-07FE-44EA-8B5E-3A75B0808DD9}" srcId="{29CC4FCB-EB5C-4655-A635-B28DA385A428}" destId="{465A5F30-0EFB-4A2F-B4C8-47A972383A09}" srcOrd="0" destOrd="0" parTransId="{C0750184-0D94-4645-AEE2-1962883F38EB}" sibTransId="{59DF22C9-C2A0-421A-8B1E-6BD41CE1C0F2}"/>
    <dgm:cxn modelId="{2D83ED26-B67A-454A-A9DF-CA83F622BC03}" type="presOf" srcId="{465A5F30-0EFB-4A2F-B4C8-47A972383A09}" destId="{C8E4E0E0-8DFD-444A-85BA-2A12898B2D58}" srcOrd="0" destOrd="0" presId="urn:microsoft.com/office/officeart/2005/8/layout/chevron2"/>
    <dgm:cxn modelId="{89550D5E-1353-4B59-80E3-7C4C79B7292B}" type="presOf" srcId="{12B34E64-6FE6-4928-A3E3-3E29BF39B2DC}" destId="{ADEC888C-611C-49B4-8E53-8D2809FEB26E}" srcOrd="0" destOrd="0" presId="urn:microsoft.com/office/officeart/2005/8/layout/chevron2"/>
    <dgm:cxn modelId="{0627AC5E-6264-4E8B-8300-857F9FEA4373}" srcId="{B88C347D-33B0-4296-A3F2-AD6A8F655B66}" destId="{667B5864-DDD6-4DD3-9266-E3184034CABD}" srcOrd="0" destOrd="0" parTransId="{41C18EEB-9E80-4D86-996A-B7010DE47088}" sibTransId="{5EAF5954-DF7A-4A81-9BCC-EF9446E02659}"/>
    <dgm:cxn modelId="{2CC0B161-02ED-458C-8D49-C8D371EF3505}" type="presOf" srcId="{AC2CA40A-3BB4-47BD-BA30-9036FCEAFC55}" destId="{3AB58167-45D5-4937-8C2A-4F8E9C24D798}" srcOrd="0" destOrd="0" presId="urn:microsoft.com/office/officeart/2005/8/layout/chevron2"/>
    <dgm:cxn modelId="{F83A904C-E483-4631-A9DE-2E72F8636268}" srcId="{29CC4FCB-EB5C-4655-A635-B28DA385A428}" destId="{AC2CA40A-3BB4-47BD-BA30-9036FCEAFC55}" srcOrd="4" destOrd="0" parTransId="{05C290B6-78FB-4E2E-B6A7-F7B4B0255AE5}" sibTransId="{8088ECB6-4D47-4CE6-926B-BD4002F08806}"/>
    <dgm:cxn modelId="{6BFF0054-57ED-4EDD-8B38-90678EF394BD}" srcId="{29CC4FCB-EB5C-4655-A635-B28DA385A428}" destId="{80520538-12EA-42DF-8EAE-0C66F5E189F5}" srcOrd="2" destOrd="0" parTransId="{11BFFE0C-83F4-460A-ABAA-098DB247B103}" sibTransId="{9EEF2F90-2EAB-4910-9D42-588AF3DAE2BF}"/>
    <dgm:cxn modelId="{659A5D54-DC26-409B-B136-C584DE76677D}" type="presOf" srcId="{22359028-D033-4D7C-991F-3AA537B1C204}" destId="{166ABA70-8E96-4A26-8714-6A288B0034E6}" srcOrd="0" destOrd="0" presId="urn:microsoft.com/office/officeart/2005/8/layout/chevron2"/>
    <dgm:cxn modelId="{0E706E7B-9771-4C06-A137-F3585FD7052F}" srcId="{29CC4FCB-EB5C-4655-A635-B28DA385A428}" destId="{B88C347D-33B0-4296-A3F2-AD6A8F655B66}" srcOrd="1" destOrd="0" parTransId="{AAD13F3A-9027-4572-81C9-988A98B8BD10}" sibTransId="{18073698-69BA-49AF-BAC0-57333301C1A4}"/>
    <dgm:cxn modelId="{8A2BB27E-BD91-4A9E-B07A-9359F0A25BBA}" type="presOf" srcId="{29CC4FCB-EB5C-4655-A635-B28DA385A428}" destId="{23B3A252-A239-4830-937A-37931321F3AB}" srcOrd="0" destOrd="0" presId="urn:microsoft.com/office/officeart/2005/8/layout/chevron2"/>
    <dgm:cxn modelId="{D579C289-8941-4DED-B655-B8342FA552FC}" type="presOf" srcId="{48F9DC8D-D1B4-41F6-90F0-30404119291B}" destId="{7EE015E3-8354-4730-89D9-A4C4D1BC9E83}" srcOrd="0" destOrd="0" presId="urn:microsoft.com/office/officeart/2005/8/layout/chevron2"/>
    <dgm:cxn modelId="{05B60A9E-341D-47FD-8A28-F6CCB7BFCDFA}" srcId="{80520538-12EA-42DF-8EAE-0C66F5E189F5}" destId="{22359028-D033-4D7C-991F-3AA537B1C204}" srcOrd="0" destOrd="0" parTransId="{ACDAEA57-D817-4B93-AE49-C606B408AFC5}" sibTransId="{0FA29B41-3E7F-4AFD-B70D-924B010B5327}"/>
    <dgm:cxn modelId="{4F6C59A5-669E-4A73-AEAA-77891D37CA8D}" type="presOf" srcId="{7652F63D-F701-4573-AFC5-4E446E950E6B}" destId="{9E3847C1-110C-4D7B-9A89-713536DD22EC}" srcOrd="0" destOrd="0" presId="urn:microsoft.com/office/officeart/2005/8/layout/chevron2"/>
    <dgm:cxn modelId="{2F7169B3-647C-4811-9E8D-B4BE5388F002}" srcId="{465A5F30-0EFB-4A2F-B4C8-47A972383A09}" destId="{48F9DC8D-D1B4-41F6-90F0-30404119291B}" srcOrd="0" destOrd="0" parTransId="{B52A2CA9-CE9F-4A44-8344-2B3820BDA4E2}" sibTransId="{F3058E29-BDFD-4B8D-8BB9-A7AA9CDFEF3B}"/>
    <dgm:cxn modelId="{C7852AD1-0CD6-47F2-BAEC-9571CA1BEFEC}" type="presOf" srcId="{80520538-12EA-42DF-8EAE-0C66F5E189F5}" destId="{611F4100-D0DD-4249-A342-434555C7053B}" srcOrd="0" destOrd="0" presId="urn:microsoft.com/office/officeart/2005/8/layout/chevron2"/>
    <dgm:cxn modelId="{04B794D4-407F-4519-874C-49F3E845C449}" type="presOf" srcId="{667B5864-DDD6-4DD3-9266-E3184034CABD}" destId="{ADADBDDE-1A67-45C2-8B92-A3DEF65543FA}" srcOrd="0" destOrd="0" presId="urn:microsoft.com/office/officeart/2005/8/layout/chevron2"/>
    <dgm:cxn modelId="{082FE1DA-B005-4D22-B515-EF5847A5EC9F}" srcId="{AC2CA40A-3BB4-47BD-BA30-9036FCEAFC55}" destId="{3C6C04E3-574B-46B5-9BF6-8945D124A0BC}" srcOrd="0" destOrd="0" parTransId="{208A55A7-5834-41BB-882C-9F8E9066E265}" sibTransId="{61553EC8-E460-4757-9DDC-3C08C06A3A1F}"/>
    <dgm:cxn modelId="{9D7D9BDC-8544-44B8-835E-94454D90A702}" srcId="{29CC4FCB-EB5C-4655-A635-B28DA385A428}" destId="{12B34E64-6FE6-4928-A3E3-3E29BF39B2DC}" srcOrd="3" destOrd="0" parTransId="{E2C7AC59-9A9D-4082-BCFE-28A76668DD20}" sibTransId="{03212E26-C06A-495D-9BB1-0684905AFAB6}"/>
    <dgm:cxn modelId="{32140ADE-D07B-4BAD-A0E9-D0D67867514A}" srcId="{12B34E64-6FE6-4928-A3E3-3E29BF39B2DC}" destId="{7652F63D-F701-4573-AFC5-4E446E950E6B}" srcOrd="0" destOrd="0" parTransId="{A49FF883-2BB2-49CC-9AD6-84441C2BCE8A}" sibTransId="{DE8DF21C-9819-4171-A6DF-E3AE0E366EDE}"/>
    <dgm:cxn modelId="{EE15BDE5-D798-4F45-8DB8-18B2E1FE804A}" type="presOf" srcId="{3C6C04E3-574B-46B5-9BF6-8945D124A0BC}" destId="{B3628FE1-E8CF-4EC4-86D9-C2BA716AFDB5}" srcOrd="0" destOrd="0" presId="urn:microsoft.com/office/officeart/2005/8/layout/chevron2"/>
    <dgm:cxn modelId="{BE7E892E-25BD-4668-B96C-47CD81DBD604}" type="presParOf" srcId="{23B3A252-A239-4830-937A-37931321F3AB}" destId="{9173E1B2-CDDC-4D1C-9D66-E67C5D037151}" srcOrd="0" destOrd="0" presId="urn:microsoft.com/office/officeart/2005/8/layout/chevron2"/>
    <dgm:cxn modelId="{8CFE4899-8BF6-4A52-B318-8ECB8E98FFDB}" type="presParOf" srcId="{9173E1B2-CDDC-4D1C-9D66-E67C5D037151}" destId="{C8E4E0E0-8DFD-444A-85BA-2A12898B2D58}" srcOrd="0" destOrd="0" presId="urn:microsoft.com/office/officeart/2005/8/layout/chevron2"/>
    <dgm:cxn modelId="{75D99905-60E4-4B36-9BD1-5E2B5059A2BF}" type="presParOf" srcId="{9173E1B2-CDDC-4D1C-9D66-E67C5D037151}" destId="{7EE015E3-8354-4730-89D9-A4C4D1BC9E83}" srcOrd="1" destOrd="0" presId="urn:microsoft.com/office/officeart/2005/8/layout/chevron2"/>
    <dgm:cxn modelId="{39360C09-8CFE-4BB4-B956-EB7D7295F3CB}" type="presParOf" srcId="{23B3A252-A239-4830-937A-37931321F3AB}" destId="{3720375B-D573-4929-997B-1329F2F40FC6}" srcOrd="1" destOrd="0" presId="urn:microsoft.com/office/officeart/2005/8/layout/chevron2"/>
    <dgm:cxn modelId="{6A0CF123-B682-438E-A67F-2AF129C22202}" type="presParOf" srcId="{23B3A252-A239-4830-937A-37931321F3AB}" destId="{64142476-9144-4277-B4CB-5E2D597A954A}" srcOrd="2" destOrd="0" presId="urn:microsoft.com/office/officeart/2005/8/layout/chevron2"/>
    <dgm:cxn modelId="{439A01A4-3BE0-40C1-8C08-69C3387D02C6}" type="presParOf" srcId="{64142476-9144-4277-B4CB-5E2D597A954A}" destId="{A4528DF0-AE4D-47B8-AE79-EB47013949CF}" srcOrd="0" destOrd="0" presId="urn:microsoft.com/office/officeart/2005/8/layout/chevron2"/>
    <dgm:cxn modelId="{E999DECA-C665-4F4A-8B14-4097584B33D5}" type="presParOf" srcId="{64142476-9144-4277-B4CB-5E2D597A954A}" destId="{ADADBDDE-1A67-45C2-8B92-A3DEF65543FA}" srcOrd="1" destOrd="0" presId="urn:microsoft.com/office/officeart/2005/8/layout/chevron2"/>
    <dgm:cxn modelId="{679D2CC4-B404-4027-A720-3749C24D3E75}" type="presParOf" srcId="{23B3A252-A239-4830-937A-37931321F3AB}" destId="{ED91ED5E-962C-462D-B9A1-BF84B2372F6C}" srcOrd="3" destOrd="0" presId="urn:microsoft.com/office/officeart/2005/8/layout/chevron2"/>
    <dgm:cxn modelId="{115B47AD-8E3F-448D-8594-F38A0CC7E6B4}" type="presParOf" srcId="{23B3A252-A239-4830-937A-37931321F3AB}" destId="{C14E1575-D03D-41CA-8003-CEC4DA565F9D}" srcOrd="4" destOrd="0" presId="urn:microsoft.com/office/officeart/2005/8/layout/chevron2"/>
    <dgm:cxn modelId="{E24B34D6-213E-4358-AE2B-6FEF8A39DDFE}" type="presParOf" srcId="{C14E1575-D03D-41CA-8003-CEC4DA565F9D}" destId="{611F4100-D0DD-4249-A342-434555C7053B}" srcOrd="0" destOrd="0" presId="urn:microsoft.com/office/officeart/2005/8/layout/chevron2"/>
    <dgm:cxn modelId="{6FB78740-2AE0-4FEF-AF7E-D05CF166265C}" type="presParOf" srcId="{C14E1575-D03D-41CA-8003-CEC4DA565F9D}" destId="{166ABA70-8E96-4A26-8714-6A288B0034E6}" srcOrd="1" destOrd="0" presId="urn:microsoft.com/office/officeart/2005/8/layout/chevron2"/>
    <dgm:cxn modelId="{4D76F885-DB76-4429-8500-EAABC4F53D03}" type="presParOf" srcId="{23B3A252-A239-4830-937A-37931321F3AB}" destId="{ABE99408-5769-4500-AC12-C5B1C7A89DF1}" srcOrd="5" destOrd="0" presId="urn:microsoft.com/office/officeart/2005/8/layout/chevron2"/>
    <dgm:cxn modelId="{773F5D39-6872-4099-8C39-D1E3C06F6F1C}" type="presParOf" srcId="{23B3A252-A239-4830-937A-37931321F3AB}" destId="{1FF5BBA6-65CE-45C5-AC63-822B2304F4A9}" srcOrd="6" destOrd="0" presId="urn:microsoft.com/office/officeart/2005/8/layout/chevron2"/>
    <dgm:cxn modelId="{73AB6CF8-7DA1-4C46-9C7A-9EAE82DD7CBE}" type="presParOf" srcId="{1FF5BBA6-65CE-45C5-AC63-822B2304F4A9}" destId="{ADEC888C-611C-49B4-8E53-8D2809FEB26E}" srcOrd="0" destOrd="0" presId="urn:microsoft.com/office/officeart/2005/8/layout/chevron2"/>
    <dgm:cxn modelId="{C89E0F90-F0E5-4747-97AF-5663423ADB40}" type="presParOf" srcId="{1FF5BBA6-65CE-45C5-AC63-822B2304F4A9}" destId="{9E3847C1-110C-4D7B-9A89-713536DD22EC}" srcOrd="1" destOrd="0" presId="urn:microsoft.com/office/officeart/2005/8/layout/chevron2"/>
    <dgm:cxn modelId="{5419CEE5-152D-4501-A2B2-EF1A395C9000}" type="presParOf" srcId="{23B3A252-A239-4830-937A-37931321F3AB}" destId="{887F4A88-E276-447E-8277-888F0D09E783}" srcOrd="7" destOrd="0" presId="urn:microsoft.com/office/officeart/2005/8/layout/chevron2"/>
    <dgm:cxn modelId="{DD829C23-9211-4E11-8DAA-E4A57A57C145}" type="presParOf" srcId="{23B3A252-A239-4830-937A-37931321F3AB}" destId="{C37135F8-A654-431A-ACAD-FB820BB1FEFC}" srcOrd="8" destOrd="0" presId="urn:microsoft.com/office/officeart/2005/8/layout/chevron2"/>
    <dgm:cxn modelId="{B297E566-6941-45D1-B7D8-7653D41C5145}" type="presParOf" srcId="{C37135F8-A654-431A-ACAD-FB820BB1FEFC}" destId="{3AB58167-45D5-4937-8C2A-4F8E9C24D798}" srcOrd="0" destOrd="0" presId="urn:microsoft.com/office/officeart/2005/8/layout/chevron2"/>
    <dgm:cxn modelId="{D750599E-7E43-4220-ADEE-B97700424B31}" type="presParOf" srcId="{C37135F8-A654-431A-ACAD-FB820BB1FEFC}" destId="{B3628FE1-E8CF-4EC4-86D9-C2BA716AFDB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0E2D81-9C32-43E3-B9DF-A31C286BECF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08BAF7C-04CD-4738-9E6E-17FFEFC87479}">
      <dgm:prSet phldrT="[Текст]" custT="1"/>
      <dgm:spPr/>
      <dgm:t>
        <a:bodyPr/>
        <a:lstStyle/>
        <a:p>
          <a:pPr algn="ctr"/>
          <a:r>
            <a:rPr lang="ru-RU" sz="1800" dirty="0"/>
            <a:t>Для ресурсного обеспечения 12-ти национальных проектов на 2019-2021 гг. </a:t>
          </a:r>
          <a:r>
            <a:rPr lang="ru-RU" sz="1800" b="1" dirty="0"/>
            <a:t>запланирован умеренный рост расходов федерального бюджета как в номинальном, так и в реальном выражении.</a:t>
          </a:r>
        </a:p>
      </dgm:t>
    </dgm:pt>
    <dgm:pt modelId="{1B71D2E9-8B5A-4D41-B237-35A05C2FF14B}" type="parTrans" cxnId="{2DD430DA-6350-417B-806E-400D67F014A5}">
      <dgm:prSet/>
      <dgm:spPr/>
      <dgm:t>
        <a:bodyPr/>
        <a:lstStyle/>
        <a:p>
          <a:endParaRPr lang="ru-RU" sz="1800"/>
        </a:p>
      </dgm:t>
    </dgm:pt>
    <dgm:pt modelId="{1DF24988-6860-43DE-88D8-F6E2A8F8A1F0}" type="sibTrans" cxnId="{2DD430DA-6350-417B-806E-400D67F014A5}">
      <dgm:prSet/>
      <dgm:spPr/>
      <dgm:t>
        <a:bodyPr/>
        <a:lstStyle/>
        <a:p>
          <a:endParaRPr lang="ru-RU" sz="1800"/>
        </a:p>
      </dgm:t>
    </dgm:pt>
    <dgm:pt modelId="{D4CC4076-B76E-412F-907D-A073B7CBCAA6}">
      <dgm:prSet custT="1"/>
      <dgm:spPr/>
      <dgm:t>
        <a:bodyPr/>
        <a:lstStyle/>
        <a:p>
          <a:r>
            <a:rPr lang="ru-RU" sz="1800"/>
            <a:t>Реализации </a:t>
          </a:r>
          <a:r>
            <a:rPr lang="ru-RU" sz="1800" dirty="0"/>
            <a:t>блока национальных проектов: </a:t>
          </a:r>
          <a:r>
            <a:rPr lang="ru-RU" sz="1800" b="1" dirty="0"/>
            <a:t>«Демография», «Здравоохранение», «Образование»</a:t>
          </a:r>
          <a:r>
            <a:rPr lang="ru-RU" sz="1800" dirty="0"/>
            <a:t> среди всех остальных национальных проектов, </a:t>
          </a:r>
          <a:r>
            <a:rPr lang="ru-RU" sz="1800" b="1" dirty="0"/>
            <a:t>придается особое значение. </a:t>
          </a:r>
        </a:p>
        <a:p>
          <a:r>
            <a:rPr lang="ru-RU" sz="1800" dirty="0"/>
            <a:t>На данные проекты выделено </a:t>
          </a:r>
          <a:r>
            <a:rPr lang="ru-RU" sz="1800" b="1" dirty="0"/>
            <a:t>около 46,3% </a:t>
          </a:r>
          <a:r>
            <a:rPr lang="ru-RU" sz="1800" dirty="0"/>
            <a:t>за три года (в 2019 г. - 46%, в 2020 г. 50,4% и в 2021 г. - 42,9%). </a:t>
          </a:r>
        </a:p>
      </dgm:t>
    </dgm:pt>
    <dgm:pt modelId="{741DBD5A-142E-4619-8245-6232FB4DD2BC}" type="parTrans" cxnId="{363ACFAD-E702-42F5-AB0A-1D4BB3117207}">
      <dgm:prSet/>
      <dgm:spPr/>
      <dgm:t>
        <a:bodyPr/>
        <a:lstStyle/>
        <a:p>
          <a:endParaRPr lang="ru-RU" sz="1800"/>
        </a:p>
      </dgm:t>
    </dgm:pt>
    <dgm:pt modelId="{F6FF9320-9528-4A15-AF21-1BE49DEAF31D}" type="sibTrans" cxnId="{363ACFAD-E702-42F5-AB0A-1D4BB3117207}">
      <dgm:prSet/>
      <dgm:spPr/>
      <dgm:t>
        <a:bodyPr/>
        <a:lstStyle/>
        <a:p>
          <a:endParaRPr lang="ru-RU" sz="1800"/>
        </a:p>
      </dgm:t>
    </dgm:pt>
    <dgm:pt modelId="{95AD36B7-A156-4874-88D2-95D26E185C26}" type="pres">
      <dgm:prSet presAssocID="{D20E2D81-9C32-43E3-B9DF-A31C286BECF2}" presName="diagram" presStyleCnt="0">
        <dgm:presLayoutVars>
          <dgm:dir/>
          <dgm:resizeHandles val="exact"/>
        </dgm:presLayoutVars>
      </dgm:prSet>
      <dgm:spPr/>
    </dgm:pt>
    <dgm:pt modelId="{70C35E08-0EB1-4718-A4A2-47C5B0DCEE19}" type="pres">
      <dgm:prSet presAssocID="{A08BAF7C-04CD-4738-9E6E-17FFEFC87479}" presName="node" presStyleLbl="node1" presStyleIdx="0" presStyleCnt="2" custScaleX="152067">
        <dgm:presLayoutVars>
          <dgm:bulletEnabled val="1"/>
        </dgm:presLayoutVars>
      </dgm:prSet>
      <dgm:spPr/>
    </dgm:pt>
    <dgm:pt modelId="{514952BC-FB10-4FD4-AB6B-983E3B5017D9}" type="pres">
      <dgm:prSet presAssocID="{1DF24988-6860-43DE-88D8-F6E2A8F8A1F0}" presName="sibTrans" presStyleCnt="0"/>
      <dgm:spPr/>
    </dgm:pt>
    <dgm:pt modelId="{20F4E9FE-6E0C-427E-83B1-D198DF1192DC}" type="pres">
      <dgm:prSet presAssocID="{D4CC4076-B76E-412F-907D-A073B7CBCAA6}" presName="node" presStyleLbl="node1" presStyleIdx="1" presStyleCnt="2" custScaleX="152067">
        <dgm:presLayoutVars>
          <dgm:bulletEnabled val="1"/>
        </dgm:presLayoutVars>
      </dgm:prSet>
      <dgm:spPr/>
    </dgm:pt>
  </dgm:ptLst>
  <dgm:cxnLst>
    <dgm:cxn modelId="{735F80AC-9032-474C-BB22-C8A9F966C7DC}" type="presOf" srcId="{D20E2D81-9C32-43E3-B9DF-A31C286BECF2}" destId="{95AD36B7-A156-4874-88D2-95D26E185C26}" srcOrd="0" destOrd="0" presId="urn:microsoft.com/office/officeart/2005/8/layout/default"/>
    <dgm:cxn modelId="{363ACFAD-E702-42F5-AB0A-1D4BB3117207}" srcId="{D20E2D81-9C32-43E3-B9DF-A31C286BECF2}" destId="{D4CC4076-B76E-412F-907D-A073B7CBCAA6}" srcOrd="1" destOrd="0" parTransId="{741DBD5A-142E-4619-8245-6232FB4DD2BC}" sibTransId="{F6FF9320-9528-4A15-AF21-1BE49DEAF31D}"/>
    <dgm:cxn modelId="{2DD430DA-6350-417B-806E-400D67F014A5}" srcId="{D20E2D81-9C32-43E3-B9DF-A31C286BECF2}" destId="{A08BAF7C-04CD-4738-9E6E-17FFEFC87479}" srcOrd="0" destOrd="0" parTransId="{1B71D2E9-8B5A-4D41-B237-35A05C2FF14B}" sibTransId="{1DF24988-6860-43DE-88D8-F6E2A8F8A1F0}"/>
    <dgm:cxn modelId="{24941FE0-58C7-48CF-8E26-68AB19478E51}" type="presOf" srcId="{A08BAF7C-04CD-4738-9E6E-17FFEFC87479}" destId="{70C35E08-0EB1-4718-A4A2-47C5B0DCEE19}" srcOrd="0" destOrd="0" presId="urn:microsoft.com/office/officeart/2005/8/layout/default"/>
    <dgm:cxn modelId="{F88405E8-9837-414A-86DD-643D1CACD9E8}" type="presOf" srcId="{D4CC4076-B76E-412F-907D-A073B7CBCAA6}" destId="{20F4E9FE-6E0C-427E-83B1-D198DF1192DC}" srcOrd="0" destOrd="0" presId="urn:microsoft.com/office/officeart/2005/8/layout/default"/>
    <dgm:cxn modelId="{23B0C405-C656-4DC8-B357-83F503487F96}" type="presParOf" srcId="{95AD36B7-A156-4874-88D2-95D26E185C26}" destId="{70C35E08-0EB1-4718-A4A2-47C5B0DCEE19}" srcOrd="0" destOrd="0" presId="urn:microsoft.com/office/officeart/2005/8/layout/default"/>
    <dgm:cxn modelId="{DF26D2AD-44D8-4499-99FF-E619B0C78A8B}" type="presParOf" srcId="{95AD36B7-A156-4874-88D2-95D26E185C26}" destId="{514952BC-FB10-4FD4-AB6B-983E3B5017D9}" srcOrd="1" destOrd="0" presId="urn:microsoft.com/office/officeart/2005/8/layout/default"/>
    <dgm:cxn modelId="{0F0EEE19-3336-478C-9767-8D08DAE301EA}" type="presParOf" srcId="{95AD36B7-A156-4874-88D2-95D26E185C26}" destId="{20F4E9FE-6E0C-427E-83B1-D198DF1192D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62B822-58C9-4A53-9D42-0C5C0105992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1E1F0C8-980C-466C-BB1A-B454C9D5B3EA}">
      <dgm:prSet phldrT="[Текст]" custT="1"/>
      <dgm:spPr/>
      <dgm:t>
        <a:bodyPr/>
        <a:lstStyle/>
        <a:p>
          <a:r>
            <a:rPr lang="ru-RU" sz="1600" dirty="0"/>
            <a:t>По разделу «Здравоохранение» с учетом средств национального проекта объем финансирования увеличивается лишь на 0,07 – 0,28 % ВВП в 2019-2021 гг. </a:t>
          </a:r>
        </a:p>
      </dgm:t>
    </dgm:pt>
    <dgm:pt modelId="{9C781F6A-D84E-4CD2-A098-5513260C5BA2}" type="parTrans" cxnId="{BBAE8C68-A979-485D-96EE-2D1E0FDA8D02}">
      <dgm:prSet/>
      <dgm:spPr/>
      <dgm:t>
        <a:bodyPr/>
        <a:lstStyle/>
        <a:p>
          <a:endParaRPr lang="ru-RU" sz="2000"/>
        </a:p>
      </dgm:t>
    </dgm:pt>
    <dgm:pt modelId="{7E51581B-71EB-4A9A-B794-11E0810A22AE}" type="sibTrans" cxnId="{BBAE8C68-A979-485D-96EE-2D1E0FDA8D02}">
      <dgm:prSet/>
      <dgm:spPr/>
      <dgm:t>
        <a:bodyPr/>
        <a:lstStyle/>
        <a:p>
          <a:endParaRPr lang="ru-RU" sz="2000"/>
        </a:p>
      </dgm:t>
    </dgm:pt>
    <dgm:pt modelId="{BDE7A771-D105-469B-9E73-12F5B643AD4B}">
      <dgm:prSet phldrT="[Текст]" custT="1"/>
      <dgm:spPr/>
      <dgm:t>
        <a:bodyPr/>
        <a:lstStyle/>
        <a:p>
          <a:r>
            <a:rPr lang="ru-RU" sz="1600" dirty="0"/>
            <a:t>Размер государственных расходов на здравоохранение в 2019-2021 гг. с учетом Федерального фонда обязательного медицинского страхования и бюджетов субъектов РФ </a:t>
          </a:r>
          <a:r>
            <a:rPr lang="ru-RU" sz="1600" b="1" dirty="0"/>
            <a:t>в </a:t>
          </a:r>
          <a:r>
            <a:rPr lang="ru-RU" sz="1600" b="0" dirty="0"/>
            <a:t>среднем равняется 3,5% ВВП, что существенно меньше целевого показателя (4 %).</a:t>
          </a:r>
        </a:p>
      </dgm:t>
    </dgm:pt>
    <dgm:pt modelId="{F5519C57-CD46-4AA7-B372-5FA0FB15FBBA}" type="parTrans" cxnId="{B5D14CBE-51EA-4DA9-A712-7785A32B69B8}">
      <dgm:prSet/>
      <dgm:spPr/>
      <dgm:t>
        <a:bodyPr/>
        <a:lstStyle/>
        <a:p>
          <a:endParaRPr lang="ru-RU" sz="2000"/>
        </a:p>
      </dgm:t>
    </dgm:pt>
    <dgm:pt modelId="{27455BAC-F9C0-45DB-9732-1A16124821DF}" type="sibTrans" cxnId="{B5D14CBE-51EA-4DA9-A712-7785A32B69B8}">
      <dgm:prSet/>
      <dgm:spPr/>
      <dgm:t>
        <a:bodyPr/>
        <a:lstStyle/>
        <a:p>
          <a:endParaRPr lang="ru-RU" sz="2000"/>
        </a:p>
      </dgm:t>
    </dgm:pt>
    <dgm:pt modelId="{568E7F89-D22C-4020-B165-2BFD2C99B763}" type="pres">
      <dgm:prSet presAssocID="{B962B822-58C9-4A53-9D42-0C5C01059924}" presName="Name0" presStyleCnt="0">
        <dgm:presLayoutVars>
          <dgm:chMax val="7"/>
          <dgm:chPref val="7"/>
          <dgm:dir/>
        </dgm:presLayoutVars>
      </dgm:prSet>
      <dgm:spPr/>
    </dgm:pt>
    <dgm:pt modelId="{6B1EE1E0-075C-4C9B-A84F-5B7EDF5579EF}" type="pres">
      <dgm:prSet presAssocID="{B962B822-58C9-4A53-9D42-0C5C01059924}" presName="Name1" presStyleCnt="0"/>
      <dgm:spPr/>
    </dgm:pt>
    <dgm:pt modelId="{9E086F3A-570A-415C-A9E8-0EA3D7601D81}" type="pres">
      <dgm:prSet presAssocID="{B962B822-58C9-4A53-9D42-0C5C01059924}" presName="cycle" presStyleCnt="0"/>
      <dgm:spPr/>
    </dgm:pt>
    <dgm:pt modelId="{D2AA8501-520E-4497-BF9B-6C26EA5B08D1}" type="pres">
      <dgm:prSet presAssocID="{B962B822-58C9-4A53-9D42-0C5C01059924}" presName="srcNode" presStyleLbl="node1" presStyleIdx="0" presStyleCnt="2"/>
      <dgm:spPr/>
    </dgm:pt>
    <dgm:pt modelId="{54855E68-C92F-47D7-A854-CA7B37741D4F}" type="pres">
      <dgm:prSet presAssocID="{B962B822-58C9-4A53-9D42-0C5C01059924}" presName="conn" presStyleLbl="parChTrans1D2" presStyleIdx="0" presStyleCnt="1"/>
      <dgm:spPr/>
    </dgm:pt>
    <dgm:pt modelId="{BED2FA47-6FC9-4110-B4FC-9A4BBE247764}" type="pres">
      <dgm:prSet presAssocID="{B962B822-58C9-4A53-9D42-0C5C01059924}" presName="extraNode" presStyleLbl="node1" presStyleIdx="0" presStyleCnt="2"/>
      <dgm:spPr/>
    </dgm:pt>
    <dgm:pt modelId="{C50604AF-EA11-4873-BCEA-9A8CAD084447}" type="pres">
      <dgm:prSet presAssocID="{B962B822-58C9-4A53-9D42-0C5C01059924}" presName="dstNode" presStyleLbl="node1" presStyleIdx="0" presStyleCnt="2"/>
      <dgm:spPr/>
    </dgm:pt>
    <dgm:pt modelId="{A86F5CD7-871F-4C54-9C3A-34962B064D07}" type="pres">
      <dgm:prSet presAssocID="{B1E1F0C8-980C-466C-BB1A-B454C9D5B3EA}" presName="text_1" presStyleLbl="node1" presStyleIdx="0" presStyleCnt="2">
        <dgm:presLayoutVars>
          <dgm:bulletEnabled val="1"/>
        </dgm:presLayoutVars>
      </dgm:prSet>
      <dgm:spPr/>
    </dgm:pt>
    <dgm:pt modelId="{59C57062-9077-478F-9C87-A64A9C37D545}" type="pres">
      <dgm:prSet presAssocID="{B1E1F0C8-980C-466C-BB1A-B454C9D5B3EA}" presName="accent_1" presStyleCnt="0"/>
      <dgm:spPr/>
    </dgm:pt>
    <dgm:pt modelId="{323ADCA9-CD27-4C80-9BEC-4542DFF2960E}" type="pres">
      <dgm:prSet presAssocID="{B1E1F0C8-980C-466C-BB1A-B454C9D5B3EA}" presName="accentRepeatNode" presStyleLbl="solidFgAcc1" presStyleIdx="0" presStyleCnt="2"/>
      <dgm:spPr/>
    </dgm:pt>
    <dgm:pt modelId="{8BCA3E29-18D0-4359-A724-ECC020D93078}" type="pres">
      <dgm:prSet presAssocID="{BDE7A771-D105-469B-9E73-12F5B643AD4B}" presName="text_2" presStyleLbl="node1" presStyleIdx="1" presStyleCnt="2">
        <dgm:presLayoutVars>
          <dgm:bulletEnabled val="1"/>
        </dgm:presLayoutVars>
      </dgm:prSet>
      <dgm:spPr/>
    </dgm:pt>
    <dgm:pt modelId="{401D6981-33B4-44E4-AAD8-90E6AC665BCE}" type="pres">
      <dgm:prSet presAssocID="{BDE7A771-D105-469B-9E73-12F5B643AD4B}" presName="accent_2" presStyleCnt="0"/>
      <dgm:spPr/>
    </dgm:pt>
    <dgm:pt modelId="{EF2E8D97-E7F3-4329-9130-54E06791C4DA}" type="pres">
      <dgm:prSet presAssocID="{BDE7A771-D105-469B-9E73-12F5B643AD4B}" presName="accentRepeatNode" presStyleLbl="solidFgAcc1" presStyleIdx="1" presStyleCnt="2"/>
      <dgm:spPr/>
    </dgm:pt>
  </dgm:ptLst>
  <dgm:cxnLst>
    <dgm:cxn modelId="{BF57285F-1EA5-4FEA-8640-773493E736AF}" type="presOf" srcId="{B962B822-58C9-4A53-9D42-0C5C01059924}" destId="{568E7F89-D22C-4020-B165-2BFD2C99B763}" srcOrd="0" destOrd="0" presId="urn:microsoft.com/office/officeart/2008/layout/VerticalCurvedList"/>
    <dgm:cxn modelId="{BBAE8C68-A979-485D-96EE-2D1E0FDA8D02}" srcId="{B962B822-58C9-4A53-9D42-0C5C01059924}" destId="{B1E1F0C8-980C-466C-BB1A-B454C9D5B3EA}" srcOrd="0" destOrd="0" parTransId="{9C781F6A-D84E-4CD2-A098-5513260C5BA2}" sibTransId="{7E51581B-71EB-4A9A-B794-11E0810A22AE}"/>
    <dgm:cxn modelId="{BAF59F84-5948-45C4-8EEE-F2B38006C78E}" type="presOf" srcId="{7E51581B-71EB-4A9A-B794-11E0810A22AE}" destId="{54855E68-C92F-47D7-A854-CA7B37741D4F}" srcOrd="0" destOrd="0" presId="urn:microsoft.com/office/officeart/2008/layout/VerticalCurvedList"/>
    <dgm:cxn modelId="{A78DCF9A-7284-4497-A984-6702548BDE95}" type="presOf" srcId="{B1E1F0C8-980C-466C-BB1A-B454C9D5B3EA}" destId="{A86F5CD7-871F-4C54-9C3A-34962B064D07}" srcOrd="0" destOrd="0" presId="urn:microsoft.com/office/officeart/2008/layout/VerticalCurvedList"/>
    <dgm:cxn modelId="{B5D14CBE-51EA-4DA9-A712-7785A32B69B8}" srcId="{B962B822-58C9-4A53-9D42-0C5C01059924}" destId="{BDE7A771-D105-469B-9E73-12F5B643AD4B}" srcOrd="1" destOrd="0" parTransId="{F5519C57-CD46-4AA7-B372-5FA0FB15FBBA}" sibTransId="{27455BAC-F9C0-45DB-9732-1A16124821DF}"/>
    <dgm:cxn modelId="{E15401DA-97B2-438E-83CC-52A06E80B3F1}" type="presOf" srcId="{BDE7A771-D105-469B-9E73-12F5B643AD4B}" destId="{8BCA3E29-18D0-4359-A724-ECC020D93078}" srcOrd="0" destOrd="0" presId="urn:microsoft.com/office/officeart/2008/layout/VerticalCurvedList"/>
    <dgm:cxn modelId="{7CCA7C5F-95F7-47B9-9C6D-3F00B52E2811}" type="presParOf" srcId="{568E7F89-D22C-4020-B165-2BFD2C99B763}" destId="{6B1EE1E0-075C-4C9B-A84F-5B7EDF5579EF}" srcOrd="0" destOrd="0" presId="urn:microsoft.com/office/officeart/2008/layout/VerticalCurvedList"/>
    <dgm:cxn modelId="{CF7C4059-E030-4860-807E-706C1F07D325}" type="presParOf" srcId="{6B1EE1E0-075C-4C9B-A84F-5B7EDF5579EF}" destId="{9E086F3A-570A-415C-A9E8-0EA3D7601D81}" srcOrd="0" destOrd="0" presId="urn:microsoft.com/office/officeart/2008/layout/VerticalCurvedList"/>
    <dgm:cxn modelId="{48B2CD20-ADCC-4AC9-8349-5C1E298E3184}" type="presParOf" srcId="{9E086F3A-570A-415C-A9E8-0EA3D7601D81}" destId="{D2AA8501-520E-4497-BF9B-6C26EA5B08D1}" srcOrd="0" destOrd="0" presId="urn:microsoft.com/office/officeart/2008/layout/VerticalCurvedList"/>
    <dgm:cxn modelId="{3EA149CF-982C-4A3C-B9A6-99637B442C6C}" type="presParOf" srcId="{9E086F3A-570A-415C-A9E8-0EA3D7601D81}" destId="{54855E68-C92F-47D7-A854-CA7B37741D4F}" srcOrd="1" destOrd="0" presId="urn:microsoft.com/office/officeart/2008/layout/VerticalCurvedList"/>
    <dgm:cxn modelId="{7A7757CE-631F-4D68-B522-49DBE52BBF04}" type="presParOf" srcId="{9E086F3A-570A-415C-A9E8-0EA3D7601D81}" destId="{BED2FA47-6FC9-4110-B4FC-9A4BBE247764}" srcOrd="2" destOrd="0" presId="urn:microsoft.com/office/officeart/2008/layout/VerticalCurvedList"/>
    <dgm:cxn modelId="{DE196B90-8B83-464C-9D2E-6F1A4101675F}" type="presParOf" srcId="{9E086F3A-570A-415C-A9E8-0EA3D7601D81}" destId="{C50604AF-EA11-4873-BCEA-9A8CAD084447}" srcOrd="3" destOrd="0" presId="urn:microsoft.com/office/officeart/2008/layout/VerticalCurvedList"/>
    <dgm:cxn modelId="{4E786C9D-7602-4441-B909-9AA002F35AF5}" type="presParOf" srcId="{6B1EE1E0-075C-4C9B-A84F-5B7EDF5579EF}" destId="{A86F5CD7-871F-4C54-9C3A-34962B064D07}" srcOrd="1" destOrd="0" presId="urn:microsoft.com/office/officeart/2008/layout/VerticalCurvedList"/>
    <dgm:cxn modelId="{450061A8-5F1B-4347-95E8-6B3C0D1755F0}" type="presParOf" srcId="{6B1EE1E0-075C-4C9B-A84F-5B7EDF5579EF}" destId="{59C57062-9077-478F-9C87-A64A9C37D545}" srcOrd="2" destOrd="0" presId="urn:microsoft.com/office/officeart/2008/layout/VerticalCurvedList"/>
    <dgm:cxn modelId="{C4603BF0-1337-4321-B469-04B850CB4490}" type="presParOf" srcId="{59C57062-9077-478F-9C87-A64A9C37D545}" destId="{323ADCA9-CD27-4C80-9BEC-4542DFF2960E}" srcOrd="0" destOrd="0" presId="urn:microsoft.com/office/officeart/2008/layout/VerticalCurvedList"/>
    <dgm:cxn modelId="{1B7D4E49-678F-4CF3-BBB6-E255C282851A}" type="presParOf" srcId="{6B1EE1E0-075C-4C9B-A84F-5B7EDF5579EF}" destId="{8BCA3E29-18D0-4359-A724-ECC020D93078}" srcOrd="3" destOrd="0" presId="urn:microsoft.com/office/officeart/2008/layout/VerticalCurvedList"/>
    <dgm:cxn modelId="{F859BCE0-B3D1-4FA6-855B-5DF4DB189362}" type="presParOf" srcId="{6B1EE1E0-075C-4C9B-A84F-5B7EDF5579EF}" destId="{401D6981-33B4-44E4-AAD8-90E6AC665BCE}" srcOrd="4" destOrd="0" presId="urn:microsoft.com/office/officeart/2008/layout/VerticalCurvedList"/>
    <dgm:cxn modelId="{8ACE5800-99C8-40C8-B05B-70C7B43A49A8}" type="presParOf" srcId="{401D6981-33B4-44E4-AAD8-90E6AC665BCE}" destId="{EF2E8D97-E7F3-4329-9130-54E06791C4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0E2D81-9C32-43E3-B9DF-A31C286BECF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8BAF7C-04CD-4738-9E6E-17FFEFC87479}">
      <dgm:prSet phldrT="[Текст]" custT="1"/>
      <dgm:spPr/>
      <dgm:t>
        <a:bodyPr/>
        <a:lstStyle/>
        <a:p>
          <a:r>
            <a:rPr lang="ru-RU" sz="1600" dirty="0"/>
            <a:t>На реализацию </a:t>
          </a:r>
          <a:r>
            <a:rPr lang="ru-RU" sz="1600" b="1" dirty="0"/>
            <a:t>федерального проекта "Борьба с онкологическими заболеваниями" </a:t>
          </a:r>
          <a:r>
            <a:rPr lang="ru-RU" sz="1600" dirty="0"/>
            <a:t>выделяется значительно большая часть в отличие от всех остальных федеральных проектов (697 690,8 млн. рублей за 2019-2021 гг.). </a:t>
          </a:r>
        </a:p>
      </dgm:t>
    </dgm:pt>
    <dgm:pt modelId="{1B71D2E9-8B5A-4D41-B237-35A05C2FF14B}" type="parTrans" cxnId="{2DD430DA-6350-417B-806E-400D67F014A5}">
      <dgm:prSet/>
      <dgm:spPr/>
      <dgm:t>
        <a:bodyPr/>
        <a:lstStyle/>
        <a:p>
          <a:endParaRPr lang="ru-RU" sz="1600"/>
        </a:p>
      </dgm:t>
    </dgm:pt>
    <dgm:pt modelId="{1DF24988-6860-43DE-88D8-F6E2A8F8A1F0}" type="sibTrans" cxnId="{2DD430DA-6350-417B-806E-400D67F014A5}">
      <dgm:prSet/>
      <dgm:spPr/>
      <dgm:t>
        <a:bodyPr/>
        <a:lstStyle/>
        <a:p>
          <a:endParaRPr lang="ru-RU" sz="1600"/>
        </a:p>
      </dgm:t>
    </dgm:pt>
    <dgm:pt modelId="{D4CC4076-B76E-412F-907D-A073B7CBCAA6}">
      <dgm:prSet custT="1"/>
      <dgm:spPr/>
      <dgm:t>
        <a:bodyPr/>
        <a:lstStyle/>
        <a:p>
          <a:r>
            <a:rPr lang="ru-RU" sz="1600" dirty="0"/>
            <a:t>На федеральный проект «Борьба с сердечно-сосудистыми заболеваниями» выделяется 35 226,3 млн. рублей за 2019-2021 гг.</a:t>
          </a:r>
        </a:p>
      </dgm:t>
    </dgm:pt>
    <dgm:pt modelId="{741DBD5A-142E-4619-8245-6232FB4DD2BC}" type="parTrans" cxnId="{363ACFAD-E702-42F5-AB0A-1D4BB3117207}">
      <dgm:prSet/>
      <dgm:spPr/>
      <dgm:t>
        <a:bodyPr/>
        <a:lstStyle/>
        <a:p>
          <a:endParaRPr lang="ru-RU" sz="1600"/>
        </a:p>
      </dgm:t>
    </dgm:pt>
    <dgm:pt modelId="{F6FF9320-9528-4A15-AF21-1BE49DEAF31D}" type="sibTrans" cxnId="{363ACFAD-E702-42F5-AB0A-1D4BB3117207}">
      <dgm:prSet/>
      <dgm:spPr/>
      <dgm:t>
        <a:bodyPr/>
        <a:lstStyle/>
        <a:p>
          <a:endParaRPr lang="ru-RU" sz="1600"/>
        </a:p>
      </dgm:t>
    </dgm:pt>
    <dgm:pt modelId="{329D7F83-93AC-45F3-BEC4-4730EB64C0C8}" type="pres">
      <dgm:prSet presAssocID="{D20E2D81-9C32-43E3-B9DF-A31C286BECF2}" presName="linear" presStyleCnt="0">
        <dgm:presLayoutVars>
          <dgm:animLvl val="lvl"/>
          <dgm:resizeHandles val="exact"/>
        </dgm:presLayoutVars>
      </dgm:prSet>
      <dgm:spPr/>
    </dgm:pt>
    <dgm:pt modelId="{674A5ED9-C972-4C3B-ABA2-CF3385BBA4BA}" type="pres">
      <dgm:prSet presAssocID="{A08BAF7C-04CD-4738-9E6E-17FFEFC8747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FF41AAA-9E9D-44D8-B65B-038C0846BF37}" type="pres">
      <dgm:prSet presAssocID="{1DF24988-6860-43DE-88D8-F6E2A8F8A1F0}" presName="spacer" presStyleCnt="0"/>
      <dgm:spPr/>
    </dgm:pt>
    <dgm:pt modelId="{730CD005-69AA-41A9-A897-DF25566407A8}" type="pres">
      <dgm:prSet presAssocID="{D4CC4076-B76E-412F-907D-A073B7CBCAA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B199361-EDF7-42C0-8A22-5BF64BDBDB3B}" type="presOf" srcId="{D20E2D81-9C32-43E3-B9DF-A31C286BECF2}" destId="{329D7F83-93AC-45F3-BEC4-4730EB64C0C8}" srcOrd="0" destOrd="0" presId="urn:microsoft.com/office/officeart/2005/8/layout/vList2"/>
    <dgm:cxn modelId="{EA75CC70-DEB2-41FD-A901-3CE1EEE3B4FC}" type="presOf" srcId="{D4CC4076-B76E-412F-907D-A073B7CBCAA6}" destId="{730CD005-69AA-41A9-A897-DF25566407A8}" srcOrd="0" destOrd="0" presId="urn:microsoft.com/office/officeart/2005/8/layout/vList2"/>
    <dgm:cxn modelId="{86036CA1-8238-42B2-92E9-317487F27B1B}" type="presOf" srcId="{A08BAF7C-04CD-4738-9E6E-17FFEFC87479}" destId="{674A5ED9-C972-4C3B-ABA2-CF3385BBA4BA}" srcOrd="0" destOrd="0" presId="urn:microsoft.com/office/officeart/2005/8/layout/vList2"/>
    <dgm:cxn modelId="{363ACFAD-E702-42F5-AB0A-1D4BB3117207}" srcId="{D20E2D81-9C32-43E3-B9DF-A31C286BECF2}" destId="{D4CC4076-B76E-412F-907D-A073B7CBCAA6}" srcOrd="1" destOrd="0" parTransId="{741DBD5A-142E-4619-8245-6232FB4DD2BC}" sibTransId="{F6FF9320-9528-4A15-AF21-1BE49DEAF31D}"/>
    <dgm:cxn modelId="{2DD430DA-6350-417B-806E-400D67F014A5}" srcId="{D20E2D81-9C32-43E3-B9DF-A31C286BECF2}" destId="{A08BAF7C-04CD-4738-9E6E-17FFEFC87479}" srcOrd="0" destOrd="0" parTransId="{1B71D2E9-8B5A-4D41-B237-35A05C2FF14B}" sibTransId="{1DF24988-6860-43DE-88D8-F6E2A8F8A1F0}"/>
    <dgm:cxn modelId="{F5345F0E-9F28-466E-B279-DD1E8D47D92C}" type="presParOf" srcId="{329D7F83-93AC-45F3-BEC4-4730EB64C0C8}" destId="{674A5ED9-C972-4C3B-ABA2-CF3385BBA4BA}" srcOrd="0" destOrd="0" presId="urn:microsoft.com/office/officeart/2005/8/layout/vList2"/>
    <dgm:cxn modelId="{08E0F424-0202-4C56-8E43-BFA4505ADB1F}" type="presParOf" srcId="{329D7F83-93AC-45F3-BEC4-4730EB64C0C8}" destId="{4FF41AAA-9E9D-44D8-B65B-038C0846BF37}" srcOrd="1" destOrd="0" presId="urn:microsoft.com/office/officeart/2005/8/layout/vList2"/>
    <dgm:cxn modelId="{360EB1F7-D32F-4D14-9338-3112ABBD9D40}" type="presParOf" srcId="{329D7F83-93AC-45F3-BEC4-4730EB64C0C8}" destId="{730CD005-69AA-41A9-A897-DF25566407A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41F10E-B9E9-4DDE-8904-CFE29C71D27C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CFD6E57-B5CF-43DE-929B-C9481CCF0F50}">
      <dgm:prSet phldrT="[Текст]" custT="1"/>
      <dgm:spPr/>
      <dgm:t>
        <a:bodyPr/>
        <a:lstStyle/>
        <a:p>
          <a:r>
            <a:rPr lang="ru-RU" sz="3600" dirty="0"/>
            <a:t>Ожидание</a:t>
          </a:r>
        </a:p>
      </dgm:t>
    </dgm:pt>
    <dgm:pt modelId="{B66A9024-C669-4E1D-AF09-6E0DD727E5A5}" type="parTrans" cxnId="{911F6BBF-70B5-4720-BC3B-BC4DB47A49B0}">
      <dgm:prSet/>
      <dgm:spPr/>
      <dgm:t>
        <a:bodyPr/>
        <a:lstStyle/>
        <a:p>
          <a:endParaRPr lang="ru-RU"/>
        </a:p>
      </dgm:t>
    </dgm:pt>
    <dgm:pt modelId="{097CB095-E932-487B-B832-3886AD7375C0}" type="sibTrans" cxnId="{911F6BBF-70B5-4720-BC3B-BC4DB47A49B0}">
      <dgm:prSet/>
      <dgm:spPr/>
      <dgm:t>
        <a:bodyPr/>
        <a:lstStyle/>
        <a:p>
          <a:endParaRPr lang="ru-RU"/>
        </a:p>
      </dgm:t>
    </dgm:pt>
    <dgm:pt modelId="{AC66D80A-D938-457B-9C6F-9C1BE44DE61C}">
      <dgm:prSet phldrT="[Текст]"/>
      <dgm:spPr/>
      <dgm:t>
        <a:bodyPr/>
        <a:lstStyle/>
        <a:p>
          <a:pPr algn="just">
            <a:buFont typeface="Wingdings" panose="05000000000000000000" pitchFamily="2" charset="2"/>
            <a:buChar char="Ø"/>
          </a:pPr>
          <a:r>
            <a:rPr lang="ru-RU" dirty="0"/>
            <a:t>Главным средством сокращения заболеваемости населения и относительного уменьшения потребности в дорогостоящем специализированном медицинском лечении является </a:t>
          </a:r>
          <a:r>
            <a:rPr lang="ru-RU" b="1" dirty="0"/>
            <a:t>развитие первичной медико-санитарной помощи.</a:t>
          </a:r>
        </a:p>
      </dgm:t>
    </dgm:pt>
    <dgm:pt modelId="{5A5D868A-C663-4F76-87CE-740815A02BFB}" type="parTrans" cxnId="{061EEA4C-5A16-4408-A33F-12848D31C7B2}">
      <dgm:prSet/>
      <dgm:spPr/>
      <dgm:t>
        <a:bodyPr/>
        <a:lstStyle/>
        <a:p>
          <a:endParaRPr lang="ru-RU"/>
        </a:p>
      </dgm:t>
    </dgm:pt>
    <dgm:pt modelId="{546FE107-4A93-4DF4-8E92-E687FE514131}" type="sibTrans" cxnId="{061EEA4C-5A16-4408-A33F-12848D31C7B2}">
      <dgm:prSet/>
      <dgm:spPr/>
      <dgm:t>
        <a:bodyPr/>
        <a:lstStyle/>
        <a:p>
          <a:endParaRPr lang="ru-RU"/>
        </a:p>
      </dgm:t>
    </dgm:pt>
    <dgm:pt modelId="{AF2EBA42-871B-4BA1-B980-9F6B6273A692}">
      <dgm:prSet phldrT="[Текст]" custT="1"/>
      <dgm:spPr/>
      <dgm:t>
        <a:bodyPr/>
        <a:lstStyle/>
        <a:p>
          <a:r>
            <a:rPr lang="ru-RU" sz="3600" dirty="0"/>
            <a:t>Реальность</a:t>
          </a:r>
        </a:p>
      </dgm:t>
    </dgm:pt>
    <dgm:pt modelId="{1077C9F6-07FE-4069-908D-4BC00EBB394A}" type="parTrans" cxnId="{1EA5DE48-9C32-4FEB-A9E1-A67DC7538E6A}">
      <dgm:prSet/>
      <dgm:spPr/>
      <dgm:t>
        <a:bodyPr/>
        <a:lstStyle/>
        <a:p>
          <a:endParaRPr lang="ru-RU"/>
        </a:p>
      </dgm:t>
    </dgm:pt>
    <dgm:pt modelId="{75702FA9-26D3-4059-94EA-7F0F266626D2}" type="sibTrans" cxnId="{1EA5DE48-9C32-4FEB-A9E1-A67DC7538E6A}">
      <dgm:prSet/>
      <dgm:spPr/>
      <dgm:t>
        <a:bodyPr/>
        <a:lstStyle/>
        <a:p>
          <a:endParaRPr lang="ru-RU"/>
        </a:p>
      </dgm:t>
    </dgm:pt>
    <dgm:pt modelId="{D5D9C93F-5E13-486A-B166-87C53820367E}">
      <dgm:prSet phldrT="[Текст]"/>
      <dgm:spPr/>
      <dgm:t>
        <a:bodyPr/>
        <a:lstStyle/>
        <a:p>
          <a:pPr algn="just">
            <a:buFont typeface="Wingdings" panose="05000000000000000000" pitchFamily="2" charset="2"/>
            <a:buChar char="Ø"/>
          </a:pPr>
          <a:r>
            <a:rPr lang="ru-RU" dirty="0"/>
            <a:t>В рамках национального проекта «Здравоохранение» эти возможности </a:t>
          </a:r>
          <a:r>
            <a:rPr lang="ru-RU" b="1" dirty="0"/>
            <a:t>использованы недостаточно.</a:t>
          </a:r>
          <a:endParaRPr lang="ru-RU" dirty="0"/>
        </a:p>
      </dgm:t>
    </dgm:pt>
    <dgm:pt modelId="{6EAC6BE8-371D-42F1-93D5-0AF37023BC27}" type="parTrans" cxnId="{E41415FA-AFE7-4EC9-BCAE-188297D9BFA5}">
      <dgm:prSet/>
      <dgm:spPr/>
      <dgm:t>
        <a:bodyPr/>
        <a:lstStyle/>
        <a:p>
          <a:endParaRPr lang="ru-RU"/>
        </a:p>
      </dgm:t>
    </dgm:pt>
    <dgm:pt modelId="{CAEC1B72-19EF-4355-88C4-9852F5056313}" type="sibTrans" cxnId="{E41415FA-AFE7-4EC9-BCAE-188297D9BFA5}">
      <dgm:prSet/>
      <dgm:spPr/>
      <dgm:t>
        <a:bodyPr/>
        <a:lstStyle/>
        <a:p>
          <a:endParaRPr lang="ru-RU"/>
        </a:p>
      </dgm:t>
    </dgm:pt>
    <dgm:pt modelId="{261EABD6-5CF7-4FAB-9C43-68EED08FE6B7}">
      <dgm:prSet phldrT="[Текст]"/>
      <dgm:spPr/>
      <dgm:t>
        <a:bodyPr/>
        <a:lstStyle/>
        <a:p>
          <a:pPr algn="just">
            <a:buFont typeface="Wingdings" panose="05000000000000000000" pitchFamily="2" charset="2"/>
            <a:buChar char="Ø"/>
          </a:pPr>
          <a:r>
            <a:rPr lang="ru-RU" dirty="0"/>
            <a:t>Существует </a:t>
          </a:r>
          <a:r>
            <a:rPr lang="ru-RU" b="1" dirty="0"/>
            <a:t>дисбаланс между затратами на первичную медико-санитарную </a:t>
          </a:r>
          <a:r>
            <a:rPr lang="ru-RU" dirty="0"/>
            <a:t>(32,3 млрд руб. или 4% от общей суммы расходов на национальный проект «Здравоохранение») и </a:t>
          </a:r>
          <a:r>
            <a:rPr lang="ru-RU" b="1" dirty="0"/>
            <a:t>специализированную помощь </a:t>
          </a:r>
          <a:r>
            <a:rPr lang="ru-RU" dirty="0"/>
            <a:t>(617,0 млрд. руб. или 82%).</a:t>
          </a:r>
        </a:p>
      </dgm:t>
    </dgm:pt>
    <dgm:pt modelId="{D1D7D57A-B571-4900-A3B6-E540AF7FF4B1}" type="parTrans" cxnId="{5D64DD38-0941-42D7-ADBE-5B7A46ABFBFA}">
      <dgm:prSet/>
      <dgm:spPr/>
      <dgm:t>
        <a:bodyPr/>
        <a:lstStyle/>
        <a:p>
          <a:endParaRPr lang="ru-RU"/>
        </a:p>
      </dgm:t>
    </dgm:pt>
    <dgm:pt modelId="{42E867C2-BE05-4131-BC60-DB223EFD38F0}" type="sibTrans" cxnId="{5D64DD38-0941-42D7-ADBE-5B7A46ABFBFA}">
      <dgm:prSet/>
      <dgm:spPr/>
      <dgm:t>
        <a:bodyPr/>
        <a:lstStyle/>
        <a:p>
          <a:endParaRPr lang="ru-RU"/>
        </a:p>
      </dgm:t>
    </dgm:pt>
    <dgm:pt modelId="{6937CAAA-61FE-4566-B0DD-B54C5409C6B9}">
      <dgm:prSet phldrT="[Текст]"/>
      <dgm:spPr/>
      <dgm:t>
        <a:bodyPr/>
        <a:lstStyle/>
        <a:p>
          <a:pPr algn="just">
            <a:buFont typeface="Wingdings" panose="05000000000000000000" pitchFamily="2" charset="2"/>
            <a:buChar char="Ø"/>
          </a:pPr>
          <a:endParaRPr lang="ru-RU" dirty="0"/>
        </a:p>
      </dgm:t>
    </dgm:pt>
    <dgm:pt modelId="{69476730-309D-42F5-86B8-3C4A94640920}" type="parTrans" cxnId="{915E17E3-7A8D-47B2-8C44-C667217A7022}">
      <dgm:prSet/>
      <dgm:spPr/>
      <dgm:t>
        <a:bodyPr/>
        <a:lstStyle/>
        <a:p>
          <a:endParaRPr lang="ru-RU"/>
        </a:p>
      </dgm:t>
    </dgm:pt>
    <dgm:pt modelId="{B5E3201F-D539-424D-88AA-949561C02EC0}" type="sibTrans" cxnId="{915E17E3-7A8D-47B2-8C44-C667217A7022}">
      <dgm:prSet/>
      <dgm:spPr/>
      <dgm:t>
        <a:bodyPr/>
        <a:lstStyle/>
        <a:p>
          <a:endParaRPr lang="ru-RU"/>
        </a:p>
      </dgm:t>
    </dgm:pt>
    <dgm:pt modelId="{527D6C48-7960-49E5-8FE3-431ADB4A7201}" type="pres">
      <dgm:prSet presAssocID="{F841F10E-B9E9-4DDE-8904-CFE29C71D27C}" presName="Name0" presStyleCnt="0">
        <dgm:presLayoutVars>
          <dgm:dir/>
          <dgm:animLvl val="lvl"/>
          <dgm:resizeHandles val="exact"/>
        </dgm:presLayoutVars>
      </dgm:prSet>
      <dgm:spPr/>
    </dgm:pt>
    <dgm:pt modelId="{F611FAD9-5337-4646-B62B-08A60DEF4204}" type="pres">
      <dgm:prSet presAssocID="{DCFD6E57-B5CF-43DE-929B-C9481CCF0F50}" presName="composite" presStyleCnt="0"/>
      <dgm:spPr/>
    </dgm:pt>
    <dgm:pt modelId="{2F5E6C05-9C63-41B5-9BEC-BD2EFC5435EC}" type="pres">
      <dgm:prSet presAssocID="{DCFD6E57-B5CF-43DE-929B-C9481CCF0F5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87E67E9-429C-4D2D-A0F0-6D04AFA6DC74}" type="pres">
      <dgm:prSet presAssocID="{DCFD6E57-B5CF-43DE-929B-C9481CCF0F50}" presName="desTx" presStyleLbl="alignAccFollowNode1" presStyleIdx="0" presStyleCnt="2">
        <dgm:presLayoutVars>
          <dgm:bulletEnabled val="1"/>
        </dgm:presLayoutVars>
      </dgm:prSet>
      <dgm:spPr/>
    </dgm:pt>
    <dgm:pt modelId="{B5CBBF2E-8A29-4786-8D14-AF0A0CC7BB11}" type="pres">
      <dgm:prSet presAssocID="{097CB095-E932-487B-B832-3886AD7375C0}" presName="space" presStyleCnt="0"/>
      <dgm:spPr/>
    </dgm:pt>
    <dgm:pt modelId="{07B84DA9-7863-4602-A391-5B486C766CEE}" type="pres">
      <dgm:prSet presAssocID="{AF2EBA42-871B-4BA1-B980-9F6B6273A692}" presName="composite" presStyleCnt="0"/>
      <dgm:spPr/>
    </dgm:pt>
    <dgm:pt modelId="{848C2455-C581-423C-B451-C27804929A73}" type="pres">
      <dgm:prSet presAssocID="{AF2EBA42-871B-4BA1-B980-9F6B6273A69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F0076FFC-9F82-4416-97B8-B7F741551D68}" type="pres">
      <dgm:prSet presAssocID="{AF2EBA42-871B-4BA1-B980-9F6B6273A69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0B3E204-5774-4304-B481-FDF3F46D8590}" type="presOf" srcId="{261EABD6-5CF7-4FAB-9C43-68EED08FE6B7}" destId="{F0076FFC-9F82-4416-97B8-B7F741551D68}" srcOrd="0" destOrd="2" presId="urn:microsoft.com/office/officeart/2005/8/layout/hList1"/>
    <dgm:cxn modelId="{24284F2E-EAB1-4D21-8DAA-6DA1D5316DB2}" type="presOf" srcId="{6937CAAA-61FE-4566-B0DD-B54C5409C6B9}" destId="{F0076FFC-9F82-4416-97B8-B7F741551D68}" srcOrd="0" destOrd="1" presId="urn:microsoft.com/office/officeart/2005/8/layout/hList1"/>
    <dgm:cxn modelId="{10960737-1DBE-49D5-BF44-3158CF91E124}" type="presOf" srcId="{AF2EBA42-871B-4BA1-B980-9F6B6273A692}" destId="{848C2455-C581-423C-B451-C27804929A73}" srcOrd="0" destOrd="0" presId="urn:microsoft.com/office/officeart/2005/8/layout/hList1"/>
    <dgm:cxn modelId="{5D64DD38-0941-42D7-ADBE-5B7A46ABFBFA}" srcId="{AF2EBA42-871B-4BA1-B980-9F6B6273A692}" destId="{261EABD6-5CF7-4FAB-9C43-68EED08FE6B7}" srcOrd="2" destOrd="0" parTransId="{D1D7D57A-B571-4900-A3B6-E540AF7FF4B1}" sibTransId="{42E867C2-BE05-4131-BC60-DB223EFD38F0}"/>
    <dgm:cxn modelId="{6ECCCF65-CFB4-4042-8F55-F20664F18BE5}" type="presOf" srcId="{DCFD6E57-B5CF-43DE-929B-C9481CCF0F50}" destId="{2F5E6C05-9C63-41B5-9BEC-BD2EFC5435EC}" srcOrd="0" destOrd="0" presId="urn:microsoft.com/office/officeart/2005/8/layout/hList1"/>
    <dgm:cxn modelId="{1EA5DE48-9C32-4FEB-A9E1-A67DC7538E6A}" srcId="{F841F10E-B9E9-4DDE-8904-CFE29C71D27C}" destId="{AF2EBA42-871B-4BA1-B980-9F6B6273A692}" srcOrd="1" destOrd="0" parTransId="{1077C9F6-07FE-4069-908D-4BC00EBB394A}" sibTransId="{75702FA9-26D3-4059-94EA-7F0F266626D2}"/>
    <dgm:cxn modelId="{061EEA4C-5A16-4408-A33F-12848D31C7B2}" srcId="{DCFD6E57-B5CF-43DE-929B-C9481CCF0F50}" destId="{AC66D80A-D938-457B-9C6F-9C1BE44DE61C}" srcOrd="0" destOrd="0" parTransId="{5A5D868A-C663-4F76-87CE-740815A02BFB}" sibTransId="{546FE107-4A93-4DF4-8E92-E687FE514131}"/>
    <dgm:cxn modelId="{06C4AE84-486F-4C7E-9754-E37CA98ECA9C}" type="presOf" srcId="{F841F10E-B9E9-4DDE-8904-CFE29C71D27C}" destId="{527D6C48-7960-49E5-8FE3-431ADB4A7201}" srcOrd="0" destOrd="0" presId="urn:microsoft.com/office/officeart/2005/8/layout/hList1"/>
    <dgm:cxn modelId="{EA9D079C-4B58-4E63-B51C-A6FD50DB879C}" type="presOf" srcId="{D5D9C93F-5E13-486A-B166-87C53820367E}" destId="{F0076FFC-9F82-4416-97B8-B7F741551D68}" srcOrd="0" destOrd="0" presId="urn:microsoft.com/office/officeart/2005/8/layout/hList1"/>
    <dgm:cxn modelId="{911F6BBF-70B5-4720-BC3B-BC4DB47A49B0}" srcId="{F841F10E-B9E9-4DDE-8904-CFE29C71D27C}" destId="{DCFD6E57-B5CF-43DE-929B-C9481CCF0F50}" srcOrd="0" destOrd="0" parTransId="{B66A9024-C669-4E1D-AF09-6E0DD727E5A5}" sibTransId="{097CB095-E932-487B-B832-3886AD7375C0}"/>
    <dgm:cxn modelId="{915E17E3-7A8D-47B2-8C44-C667217A7022}" srcId="{AF2EBA42-871B-4BA1-B980-9F6B6273A692}" destId="{6937CAAA-61FE-4566-B0DD-B54C5409C6B9}" srcOrd="1" destOrd="0" parTransId="{69476730-309D-42F5-86B8-3C4A94640920}" sibTransId="{B5E3201F-D539-424D-88AA-949561C02EC0}"/>
    <dgm:cxn modelId="{21933DF0-F2DA-48A2-ADE9-6FD1DC51F694}" type="presOf" srcId="{AC66D80A-D938-457B-9C6F-9C1BE44DE61C}" destId="{F87E67E9-429C-4D2D-A0F0-6D04AFA6DC74}" srcOrd="0" destOrd="0" presId="urn:microsoft.com/office/officeart/2005/8/layout/hList1"/>
    <dgm:cxn modelId="{E41415FA-AFE7-4EC9-BCAE-188297D9BFA5}" srcId="{AF2EBA42-871B-4BA1-B980-9F6B6273A692}" destId="{D5D9C93F-5E13-486A-B166-87C53820367E}" srcOrd="0" destOrd="0" parTransId="{6EAC6BE8-371D-42F1-93D5-0AF37023BC27}" sibTransId="{CAEC1B72-19EF-4355-88C4-9852F5056313}"/>
    <dgm:cxn modelId="{2C930565-576A-442F-9750-9E0A442FDC84}" type="presParOf" srcId="{527D6C48-7960-49E5-8FE3-431ADB4A7201}" destId="{F611FAD9-5337-4646-B62B-08A60DEF4204}" srcOrd="0" destOrd="0" presId="urn:microsoft.com/office/officeart/2005/8/layout/hList1"/>
    <dgm:cxn modelId="{BFA4CEB1-2BC6-4B59-9307-A4D5223983B3}" type="presParOf" srcId="{F611FAD9-5337-4646-B62B-08A60DEF4204}" destId="{2F5E6C05-9C63-41B5-9BEC-BD2EFC5435EC}" srcOrd="0" destOrd="0" presId="urn:microsoft.com/office/officeart/2005/8/layout/hList1"/>
    <dgm:cxn modelId="{F1B55F83-086E-432D-9FCA-0E49E27D69D8}" type="presParOf" srcId="{F611FAD9-5337-4646-B62B-08A60DEF4204}" destId="{F87E67E9-429C-4D2D-A0F0-6D04AFA6DC74}" srcOrd="1" destOrd="0" presId="urn:microsoft.com/office/officeart/2005/8/layout/hList1"/>
    <dgm:cxn modelId="{C3918E7C-CA3E-43DE-AFDD-FDD0527F6643}" type="presParOf" srcId="{527D6C48-7960-49E5-8FE3-431ADB4A7201}" destId="{B5CBBF2E-8A29-4786-8D14-AF0A0CC7BB11}" srcOrd="1" destOrd="0" presId="urn:microsoft.com/office/officeart/2005/8/layout/hList1"/>
    <dgm:cxn modelId="{AF95EE48-DF59-445C-AA34-AEBFA019CD4C}" type="presParOf" srcId="{527D6C48-7960-49E5-8FE3-431ADB4A7201}" destId="{07B84DA9-7863-4602-A391-5B486C766CEE}" srcOrd="2" destOrd="0" presId="urn:microsoft.com/office/officeart/2005/8/layout/hList1"/>
    <dgm:cxn modelId="{17B600FA-D92D-420B-87D6-F4E46DC2156A}" type="presParOf" srcId="{07B84DA9-7863-4602-A391-5B486C766CEE}" destId="{848C2455-C581-423C-B451-C27804929A73}" srcOrd="0" destOrd="0" presId="urn:microsoft.com/office/officeart/2005/8/layout/hList1"/>
    <dgm:cxn modelId="{AB24AE98-5178-41AD-865D-481CCDCC9E11}" type="presParOf" srcId="{07B84DA9-7863-4602-A391-5B486C766CEE}" destId="{F0076FFC-9F82-4416-97B8-B7F741551D6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CC4FCB-EB5C-4655-A635-B28DA385A428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65A5F30-0EFB-4A2F-B4C8-47A972383A09}">
      <dgm:prSet phldrT="[Текст]" custT="1"/>
      <dgm:spPr/>
      <dgm:t>
        <a:bodyPr/>
        <a:lstStyle/>
        <a:p>
          <a:r>
            <a:rPr lang="ru-RU" sz="1800" dirty="0"/>
            <a:t> </a:t>
          </a:r>
        </a:p>
      </dgm:t>
    </dgm:pt>
    <dgm:pt modelId="{C0750184-0D94-4645-AEE2-1962883F38EB}" type="parTrans" cxnId="{1DCEB90B-07FE-44EA-8B5E-3A75B0808DD9}">
      <dgm:prSet/>
      <dgm:spPr/>
      <dgm:t>
        <a:bodyPr/>
        <a:lstStyle/>
        <a:p>
          <a:endParaRPr lang="ru-RU" sz="1800"/>
        </a:p>
      </dgm:t>
    </dgm:pt>
    <dgm:pt modelId="{59DF22C9-C2A0-421A-8B1E-6BD41CE1C0F2}" type="sibTrans" cxnId="{1DCEB90B-07FE-44EA-8B5E-3A75B0808DD9}">
      <dgm:prSet/>
      <dgm:spPr/>
      <dgm:t>
        <a:bodyPr/>
        <a:lstStyle/>
        <a:p>
          <a:endParaRPr lang="ru-RU" sz="1800"/>
        </a:p>
      </dgm:t>
    </dgm:pt>
    <dgm:pt modelId="{B88C347D-33B0-4296-A3F2-AD6A8F655B66}">
      <dgm:prSet phldrT="[Текст]" custT="1"/>
      <dgm:spPr/>
      <dgm:t>
        <a:bodyPr/>
        <a:lstStyle/>
        <a:p>
          <a:endParaRPr lang="ru-RU" sz="1800" dirty="0"/>
        </a:p>
      </dgm:t>
    </dgm:pt>
    <dgm:pt modelId="{AAD13F3A-9027-4572-81C9-988A98B8BD10}" type="parTrans" cxnId="{0E706E7B-9771-4C06-A137-F3585FD7052F}">
      <dgm:prSet/>
      <dgm:spPr/>
      <dgm:t>
        <a:bodyPr/>
        <a:lstStyle/>
        <a:p>
          <a:endParaRPr lang="ru-RU" sz="1800"/>
        </a:p>
      </dgm:t>
    </dgm:pt>
    <dgm:pt modelId="{18073698-69BA-49AF-BAC0-57333301C1A4}" type="sibTrans" cxnId="{0E706E7B-9771-4C06-A137-F3585FD7052F}">
      <dgm:prSet/>
      <dgm:spPr/>
      <dgm:t>
        <a:bodyPr/>
        <a:lstStyle/>
        <a:p>
          <a:endParaRPr lang="ru-RU" sz="1800"/>
        </a:p>
      </dgm:t>
    </dgm:pt>
    <dgm:pt modelId="{667B5864-DDD6-4DD3-9266-E3184034CABD}">
      <dgm:prSet phldrT="[Текст]" custT="1"/>
      <dgm:spPr/>
      <dgm:t>
        <a:bodyPr/>
        <a:lstStyle/>
        <a:p>
          <a:r>
            <a:rPr lang="ru-RU" sz="1800" b="1" dirty="0"/>
            <a:t>На федеральный проект «Экспорт образования</a:t>
          </a:r>
          <a:r>
            <a:rPr lang="ru-RU" sz="1800" dirty="0"/>
            <a:t>» выделено в 2019 г. – 9,6 млрд рублей, в 2020 г. – 14,4 млрд рублей, в 2021 г. – 20,9 млрд рублей. </a:t>
          </a:r>
        </a:p>
      </dgm:t>
    </dgm:pt>
    <dgm:pt modelId="{41C18EEB-9E80-4D86-996A-B7010DE47088}" type="parTrans" cxnId="{0627AC5E-6264-4E8B-8300-857F9FEA4373}">
      <dgm:prSet/>
      <dgm:spPr/>
      <dgm:t>
        <a:bodyPr/>
        <a:lstStyle/>
        <a:p>
          <a:endParaRPr lang="ru-RU" sz="1800"/>
        </a:p>
      </dgm:t>
    </dgm:pt>
    <dgm:pt modelId="{5EAF5954-DF7A-4A81-9BCC-EF9446E02659}" type="sibTrans" cxnId="{0627AC5E-6264-4E8B-8300-857F9FEA4373}">
      <dgm:prSet/>
      <dgm:spPr/>
      <dgm:t>
        <a:bodyPr/>
        <a:lstStyle/>
        <a:p>
          <a:endParaRPr lang="ru-RU" sz="1800"/>
        </a:p>
      </dgm:t>
    </dgm:pt>
    <dgm:pt modelId="{48F9DC8D-D1B4-41F6-90F0-30404119291B}">
      <dgm:prSet custT="1"/>
      <dgm:spPr/>
      <dgm:t>
        <a:bodyPr/>
        <a:lstStyle/>
        <a:p>
          <a:r>
            <a:rPr lang="ru-RU" sz="1800" b="1" dirty="0"/>
            <a:t>Федеральный проект «Учитель будущего» следует отнести к недофинансируемым проектам, </a:t>
          </a:r>
          <a:r>
            <a:rPr lang="ru-RU" sz="1800" b="0" dirty="0"/>
            <a:t>на который в 2019 г. – 1,7 млрд рублей, в 2020 г. – 1,7 млрд рублей, в 2021 г. – 2,7 млрд рублей.</a:t>
          </a:r>
        </a:p>
      </dgm:t>
    </dgm:pt>
    <dgm:pt modelId="{B52A2CA9-CE9F-4A44-8344-2B3820BDA4E2}" type="parTrans" cxnId="{2F7169B3-647C-4811-9E8D-B4BE5388F002}">
      <dgm:prSet/>
      <dgm:spPr/>
      <dgm:t>
        <a:bodyPr/>
        <a:lstStyle/>
        <a:p>
          <a:endParaRPr lang="ru-RU" sz="1800"/>
        </a:p>
      </dgm:t>
    </dgm:pt>
    <dgm:pt modelId="{F3058E29-BDFD-4B8D-8BB9-A7AA9CDFEF3B}" type="sibTrans" cxnId="{2F7169B3-647C-4811-9E8D-B4BE5388F002}">
      <dgm:prSet/>
      <dgm:spPr/>
      <dgm:t>
        <a:bodyPr/>
        <a:lstStyle/>
        <a:p>
          <a:endParaRPr lang="ru-RU" sz="1800"/>
        </a:p>
      </dgm:t>
    </dgm:pt>
    <dgm:pt modelId="{226419D3-4806-484A-B7A3-5D8B6B663015}">
      <dgm:prSet phldrT="[Текст]" custT="1"/>
      <dgm:spPr/>
      <dgm:t>
        <a:bodyPr/>
        <a:lstStyle/>
        <a:p>
          <a:endParaRPr lang="ru-RU" sz="1800" dirty="0"/>
        </a:p>
      </dgm:t>
    </dgm:pt>
    <dgm:pt modelId="{3224C16F-442A-4904-AB1A-0AA7483475C8}" type="parTrans" cxnId="{9B94B671-244D-4598-9F18-5B2F3B8B6F8C}">
      <dgm:prSet/>
      <dgm:spPr/>
      <dgm:t>
        <a:bodyPr/>
        <a:lstStyle/>
        <a:p>
          <a:endParaRPr lang="ru-RU" sz="1800"/>
        </a:p>
      </dgm:t>
    </dgm:pt>
    <dgm:pt modelId="{FEF5B4A0-4019-49CB-B198-35CDCADAB9BC}" type="sibTrans" cxnId="{9B94B671-244D-4598-9F18-5B2F3B8B6F8C}">
      <dgm:prSet/>
      <dgm:spPr/>
      <dgm:t>
        <a:bodyPr/>
        <a:lstStyle/>
        <a:p>
          <a:endParaRPr lang="ru-RU" sz="1800"/>
        </a:p>
      </dgm:t>
    </dgm:pt>
    <dgm:pt modelId="{6F62CE83-76AA-452A-B68D-883A5C5BBB4A}">
      <dgm:prSet custT="1"/>
      <dgm:spPr/>
      <dgm:t>
        <a:bodyPr/>
        <a:lstStyle/>
        <a:p>
          <a:r>
            <a:rPr lang="ru-RU" sz="1800" b="1" dirty="0"/>
            <a:t>Расходы на реализацию федерального проекта «Новые возможности для каждого» </a:t>
          </a:r>
          <a:r>
            <a:rPr lang="ru-RU" sz="1800" dirty="0"/>
            <a:t>меньше (в 2019 г. – 0,9 млрд рублей, в 2020 г. – 0,9 млрд рублей, в 2021 г. – 1,4 млрд рублей), чем на федеральный проект «Учитель будущего».</a:t>
          </a:r>
        </a:p>
      </dgm:t>
    </dgm:pt>
    <dgm:pt modelId="{7D9931C1-49B1-4837-9687-020B0BB65568}" type="parTrans" cxnId="{33820BAB-4C87-4647-95AE-79F407932C93}">
      <dgm:prSet/>
      <dgm:spPr/>
      <dgm:t>
        <a:bodyPr/>
        <a:lstStyle/>
        <a:p>
          <a:endParaRPr lang="ru-RU" sz="1800"/>
        </a:p>
      </dgm:t>
    </dgm:pt>
    <dgm:pt modelId="{F678289E-BF88-47A7-88EB-2AFAA1AAFA28}" type="sibTrans" cxnId="{33820BAB-4C87-4647-95AE-79F407932C93}">
      <dgm:prSet/>
      <dgm:spPr/>
      <dgm:t>
        <a:bodyPr/>
        <a:lstStyle/>
        <a:p>
          <a:endParaRPr lang="ru-RU" sz="1800"/>
        </a:p>
      </dgm:t>
    </dgm:pt>
    <dgm:pt modelId="{23B3A252-A239-4830-937A-37931321F3AB}" type="pres">
      <dgm:prSet presAssocID="{29CC4FCB-EB5C-4655-A635-B28DA385A428}" presName="linearFlow" presStyleCnt="0">
        <dgm:presLayoutVars>
          <dgm:dir/>
          <dgm:animLvl val="lvl"/>
          <dgm:resizeHandles val="exact"/>
        </dgm:presLayoutVars>
      </dgm:prSet>
      <dgm:spPr/>
    </dgm:pt>
    <dgm:pt modelId="{9173E1B2-CDDC-4D1C-9D66-E67C5D037151}" type="pres">
      <dgm:prSet presAssocID="{465A5F30-0EFB-4A2F-B4C8-47A972383A09}" presName="composite" presStyleCnt="0"/>
      <dgm:spPr/>
    </dgm:pt>
    <dgm:pt modelId="{C8E4E0E0-8DFD-444A-85BA-2A12898B2D58}" type="pres">
      <dgm:prSet presAssocID="{465A5F30-0EFB-4A2F-B4C8-47A972383A0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7EE015E3-8354-4730-89D9-A4C4D1BC9E83}" type="pres">
      <dgm:prSet presAssocID="{465A5F30-0EFB-4A2F-B4C8-47A972383A09}" presName="descendantText" presStyleLbl="alignAcc1" presStyleIdx="0" presStyleCnt="3">
        <dgm:presLayoutVars>
          <dgm:bulletEnabled val="1"/>
        </dgm:presLayoutVars>
      </dgm:prSet>
      <dgm:spPr/>
    </dgm:pt>
    <dgm:pt modelId="{3720375B-D573-4929-997B-1329F2F40FC6}" type="pres">
      <dgm:prSet presAssocID="{59DF22C9-C2A0-421A-8B1E-6BD41CE1C0F2}" presName="sp" presStyleCnt="0"/>
      <dgm:spPr/>
    </dgm:pt>
    <dgm:pt modelId="{64142476-9144-4277-B4CB-5E2D597A954A}" type="pres">
      <dgm:prSet presAssocID="{B88C347D-33B0-4296-A3F2-AD6A8F655B66}" presName="composite" presStyleCnt="0"/>
      <dgm:spPr/>
    </dgm:pt>
    <dgm:pt modelId="{A4528DF0-AE4D-47B8-AE79-EB47013949CF}" type="pres">
      <dgm:prSet presAssocID="{B88C347D-33B0-4296-A3F2-AD6A8F655B6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DADBDDE-1A67-45C2-8B92-A3DEF65543FA}" type="pres">
      <dgm:prSet presAssocID="{B88C347D-33B0-4296-A3F2-AD6A8F655B66}" presName="descendantText" presStyleLbl="alignAcc1" presStyleIdx="1" presStyleCnt="3">
        <dgm:presLayoutVars>
          <dgm:bulletEnabled val="1"/>
        </dgm:presLayoutVars>
      </dgm:prSet>
      <dgm:spPr/>
    </dgm:pt>
    <dgm:pt modelId="{2390544F-C298-421A-8CFA-B67858EDCE8C}" type="pres">
      <dgm:prSet presAssocID="{18073698-69BA-49AF-BAC0-57333301C1A4}" presName="sp" presStyleCnt="0"/>
      <dgm:spPr/>
    </dgm:pt>
    <dgm:pt modelId="{5C4B6F79-F363-4D3E-A8F8-86DA9CA69AE4}" type="pres">
      <dgm:prSet presAssocID="{226419D3-4806-484A-B7A3-5D8B6B663015}" presName="composite" presStyleCnt="0"/>
      <dgm:spPr/>
    </dgm:pt>
    <dgm:pt modelId="{B977693D-5D90-4AB6-9ECA-97BB6162A387}" type="pres">
      <dgm:prSet presAssocID="{226419D3-4806-484A-B7A3-5D8B6B66301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5F9F748-8697-4722-AC6B-52D3E95934AB}" type="pres">
      <dgm:prSet presAssocID="{226419D3-4806-484A-B7A3-5D8B6B663015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CE34F107-5AEF-46EE-91B0-078E61732E09}" type="presOf" srcId="{B88C347D-33B0-4296-A3F2-AD6A8F655B66}" destId="{A4528DF0-AE4D-47B8-AE79-EB47013949CF}" srcOrd="0" destOrd="0" presId="urn:microsoft.com/office/officeart/2005/8/layout/chevron2"/>
    <dgm:cxn modelId="{1DCEB90B-07FE-44EA-8B5E-3A75B0808DD9}" srcId="{29CC4FCB-EB5C-4655-A635-B28DA385A428}" destId="{465A5F30-0EFB-4A2F-B4C8-47A972383A09}" srcOrd="0" destOrd="0" parTransId="{C0750184-0D94-4645-AEE2-1962883F38EB}" sibTransId="{59DF22C9-C2A0-421A-8B1E-6BD41CE1C0F2}"/>
    <dgm:cxn modelId="{C71F6C0F-7D5B-4BA9-8B28-334970236CA4}" type="presOf" srcId="{6F62CE83-76AA-452A-B68D-883A5C5BBB4A}" destId="{05F9F748-8697-4722-AC6B-52D3E95934AB}" srcOrd="0" destOrd="0" presId="urn:microsoft.com/office/officeart/2005/8/layout/chevron2"/>
    <dgm:cxn modelId="{2D83ED26-B67A-454A-A9DF-CA83F622BC03}" type="presOf" srcId="{465A5F30-0EFB-4A2F-B4C8-47A972383A09}" destId="{C8E4E0E0-8DFD-444A-85BA-2A12898B2D58}" srcOrd="0" destOrd="0" presId="urn:microsoft.com/office/officeart/2005/8/layout/chevron2"/>
    <dgm:cxn modelId="{0627AC5E-6264-4E8B-8300-857F9FEA4373}" srcId="{B88C347D-33B0-4296-A3F2-AD6A8F655B66}" destId="{667B5864-DDD6-4DD3-9266-E3184034CABD}" srcOrd="0" destOrd="0" parTransId="{41C18EEB-9E80-4D86-996A-B7010DE47088}" sibTransId="{5EAF5954-DF7A-4A81-9BCC-EF9446E02659}"/>
    <dgm:cxn modelId="{9B94B671-244D-4598-9F18-5B2F3B8B6F8C}" srcId="{29CC4FCB-EB5C-4655-A635-B28DA385A428}" destId="{226419D3-4806-484A-B7A3-5D8B6B663015}" srcOrd="2" destOrd="0" parTransId="{3224C16F-442A-4904-AB1A-0AA7483475C8}" sibTransId="{FEF5B4A0-4019-49CB-B198-35CDCADAB9BC}"/>
    <dgm:cxn modelId="{0E706E7B-9771-4C06-A137-F3585FD7052F}" srcId="{29CC4FCB-EB5C-4655-A635-B28DA385A428}" destId="{B88C347D-33B0-4296-A3F2-AD6A8F655B66}" srcOrd="1" destOrd="0" parTransId="{AAD13F3A-9027-4572-81C9-988A98B8BD10}" sibTransId="{18073698-69BA-49AF-BAC0-57333301C1A4}"/>
    <dgm:cxn modelId="{8A2BB27E-BD91-4A9E-B07A-9359F0A25BBA}" type="presOf" srcId="{29CC4FCB-EB5C-4655-A635-B28DA385A428}" destId="{23B3A252-A239-4830-937A-37931321F3AB}" srcOrd="0" destOrd="0" presId="urn:microsoft.com/office/officeart/2005/8/layout/chevron2"/>
    <dgm:cxn modelId="{4F6B9E89-AE29-4DDF-A713-4C9715B750CE}" type="presOf" srcId="{226419D3-4806-484A-B7A3-5D8B6B663015}" destId="{B977693D-5D90-4AB6-9ECA-97BB6162A387}" srcOrd="0" destOrd="0" presId="urn:microsoft.com/office/officeart/2005/8/layout/chevron2"/>
    <dgm:cxn modelId="{D579C289-8941-4DED-B655-B8342FA552FC}" type="presOf" srcId="{48F9DC8D-D1B4-41F6-90F0-30404119291B}" destId="{7EE015E3-8354-4730-89D9-A4C4D1BC9E83}" srcOrd="0" destOrd="0" presId="urn:microsoft.com/office/officeart/2005/8/layout/chevron2"/>
    <dgm:cxn modelId="{33820BAB-4C87-4647-95AE-79F407932C93}" srcId="{226419D3-4806-484A-B7A3-5D8B6B663015}" destId="{6F62CE83-76AA-452A-B68D-883A5C5BBB4A}" srcOrd="0" destOrd="0" parTransId="{7D9931C1-49B1-4837-9687-020B0BB65568}" sibTransId="{F678289E-BF88-47A7-88EB-2AFAA1AAFA28}"/>
    <dgm:cxn modelId="{2F7169B3-647C-4811-9E8D-B4BE5388F002}" srcId="{465A5F30-0EFB-4A2F-B4C8-47A972383A09}" destId="{48F9DC8D-D1B4-41F6-90F0-30404119291B}" srcOrd="0" destOrd="0" parTransId="{B52A2CA9-CE9F-4A44-8344-2B3820BDA4E2}" sibTransId="{F3058E29-BDFD-4B8D-8BB9-A7AA9CDFEF3B}"/>
    <dgm:cxn modelId="{04B794D4-407F-4519-874C-49F3E845C449}" type="presOf" srcId="{667B5864-DDD6-4DD3-9266-E3184034CABD}" destId="{ADADBDDE-1A67-45C2-8B92-A3DEF65543FA}" srcOrd="0" destOrd="0" presId="urn:microsoft.com/office/officeart/2005/8/layout/chevron2"/>
    <dgm:cxn modelId="{BE7E892E-25BD-4668-B96C-47CD81DBD604}" type="presParOf" srcId="{23B3A252-A239-4830-937A-37931321F3AB}" destId="{9173E1B2-CDDC-4D1C-9D66-E67C5D037151}" srcOrd="0" destOrd="0" presId="urn:microsoft.com/office/officeart/2005/8/layout/chevron2"/>
    <dgm:cxn modelId="{8CFE4899-8BF6-4A52-B318-8ECB8E98FFDB}" type="presParOf" srcId="{9173E1B2-CDDC-4D1C-9D66-E67C5D037151}" destId="{C8E4E0E0-8DFD-444A-85BA-2A12898B2D58}" srcOrd="0" destOrd="0" presId="urn:microsoft.com/office/officeart/2005/8/layout/chevron2"/>
    <dgm:cxn modelId="{75D99905-60E4-4B36-9BD1-5E2B5059A2BF}" type="presParOf" srcId="{9173E1B2-CDDC-4D1C-9D66-E67C5D037151}" destId="{7EE015E3-8354-4730-89D9-A4C4D1BC9E83}" srcOrd="1" destOrd="0" presId="urn:microsoft.com/office/officeart/2005/8/layout/chevron2"/>
    <dgm:cxn modelId="{39360C09-8CFE-4BB4-B956-EB7D7295F3CB}" type="presParOf" srcId="{23B3A252-A239-4830-937A-37931321F3AB}" destId="{3720375B-D573-4929-997B-1329F2F40FC6}" srcOrd="1" destOrd="0" presId="urn:microsoft.com/office/officeart/2005/8/layout/chevron2"/>
    <dgm:cxn modelId="{6A0CF123-B682-438E-A67F-2AF129C22202}" type="presParOf" srcId="{23B3A252-A239-4830-937A-37931321F3AB}" destId="{64142476-9144-4277-B4CB-5E2D597A954A}" srcOrd="2" destOrd="0" presId="urn:microsoft.com/office/officeart/2005/8/layout/chevron2"/>
    <dgm:cxn modelId="{439A01A4-3BE0-40C1-8C08-69C3387D02C6}" type="presParOf" srcId="{64142476-9144-4277-B4CB-5E2D597A954A}" destId="{A4528DF0-AE4D-47B8-AE79-EB47013949CF}" srcOrd="0" destOrd="0" presId="urn:microsoft.com/office/officeart/2005/8/layout/chevron2"/>
    <dgm:cxn modelId="{E999DECA-C665-4F4A-8B14-4097584B33D5}" type="presParOf" srcId="{64142476-9144-4277-B4CB-5E2D597A954A}" destId="{ADADBDDE-1A67-45C2-8B92-A3DEF65543FA}" srcOrd="1" destOrd="0" presId="urn:microsoft.com/office/officeart/2005/8/layout/chevron2"/>
    <dgm:cxn modelId="{3FE0679E-B2C9-4B3F-9780-874BDF835264}" type="presParOf" srcId="{23B3A252-A239-4830-937A-37931321F3AB}" destId="{2390544F-C298-421A-8CFA-B67858EDCE8C}" srcOrd="3" destOrd="0" presId="urn:microsoft.com/office/officeart/2005/8/layout/chevron2"/>
    <dgm:cxn modelId="{D9D37CEC-416A-4931-BAD3-1A5E254EC679}" type="presParOf" srcId="{23B3A252-A239-4830-937A-37931321F3AB}" destId="{5C4B6F79-F363-4D3E-A8F8-86DA9CA69AE4}" srcOrd="4" destOrd="0" presId="urn:microsoft.com/office/officeart/2005/8/layout/chevron2"/>
    <dgm:cxn modelId="{05CFEDA8-FF12-4AD2-B89F-F0FADBA07B09}" type="presParOf" srcId="{5C4B6F79-F363-4D3E-A8F8-86DA9CA69AE4}" destId="{B977693D-5D90-4AB6-9ECA-97BB6162A387}" srcOrd="0" destOrd="0" presId="urn:microsoft.com/office/officeart/2005/8/layout/chevron2"/>
    <dgm:cxn modelId="{27FF7C35-67E4-4773-B20F-E9585FFB78CF}" type="presParOf" srcId="{5C4B6F79-F363-4D3E-A8F8-86DA9CA69AE4}" destId="{05F9F748-8697-4722-AC6B-52D3E95934A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962B822-58C9-4A53-9D42-0C5C0105992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1E1F0C8-980C-466C-BB1A-B454C9D5B3EA}">
      <dgm:prSet phldrT="[Текст]" custT="1"/>
      <dgm:spPr/>
      <dgm:t>
        <a:bodyPr/>
        <a:lstStyle/>
        <a:p>
          <a:r>
            <a:rPr lang="ru-RU" sz="1600" dirty="0"/>
            <a:t>реализовывать мероприятия по укреплению здоровья граждан пожилого возраста;</a:t>
          </a:r>
        </a:p>
      </dgm:t>
    </dgm:pt>
    <dgm:pt modelId="{9C781F6A-D84E-4CD2-A098-5513260C5BA2}" type="parTrans" cxnId="{BBAE8C68-A979-485D-96EE-2D1E0FDA8D02}">
      <dgm:prSet/>
      <dgm:spPr/>
      <dgm:t>
        <a:bodyPr/>
        <a:lstStyle/>
        <a:p>
          <a:endParaRPr lang="ru-RU" sz="2000"/>
        </a:p>
      </dgm:t>
    </dgm:pt>
    <dgm:pt modelId="{7E51581B-71EB-4A9A-B794-11E0810A22AE}" type="sibTrans" cxnId="{BBAE8C68-A979-485D-96EE-2D1E0FDA8D02}">
      <dgm:prSet/>
      <dgm:spPr/>
      <dgm:t>
        <a:bodyPr/>
        <a:lstStyle/>
        <a:p>
          <a:endParaRPr lang="ru-RU" sz="2000"/>
        </a:p>
      </dgm:t>
    </dgm:pt>
    <dgm:pt modelId="{1E53C06D-2066-4F03-947D-2415051587EC}">
      <dgm:prSet phldrT="[Текст]" custT="1"/>
      <dgm:spPr/>
      <dgm:t>
        <a:bodyPr/>
        <a:lstStyle/>
        <a:p>
          <a:r>
            <a:rPr lang="ru-RU" sz="1600" dirty="0"/>
            <a:t>увеличивать период активного долголетия, количество и качество социальных услуг в сфере социального обслуживания граждан;</a:t>
          </a:r>
        </a:p>
      </dgm:t>
    </dgm:pt>
    <dgm:pt modelId="{8D127CB6-4256-4511-8911-85213165DCCF}" type="parTrans" cxnId="{1A451588-ACD8-4656-9E65-ED40ABA2BAE2}">
      <dgm:prSet/>
      <dgm:spPr/>
      <dgm:t>
        <a:bodyPr/>
        <a:lstStyle/>
        <a:p>
          <a:endParaRPr lang="ru-RU"/>
        </a:p>
      </dgm:t>
    </dgm:pt>
    <dgm:pt modelId="{B74B8BB9-A556-4896-B91F-548FE88F8B5C}" type="sibTrans" cxnId="{1A451588-ACD8-4656-9E65-ED40ABA2BAE2}">
      <dgm:prSet/>
      <dgm:spPr/>
      <dgm:t>
        <a:bodyPr/>
        <a:lstStyle/>
        <a:p>
          <a:endParaRPr lang="ru-RU"/>
        </a:p>
      </dgm:t>
    </dgm:pt>
    <dgm:pt modelId="{F74823FD-AB2D-4625-A54E-3092CD1EB493}">
      <dgm:prSet phldrT="[Текст]" custT="1"/>
      <dgm:spPr/>
      <dgm:t>
        <a:bodyPr/>
        <a:lstStyle/>
        <a:p>
          <a:r>
            <a:rPr lang="ru-RU" sz="1600" dirty="0"/>
            <a:t>обеспечить безопасные и комфортные условия их предоставления и др.</a:t>
          </a:r>
        </a:p>
      </dgm:t>
    </dgm:pt>
    <dgm:pt modelId="{79C8CD5B-2C79-4C8D-B644-FE8554BC8CC5}" type="parTrans" cxnId="{E9C6AFD0-E3C2-4126-BA57-5D4669F19710}">
      <dgm:prSet/>
      <dgm:spPr/>
      <dgm:t>
        <a:bodyPr/>
        <a:lstStyle/>
        <a:p>
          <a:endParaRPr lang="ru-RU"/>
        </a:p>
      </dgm:t>
    </dgm:pt>
    <dgm:pt modelId="{C7AEAF58-C992-4266-8AD8-D8B35EE086E7}" type="sibTrans" cxnId="{E9C6AFD0-E3C2-4126-BA57-5D4669F19710}">
      <dgm:prSet/>
      <dgm:spPr/>
      <dgm:t>
        <a:bodyPr/>
        <a:lstStyle/>
        <a:p>
          <a:endParaRPr lang="ru-RU"/>
        </a:p>
      </dgm:t>
    </dgm:pt>
    <dgm:pt modelId="{568E7F89-D22C-4020-B165-2BFD2C99B763}" type="pres">
      <dgm:prSet presAssocID="{B962B822-58C9-4A53-9D42-0C5C01059924}" presName="Name0" presStyleCnt="0">
        <dgm:presLayoutVars>
          <dgm:chMax val="7"/>
          <dgm:chPref val="7"/>
          <dgm:dir/>
        </dgm:presLayoutVars>
      </dgm:prSet>
      <dgm:spPr/>
    </dgm:pt>
    <dgm:pt modelId="{6B1EE1E0-075C-4C9B-A84F-5B7EDF5579EF}" type="pres">
      <dgm:prSet presAssocID="{B962B822-58C9-4A53-9D42-0C5C01059924}" presName="Name1" presStyleCnt="0"/>
      <dgm:spPr/>
    </dgm:pt>
    <dgm:pt modelId="{9E086F3A-570A-415C-A9E8-0EA3D7601D81}" type="pres">
      <dgm:prSet presAssocID="{B962B822-58C9-4A53-9D42-0C5C01059924}" presName="cycle" presStyleCnt="0"/>
      <dgm:spPr/>
    </dgm:pt>
    <dgm:pt modelId="{D2AA8501-520E-4497-BF9B-6C26EA5B08D1}" type="pres">
      <dgm:prSet presAssocID="{B962B822-58C9-4A53-9D42-0C5C01059924}" presName="srcNode" presStyleLbl="node1" presStyleIdx="0" presStyleCnt="3"/>
      <dgm:spPr/>
    </dgm:pt>
    <dgm:pt modelId="{54855E68-C92F-47D7-A854-CA7B37741D4F}" type="pres">
      <dgm:prSet presAssocID="{B962B822-58C9-4A53-9D42-0C5C01059924}" presName="conn" presStyleLbl="parChTrans1D2" presStyleIdx="0" presStyleCnt="1"/>
      <dgm:spPr/>
    </dgm:pt>
    <dgm:pt modelId="{BED2FA47-6FC9-4110-B4FC-9A4BBE247764}" type="pres">
      <dgm:prSet presAssocID="{B962B822-58C9-4A53-9D42-0C5C01059924}" presName="extraNode" presStyleLbl="node1" presStyleIdx="0" presStyleCnt="3"/>
      <dgm:spPr/>
    </dgm:pt>
    <dgm:pt modelId="{C50604AF-EA11-4873-BCEA-9A8CAD084447}" type="pres">
      <dgm:prSet presAssocID="{B962B822-58C9-4A53-9D42-0C5C01059924}" presName="dstNode" presStyleLbl="node1" presStyleIdx="0" presStyleCnt="3"/>
      <dgm:spPr/>
    </dgm:pt>
    <dgm:pt modelId="{A86F5CD7-871F-4C54-9C3A-34962B064D07}" type="pres">
      <dgm:prSet presAssocID="{B1E1F0C8-980C-466C-BB1A-B454C9D5B3EA}" presName="text_1" presStyleLbl="node1" presStyleIdx="0" presStyleCnt="3">
        <dgm:presLayoutVars>
          <dgm:bulletEnabled val="1"/>
        </dgm:presLayoutVars>
      </dgm:prSet>
      <dgm:spPr/>
    </dgm:pt>
    <dgm:pt modelId="{59C57062-9077-478F-9C87-A64A9C37D545}" type="pres">
      <dgm:prSet presAssocID="{B1E1F0C8-980C-466C-BB1A-B454C9D5B3EA}" presName="accent_1" presStyleCnt="0"/>
      <dgm:spPr/>
    </dgm:pt>
    <dgm:pt modelId="{323ADCA9-CD27-4C80-9BEC-4542DFF2960E}" type="pres">
      <dgm:prSet presAssocID="{B1E1F0C8-980C-466C-BB1A-B454C9D5B3EA}" presName="accentRepeatNode" presStyleLbl="solidFgAcc1" presStyleIdx="0" presStyleCnt="3"/>
      <dgm:spPr/>
    </dgm:pt>
    <dgm:pt modelId="{F1ADA975-29B8-4750-B1D3-719CEF019F03}" type="pres">
      <dgm:prSet presAssocID="{1E53C06D-2066-4F03-947D-2415051587EC}" presName="text_2" presStyleLbl="node1" presStyleIdx="1" presStyleCnt="3">
        <dgm:presLayoutVars>
          <dgm:bulletEnabled val="1"/>
        </dgm:presLayoutVars>
      </dgm:prSet>
      <dgm:spPr/>
    </dgm:pt>
    <dgm:pt modelId="{E62E643A-5B66-43D2-A977-F7A5D347C6AF}" type="pres">
      <dgm:prSet presAssocID="{1E53C06D-2066-4F03-947D-2415051587EC}" presName="accent_2" presStyleCnt="0"/>
      <dgm:spPr/>
    </dgm:pt>
    <dgm:pt modelId="{6FE216D9-53C4-4DC8-A3A0-4FC4AFB660F1}" type="pres">
      <dgm:prSet presAssocID="{1E53C06D-2066-4F03-947D-2415051587EC}" presName="accentRepeatNode" presStyleLbl="solidFgAcc1" presStyleIdx="1" presStyleCnt="3"/>
      <dgm:spPr/>
    </dgm:pt>
    <dgm:pt modelId="{1AC399A8-0242-4158-BA28-01293400C17E}" type="pres">
      <dgm:prSet presAssocID="{F74823FD-AB2D-4625-A54E-3092CD1EB493}" presName="text_3" presStyleLbl="node1" presStyleIdx="2" presStyleCnt="3">
        <dgm:presLayoutVars>
          <dgm:bulletEnabled val="1"/>
        </dgm:presLayoutVars>
      </dgm:prSet>
      <dgm:spPr/>
    </dgm:pt>
    <dgm:pt modelId="{89D15872-1BE1-4133-BD70-8393990DEC07}" type="pres">
      <dgm:prSet presAssocID="{F74823FD-AB2D-4625-A54E-3092CD1EB493}" presName="accent_3" presStyleCnt="0"/>
      <dgm:spPr/>
    </dgm:pt>
    <dgm:pt modelId="{B9222B39-76D1-4A25-9C5E-BA02A5CF15B4}" type="pres">
      <dgm:prSet presAssocID="{F74823FD-AB2D-4625-A54E-3092CD1EB493}" presName="accentRepeatNode" presStyleLbl="solidFgAcc1" presStyleIdx="2" presStyleCnt="3"/>
      <dgm:spPr/>
    </dgm:pt>
  </dgm:ptLst>
  <dgm:cxnLst>
    <dgm:cxn modelId="{8E2B9C04-4A82-46D7-8BFE-0D3E21A9FD1B}" type="presOf" srcId="{1E53C06D-2066-4F03-947D-2415051587EC}" destId="{F1ADA975-29B8-4750-B1D3-719CEF019F03}" srcOrd="0" destOrd="0" presId="urn:microsoft.com/office/officeart/2008/layout/VerticalCurvedList"/>
    <dgm:cxn modelId="{BF57285F-1EA5-4FEA-8640-773493E736AF}" type="presOf" srcId="{B962B822-58C9-4A53-9D42-0C5C01059924}" destId="{568E7F89-D22C-4020-B165-2BFD2C99B763}" srcOrd="0" destOrd="0" presId="urn:microsoft.com/office/officeart/2008/layout/VerticalCurvedList"/>
    <dgm:cxn modelId="{BBAE8C68-A979-485D-96EE-2D1E0FDA8D02}" srcId="{B962B822-58C9-4A53-9D42-0C5C01059924}" destId="{B1E1F0C8-980C-466C-BB1A-B454C9D5B3EA}" srcOrd="0" destOrd="0" parTransId="{9C781F6A-D84E-4CD2-A098-5513260C5BA2}" sibTransId="{7E51581B-71EB-4A9A-B794-11E0810A22AE}"/>
    <dgm:cxn modelId="{A73A834A-14D0-40C9-9ABE-C0E633EEB7B9}" type="presOf" srcId="{F74823FD-AB2D-4625-A54E-3092CD1EB493}" destId="{1AC399A8-0242-4158-BA28-01293400C17E}" srcOrd="0" destOrd="0" presId="urn:microsoft.com/office/officeart/2008/layout/VerticalCurvedList"/>
    <dgm:cxn modelId="{BAF59F84-5948-45C4-8EEE-F2B38006C78E}" type="presOf" srcId="{7E51581B-71EB-4A9A-B794-11E0810A22AE}" destId="{54855E68-C92F-47D7-A854-CA7B37741D4F}" srcOrd="0" destOrd="0" presId="urn:microsoft.com/office/officeart/2008/layout/VerticalCurvedList"/>
    <dgm:cxn modelId="{1A451588-ACD8-4656-9E65-ED40ABA2BAE2}" srcId="{B962B822-58C9-4A53-9D42-0C5C01059924}" destId="{1E53C06D-2066-4F03-947D-2415051587EC}" srcOrd="1" destOrd="0" parTransId="{8D127CB6-4256-4511-8911-85213165DCCF}" sibTransId="{B74B8BB9-A556-4896-B91F-548FE88F8B5C}"/>
    <dgm:cxn modelId="{A78DCF9A-7284-4497-A984-6702548BDE95}" type="presOf" srcId="{B1E1F0C8-980C-466C-BB1A-B454C9D5B3EA}" destId="{A86F5CD7-871F-4C54-9C3A-34962B064D07}" srcOrd="0" destOrd="0" presId="urn:microsoft.com/office/officeart/2008/layout/VerticalCurvedList"/>
    <dgm:cxn modelId="{E9C6AFD0-E3C2-4126-BA57-5D4669F19710}" srcId="{B962B822-58C9-4A53-9D42-0C5C01059924}" destId="{F74823FD-AB2D-4625-A54E-3092CD1EB493}" srcOrd="2" destOrd="0" parTransId="{79C8CD5B-2C79-4C8D-B644-FE8554BC8CC5}" sibTransId="{C7AEAF58-C992-4266-8AD8-D8B35EE086E7}"/>
    <dgm:cxn modelId="{7CCA7C5F-95F7-47B9-9C6D-3F00B52E2811}" type="presParOf" srcId="{568E7F89-D22C-4020-B165-2BFD2C99B763}" destId="{6B1EE1E0-075C-4C9B-A84F-5B7EDF5579EF}" srcOrd="0" destOrd="0" presId="urn:microsoft.com/office/officeart/2008/layout/VerticalCurvedList"/>
    <dgm:cxn modelId="{CF7C4059-E030-4860-807E-706C1F07D325}" type="presParOf" srcId="{6B1EE1E0-075C-4C9B-A84F-5B7EDF5579EF}" destId="{9E086F3A-570A-415C-A9E8-0EA3D7601D81}" srcOrd="0" destOrd="0" presId="urn:microsoft.com/office/officeart/2008/layout/VerticalCurvedList"/>
    <dgm:cxn modelId="{48B2CD20-ADCC-4AC9-8349-5C1E298E3184}" type="presParOf" srcId="{9E086F3A-570A-415C-A9E8-0EA3D7601D81}" destId="{D2AA8501-520E-4497-BF9B-6C26EA5B08D1}" srcOrd="0" destOrd="0" presId="urn:microsoft.com/office/officeart/2008/layout/VerticalCurvedList"/>
    <dgm:cxn modelId="{3EA149CF-982C-4A3C-B9A6-99637B442C6C}" type="presParOf" srcId="{9E086F3A-570A-415C-A9E8-0EA3D7601D81}" destId="{54855E68-C92F-47D7-A854-CA7B37741D4F}" srcOrd="1" destOrd="0" presId="urn:microsoft.com/office/officeart/2008/layout/VerticalCurvedList"/>
    <dgm:cxn modelId="{7A7757CE-631F-4D68-B522-49DBE52BBF04}" type="presParOf" srcId="{9E086F3A-570A-415C-A9E8-0EA3D7601D81}" destId="{BED2FA47-6FC9-4110-B4FC-9A4BBE247764}" srcOrd="2" destOrd="0" presId="urn:microsoft.com/office/officeart/2008/layout/VerticalCurvedList"/>
    <dgm:cxn modelId="{DE196B90-8B83-464C-9D2E-6F1A4101675F}" type="presParOf" srcId="{9E086F3A-570A-415C-A9E8-0EA3D7601D81}" destId="{C50604AF-EA11-4873-BCEA-9A8CAD084447}" srcOrd="3" destOrd="0" presId="urn:microsoft.com/office/officeart/2008/layout/VerticalCurvedList"/>
    <dgm:cxn modelId="{4E786C9D-7602-4441-B909-9AA002F35AF5}" type="presParOf" srcId="{6B1EE1E0-075C-4C9B-A84F-5B7EDF5579EF}" destId="{A86F5CD7-871F-4C54-9C3A-34962B064D07}" srcOrd="1" destOrd="0" presId="urn:microsoft.com/office/officeart/2008/layout/VerticalCurvedList"/>
    <dgm:cxn modelId="{450061A8-5F1B-4347-95E8-6B3C0D1755F0}" type="presParOf" srcId="{6B1EE1E0-075C-4C9B-A84F-5B7EDF5579EF}" destId="{59C57062-9077-478F-9C87-A64A9C37D545}" srcOrd="2" destOrd="0" presId="urn:microsoft.com/office/officeart/2008/layout/VerticalCurvedList"/>
    <dgm:cxn modelId="{C4603BF0-1337-4321-B469-04B850CB4490}" type="presParOf" srcId="{59C57062-9077-478F-9C87-A64A9C37D545}" destId="{323ADCA9-CD27-4C80-9BEC-4542DFF2960E}" srcOrd="0" destOrd="0" presId="urn:microsoft.com/office/officeart/2008/layout/VerticalCurvedList"/>
    <dgm:cxn modelId="{BD327A77-984C-4012-88F8-9D42BFC30179}" type="presParOf" srcId="{6B1EE1E0-075C-4C9B-A84F-5B7EDF5579EF}" destId="{F1ADA975-29B8-4750-B1D3-719CEF019F03}" srcOrd="3" destOrd="0" presId="urn:microsoft.com/office/officeart/2008/layout/VerticalCurvedList"/>
    <dgm:cxn modelId="{2B7BEFA7-84E0-4494-BEDD-0757699B136E}" type="presParOf" srcId="{6B1EE1E0-075C-4C9B-A84F-5B7EDF5579EF}" destId="{E62E643A-5B66-43D2-A977-F7A5D347C6AF}" srcOrd="4" destOrd="0" presId="urn:microsoft.com/office/officeart/2008/layout/VerticalCurvedList"/>
    <dgm:cxn modelId="{82D0CB6E-E2F2-4E84-87A5-B0BBDB181A09}" type="presParOf" srcId="{E62E643A-5B66-43D2-A977-F7A5D347C6AF}" destId="{6FE216D9-53C4-4DC8-A3A0-4FC4AFB660F1}" srcOrd="0" destOrd="0" presId="urn:microsoft.com/office/officeart/2008/layout/VerticalCurvedList"/>
    <dgm:cxn modelId="{FFAF0B17-043D-40E3-BC4C-FD1513B0A5F9}" type="presParOf" srcId="{6B1EE1E0-075C-4C9B-A84F-5B7EDF5579EF}" destId="{1AC399A8-0242-4158-BA28-01293400C17E}" srcOrd="5" destOrd="0" presId="urn:microsoft.com/office/officeart/2008/layout/VerticalCurvedList"/>
    <dgm:cxn modelId="{8754694B-F724-4FBE-B77E-A894A53C853F}" type="presParOf" srcId="{6B1EE1E0-075C-4C9B-A84F-5B7EDF5579EF}" destId="{89D15872-1BE1-4133-BD70-8393990DEC07}" srcOrd="6" destOrd="0" presId="urn:microsoft.com/office/officeart/2008/layout/VerticalCurvedList"/>
    <dgm:cxn modelId="{ABAE94A4-FD80-4AF8-95B5-3928122E3EF4}" type="presParOf" srcId="{89D15872-1BE1-4133-BD70-8393990DEC07}" destId="{B9222B39-76D1-4A25-9C5E-BA02A5CF15B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55E68-C92F-47D7-A854-CA7B37741D4F}">
      <dsp:nvSpPr>
        <dsp:cNvPr id="0" name=""/>
        <dsp:cNvSpPr/>
      </dsp:nvSpPr>
      <dsp:spPr>
        <a:xfrm>
          <a:off x="-6349312" y="-971545"/>
          <a:ext cx="7560216" cy="7560216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F5CD7-871F-4C54-9C3A-34962B064D07}">
      <dsp:nvSpPr>
        <dsp:cNvPr id="0" name=""/>
        <dsp:cNvSpPr/>
      </dsp:nvSpPr>
      <dsp:spPr>
        <a:xfrm>
          <a:off x="779656" y="561712"/>
          <a:ext cx="9815906" cy="11234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71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Федеральный бюджет РФ на 2019 г. и на плановый период 2020-2021 гг. разработан на крайне ответственный и очень трудный этап функционирования российской экономики.</a:t>
          </a:r>
        </a:p>
      </dsp:txBody>
      <dsp:txXfrm>
        <a:off x="779656" y="561712"/>
        <a:ext cx="9815906" cy="1123425"/>
      </dsp:txXfrm>
    </dsp:sp>
    <dsp:sp modelId="{323ADCA9-CD27-4C80-9BEC-4542DFF2960E}">
      <dsp:nvSpPr>
        <dsp:cNvPr id="0" name=""/>
        <dsp:cNvSpPr/>
      </dsp:nvSpPr>
      <dsp:spPr>
        <a:xfrm>
          <a:off x="77516" y="421284"/>
          <a:ext cx="1404281" cy="1404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A3E29-18D0-4359-A724-ECC020D93078}">
      <dsp:nvSpPr>
        <dsp:cNvPr id="0" name=""/>
        <dsp:cNvSpPr/>
      </dsp:nvSpPr>
      <dsp:spPr>
        <a:xfrm>
          <a:off x="1188021" y="2246850"/>
          <a:ext cx="9407541" cy="11234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71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Именно в это трехлетие для выполнения задач, изложенных в послании Президента Федеральному Собранию от 01.03.2018 и в майском Указе Президента Российской Федерации от 07.05.2018 г. № 204, должны быть созданы основы для устойчивого и долговременного экономического роста</a:t>
          </a:r>
        </a:p>
      </dsp:txBody>
      <dsp:txXfrm>
        <a:off x="1188021" y="2246850"/>
        <a:ext cx="9407541" cy="1123425"/>
      </dsp:txXfrm>
    </dsp:sp>
    <dsp:sp modelId="{EF2E8D97-E7F3-4329-9130-54E06791C4DA}">
      <dsp:nvSpPr>
        <dsp:cNvPr id="0" name=""/>
        <dsp:cNvSpPr/>
      </dsp:nvSpPr>
      <dsp:spPr>
        <a:xfrm>
          <a:off x="485881" y="2106421"/>
          <a:ext cx="1404281" cy="1404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CEF4AD-7AF8-4D90-A9DB-8874F9B961BA}">
      <dsp:nvSpPr>
        <dsp:cNvPr id="0" name=""/>
        <dsp:cNvSpPr/>
      </dsp:nvSpPr>
      <dsp:spPr>
        <a:xfrm>
          <a:off x="779656" y="3931987"/>
          <a:ext cx="9815906" cy="11234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71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Период 2019-2021 гг. должен обеспечить прорывное экономическое развитие. </a:t>
          </a:r>
        </a:p>
      </dsp:txBody>
      <dsp:txXfrm>
        <a:off x="779656" y="3931987"/>
        <a:ext cx="9815906" cy="1123425"/>
      </dsp:txXfrm>
    </dsp:sp>
    <dsp:sp modelId="{56B3AB5C-2F61-46DE-83FC-D90C4D394CAC}">
      <dsp:nvSpPr>
        <dsp:cNvPr id="0" name=""/>
        <dsp:cNvSpPr/>
      </dsp:nvSpPr>
      <dsp:spPr>
        <a:xfrm>
          <a:off x="77516" y="3791559"/>
          <a:ext cx="1404281" cy="1404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A5ED9-C972-4C3B-ABA2-CF3385BBA4BA}">
      <dsp:nvSpPr>
        <dsp:cNvPr id="0" name=""/>
        <dsp:cNvSpPr/>
      </dsp:nvSpPr>
      <dsp:spPr>
        <a:xfrm>
          <a:off x="0" y="878197"/>
          <a:ext cx="6151036" cy="28138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В федеральном проекте «Спорт-норма жизни» </a:t>
          </a:r>
          <a:r>
            <a:rPr lang="ru-RU" sz="1800" kern="1200" dirty="0"/>
            <a:t>(в 2019 г. – 24,8 млрд рублей, в 2020 г. – 29,5 млрд рублей, в 2021 г. – 24,8 млрд рублей), превышающем по объему расходов на реализацию федерального проекта «Старшее поколение» практически в два раза, </a:t>
          </a:r>
          <a:r>
            <a:rPr lang="ru-RU" sz="1800" b="1" kern="1200" dirty="0"/>
            <a:t>предусматривается совершенствование физической подготовки сотрудников правоохранительных органов и органов безопасности, подготовка спортивного резерва для сборных команд РФ. </a:t>
          </a:r>
        </a:p>
      </dsp:txBody>
      <dsp:txXfrm>
        <a:off x="137361" y="1015558"/>
        <a:ext cx="5876314" cy="253912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8FF54-801D-449A-9572-7B4382076C4D}">
      <dsp:nvSpPr>
        <dsp:cNvPr id="0" name=""/>
        <dsp:cNvSpPr/>
      </dsp:nvSpPr>
      <dsp:spPr>
        <a:xfrm>
          <a:off x="0" y="3174"/>
          <a:ext cx="11163882" cy="8588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 целом федеральный бюджет на 2019 г. и плановый период 2020-2021 гг. подготовлен </a:t>
          </a:r>
          <a:r>
            <a:rPr lang="ru-RU" sz="1600" b="1" kern="1200" dirty="0"/>
            <a:t>в русле осторожного финансового планирования и экономии средств.</a:t>
          </a:r>
        </a:p>
      </dsp:txBody>
      <dsp:txXfrm>
        <a:off x="41926" y="45100"/>
        <a:ext cx="11080030" cy="775001"/>
      </dsp:txXfrm>
    </dsp:sp>
    <dsp:sp modelId="{84EC05B2-290A-48DB-9347-DCC1347C9903}">
      <dsp:nvSpPr>
        <dsp:cNvPr id="0" name=""/>
        <dsp:cNvSpPr/>
      </dsp:nvSpPr>
      <dsp:spPr>
        <a:xfrm>
          <a:off x="0" y="913867"/>
          <a:ext cx="11163882" cy="858853"/>
        </a:xfrm>
        <a:prstGeom prst="roundRect">
          <a:avLst/>
        </a:prstGeom>
        <a:solidFill>
          <a:schemeClr val="accent2">
            <a:hueOff val="-542490"/>
            <a:satOff val="-331"/>
            <a:lumOff val="129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 целому ряду приоритетных направлений национальных проектов приходится весьма </a:t>
          </a:r>
          <a:r>
            <a:rPr lang="ru-RU" sz="1600" b="1" kern="1200" dirty="0"/>
            <a:t>ограниченный объем средств</a:t>
          </a:r>
          <a:r>
            <a:rPr lang="ru-RU" sz="1600" kern="1200" dirty="0"/>
            <a:t>.</a:t>
          </a:r>
        </a:p>
      </dsp:txBody>
      <dsp:txXfrm>
        <a:off x="41926" y="955793"/>
        <a:ext cx="11080030" cy="775001"/>
      </dsp:txXfrm>
    </dsp:sp>
    <dsp:sp modelId="{9AC38F60-3864-47BC-9FC8-B4270BB593FC}">
      <dsp:nvSpPr>
        <dsp:cNvPr id="0" name=""/>
        <dsp:cNvSpPr/>
      </dsp:nvSpPr>
      <dsp:spPr>
        <a:xfrm>
          <a:off x="0" y="1824560"/>
          <a:ext cx="11163882" cy="858853"/>
        </a:xfrm>
        <a:prstGeom prst="roundRect">
          <a:avLst/>
        </a:prstGeom>
        <a:solidFill>
          <a:schemeClr val="accent2">
            <a:hueOff val="-1084980"/>
            <a:satOff val="-662"/>
            <a:lumOff val="258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Должно быть предусмотрено </a:t>
          </a:r>
          <a:r>
            <a:rPr lang="ru-RU" sz="1600" b="1" kern="1200" dirty="0"/>
            <a:t>увеличение расходов практически на все национальные проекты</a:t>
          </a:r>
          <a:r>
            <a:rPr lang="ru-RU" sz="1600" kern="1200" dirty="0"/>
            <a:t>, по сравнению с ранее утвержденными.</a:t>
          </a:r>
        </a:p>
      </dsp:txBody>
      <dsp:txXfrm>
        <a:off x="41926" y="1866486"/>
        <a:ext cx="11080030" cy="775001"/>
      </dsp:txXfrm>
    </dsp:sp>
    <dsp:sp modelId="{234E0E4A-BC9C-4682-983F-94A9500BCA9A}">
      <dsp:nvSpPr>
        <dsp:cNvPr id="0" name=""/>
        <dsp:cNvSpPr/>
      </dsp:nvSpPr>
      <dsp:spPr>
        <a:xfrm>
          <a:off x="0" y="2735253"/>
          <a:ext cx="11163882" cy="858853"/>
        </a:xfrm>
        <a:prstGeom prst="roundRect">
          <a:avLst/>
        </a:prstGeom>
        <a:solidFill>
          <a:schemeClr val="accent2">
            <a:hueOff val="-1627470"/>
            <a:satOff val="-994"/>
            <a:lumOff val="388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 процессе исполнения федерального бюджета требуется </a:t>
          </a:r>
          <a:r>
            <a:rPr lang="ru-RU" sz="1600" b="1" kern="1200" dirty="0"/>
            <a:t>внесение корректировок с учетом стратегических целей</a:t>
          </a:r>
          <a:r>
            <a:rPr lang="ru-RU" sz="1600" kern="1200" dirty="0"/>
            <a:t>, изложенных в послании Президента Федеральному Собранию и в майском Указе Президента Российской Федерации № 204.</a:t>
          </a:r>
        </a:p>
      </dsp:txBody>
      <dsp:txXfrm>
        <a:off x="41926" y="2777179"/>
        <a:ext cx="11080030" cy="775001"/>
      </dsp:txXfrm>
    </dsp:sp>
    <dsp:sp modelId="{D7DC4D38-A311-445F-AB9A-F84ACA5B3810}">
      <dsp:nvSpPr>
        <dsp:cNvPr id="0" name=""/>
        <dsp:cNvSpPr/>
      </dsp:nvSpPr>
      <dsp:spPr>
        <a:xfrm>
          <a:off x="0" y="3645946"/>
          <a:ext cx="11163882" cy="858853"/>
        </a:xfrm>
        <a:prstGeom prst="roundRect">
          <a:avLst/>
        </a:prstGeom>
        <a:solidFill>
          <a:schemeClr val="accent2">
            <a:hueOff val="-2169960"/>
            <a:satOff val="-1325"/>
            <a:lumOff val="517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Необходимо провести оценку «стоимости» реализации Указа Президента Российской Федерации № 204 для бюджетов бюджетной системы Российской Федерации и учитывать эти расчеты при определении объемов и структуры расходов федерального бюджета.</a:t>
          </a:r>
        </a:p>
      </dsp:txBody>
      <dsp:txXfrm>
        <a:off x="41926" y="3687872"/>
        <a:ext cx="11080030" cy="775001"/>
      </dsp:txXfrm>
    </dsp:sp>
    <dsp:sp modelId="{BCB5E27A-A5FE-4872-91A7-84F09715D2D2}">
      <dsp:nvSpPr>
        <dsp:cNvPr id="0" name=""/>
        <dsp:cNvSpPr/>
      </dsp:nvSpPr>
      <dsp:spPr>
        <a:xfrm>
          <a:off x="0" y="4556639"/>
          <a:ext cx="11163882" cy="858853"/>
        </a:xfrm>
        <a:prstGeom prst="roundRect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Основным вызовом бюджетной политики на 2020-2021 годы </a:t>
          </a:r>
          <a:r>
            <a:rPr lang="ru-RU" sz="1600" b="1" kern="1200" dirty="0"/>
            <a:t>должны стать повышенные требования к эффективности расходов</a:t>
          </a:r>
          <a:r>
            <a:rPr lang="ru-RU" sz="1600" kern="1200" dirty="0"/>
            <a:t>, связанных с достижением национальных целей развития. </a:t>
          </a:r>
        </a:p>
      </dsp:txBody>
      <dsp:txXfrm>
        <a:off x="41926" y="4598565"/>
        <a:ext cx="11080030" cy="775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A5ED9-C972-4C3B-ABA2-CF3385BBA4BA}">
      <dsp:nvSpPr>
        <dsp:cNvPr id="0" name=""/>
        <dsp:cNvSpPr/>
      </dsp:nvSpPr>
      <dsp:spPr>
        <a:xfrm>
          <a:off x="0" y="272722"/>
          <a:ext cx="5385732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Впервые с 2016 года на протяжении 3-ех лет планируется не просто сбалансированный, а профицитный федеральный бюджет. </a:t>
          </a:r>
        </a:p>
      </dsp:txBody>
      <dsp:txXfrm>
        <a:off x="59399" y="332121"/>
        <a:ext cx="5266934" cy="1098002"/>
      </dsp:txXfrm>
    </dsp:sp>
    <dsp:sp modelId="{730CD005-69AA-41A9-A897-DF25566407A8}">
      <dsp:nvSpPr>
        <dsp:cNvPr id="0" name=""/>
        <dsp:cNvSpPr/>
      </dsp:nvSpPr>
      <dsp:spPr>
        <a:xfrm>
          <a:off x="0" y="1676722"/>
          <a:ext cx="5385732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Вызывает опасение крайне медленное, колебательное, снижение доли нефтегазовых доходов =</a:t>
          </a:r>
          <a:r>
            <a:rPr lang="en-US" sz="1400" kern="1200" dirty="0"/>
            <a:t>&gt;</a:t>
          </a:r>
          <a:r>
            <a:rPr lang="ru-RU" sz="1400" kern="1200" dirty="0"/>
            <a:t> страна продолжает сильно зависеть от внешних факторов.</a:t>
          </a:r>
        </a:p>
      </dsp:txBody>
      <dsp:txXfrm>
        <a:off x="59399" y="1736121"/>
        <a:ext cx="5266934" cy="1098002"/>
      </dsp:txXfrm>
    </dsp:sp>
    <dsp:sp modelId="{4BE4409C-33E3-4ED2-A5A3-CBCF4AF791EE}">
      <dsp:nvSpPr>
        <dsp:cNvPr id="0" name=""/>
        <dsp:cNvSpPr/>
      </dsp:nvSpPr>
      <dsp:spPr>
        <a:xfrm>
          <a:off x="0" y="3080722"/>
          <a:ext cx="5385732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Прогнозируемые общие объемы доходов и расходов федерального бюджета растут крайне медленно, а объем нефтегазовых доходов отражает тенденцию снижения. </a:t>
          </a:r>
        </a:p>
      </dsp:txBody>
      <dsp:txXfrm>
        <a:off x="59399" y="3140121"/>
        <a:ext cx="5266934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4E0E0-8DFD-444A-85BA-2A12898B2D58}">
      <dsp:nvSpPr>
        <dsp:cNvPr id="0" name=""/>
        <dsp:cNvSpPr/>
      </dsp:nvSpPr>
      <dsp:spPr>
        <a:xfrm rot="5400000">
          <a:off x="-156953" y="159608"/>
          <a:ext cx="1046355" cy="73244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 </a:t>
          </a:r>
        </a:p>
      </dsp:txBody>
      <dsp:txXfrm rot="-5400000">
        <a:off x="1" y="368878"/>
        <a:ext cx="732448" cy="313907"/>
      </dsp:txXfrm>
    </dsp:sp>
    <dsp:sp modelId="{7EE015E3-8354-4730-89D9-A4C4D1BC9E83}">
      <dsp:nvSpPr>
        <dsp:cNvPr id="0" name=""/>
        <dsp:cNvSpPr/>
      </dsp:nvSpPr>
      <dsp:spPr>
        <a:xfrm rot="5400000">
          <a:off x="3037126" y="-2302023"/>
          <a:ext cx="680130" cy="52894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/>
            <a:t>Действие бюджетного правила пришлось возобновить</a:t>
          </a:r>
          <a:r>
            <a:rPr lang="en-US" sz="1200" b="1" kern="1200" dirty="0"/>
            <a:t> - </a:t>
          </a:r>
          <a:r>
            <a:rPr lang="ru-RU" sz="1200" kern="1200" dirty="0"/>
            <a:t>изъятие доходов, полученных в результате превышения фактической мировой цены нефти над расчетной величиной, в Фонд национального благосостояния.</a:t>
          </a:r>
        </a:p>
      </dsp:txBody>
      <dsp:txXfrm rot="-5400000">
        <a:off x="732448" y="35856"/>
        <a:ext cx="5256286" cy="613728"/>
      </dsp:txXfrm>
    </dsp:sp>
    <dsp:sp modelId="{A4528DF0-AE4D-47B8-AE79-EB47013949CF}">
      <dsp:nvSpPr>
        <dsp:cNvPr id="0" name=""/>
        <dsp:cNvSpPr/>
      </dsp:nvSpPr>
      <dsp:spPr>
        <a:xfrm rot="5400000">
          <a:off x="-156953" y="1088375"/>
          <a:ext cx="1046355" cy="732448"/>
        </a:xfrm>
        <a:prstGeom prst="chevron">
          <a:avLst/>
        </a:prstGeom>
        <a:solidFill>
          <a:schemeClr val="accent2">
            <a:hueOff val="-678113"/>
            <a:satOff val="-414"/>
            <a:lumOff val="1618"/>
            <a:alphaOff val="0"/>
          </a:schemeClr>
        </a:solidFill>
        <a:ln w="19050" cap="rnd" cmpd="sng" algn="ctr">
          <a:solidFill>
            <a:schemeClr val="accent2">
              <a:hueOff val="-678113"/>
              <a:satOff val="-414"/>
              <a:lumOff val="16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</dsp:txBody>
      <dsp:txXfrm rot="-5400000">
        <a:off x="1" y="1297645"/>
        <a:ext cx="732448" cy="313907"/>
      </dsp:txXfrm>
    </dsp:sp>
    <dsp:sp modelId="{ADADBDDE-1A67-45C2-8B92-A3DEF65543FA}">
      <dsp:nvSpPr>
        <dsp:cNvPr id="0" name=""/>
        <dsp:cNvSpPr/>
      </dsp:nvSpPr>
      <dsp:spPr>
        <a:xfrm rot="5400000">
          <a:off x="3037126" y="-1373256"/>
          <a:ext cx="680130" cy="52894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678113"/>
              <a:satOff val="-414"/>
              <a:lumOff val="16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В 2018 году объем ФНБ пополнится весьма незначительно. </a:t>
          </a:r>
          <a:r>
            <a:rPr lang="ru-RU" sz="1200" b="1" i="0" kern="1200" dirty="0"/>
            <a:t>Активный рост объема ФНБ был бы допустим</a:t>
          </a:r>
          <a:r>
            <a:rPr lang="ru-RU" sz="1200" kern="1200" dirty="0"/>
            <a:t>, если средства ФНБ являлись основным источником формирования пенсионных накоплений. </a:t>
          </a:r>
        </a:p>
      </dsp:txBody>
      <dsp:txXfrm rot="-5400000">
        <a:off x="732448" y="964623"/>
        <a:ext cx="5256286" cy="613728"/>
      </dsp:txXfrm>
    </dsp:sp>
    <dsp:sp modelId="{611F4100-D0DD-4249-A342-434555C7053B}">
      <dsp:nvSpPr>
        <dsp:cNvPr id="0" name=""/>
        <dsp:cNvSpPr/>
      </dsp:nvSpPr>
      <dsp:spPr>
        <a:xfrm rot="5400000">
          <a:off x="-156953" y="2017142"/>
          <a:ext cx="1046355" cy="732448"/>
        </a:xfrm>
        <a:prstGeom prst="chevron">
          <a:avLst/>
        </a:prstGeom>
        <a:solidFill>
          <a:schemeClr val="accent2">
            <a:hueOff val="-1356225"/>
            <a:satOff val="-828"/>
            <a:lumOff val="3235"/>
            <a:alphaOff val="0"/>
          </a:schemeClr>
        </a:solidFill>
        <a:ln w="19050" cap="rnd" cmpd="sng" algn="ctr">
          <a:solidFill>
            <a:schemeClr val="accent2">
              <a:hueOff val="-1356225"/>
              <a:satOff val="-828"/>
              <a:lumOff val="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 </a:t>
          </a:r>
        </a:p>
      </dsp:txBody>
      <dsp:txXfrm rot="-5400000">
        <a:off x="1" y="2226412"/>
        <a:ext cx="732448" cy="313907"/>
      </dsp:txXfrm>
    </dsp:sp>
    <dsp:sp modelId="{166ABA70-8E96-4A26-8714-6A288B0034E6}">
      <dsp:nvSpPr>
        <dsp:cNvPr id="0" name=""/>
        <dsp:cNvSpPr/>
      </dsp:nvSpPr>
      <dsp:spPr>
        <a:xfrm rot="5400000">
          <a:off x="3037126" y="-444489"/>
          <a:ext cx="680130" cy="52894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356225"/>
              <a:satOff val="-828"/>
              <a:lumOff val="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С 2019 г. резко меняется направление движения средств Фонд национального благосостояния. </a:t>
          </a:r>
        </a:p>
      </dsp:txBody>
      <dsp:txXfrm rot="-5400000">
        <a:off x="732448" y="1893390"/>
        <a:ext cx="5256286" cy="613728"/>
      </dsp:txXfrm>
    </dsp:sp>
    <dsp:sp modelId="{ADEC888C-611C-49B4-8E53-8D2809FEB26E}">
      <dsp:nvSpPr>
        <dsp:cNvPr id="0" name=""/>
        <dsp:cNvSpPr/>
      </dsp:nvSpPr>
      <dsp:spPr>
        <a:xfrm rot="5400000">
          <a:off x="-156953" y="2945909"/>
          <a:ext cx="1046355" cy="732448"/>
        </a:xfrm>
        <a:prstGeom prst="chevron">
          <a:avLst/>
        </a:prstGeom>
        <a:solidFill>
          <a:schemeClr val="accent2">
            <a:hueOff val="-2034338"/>
            <a:satOff val="-1242"/>
            <a:lumOff val="4853"/>
            <a:alphaOff val="0"/>
          </a:schemeClr>
        </a:solidFill>
        <a:ln w="19050" cap="rnd" cmpd="sng" algn="ctr">
          <a:solidFill>
            <a:schemeClr val="accent2">
              <a:hueOff val="-2034338"/>
              <a:satOff val="-1242"/>
              <a:lumOff val="48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 </a:t>
          </a:r>
        </a:p>
      </dsp:txBody>
      <dsp:txXfrm rot="-5400000">
        <a:off x="1" y="3155179"/>
        <a:ext cx="732448" cy="313907"/>
      </dsp:txXfrm>
    </dsp:sp>
    <dsp:sp modelId="{9E3847C1-110C-4D7B-9A89-713536DD22EC}">
      <dsp:nvSpPr>
        <dsp:cNvPr id="0" name=""/>
        <dsp:cNvSpPr/>
      </dsp:nvSpPr>
      <dsp:spPr>
        <a:xfrm rot="5400000">
          <a:off x="3037126" y="484277"/>
          <a:ext cx="680130" cy="52894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2034338"/>
              <a:satOff val="-1242"/>
              <a:lumOff val="48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Объем ФНБ в течение трехлетнего периода 2019-2021 гг. показывает </a:t>
          </a:r>
          <a:r>
            <a:rPr lang="ru-RU" sz="1200" b="1" kern="1200" dirty="0"/>
            <a:t>нам резкую тенденцию роста</a:t>
          </a:r>
          <a:r>
            <a:rPr lang="ru-RU" sz="1200" kern="1200" dirty="0"/>
            <a:t>. </a:t>
          </a:r>
          <a:endParaRPr lang="ru-RU" sz="1200" b="1" kern="1200" dirty="0"/>
        </a:p>
      </dsp:txBody>
      <dsp:txXfrm rot="-5400000">
        <a:off x="732448" y="2822157"/>
        <a:ext cx="5256286" cy="613728"/>
      </dsp:txXfrm>
    </dsp:sp>
    <dsp:sp modelId="{3AB58167-45D5-4937-8C2A-4F8E9C24D798}">
      <dsp:nvSpPr>
        <dsp:cNvPr id="0" name=""/>
        <dsp:cNvSpPr/>
      </dsp:nvSpPr>
      <dsp:spPr>
        <a:xfrm rot="5400000">
          <a:off x="-156953" y="3874675"/>
          <a:ext cx="1046355" cy="732448"/>
        </a:xfrm>
        <a:prstGeom prst="chevron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</dsp:txBody>
      <dsp:txXfrm rot="-5400000">
        <a:off x="1" y="4083945"/>
        <a:ext cx="732448" cy="313907"/>
      </dsp:txXfrm>
    </dsp:sp>
    <dsp:sp modelId="{B3628FE1-E8CF-4EC4-86D9-C2BA716AFDB5}">
      <dsp:nvSpPr>
        <dsp:cNvPr id="0" name=""/>
        <dsp:cNvSpPr/>
      </dsp:nvSpPr>
      <dsp:spPr>
        <a:xfrm rot="5400000">
          <a:off x="3037126" y="1413044"/>
          <a:ext cx="680130" cy="52894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Объем Фонда национального благосостояния </a:t>
          </a:r>
          <a:r>
            <a:rPr lang="ru-RU" sz="1200" b="1" kern="1200" dirty="0"/>
            <a:t>к концу планового периода (2021 г.) достигнет максимального за всю историю его существования уровня.</a:t>
          </a:r>
        </a:p>
      </dsp:txBody>
      <dsp:txXfrm rot="-5400000">
        <a:off x="732448" y="3750924"/>
        <a:ext cx="5256286" cy="6137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35E08-0EB1-4718-A4A2-47C5B0DCEE19}">
      <dsp:nvSpPr>
        <dsp:cNvPr id="0" name=""/>
        <dsp:cNvSpPr/>
      </dsp:nvSpPr>
      <dsp:spPr>
        <a:xfrm>
          <a:off x="377509" y="1693"/>
          <a:ext cx="5342064" cy="21077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Для ресурсного обеспечения 12-ти национальных проектов на 2019-2021 гг. </a:t>
          </a:r>
          <a:r>
            <a:rPr lang="ru-RU" sz="1800" b="1" kern="1200" dirty="0"/>
            <a:t>запланирован умеренный рост расходов федерального бюджета как в номинальном, так и в реальном выражении.</a:t>
          </a:r>
        </a:p>
      </dsp:txBody>
      <dsp:txXfrm>
        <a:off x="377509" y="1693"/>
        <a:ext cx="5342064" cy="2107780"/>
      </dsp:txXfrm>
    </dsp:sp>
    <dsp:sp modelId="{20F4E9FE-6E0C-427E-83B1-D198DF1192DC}">
      <dsp:nvSpPr>
        <dsp:cNvPr id="0" name=""/>
        <dsp:cNvSpPr/>
      </dsp:nvSpPr>
      <dsp:spPr>
        <a:xfrm>
          <a:off x="377509" y="2460770"/>
          <a:ext cx="5342064" cy="21077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Реализации </a:t>
          </a:r>
          <a:r>
            <a:rPr lang="ru-RU" sz="1800" kern="1200" dirty="0"/>
            <a:t>блока национальных проектов: </a:t>
          </a:r>
          <a:r>
            <a:rPr lang="ru-RU" sz="1800" b="1" kern="1200" dirty="0"/>
            <a:t>«Демография», «Здравоохранение», «Образование»</a:t>
          </a:r>
          <a:r>
            <a:rPr lang="ru-RU" sz="1800" kern="1200" dirty="0"/>
            <a:t> среди всех остальных национальных проектов, </a:t>
          </a:r>
          <a:r>
            <a:rPr lang="ru-RU" sz="1800" b="1" kern="1200" dirty="0"/>
            <a:t>придается особое значение.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На данные проекты выделено </a:t>
          </a:r>
          <a:r>
            <a:rPr lang="ru-RU" sz="1800" b="1" kern="1200" dirty="0"/>
            <a:t>около 46,3% </a:t>
          </a:r>
          <a:r>
            <a:rPr lang="ru-RU" sz="1800" kern="1200" dirty="0"/>
            <a:t>за три года (в 2019 г. - 46%, в 2020 г. 50,4% и в 2021 г. - 42,9%). </a:t>
          </a:r>
        </a:p>
      </dsp:txBody>
      <dsp:txXfrm>
        <a:off x="377509" y="2460770"/>
        <a:ext cx="5342064" cy="21077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55E68-C92F-47D7-A854-CA7B37741D4F}">
      <dsp:nvSpPr>
        <dsp:cNvPr id="0" name=""/>
        <dsp:cNvSpPr/>
      </dsp:nvSpPr>
      <dsp:spPr>
        <a:xfrm>
          <a:off x="-4650826" y="-718255"/>
          <a:ext cx="5581020" cy="5581020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F5CD7-871F-4C54-9C3A-34962B064D07}">
      <dsp:nvSpPr>
        <dsp:cNvPr id="0" name=""/>
        <dsp:cNvSpPr/>
      </dsp:nvSpPr>
      <dsp:spPr>
        <a:xfrm>
          <a:off x="761864" y="592084"/>
          <a:ext cx="6624800" cy="11840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0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 разделу «Здравоохранение» с учетом средств национального проекта объем финансирования увеличивается лишь на 0,07 – 0,28 % ВВП в 2019-2021 гг. </a:t>
          </a:r>
        </a:p>
      </dsp:txBody>
      <dsp:txXfrm>
        <a:off x="761864" y="592084"/>
        <a:ext cx="6624800" cy="1184003"/>
      </dsp:txXfrm>
    </dsp:sp>
    <dsp:sp modelId="{323ADCA9-CD27-4C80-9BEC-4542DFF2960E}">
      <dsp:nvSpPr>
        <dsp:cNvPr id="0" name=""/>
        <dsp:cNvSpPr/>
      </dsp:nvSpPr>
      <dsp:spPr>
        <a:xfrm>
          <a:off x="21862" y="444084"/>
          <a:ext cx="1480004" cy="1480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A3E29-18D0-4359-A724-ECC020D93078}">
      <dsp:nvSpPr>
        <dsp:cNvPr id="0" name=""/>
        <dsp:cNvSpPr/>
      </dsp:nvSpPr>
      <dsp:spPr>
        <a:xfrm>
          <a:off x="761864" y="2368421"/>
          <a:ext cx="6624800" cy="11840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0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Размер государственных расходов на здравоохранение в 2019-2021 гг. с учетом Федерального фонда обязательного медицинского страхования и бюджетов субъектов РФ </a:t>
          </a:r>
          <a:r>
            <a:rPr lang="ru-RU" sz="1600" b="1" kern="1200" dirty="0"/>
            <a:t>в </a:t>
          </a:r>
          <a:r>
            <a:rPr lang="ru-RU" sz="1600" b="0" kern="1200" dirty="0"/>
            <a:t>среднем равняется 3,5% ВВП, что существенно меньше целевого показателя (4 %).</a:t>
          </a:r>
        </a:p>
      </dsp:txBody>
      <dsp:txXfrm>
        <a:off x="761864" y="2368421"/>
        <a:ext cx="6624800" cy="1184003"/>
      </dsp:txXfrm>
    </dsp:sp>
    <dsp:sp modelId="{EF2E8D97-E7F3-4329-9130-54E06791C4DA}">
      <dsp:nvSpPr>
        <dsp:cNvPr id="0" name=""/>
        <dsp:cNvSpPr/>
      </dsp:nvSpPr>
      <dsp:spPr>
        <a:xfrm>
          <a:off x="21862" y="2220420"/>
          <a:ext cx="1480004" cy="1480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A5ED9-C972-4C3B-ABA2-CF3385BBA4BA}">
      <dsp:nvSpPr>
        <dsp:cNvPr id="0" name=""/>
        <dsp:cNvSpPr/>
      </dsp:nvSpPr>
      <dsp:spPr>
        <a:xfrm>
          <a:off x="0" y="974722"/>
          <a:ext cx="6151036" cy="1216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На реализацию </a:t>
          </a:r>
          <a:r>
            <a:rPr lang="ru-RU" sz="1600" b="1" kern="1200" dirty="0"/>
            <a:t>федерального проекта "Борьба с онкологическими заболеваниями" </a:t>
          </a:r>
          <a:r>
            <a:rPr lang="ru-RU" sz="1600" kern="1200" dirty="0"/>
            <a:t>выделяется значительно большая часть в отличие от всех остальных федеральных проектов (697 690,8 млн. рублей за 2019-2021 гг.). </a:t>
          </a:r>
        </a:p>
      </dsp:txBody>
      <dsp:txXfrm>
        <a:off x="59399" y="1034121"/>
        <a:ext cx="6032238" cy="1098002"/>
      </dsp:txXfrm>
    </dsp:sp>
    <dsp:sp modelId="{730CD005-69AA-41A9-A897-DF25566407A8}">
      <dsp:nvSpPr>
        <dsp:cNvPr id="0" name=""/>
        <dsp:cNvSpPr/>
      </dsp:nvSpPr>
      <dsp:spPr>
        <a:xfrm>
          <a:off x="0" y="2378722"/>
          <a:ext cx="6151036" cy="1216800"/>
        </a:xfrm>
        <a:prstGeom prst="roundRect">
          <a:avLst/>
        </a:prstGeom>
        <a:solidFill>
          <a:schemeClr val="accent4">
            <a:hueOff val="-1662103"/>
            <a:satOff val="-7124"/>
            <a:lumOff val="941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На федеральный проект «Борьба с сердечно-сосудистыми заболеваниями» выделяется 35 226,3 млн. рублей за 2019-2021 гг.</a:t>
          </a:r>
        </a:p>
      </dsp:txBody>
      <dsp:txXfrm>
        <a:off x="59399" y="2438121"/>
        <a:ext cx="6032238" cy="10980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E6C05-9C63-41B5-9BEC-BD2EFC5435EC}">
      <dsp:nvSpPr>
        <dsp:cNvPr id="0" name=""/>
        <dsp:cNvSpPr/>
      </dsp:nvSpPr>
      <dsp:spPr>
        <a:xfrm>
          <a:off x="51" y="61106"/>
          <a:ext cx="4956234" cy="7929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Ожидание</a:t>
          </a:r>
        </a:p>
      </dsp:txBody>
      <dsp:txXfrm>
        <a:off x="51" y="61106"/>
        <a:ext cx="4956234" cy="792917"/>
      </dsp:txXfrm>
    </dsp:sp>
    <dsp:sp modelId="{F87E67E9-429C-4D2D-A0F0-6D04AFA6DC74}">
      <dsp:nvSpPr>
        <dsp:cNvPr id="0" name=""/>
        <dsp:cNvSpPr/>
      </dsp:nvSpPr>
      <dsp:spPr>
        <a:xfrm>
          <a:off x="51" y="854024"/>
          <a:ext cx="4956234" cy="299239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ru-RU" sz="1800" kern="1200" dirty="0"/>
            <a:t>Главным средством сокращения заболеваемости населения и относительного уменьшения потребности в дорогостоящем специализированном медицинском лечении является </a:t>
          </a:r>
          <a:r>
            <a:rPr lang="ru-RU" sz="1800" b="1" kern="1200" dirty="0"/>
            <a:t>развитие первичной медико-санитарной помощи.</a:t>
          </a:r>
        </a:p>
      </dsp:txBody>
      <dsp:txXfrm>
        <a:off x="51" y="854024"/>
        <a:ext cx="4956234" cy="2992393"/>
      </dsp:txXfrm>
    </dsp:sp>
    <dsp:sp modelId="{848C2455-C581-423C-B451-C27804929A73}">
      <dsp:nvSpPr>
        <dsp:cNvPr id="0" name=""/>
        <dsp:cNvSpPr/>
      </dsp:nvSpPr>
      <dsp:spPr>
        <a:xfrm>
          <a:off x="5650159" y="61106"/>
          <a:ext cx="4956234" cy="7929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Реальность</a:t>
          </a:r>
        </a:p>
      </dsp:txBody>
      <dsp:txXfrm>
        <a:off x="5650159" y="61106"/>
        <a:ext cx="4956234" cy="792917"/>
      </dsp:txXfrm>
    </dsp:sp>
    <dsp:sp modelId="{F0076FFC-9F82-4416-97B8-B7F741551D68}">
      <dsp:nvSpPr>
        <dsp:cNvPr id="0" name=""/>
        <dsp:cNvSpPr/>
      </dsp:nvSpPr>
      <dsp:spPr>
        <a:xfrm>
          <a:off x="5650159" y="854024"/>
          <a:ext cx="4956234" cy="299239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ru-RU" sz="1800" kern="1200" dirty="0"/>
            <a:t>В рамках национального проекта «Здравоохранение» эти возможности </a:t>
          </a:r>
          <a:r>
            <a:rPr lang="ru-RU" sz="1800" b="1" kern="1200" dirty="0"/>
            <a:t>использованы недостаточно.</a:t>
          </a:r>
          <a:endParaRPr lang="ru-RU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endParaRPr lang="ru-RU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ru-RU" sz="1800" kern="1200" dirty="0"/>
            <a:t>Существует </a:t>
          </a:r>
          <a:r>
            <a:rPr lang="ru-RU" sz="1800" b="1" kern="1200" dirty="0"/>
            <a:t>дисбаланс между затратами на первичную медико-санитарную </a:t>
          </a:r>
          <a:r>
            <a:rPr lang="ru-RU" sz="1800" kern="1200" dirty="0"/>
            <a:t>(32,3 млрд руб. или 4% от общей суммы расходов на национальный проект «Здравоохранение») и </a:t>
          </a:r>
          <a:r>
            <a:rPr lang="ru-RU" sz="1800" b="1" kern="1200" dirty="0"/>
            <a:t>специализированную помощь </a:t>
          </a:r>
          <a:r>
            <a:rPr lang="ru-RU" sz="1800" kern="1200" dirty="0"/>
            <a:t>(617,0 млрд. руб. или 82%).</a:t>
          </a:r>
        </a:p>
      </dsp:txBody>
      <dsp:txXfrm>
        <a:off x="5650159" y="854024"/>
        <a:ext cx="4956234" cy="29923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4E0E0-8DFD-444A-85BA-2A12898B2D58}">
      <dsp:nvSpPr>
        <dsp:cNvPr id="0" name=""/>
        <dsp:cNvSpPr/>
      </dsp:nvSpPr>
      <dsp:spPr>
        <a:xfrm rot="5400000">
          <a:off x="-285741" y="290434"/>
          <a:ext cx="1904943" cy="133346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 </a:t>
          </a:r>
        </a:p>
      </dsp:txBody>
      <dsp:txXfrm rot="-5400000">
        <a:off x="1" y="671422"/>
        <a:ext cx="1333460" cy="571483"/>
      </dsp:txXfrm>
    </dsp:sp>
    <dsp:sp modelId="{7EE015E3-8354-4730-89D9-A4C4D1BC9E83}">
      <dsp:nvSpPr>
        <dsp:cNvPr id="0" name=""/>
        <dsp:cNvSpPr/>
      </dsp:nvSpPr>
      <dsp:spPr>
        <a:xfrm rot="5400000">
          <a:off x="3779951" y="-2441798"/>
          <a:ext cx="1238213" cy="6131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Федеральный проект «Учитель будущего» следует отнести к недофинансируемым проектам, </a:t>
          </a:r>
          <a:r>
            <a:rPr lang="ru-RU" sz="1800" b="0" kern="1200" dirty="0"/>
            <a:t>на который в 2019 г. – 1,7 млрд рублей, в 2020 г. – 1,7 млрд рублей, в 2021 г. – 2,7 млрд рублей.</a:t>
          </a:r>
        </a:p>
      </dsp:txBody>
      <dsp:txXfrm rot="-5400000">
        <a:off x="1333461" y="65137"/>
        <a:ext cx="6070750" cy="1117323"/>
      </dsp:txXfrm>
    </dsp:sp>
    <dsp:sp modelId="{A4528DF0-AE4D-47B8-AE79-EB47013949CF}">
      <dsp:nvSpPr>
        <dsp:cNvPr id="0" name=""/>
        <dsp:cNvSpPr/>
      </dsp:nvSpPr>
      <dsp:spPr>
        <a:xfrm rot="5400000">
          <a:off x="-285741" y="2004362"/>
          <a:ext cx="1904943" cy="1333460"/>
        </a:xfrm>
        <a:prstGeom prst="chevron">
          <a:avLst/>
        </a:prstGeom>
        <a:solidFill>
          <a:schemeClr val="accent2">
            <a:hueOff val="-1356225"/>
            <a:satOff val="-828"/>
            <a:lumOff val="3235"/>
            <a:alphaOff val="0"/>
          </a:schemeClr>
        </a:solidFill>
        <a:ln w="19050" cap="rnd" cmpd="sng" algn="ctr">
          <a:solidFill>
            <a:schemeClr val="accent2">
              <a:hueOff val="-1356225"/>
              <a:satOff val="-828"/>
              <a:lumOff val="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 rot="-5400000">
        <a:off x="1" y="2385350"/>
        <a:ext cx="1333460" cy="571483"/>
      </dsp:txXfrm>
    </dsp:sp>
    <dsp:sp modelId="{ADADBDDE-1A67-45C2-8B92-A3DEF65543FA}">
      <dsp:nvSpPr>
        <dsp:cNvPr id="0" name=""/>
        <dsp:cNvSpPr/>
      </dsp:nvSpPr>
      <dsp:spPr>
        <a:xfrm rot="5400000">
          <a:off x="3779951" y="-727870"/>
          <a:ext cx="1238213" cy="6131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356225"/>
              <a:satOff val="-828"/>
              <a:lumOff val="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На федеральный проект «Экспорт образования</a:t>
          </a:r>
          <a:r>
            <a:rPr lang="ru-RU" sz="1800" kern="1200" dirty="0"/>
            <a:t>» выделено в 2019 г. – 9,6 млрд рублей, в 2020 г. – 14,4 млрд рублей, в 2021 г. – 20,9 млрд рублей. </a:t>
          </a:r>
        </a:p>
      </dsp:txBody>
      <dsp:txXfrm rot="-5400000">
        <a:off x="1333461" y="1779065"/>
        <a:ext cx="6070750" cy="1117323"/>
      </dsp:txXfrm>
    </dsp:sp>
    <dsp:sp modelId="{B977693D-5D90-4AB6-9ECA-97BB6162A387}">
      <dsp:nvSpPr>
        <dsp:cNvPr id="0" name=""/>
        <dsp:cNvSpPr/>
      </dsp:nvSpPr>
      <dsp:spPr>
        <a:xfrm rot="5400000">
          <a:off x="-285741" y="3718290"/>
          <a:ext cx="1904943" cy="1333460"/>
        </a:xfrm>
        <a:prstGeom prst="chevron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 rot="-5400000">
        <a:off x="1" y="4099278"/>
        <a:ext cx="1333460" cy="571483"/>
      </dsp:txXfrm>
    </dsp:sp>
    <dsp:sp modelId="{05F9F748-8697-4722-AC6B-52D3E95934AB}">
      <dsp:nvSpPr>
        <dsp:cNvPr id="0" name=""/>
        <dsp:cNvSpPr/>
      </dsp:nvSpPr>
      <dsp:spPr>
        <a:xfrm rot="5400000">
          <a:off x="3779951" y="986057"/>
          <a:ext cx="1238213" cy="6131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Расходы на реализацию федерального проекта «Новые возможности для каждого» </a:t>
          </a:r>
          <a:r>
            <a:rPr lang="ru-RU" sz="1800" kern="1200" dirty="0"/>
            <a:t>меньше (в 2019 г. – 0,9 млрд рублей, в 2020 г. – 0,9 млрд рублей, в 2021 г. – 1,4 млрд рублей), чем на федеральный проект «Учитель будущего».</a:t>
          </a:r>
        </a:p>
      </dsp:txBody>
      <dsp:txXfrm rot="-5400000">
        <a:off x="1333461" y="3492993"/>
        <a:ext cx="6070750" cy="11173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55E68-C92F-47D7-A854-CA7B37741D4F}">
      <dsp:nvSpPr>
        <dsp:cNvPr id="0" name=""/>
        <dsp:cNvSpPr/>
      </dsp:nvSpPr>
      <dsp:spPr>
        <a:xfrm>
          <a:off x="-4685422" y="-718255"/>
          <a:ext cx="5581020" cy="5581020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F5CD7-871F-4C54-9C3A-34962B064D07}">
      <dsp:nvSpPr>
        <dsp:cNvPr id="0" name=""/>
        <dsp:cNvSpPr/>
      </dsp:nvSpPr>
      <dsp:spPr>
        <a:xfrm>
          <a:off x="575993" y="414450"/>
          <a:ext cx="6776074" cy="8289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94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реализовывать мероприятия по укреплению здоровья граждан пожилого возраста;</a:t>
          </a:r>
        </a:p>
      </dsp:txBody>
      <dsp:txXfrm>
        <a:off x="575993" y="414450"/>
        <a:ext cx="6776074" cy="828901"/>
      </dsp:txXfrm>
    </dsp:sp>
    <dsp:sp modelId="{323ADCA9-CD27-4C80-9BEC-4542DFF2960E}">
      <dsp:nvSpPr>
        <dsp:cNvPr id="0" name=""/>
        <dsp:cNvSpPr/>
      </dsp:nvSpPr>
      <dsp:spPr>
        <a:xfrm>
          <a:off x="57930" y="310838"/>
          <a:ext cx="1036127" cy="10361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DA975-29B8-4750-B1D3-719CEF019F03}">
      <dsp:nvSpPr>
        <dsp:cNvPr id="0" name=""/>
        <dsp:cNvSpPr/>
      </dsp:nvSpPr>
      <dsp:spPr>
        <a:xfrm>
          <a:off x="877299" y="1657803"/>
          <a:ext cx="6474769" cy="8289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94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увеличивать период активного долголетия, количество и качество социальных услуг в сфере социального обслуживания граждан;</a:t>
          </a:r>
        </a:p>
      </dsp:txBody>
      <dsp:txXfrm>
        <a:off x="877299" y="1657803"/>
        <a:ext cx="6474769" cy="828901"/>
      </dsp:txXfrm>
    </dsp:sp>
    <dsp:sp modelId="{6FE216D9-53C4-4DC8-A3A0-4FC4AFB660F1}">
      <dsp:nvSpPr>
        <dsp:cNvPr id="0" name=""/>
        <dsp:cNvSpPr/>
      </dsp:nvSpPr>
      <dsp:spPr>
        <a:xfrm>
          <a:off x="359236" y="1554190"/>
          <a:ext cx="1036127" cy="10361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C399A8-0242-4158-BA28-01293400C17E}">
      <dsp:nvSpPr>
        <dsp:cNvPr id="0" name=""/>
        <dsp:cNvSpPr/>
      </dsp:nvSpPr>
      <dsp:spPr>
        <a:xfrm>
          <a:off x="575993" y="2901156"/>
          <a:ext cx="6776074" cy="8289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94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обеспечить безопасные и комфортные условия их предоставления и др.</a:t>
          </a:r>
        </a:p>
      </dsp:txBody>
      <dsp:txXfrm>
        <a:off x="575993" y="2901156"/>
        <a:ext cx="6776074" cy="828901"/>
      </dsp:txXfrm>
    </dsp:sp>
    <dsp:sp modelId="{B9222B39-76D1-4A25-9C5E-BA02A5CF15B4}">
      <dsp:nvSpPr>
        <dsp:cNvPr id="0" name=""/>
        <dsp:cNvSpPr/>
      </dsp:nvSpPr>
      <dsp:spPr>
        <a:xfrm>
          <a:off x="57930" y="2797543"/>
          <a:ext cx="1036127" cy="10361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3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15D48-20ED-4F25-9C5A-92ECB0D8E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5102" y="1786184"/>
            <a:ext cx="8335400" cy="2962700"/>
          </a:xfrm>
        </p:spPr>
        <p:txBody>
          <a:bodyPr/>
          <a:lstStyle/>
          <a:p>
            <a:pPr indent="270510" algn="ctr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БЮДЖЕТ РОССИИ 2019-2021: ЭКОНОМИЧЕСКИЙ РОСТ ИЛИ СОКРАЩЕНИЕ РАСХОДОВ?</a:t>
            </a:r>
            <a:br>
              <a:rPr lang="ru-RU" sz="36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4E862D3C-0C27-4B59-A3A8-53E9BB430A3E}"/>
              </a:ext>
            </a:extLst>
          </p:cNvPr>
          <p:cNvSpPr txBox="1">
            <a:spLocks/>
          </p:cNvSpPr>
          <p:nvPr/>
        </p:nvSpPr>
        <p:spPr>
          <a:xfrm>
            <a:off x="3733800" y="5502672"/>
            <a:ext cx="8458200" cy="109395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err="1">
                <a:ln w="0"/>
                <a:solidFill>
                  <a:schemeClr val="bg1"/>
                </a:solidFill>
              </a:rPr>
              <a:t>Кийченко</a:t>
            </a:r>
            <a:r>
              <a:rPr lang="ru-RU" sz="2000" dirty="0">
                <a:ln w="0"/>
                <a:solidFill>
                  <a:schemeClr val="bg1"/>
                </a:solidFill>
              </a:rPr>
              <a:t> </a:t>
            </a:r>
            <a:r>
              <a:rPr lang="ru-RU" sz="2000">
                <a:ln w="0"/>
                <a:solidFill>
                  <a:schemeClr val="bg1"/>
                </a:solidFill>
              </a:rPr>
              <a:t>К.С</a:t>
            </a:r>
            <a:r>
              <a:rPr lang="ru-RU" sz="2000" dirty="0">
                <a:ln w="0"/>
                <a:solidFill>
                  <a:schemeClr val="bg1"/>
                </a:solidFill>
              </a:rPr>
              <a:t>.</a:t>
            </a:r>
            <a:br>
              <a:rPr lang="ru-RU" sz="2000" dirty="0">
                <a:ln w="0"/>
                <a:solidFill>
                  <a:schemeClr val="bg1"/>
                </a:solidFill>
              </a:rPr>
            </a:br>
            <a:r>
              <a:rPr lang="ru-RU" sz="2000" dirty="0">
                <a:ln w="0"/>
                <a:solidFill>
                  <a:schemeClr val="bg1"/>
                </a:solidFill>
              </a:rPr>
              <a:t>Финансовый университет при Правительстве Российской федерации (Омский филиал)</a:t>
            </a:r>
            <a:endParaRPr lang="ru-RU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8" descr="Картинки по запросу финансовый университет">
            <a:extLst>
              <a:ext uri="{FF2B5EF4-FFF2-40B4-BE49-F238E27FC236}">
                <a16:creationId xmlns:a16="http://schemas.microsoft.com/office/drawing/2014/main" id="{8428C26F-B816-4295-8943-665D8B303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2673"/>
            <a:ext cx="3733800" cy="109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69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D20E69-4686-4C8A-AA51-E1F1904E5F04}"/>
              </a:ext>
            </a:extLst>
          </p:cNvPr>
          <p:cNvSpPr/>
          <p:nvPr/>
        </p:nvSpPr>
        <p:spPr>
          <a:xfrm>
            <a:off x="1062640" y="536651"/>
            <a:ext cx="104051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Здравоохранение 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BEC4E741-1794-4DD6-A934-1972649C55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6952844"/>
              </p:ext>
            </p:extLst>
          </p:nvPr>
        </p:nvGraphicFramePr>
        <p:xfrm>
          <a:off x="961972" y="1998326"/>
          <a:ext cx="10606446" cy="390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0275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D20E69-4686-4C8A-AA51-E1F1904E5F04}"/>
              </a:ext>
            </a:extLst>
          </p:cNvPr>
          <p:cNvSpPr/>
          <p:nvPr/>
        </p:nvSpPr>
        <p:spPr>
          <a:xfrm>
            <a:off x="893445" y="217066"/>
            <a:ext cx="104051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Образование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A13428D-97DB-435E-9D92-3A0E7E52C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3" y="1229672"/>
            <a:ext cx="3948419" cy="2632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8AA6FBAF-0B99-4C22-BDBB-5B3FF3C668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1128925"/>
              </p:ext>
            </p:extLst>
          </p:nvPr>
        </p:nvGraphicFramePr>
        <p:xfrm>
          <a:off x="4565157" y="1298749"/>
          <a:ext cx="7464656" cy="5342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6" name="Picture 4">
            <a:extLst>
              <a:ext uri="{FF2B5EF4-FFF2-40B4-BE49-F238E27FC236}">
                <a16:creationId xmlns:a16="http://schemas.microsoft.com/office/drawing/2014/main" id="{D1BD72FD-3E5F-44F7-A519-FAC8E8512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56" y="4043967"/>
            <a:ext cx="3950246" cy="2632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86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D20E69-4686-4C8A-AA51-E1F1904E5F04}"/>
              </a:ext>
            </a:extLst>
          </p:cNvPr>
          <p:cNvSpPr/>
          <p:nvPr/>
        </p:nvSpPr>
        <p:spPr>
          <a:xfrm>
            <a:off x="893445" y="408790"/>
            <a:ext cx="104051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Демография 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B2696A8E-1877-4A0C-B6EA-7A7649ADC1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6444570"/>
              </p:ext>
            </p:extLst>
          </p:nvPr>
        </p:nvGraphicFramePr>
        <p:xfrm>
          <a:off x="4604508" y="2304701"/>
          <a:ext cx="7408527" cy="4144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FC9A823-3C9E-4DA2-A64E-B439D2D8D3B2}"/>
              </a:ext>
            </a:extLst>
          </p:cNvPr>
          <p:cNvSpPr/>
          <p:nvPr/>
        </p:nvSpPr>
        <p:spPr>
          <a:xfrm>
            <a:off x="4781200" y="1608317"/>
            <a:ext cx="7055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За счет отведенных данному проекту </a:t>
            </a:r>
          </a:p>
          <a:p>
            <a:pPr algn="ctr"/>
            <a:r>
              <a:rPr lang="ru-RU" sz="2400" b="1" dirty="0"/>
              <a:t>средств нужно: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81C5D9F-6839-4889-9764-1286BE6D1E49}"/>
              </a:ext>
            </a:extLst>
          </p:cNvPr>
          <p:cNvSpPr/>
          <p:nvPr/>
        </p:nvSpPr>
        <p:spPr>
          <a:xfrm>
            <a:off x="178965" y="1608317"/>
            <a:ext cx="45104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На реализацию национального проекта «Демография» выделено:</a:t>
            </a:r>
          </a:p>
          <a:p>
            <a:pPr algn="just"/>
            <a:endParaRPr lang="ru-RU" sz="20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в 2019 г. – 10,72 млрд рублей;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в 2020 г. – 16,7 млрд рублей;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в 2021 г. – 14,2 млрд рублей. 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6C266503-56C1-42B7-AD2C-2A11F6754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65" y="3763857"/>
            <a:ext cx="4207053" cy="2685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751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и по запросу гиф восклицательный знак">
            <a:extLst>
              <a:ext uri="{FF2B5EF4-FFF2-40B4-BE49-F238E27FC236}">
                <a16:creationId xmlns:a16="http://schemas.microsoft.com/office/drawing/2014/main" id="{947AF6D9-85E5-43E3-AE99-CDDC1898C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19" y="5440143"/>
            <a:ext cx="1059105" cy="105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AB28D14-C435-4381-B0DB-C8B7D43E4114}"/>
              </a:ext>
            </a:extLst>
          </p:cNvPr>
          <p:cNvSpPr/>
          <p:nvPr/>
        </p:nvSpPr>
        <p:spPr>
          <a:xfrm>
            <a:off x="1283514" y="5152204"/>
            <a:ext cx="10209403" cy="156966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Некоторые статьи расходов в рамках реализации федеральных проектов показывают, что национальный проект «Демография» порой реализует очень широкий диапазон функций, которые зачастую косвенной относятся к демографии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7510C987-E8B6-4A4A-9768-401C6EEFE1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9670396"/>
              </p:ext>
            </p:extLst>
          </p:nvPr>
        </p:nvGraphicFramePr>
        <p:xfrm>
          <a:off x="5543567" y="910873"/>
          <a:ext cx="6151036" cy="4570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27CD208-9919-421D-A5AC-9680D347BC92}"/>
              </a:ext>
            </a:extLst>
          </p:cNvPr>
          <p:cNvSpPr/>
          <p:nvPr/>
        </p:nvSpPr>
        <p:spPr>
          <a:xfrm>
            <a:off x="893445" y="408790"/>
            <a:ext cx="104051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Демография 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1583079-A0B9-48BB-8D6E-16F6CBE2B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29" y="1695181"/>
            <a:ext cx="4502442" cy="3001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084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D849500-08AC-479F-810C-0D9024DC05A7}"/>
              </a:ext>
            </a:extLst>
          </p:cNvPr>
          <p:cNvSpPr/>
          <p:nvPr/>
        </p:nvSpPr>
        <p:spPr>
          <a:xfrm>
            <a:off x="826333" y="249399"/>
            <a:ext cx="104051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Выводы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6D96161C-DA90-4C56-9371-83ECCD8B3A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6810851"/>
              </p:ext>
            </p:extLst>
          </p:nvPr>
        </p:nvGraphicFramePr>
        <p:xfrm>
          <a:off x="514059" y="1189934"/>
          <a:ext cx="1116388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4477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D849500-08AC-479F-810C-0D9024DC05A7}"/>
              </a:ext>
            </a:extLst>
          </p:cNvPr>
          <p:cNvSpPr/>
          <p:nvPr/>
        </p:nvSpPr>
        <p:spPr>
          <a:xfrm>
            <a:off x="79713" y="3013501"/>
            <a:ext cx="104051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2430284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F965E480-1236-4D7C-9013-F6D105191B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3573833"/>
              </p:ext>
            </p:extLst>
          </p:nvPr>
        </p:nvGraphicFramePr>
        <p:xfrm>
          <a:off x="848360" y="1081832"/>
          <a:ext cx="10673080" cy="561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2F13304-C8FA-4B39-B083-5E130A5DC865}"/>
              </a:ext>
            </a:extLst>
          </p:cNvPr>
          <p:cNvSpPr/>
          <p:nvPr/>
        </p:nvSpPr>
        <p:spPr>
          <a:xfrm>
            <a:off x="848360" y="312391"/>
            <a:ext cx="104051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Актуальность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502420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36612C-2955-4DFA-AA1E-175BC19F8A85}"/>
              </a:ext>
            </a:extLst>
          </p:cNvPr>
          <p:cNvSpPr/>
          <p:nvPr/>
        </p:nvSpPr>
        <p:spPr>
          <a:xfrm>
            <a:off x="893445" y="390916"/>
            <a:ext cx="104051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Основные характеристики федерального бюджета Российской Федерации на 2019 г. и на плановый период 2020-2021 гг.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EBF3ACA3-EF4D-40EB-A185-7C9A71B331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027435"/>
              </p:ext>
            </p:extLst>
          </p:nvPr>
        </p:nvGraphicFramePr>
        <p:xfrm>
          <a:off x="6692509" y="1896839"/>
          <a:ext cx="5385732" cy="4570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63E040-7426-446A-877F-23054A2AA1B6}"/>
              </a:ext>
            </a:extLst>
          </p:cNvPr>
          <p:cNvPicPr/>
          <p:nvPr/>
        </p:nvPicPr>
        <p:blipFill rotWithShape="1">
          <a:blip r:embed="rId7"/>
          <a:srcRect t="1880"/>
          <a:stretch/>
        </p:blipFill>
        <p:spPr bwMode="auto">
          <a:xfrm>
            <a:off x="113759" y="3103976"/>
            <a:ext cx="6454821" cy="2155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4978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36612C-2955-4DFA-AA1E-175BC19F8A85}"/>
              </a:ext>
            </a:extLst>
          </p:cNvPr>
          <p:cNvSpPr/>
          <p:nvPr/>
        </p:nvSpPr>
        <p:spPr>
          <a:xfrm>
            <a:off x="893445" y="482838"/>
            <a:ext cx="104051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Прогноз объема Фонда национального благосостояния в 2018 - 2021 гг. (млрд рублей)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C6EC5E-E5D3-46D0-8E01-DB3C78CD51B5}"/>
              </a:ext>
            </a:extLst>
          </p:cNvPr>
          <p:cNvPicPr/>
          <p:nvPr/>
        </p:nvPicPr>
        <p:blipFill rotWithShape="1">
          <a:blip r:embed="rId2"/>
          <a:srcRect l="2694" t="21279" r="2169" b="5391"/>
          <a:stretch/>
        </p:blipFill>
        <p:spPr bwMode="auto">
          <a:xfrm>
            <a:off x="0" y="3132387"/>
            <a:ext cx="6113506" cy="17188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9E80961B-6473-4165-A18F-BEA1146EBE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4360155"/>
              </p:ext>
            </p:extLst>
          </p:nvPr>
        </p:nvGraphicFramePr>
        <p:xfrm>
          <a:off x="6096000" y="1864803"/>
          <a:ext cx="6021936" cy="476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2361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0104726-78D9-49FF-99A4-37981BE306F8}"/>
              </a:ext>
            </a:extLst>
          </p:cNvPr>
          <p:cNvSpPr/>
          <p:nvPr/>
        </p:nvSpPr>
        <p:spPr>
          <a:xfrm>
            <a:off x="261562" y="257198"/>
            <a:ext cx="116688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Вывод </a:t>
            </a:r>
          </a:p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 основным характеристикам федерального бюджета Российской Федерации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A19995C-3DD1-45E1-BB26-4EE25DBAD26B}"/>
              </a:ext>
            </a:extLst>
          </p:cNvPr>
          <p:cNvSpPr/>
          <p:nvPr/>
        </p:nvSpPr>
        <p:spPr>
          <a:xfrm>
            <a:off x="1504424" y="2474424"/>
            <a:ext cx="9183150" cy="224676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/>
              <a:t>Темпы роста расходов федерального бюджета на период 2019-2021 гг. по сравнению с 2016-2018 гг. Федеральным законом № 459-ФЗ «О федеральном бюджете на 2019 год и на плановый период 2020 и 2021 годов» заложены более высокие. </a:t>
            </a:r>
          </a:p>
        </p:txBody>
      </p:sp>
      <p:pic>
        <p:nvPicPr>
          <p:cNvPr id="6" name="Picture 8" descr="Похожее изображение">
            <a:extLst>
              <a:ext uri="{FF2B5EF4-FFF2-40B4-BE49-F238E27FC236}">
                <a16:creationId xmlns:a16="http://schemas.microsoft.com/office/drawing/2014/main" id="{6A2E9484-D698-41AF-AB48-FE8B63651C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89885">
            <a:off x="41294" y="4924877"/>
            <a:ext cx="2376267" cy="155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Похожее изображение">
            <a:extLst>
              <a:ext uri="{FF2B5EF4-FFF2-40B4-BE49-F238E27FC236}">
                <a16:creationId xmlns:a16="http://schemas.microsoft.com/office/drawing/2014/main" id="{54E8108A-9E3E-43D1-930E-F4302C6BB2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6268">
            <a:off x="9857403" y="4861766"/>
            <a:ext cx="2376267" cy="155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992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D20E69-4686-4C8A-AA51-E1F1904E5F04}"/>
              </a:ext>
            </a:extLst>
          </p:cNvPr>
          <p:cNvSpPr/>
          <p:nvPr/>
        </p:nvSpPr>
        <p:spPr>
          <a:xfrm>
            <a:off x="893445" y="384174"/>
            <a:ext cx="104051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Изменение концепции бюджетной политики</a:t>
            </a:r>
          </a:p>
        </p:txBody>
      </p:sp>
      <p:pic>
        <p:nvPicPr>
          <p:cNvPr id="3" name="Picture 4" descr="Картинки по запросу гиф восклицательный знак">
            <a:extLst>
              <a:ext uri="{FF2B5EF4-FFF2-40B4-BE49-F238E27FC236}">
                <a16:creationId xmlns:a16="http://schemas.microsoft.com/office/drawing/2014/main" id="{947AF6D9-85E5-43E3-AE99-CDDC1898C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53" y="5346517"/>
            <a:ext cx="1059105" cy="105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AB28D14-C435-4381-B0DB-C8B7D43E4114}"/>
              </a:ext>
            </a:extLst>
          </p:cNvPr>
          <p:cNvSpPr/>
          <p:nvPr/>
        </p:nvSpPr>
        <p:spPr>
          <a:xfrm>
            <a:off x="1504425" y="5087786"/>
            <a:ext cx="9183150" cy="156966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В основу бюджета впервые были заложены параметры </a:t>
            </a:r>
            <a:r>
              <a:rPr lang="ru-RU" sz="2400" b="1" dirty="0"/>
              <a:t>не консервативного, а целевого сценария</a:t>
            </a:r>
            <a:r>
              <a:rPr lang="ru-RU" sz="2400" dirty="0"/>
              <a:t>, благодаря которому предусмотрен целый комплекс мер по повышению темпов экономического роста.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B9C0AC7-3FFE-4D4D-BF3E-6FD994CC04DC}"/>
              </a:ext>
            </a:extLst>
          </p:cNvPr>
          <p:cNvSpPr/>
          <p:nvPr/>
        </p:nvSpPr>
        <p:spPr>
          <a:xfrm>
            <a:off x="1504425" y="1818675"/>
            <a:ext cx="91831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Согласно сценарию, рост ВВП к 2021 г. ускоряется: </a:t>
            </a:r>
          </a:p>
          <a:p>
            <a:endParaRPr lang="ru-RU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/>
              <a:t>в 2017-2019 гг. </a:t>
            </a:r>
            <a:r>
              <a:rPr lang="ru-RU" sz="2400" dirty="0"/>
              <a:t>с 1,3-1,8%;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/>
              <a:t>в 2021 г. </a:t>
            </a:r>
            <a:r>
              <a:rPr lang="ru-RU" sz="2400" dirty="0"/>
              <a:t>до 3,1%;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/>
              <a:t>в 2023-2024 гг. </a:t>
            </a:r>
            <a:r>
              <a:rPr lang="ru-RU" sz="2400" dirty="0"/>
              <a:t>до 3,3%.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/>
          </a:p>
          <a:p>
            <a:r>
              <a:rPr lang="ru-RU" sz="2400" b="1" dirty="0"/>
              <a:t>Вывод: </a:t>
            </a:r>
            <a:r>
              <a:rPr lang="ru-RU" sz="2400" dirty="0"/>
              <a:t>существенно выше устоявшихся темпов роста (около 1,5% в год). </a:t>
            </a:r>
          </a:p>
        </p:txBody>
      </p:sp>
    </p:spTree>
    <p:extLst>
      <p:ext uri="{BB962C8B-B14F-4D97-AF65-F5344CB8AC3E}">
        <p14:creationId xmlns:p14="http://schemas.microsoft.com/office/powerpoint/2010/main" val="311314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03145E00-38F7-4965-8C73-6AC839531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94" y="1718637"/>
            <a:ext cx="3307074" cy="239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D20E69-4686-4C8A-AA51-E1F1904E5F04}"/>
              </a:ext>
            </a:extLst>
          </p:cNvPr>
          <p:cNvSpPr/>
          <p:nvPr/>
        </p:nvSpPr>
        <p:spPr>
          <a:xfrm>
            <a:off x="893445" y="286186"/>
            <a:ext cx="104051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Главное отличие бюджета Российской Федерации 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3FF714C9-2695-4324-9136-868BF19928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9505002"/>
              </p:ext>
            </p:extLst>
          </p:nvPr>
        </p:nvGraphicFramePr>
        <p:xfrm>
          <a:off x="6165910" y="1922006"/>
          <a:ext cx="6097083" cy="4570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7669DEB4-FE5B-426B-A106-6C1CB0685A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8"/>
          <a:stretch/>
        </p:blipFill>
        <p:spPr bwMode="auto">
          <a:xfrm>
            <a:off x="1065403" y="4139955"/>
            <a:ext cx="3914862" cy="271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1570106-03F0-4C3B-840D-EBC3604EC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2" r="18816"/>
          <a:stretch/>
        </p:blipFill>
        <p:spPr bwMode="auto">
          <a:xfrm>
            <a:off x="0" y="1125043"/>
            <a:ext cx="3129094" cy="290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301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D20E69-4686-4C8A-AA51-E1F1904E5F04}"/>
              </a:ext>
            </a:extLst>
          </p:cNvPr>
          <p:cNvSpPr/>
          <p:nvPr/>
        </p:nvSpPr>
        <p:spPr>
          <a:xfrm>
            <a:off x="893445" y="202594"/>
            <a:ext cx="104051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Здравоохранение </a:t>
            </a:r>
          </a:p>
        </p:txBody>
      </p:sp>
      <p:pic>
        <p:nvPicPr>
          <p:cNvPr id="3" name="Picture 4" descr="Картинки по запросу гиф восклицательный знак">
            <a:extLst>
              <a:ext uri="{FF2B5EF4-FFF2-40B4-BE49-F238E27FC236}">
                <a16:creationId xmlns:a16="http://schemas.microsoft.com/office/drawing/2014/main" id="{947AF6D9-85E5-43E3-AE99-CDDC1898C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19" y="5440143"/>
            <a:ext cx="1059105" cy="105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AB28D14-C435-4381-B0DB-C8B7D43E4114}"/>
              </a:ext>
            </a:extLst>
          </p:cNvPr>
          <p:cNvSpPr/>
          <p:nvPr/>
        </p:nvSpPr>
        <p:spPr>
          <a:xfrm>
            <a:off x="1308681" y="5369532"/>
            <a:ext cx="9836955" cy="12003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В таком случае может возникнуть </a:t>
            </a:r>
            <a:r>
              <a:rPr lang="ru-RU" sz="2400" b="1" dirty="0"/>
              <a:t>дефицит ресурсов на выполнение ряда важнейших задач в сфере здравоохранения</a:t>
            </a:r>
            <a:r>
              <a:rPr lang="ru-RU" sz="2400" dirty="0"/>
              <a:t>, в том числе на борьбу с основными причинами смертности. 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BE5F922D-A75D-4E1E-BF7D-972E59D29A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0216575"/>
              </p:ext>
            </p:extLst>
          </p:nvPr>
        </p:nvGraphicFramePr>
        <p:xfrm>
          <a:off x="4663231" y="1081894"/>
          <a:ext cx="7408527" cy="4144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4" descr="Похожее изображение">
            <a:extLst>
              <a:ext uri="{FF2B5EF4-FFF2-40B4-BE49-F238E27FC236}">
                <a16:creationId xmlns:a16="http://schemas.microsoft.com/office/drawing/2014/main" id="{38DB6124-05B0-4E21-A67C-5A41A4130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19" y="1676564"/>
            <a:ext cx="4412727" cy="2941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03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D20E69-4686-4C8A-AA51-E1F1904E5F04}"/>
              </a:ext>
            </a:extLst>
          </p:cNvPr>
          <p:cNvSpPr/>
          <p:nvPr/>
        </p:nvSpPr>
        <p:spPr>
          <a:xfrm>
            <a:off x="893445" y="420708"/>
            <a:ext cx="104051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Здравоохранение </a:t>
            </a:r>
          </a:p>
        </p:txBody>
      </p:sp>
      <p:pic>
        <p:nvPicPr>
          <p:cNvPr id="3" name="Picture 4" descr="Картинки по запросу гиф восклицательный знак">
            <a:extLst>
              <a:ext uri="{FF2B5EF4-FFF2-40B4-BE49-F238E27FC236}">
                <a16:creationId xmlns:a16="http://schemas.microsoft.com/office/drawing/2014/main" id="{947AF6D9-85E5-43E3-AE99-CDDC1898C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19" y="5440143"/>
            <a:ext cx="1059105" cy="105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AB28D14-C435-4381-B0DB-C8B7D43E4114}"/>
              </a:ext>
            </a:extLst>
          </p:cNvPr>
          <p:cNvSpPr/>
          <p:nvPr/>
        </p:nvSpPr>
        <p:spPr>
          <a:xfrm>
            <a:off x="1300292" y="5369530"/>
            <a:ext cx="10209403" cy="12003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С одной стороны, это соответствует остроте проблемы, с другой – существуют не менее важные направления в рамках национального проекта, финансирование которых существенно ниже. 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7510C987-E8B6-4A4A-9768-401C6EEFE1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7598942"/>
              </p:ext>
            </p:extLst>
          </p:nvPr>
        </p:nvGraphicFramePr>
        <p:xfrm>
          <a:off x="5576773" y="920966"/>
          <a:ext cx="6151036" cy="4570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10E218D8-AD5A-476B-AB0C-D4CB6E192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58" y="1668690"/>
            <a:ext cx="4612197" cy="3074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84413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451</TotalTime>
  <Words>1185</Words>
  <Application>Microsoft Office PowerPoint</Application>
  <PresentationFormat>Широкоэкранный</PresentationFormat>
  <Paragraphs>76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ФЕДЕРАЛЬНЫЙ БЮДЖЕТ РОССИИ 2019-2021: ЭКОНОМИЧЕСКИЙ РОСТ ИЛИ СОКРАЩЕНИЕ РАСХОДОВ?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ФЕДЕРАЛЬНЫЙ БЮДЖЕТ РОССИИ 2019-2021: ЭКОНОМИЧЕСКИЙ РОСТ ИЛИ СОКРАЩЕНИЕ РАСХОДОВ?</dc:title>
  <dc:creator>Ксения</dc:creator>
  <cp:lastModifiedBy>Ксения</cp:lastModifiedBy>
  <cp:revision>42</cp:revision>
  <dcterms:created xsi:type="dcterms:W3CDTF">2020-04-16T12:00:48Z</dcterms:created>
  <dcterms:modified xsi:type="dcterms:W3CDTF">2020-04-16T20:15:56Z</dcterms:modified>
</cp:coreProperties>
</file>