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oper Hewitt" charset="1" panose="00000000000000000000"/>
      <p:regular r:id="rId10"/>
    </p:embeddedFont>
    <p:embeddedFont>
      <p:font typeface="Cooper Hewitt Bold" charset="1" panose="00000000000000000000"/>
      <p:regular r:id="rId11"/>
    </p:embeddedFont>
    <p:embeddedFont>
      <p:font typeface="Cooper Hewitt Italics" charset="1" panose="00000000000000000000"/>
      <p:regular r:id="rId12"/>
    </p:embeddedFont>
    <p:embeddedFont>
      <p:font typeface="Cooper Hewitt Bold Italics" charset="1" panose="00000000000000000000"/>
      <p:regular r:id="rId13"/>
    </p:embeddedFont>
    <p:embeddedFont>
      <p:font typeface="Cooper Hewitt Heavy" charset="1" panose="00000000000000000000"/>
      <p:regular r:id="rId14"/>
    </p:embeddedFont>
    <p:embeddedFont>
      <p:font typeface="Cooper Hewitt Heavy Italics" charset="1" panose="00000000000000000000"/>
      <p:regular r:id="rId15"/>
    </p:embeddedFont>
    <p:embeddedFont>
      <p:font typeface="Alegreya Sans Black" charset="1" panose="00000A00000000000000"/>
      <p:regular r:id="rId16"/>
    </p:embeddedFont>
    <p:embeddedFont>
      <p:font typeface="Alegreya Sans Black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6233333">
            <a:off x="-3105713" y="3555229"/>
            <a:ext cx="6571971" cy="2102853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-4110353">
            <a:off x="-3489241" y="713895"/>
            <a:ext cx="6923270" cy="2700579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731520" y="975501"/>
            <a:ext cx="7763874" cy="4307058"/>
            <a:chOff x="0" y="0"/>
            <a:chExt cx="10351832" cy="574274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351832" cy="5742745"/>
              <a:chOff x="0" y="0"/>
              <a:chExt cx="17256761" cy="9573297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256761" cy="9573297"/>
              </a:xfrm>
              <a:custGeom>
                <a:avLst/>
                <a:gdLst/>
                <a:ahLst/>
                <a:cxnLst/>
                <a:rect r="r" b="b" t="t" l="l"/>
                <a:pathLst>
                  <a:path h="9573297" w="17256761">
                    <a:moveTo>
                      <a:pt x="0" y="0"/>
                    </a:moveTo>
                    <a:lnTo>
                      <a:pt x="0" y="9573297"/>
                    </a:lnTo>
                    <a:lnTo>
                      <a:pt x="17256761" y="9573297"/>
                    </a:lnTo>
                    <a:lnTo>
                      <a:pt x="17256761" y="0"/>
                    </a:lnTo>
                    <a:lnTo>
                      <a:pt x="0" y="0"/>
                    </a:lnTo>
                    <a:close/>
                    <a:moveTo>
                      <a:pt x="17195800" y="9512337"/>
                    </a:moveTo>
                    <a:lnTo>
                      <a:pt x="59690" y="9512337"/>
                    </a:lnTo>
                    <a:lnTo>
                      <a:pt x="59690" y="59690"/>
                    </a:lnTo>
                    <a:lnTo>
                      <a:pt x="17195800" y="59690"/>
                    </a:lnTo>
                    <a:lnTo>
                      <a:pt x="17195800" y="9512337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279343" y="811710"/>
              <a:ext cx="8457122" cy="4071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31"/>
                </a:lnSpc>
              </a:pPr>
              <a:r>
                <a:rPr lang="en-US" sz="7199" spc="-71">
                  <a:solidFill>
                    <a:srgbClr val="C3EBE2"/>
                  </a:solidFill>
                  <a:latin typeface="Alegreya Sans Black"/>
                </a:rPr>
                <a:t>Суицид </a:t>
              </a:r>
            </a:p>
            <a:p>
              <a:pPr algn="ctr">
                <a:lnSpc>
                  <a:spcPts val="7631"/>
                </a:lnSpc>
              </a:pPr>
              <a:r>
                <a:rPr lang="en-US" sz="7199" spc="-71">
                  <a:solidFill>
                    <a:srgbClr val="C3EBE2"/>
                  </a:solidFill>
                  <a:latin typeface="Alegreya Sans Black"/>
                </a:rPr>
                <a:t>как социальная проблема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40237" y="4982743"/>
            <a:ext cx="4313363" cy="2830989"/>
            <a:chOff x="0" y="0"/>
            <a:chExt cx="5751151" cy="377465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5751151" cy="3774652"/>
              <a:chOff x="0" y="0"/>
              <a:chExt cx="8299537" cy="5447234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8299537" cy="5447234"/>
              </a:xfrm>
              <a:custGeom>
                <a:avLst/>
                <a:gdLst/>
                <a:ahLst/>
                <a:cxnLst/>
                <a:rect r="r" b="b" t="t" l="l"/>
                <a:pathLst>
                  <a:path h="5447234" w="8299537">
                    <a:moveTo>
                      <a:pt x="0" y="0"/>
                    </a:moveTo>
                    <a:lnTo>
                      <a:pt x="0" y="5447234"/>
                    </a:lnTo>
                    <a:lnTo>
                      <a:pt x="8299537" y="5447234"/>
                    </a:lnTo>
                    <a:lnTo>
                      <a:pt x="8299537" y="0"/>
                    </a:lnTo>
                    <a:lnTo>
                      <a:pt x="0" y="0"/>
                    </a:lnTo>
                    <a:close/>
                    <a:moveTo>
                      <a:pt x="8238576" y="5386274"/>
                    </a:moveTo>
                    <a:lnTo>
                      <a:pt x="59690" y="5386274"/>
                    </a:lnTo>
                    <a:lnTo>
                      <a:pt x="59690" y="59690"/>
                    </a:lnTo>
                    <a:lnTo>
                      <a:pt x="8238576" y="59690"/>
                    </a:lnTo>
                    <a:lnTo>
                      <a:pt x="8238576" y="5386274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710762" y="964096"/>
              <a:ext cx="4698509" cy="1817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4"/>
                </a:lnSpc>
              </a:pPr>
              <a:r>
                <a:rPr lang="en-US" sz="2457" spc="-24">
                  <a:solidFill>
                    <a:srgbClr val="C3EBE2"/>
                  </a:solidFill>
                  <a:latin typeface="Alegreya Sans Black"/>
                </a:rPr>
                <a:t>Выполнили: </a:t>
              </a:r>
            </a:p>
            <a:p>
              <a:pPr algn="ctr">
                <a:lnSpc>
                  <a:spcPts val="2604"/>
                </a:lnSpc>
              </a:pPr>
              <a:r>
                <a:rPr lang="en-US" sz="2457" spc="-24">
                  <a:solidFill>
                    <a:srgbClr val="C3EBE2"/>
                  </a:solidFill>
                  <a:latin typeface="Alegreya Sans Black"/>
                </a:rPr>
                <a:t>студентки группы 1ГМУ3</a:t>
              </a:r>
            </a:p>
            <a:p>
              <a:pPr algn="ctr">
                <a:lnSpc>
                  <a:spcPts val="2604"/>
                </a:lnSpc>
              </a:pPr>
              <a:r>
                <a:rPr lang="en-US" sz="2457" spc="-24">
                  <a:solidFill>
                    <a:srgbClr val="C3EBE2"/>
                  </a:solidFill>
                  <a:latin typeface="Alegreya Sans Black"/>
                </a:rPr>
                <a:t>Босакевич Юлия, </a:t>
              </a:r>
            </a:p>
            <a:p>
              <a:pPr algn="ctr">
                <a:lnSpc>
                  <a:spcPts val="2604"/>
                </a:lnSpc>
              </a:pPr>
              <a:r>
                <a:rPr lang="en-US" sz="2457" spc="-24">
                  <a:solidFill>
                    <a:srgbClr val="C3EBE2"/>
                  </a:solidFill>
                  <a:latin typeface="Alegreya Sans Black"/>
                </a:rPr>
                <a:t>Елкина Алина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99" t="0" r="2297" b="0"/>
          <a:stretch>
            <a:fillRect/>
          </a:stretch>
        </p:blipFill>
        <p:spPr>
          <a:xfrm flipH="false" flipV="false" rot="0">
            <a:off x="-111760" y="-98975"/>
            <a:ext cx="3811832" cy="751315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4308330">
            <a:off x="-255361" y="2310557"/>
            <a:ext cx="8951623" cy="3530621"/>
            <a:chOff x="0" y="0"/>
            <a:chExt cx="11935498" cy="4707495"/>
          </a:xfrm>
        </p:grpSpPr>
        <p:sp>
          <p:nvSpPr>
            <p:cNvPr name="AutoShape 4" id="4"/>
            <p:cNvSpPr/>
            <p:nvPr/>
          </p:nvSpPr>
          <p:spPr>
            <a:xfrm rot="-1975078">
              <a:off x="789865" y="1199015"/>
              <a:ext cx="5088305" cy="2311443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0" y="0"/>
              <a:ext cx="11935498" cy="2230574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220451" y="-535542"/>
            <a:ext cx="5132493" cy="7616255"/>
            <a:chOff x="0" y="0"/>
            <a:chExt cx="6843324" cy="1015500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843324" cy="10155007"/>
              <a:chOff x="0" y="0"/>
              <a:chExt cx="10683242" cy="15853171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0683242" cy="15853172"/>
              </a:xfrm>
              <a:custGeom>
                <a:avLst/>
                <a:gdLst/>
                <a:ahLst/>
                <a:cxnLst/>
                <a:rect r="r" b="b" t="t" l="l"/>
                <a:pathLst>
                  <a:path h="15853172" w="10683242">
                    <a:moveTo>
                      <a:pt x="0" y="0"/>
                    </a:moveTo>
                    <a:lnTo>
                      <a:pt x="0" y="15853172"/>
                    </a:lnTo>
                    <a:lnTo>
                      <a:pt x="10683242" y="15853172"/>
                    </a:lnTo>
                    <a:lnTo>
                      <a:pt x="10683242" y="0"/>
                    </a:lnTo>
                    <a:lnTo>
                      <a:pt x="0" y="0"/>
                    </a:lnTo>
                    <a:close/>
                    <a:moveTo>
                      <a:pt x="10622283" y="15792211"/>
                    </a:moveTo>
                    <a:lnTo>
                      <a:pt x="59690" y="15792211"/>
                    </a:lnTo>
                    <a:lnTo>
                      <a:pt x="59690" y="59690"/>
                    </a:lnTo>
                    <a:lnTo>
                      <a:pt x="10622283" y="59690"/>
                    </a:lnTo>
                    <a:lnTo>
                      <a:pt x="10622283" y="15792211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773212" y="2071515"/>
              <a:ext cx="4419256" cy="7345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">
                  <a:solidFill>
                    <a:srgbClr val="FAFEFF"/>
                  </a:solidFill>
                  <a:latin typeface="Cooper Hewitt"/>
                </a:rPr>
                <a:t>По данным опроса можно сделать вывод, что многие понимают, как важно не оставлять таких людей одних, разговаривать с ними и при необходимости обращаться за психологической помощью врача.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6652617">
            <a:off x="6105135" y="4021409"/>
            <a:ext cx="5100775" cy="3631724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4287183">
            <a:off x="4732193" y="1503666"/>
            <a:ext cx="8878147" cy="3569523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-286934" y="-563497"/>
            <a:ext cx="8942457" cy="10332263"/>
            <a:chOff x="0" y="0"/>
            <a:chExt cx="11923277" cy="1377635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1923277" cy="13776351"/>
              <a:chOff x="0" y="0"/>
              <a:chExt cx="18613651" cy="2150652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8613651" cy="21506520"/>
              </a:xfrm>
              <a:custGeom>
                <a:avLst/>
                <a:gdLst/>
                <a:ahLst/>
                <a:cxnLst/>
                <a:rect r="r" b="b" t="t" l="l"/>
                <a:pathLst>
                  <a:path h="21506520" w="18613651">
                    <a:moveTo>
                      <a:pt x="0" y="0"/>
                    </a:moveTo>
                    <a:lnTo>
                      <a:pt x="0" y="21506520"/>
                    </a:lnTo>
                    <a:lnTo>
                      <a:pt x="18613651" y="21506520"/>
                    </a:lnTo>
                    <a:lnTo>
                      <a:pt x="18613651" y="0"/>
                    </a:lnTo>
                    <a:lnTo>
                      <a:pt x="0" y="0"/>
                    </a:lnTo>
                    <a:close/>
                    <a:moveTo>
                      <a:pt x="18552691" y="21445559"/>
                    </a:moveTo>
                    <a:lnTo>
                      <a:pt x="59690" y="21445559"/>
                    </a:lnTo>
                    <a:lnTo>
                      <a:pt x="59690" y="59690"/>
                    </a:lnTo>
                    <a:lnTo>
                      <a:pt x="18552691" y="59690"/>
                    </a:lnTo>
                    <a:lnTo>
                      <a:pt x="18552691" y="21445559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897490" y="1364529"/>
              <a:ext cx="7617944" cy="8468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2800" spc="28">
                  <a:solidFill>
                    <a:srgbClr val="C3EBE2"/>
                  </a:solidFill>
                  <a:latin typeface="Cooper Hewitt"/>
                </a:rPr>
                <a:t>Существуют некоторые рекомендации, следование которым помогут избавить человека от мыслей о суициде или же попытки совершить данное действие.Нельзя оставаться равнодушным, покажите, насколько прекрасен этот мир, помогите человеку “подняться с колен”, объясните, что в мире есть чему радоваться и наслаждаться.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877" y="2582919"/>
            <a:ext cx="4136813" cy="4332821"/>
            <a:chOff x="0" y="0"/>
            <a:chExt cx="8610743" cy="901873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610743" cy="9018731"/>
            </a:xfrm>
            <a:custGeom>
              <a:avLst/>
              <a:gdLst/>
              <a:ahLst/>
              <a:cxnLst/>
              <a:rect r="r" b="b" t="t" l="l"/>
              <a:pathLst>
                <a:path h="9018731" w="8610743">
                  <a:moveTo>
                    <a:pt x="0" y="0"/>
                  </a:moveTo>
                  <a:lnTo>
                    <a:pt x="0" y="9018731"/>
                  </a:lnTo>
                  <a:lnTo>
                    <a:pt x="8610743" y="9018731"/>
                  </a:lnTo>
                  <a:lnTo>
                    <a:pt x="8610743" y="0"/>
                  </a:lnTo>
                  <a:lnTo>
                    <a:pt x="0" y="0"/>
                  </a:lnTo>
                  <a:close/>
                  <a:moveTo>
                    <a:pt x="8549783" y="8957771"/>
                  </a:moveTo>
                  <a:lnTo>
                    <a:pt x="59690" y="8957771"/>
                  </a:lnTo>
                  <a:lnTo>
                    <a:pt x="59690" y="59690"/>
                  </a:lnTo>
                  <a:lnTo>
                    <a:pt x="8549783" y="59690"/>
                  </a:lnTo>
                  <a:lnTo>
                    <a:pt x="8549783" y="8957771"/>
                  </a:lnTo>
                  <a:close/>
                </a:path>
              </a:pathLst>
            </a:custGeom>
            <a:solidFill>
              <a:srgbClr val="C3EBE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680700" y="-831229"/>
            <a:ext cx="4417886" cy="8737153"/>
            <a:chOff x="0" y="0"/>
            <a:chExt cx="5890515" cy="11649538"/>
          </a:xfrm>
        </p:grpSpPr>
        <p:sp>
          <p:nvSpPr>
            <p:cNvPr name="AutoShape 5" id="5"/>
            <p:cNvSpPr/>
            <p:nvPr/>
          </p:nvSpPr>
          <p:spPr>
            <a:xfrm rot="4205909">
              <a:off x="-661028" y="2010576"/>
              <a:ext cx="6477959" cy="3138192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6" id="6"/>
            <p:cNvSpPr/>
            <p:nvPr/>
          </p:nvSpPr>
          <p:spPr>
            <a:xfrm rot="6435628">
              <a:off x="-1922662" y="5097446"/>
              <a:ext cx="10069870" cy="2689720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15623" y="416508"/>
            <a:ext cx="4136813" cy="1672723"/>
            <a:chOff x="0" y="0"/>
            <a:chExt cx="8610743" cy="348176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8610743" cy="3481760"/>
            </a:xfrm>
            <a:custGeom>
              <a:avLst/>
              <a:gdLst/>
              <a:ahLst/>
              <a:cxnLst/>
              <a:rect r="r" b="b" t="t" l="l"/>
              <a:pathLst>
                <a:path h="3481760" w="8610743">
                  <a:moveTo>
                    <a:pt x="0" y="0"/>
                  </a:moveTo>
                  <a:lnTo>
                    <a:pt x="0" y="3481760"/>
                  </a:lnTo>
                  <a:lnTo>
                    <a:pt x="8610743" y="3481760"/>
                  </a:lnTo>
                  <a:lnTo>
                    <a:pt x="8610743" y="0"/>
                  </a:lnTo>
                  <a:lnTo>
                    <a:pt x="0" y="0"/>
                  </a:lnTo>
                  <a:close/>
                  <a:moveTo>
                    <a:pt x="8549783" y="3420800"/>
                  </a:moveTo>
                  <a:lnTo>
                    <a:pt x="59690" y="3420800"/>
                  </a:lnTo>
                  <a:lnTo>
                    <a:pt x="59690" y="59690"/>
                  </a:lnTo>
                  <a:lnTo>
                    <a:pt x="8549783" y="59690"/>
                  </a:lnTo>
                  <a:lnTo>
                    <a:pt x="8549783" y="3420800"/>
                  </a:lnTo>
                  <a:close/>
                </a:path>
              </a:pathLst>
            </a:custGeom>
            <a:solidFill>
              <a:srgbClr val="C3EBE2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79006" y="226776"/>
            <a:ext cx="3810047" cy="1725185"/>
            <a:chOff x="0" y="0"/>
            <a:chExt cx="5080063" cy="230024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440967"/>
              <a:ext cx="5080063" cy="1859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FAFEFF"/>
                  </a:solidFill>
                  <a:latin typeface="Cooper Hewitt"/>
                </a:rPr>
                <a:t>В таких ситуациях очень сильно важна поддержка со стороны.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04775"/>
              <a:ext cx="5080063" cy="5880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2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193318" y="2813849"/>
            <a:ext cx="3675931" cy="3718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AFEFF"/>
                </a:solidFill>
                <a:latin typeface="Cooper Hewitt"/>
              </a:rPr>
              <a:t>Обязательно обратитесь к помощи психолога, так как попытка самоубийства (мысли о самоубийстве) может оставить след в жизни человека и не пройти незаметно.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4386340">
            <a:off x="7228636" y="698393"/>
            <a:ext cx="5036608" cy="2424814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6435628">
            <a:off x="6094293" y="2965209"/>
            <a:ext cx="7879821" cy="2294842"/>
          </a:xfrm>
          <a:prstGeom prst="rect">
            <a:avLst/>
          </a:prstGeom>
          <a:solidFill>
            <a:srgbClr val="C3EBE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969623" y="1072413"/>
            <a:ext cx="4398768" cy="463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AFEFF"/>
                </a:solidFill>
                <a:latin typeface="Cooper Hewitt"/>
              </a:rPr>
              <a:t>Важно правильно и грамотно вывести человека и спасти его. Речь идет о квалифицированном психологе, который поможет разобраться в причинах такого поведения, эмоционального состояния и предупредить попытки суицида в будущем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894081" y="1016212"/>
            <a:ext cx="4474310" cy="4897761"/>
            <a:chOff x="0" y="0"/>
            <a:chExt cx="8804714" cy="963799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804715" cy="9637998"/>
            </a:xfrm>
            <a:custGeom>
              <a:avLst/>
              <a:gdLst/>
              <a:ahLst/>
              <a:cxnLst/>
              <a:rect r="r" b="b" t="t" l="l"/>
              <a:pathLst>
                <a:path h="9637998" w="8804715">
                  <a:moveTo>
                    <a:pt x="0" y="0"/>
                  </a:moveTo>
                  <a:lnTo>
                    <a:pt x="0" y="9637998"/>
                  </a:lnTo>
                  <a:lnTo>
                    <a:pt x="8804715" y="9637998"/>
                  </a:lnTo>
                  <a:lnTo>
                    <a:pt x="8804715" y="0"/>
                  </a:lnTo>
                  <a:lnTo>
                    <a:pt x="0" y="0"/>
                  </a:lnTo>
                  <a:close/>
                  <a:moveTo>
                    <a:pt x="8743755" y="9577037"/>
                  </a:moveTo>
                  <a:lnTo>
                    <a:pt x="59690" y="9577037"/>
                  </a:lnTo>
                  <a:lnTo>
                    <a:pt x="59690" y="59690"/>
                  </a:lnTo>
                  <a:lnTo>
                    <a:pt x="8743755" y="59690"/>
                  </a:lnTo>
                  <a:lnTo>
                    <a:pt x="8743755" y="9577038"/>
                  </a:lnTo>
                  <a:close/>
                </a:path>
              </a:pathLst>
            </a:custGeom>
            <a:solidFill>
              <a:srgbClr val="C3EBE2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00" t="0" r="550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88471" y="4227628"/>
            <a:ext cx="4388743" cy="4712104"/>
            <a:chOff x="0" y="0"/>
            <a:chExt cx="5851657" cy="6282805"/>
          </a:xfrm>
        </p:grpSpPr>
        <p:sp>
          <p:nvSpPr>
            <p:cNvPr name="AutoShape 3" id="3"/>
            <p:cNvSpPr/>
            <p:nvPr/>
          </p:nvSpPr>
          <p:spPr>
            <a:xfrm rot="3790950">
              <a:off x="-597687" y="1763060"/>
              <a:ext cx="5029607" cy="1753745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4" id="4"/>
            <p:cNvSpPr/>
            <p:nvPr/>
          </p:nvSpPr>
          <p:spPr>
            <a:xfrm rot="1687673">
              <a:off x="705661" y="3447039"/>
              <a:ext cx="5029607" cy="1753745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599958" y="-1672942"/>
            <a:ext cx="4695483" cy="4808924"/>
            <a:chOff x="0" y="0"/>
            <a:chExt cx="6260644" cy="6411899"/>
          </a:xfrm>
        </p:grpSpPr>
        <p:sp>
          <p:nvSpPr>
            <p:cNvPr name="AutoShape 6" id="6"/>
            <p:cNvSpPr/>
            <p:nvPr/>
          </p:nvSpPr>
          <p:spPr>
            <a:xfrm rot="2212923">
              <a:off x="23701" y="1374998"/>
              <a:ext cx="5184870" cy="1807882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7" id="7"/>
            <p:cNvSpPr/>
            <p:nvPr/>
          </p:nvSpPr>
          <p:spPr>
            <a:xfrm rot="3696239">
              <a:off x="1640163" y="2797560"/>
              <a:ext cx="5184870" cy="1807882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226637" y="952137"/>
            <a:ext cx="9611853" cy="6363063"/>
            <a:chOff x="0" y="0"/>
            <a:chExt cx="12815804" cy="848408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2815804" cy="8484083"/>
              <a:chOff x="0" y="0"/>
              <a:chExt cx="20006992" cy="13244662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20006991" cy="13244663"/>
              </a:xfrm>
              <a:custGeom>
                <a:avLst/>
                <a:gdLst/>
                <a:ahLst/>
                <a:cxnLst/>
                <a:rect r="r" b="b" t="t" l="l"/>
                <a:pathLst>
                  <a:path h="13244663" w="20006991">
                    <a:moveTo>
                      <a:pt x="0" y="0"/>
                    </a:moveTo>
                    <a:lnTo>
                      <a:pt x="0" y="13244663"/>
                    </a:lnTo>
                    <a:lnTo>
                      <a:pt x="20006991" y="13244663"/>
                    </a:lnTo>
                    <a:lnTo>
                      <a:pt x="20006991" y="0"/>
                    </a:lnTo>
                    <a:lnTo>
                      <a:pt x="0" y="0"/>
                    </a:lnTo>
                    <a:close/>
                    <a:moveTo>
                      <a:pt x="19946032" y="13183702"/>
                    </a:moveTo>
                    <a:lnTo>
                      <a:pt x="59690" y="13183702"/>
                    </a:lnTo>
                    <a:lnTo>
                      <a:pt x="59690" y="59690"/>
                    </a:lnTo>
                    <a:lnTo>
                      <a:pt x="19946032" y="59690"/>
                    </a:lnTo>
                    <a:lnTo>
                      <a:pt x="19946032" y="13183702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786552" y="721387"/>
              <a:ext cx="11242699" cy="5878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19"/>
                </a:lnSpc>
              </a:pPr>
              <a:r>
                <a:rPr lang="en-US" sz="4399" spc="43">
                  <a:solidFill>
                    <a:srgbClr val="C3EBE2"/>
                  </a:solidFill>
                  <a:latin typeface="Cooper Hewitt"/>
                </a:rPr>
                <a:t>Ежегодно более 1 000 000 человек в мире заканчивают жизнь суицидом. </a:t>
              </a:r>
            </a:p>
            <a:p>
              <a:pPr algn="ctr">
                <a:lnSpc>
                  <a:spcPts val="5719"/>
                </a:lnSpc>
              </a:pPr>
              <a:r>
                <a:rPr lang="en-US" sz="4399" spc="43">
                  <a:solidFill>
                    <a:srgbClr val="C3EBE2"/>
                  </a:solidFill>
                  <a:latin typeface="Cooper Hewitt"/>
                </a:rPr>
                <a:t>Это 83 000 людей в месяц, больше 2000 в день, один умирает каждые 40 секунд.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512101" y="7019746"/>
              <a:ext cx="9791602" cy="561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99443" y="-505746"/>
            <a:ext cx="5275140" cy="8326691"/>
            <a:chOff x="0" y="0"/>
            <a:chExt cx="7033520" cy="11102255"/>
          </a:xfrm>
        </p:grpSpPr>
        <p:sp>
          <p:nvSpPr>
            <p:cNvPr name="AutoShape 3" id="3"/>
            <p:cNvSpPr/>
            <p:nvPr/>
          </p:nvSpPr>
          <p:spPr>
            <a:xfrm rot="-4688599">
              <a:off x="-33245" y="2328119"/>
              <a:ext cx="8241150" cy="4290661"/>
            </a:xfrm>
            <a:prstGeom prst="rect">
              <a:avLst/>
            </a:prstGeom>
            <a:solidFill>
              <a:srgbClr val="C3EBE2"/>
            </a:solidFill>
          </p:spPr>
        </p:sp>
        <p:sp>
          <p:nvSpPr>
            <p:cNvPr name="AutoShape 4" id="4"/>
            <p:cNvSpPr/>
            <p:nvPr/>
          </p:nvSpPr>
          <p:spPr>
            <a:xfrm rot="-6657164">
              <a:off x="-1014169" y="4113928"/>
              <a:ext cx="9061858" cy="4061589"/>
            </a:xfrm>
            <a:prstGeom prst="rect">
              <a:avLst/>
            </a:prstGeom>
            <a:solidFill>
              <a:srgbClr val="FAFE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490018" y="-722933"/>
            <a:ext cx="11138543" cy="11306783"/>
            <a:chOff x="0" y="0"/>
            <a:chExt cx="14851391" cy="1507571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851391" cy="15075711"/>
              <a:chOff x="0" y="0"/>
              <a:chExt cx="24650873" cy="25023207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24650874" cy="25023206"/>
              </a:xfrm>
              <a:custGeom>
                <a:avLst/>
                <a:gdLst/>
                <a:ahLst/>
                <a:cxnLst/>
                <a:rect r="r" b="b" t="t" l="l"/>
                <a:pathLst>
                  <a:path h="25023206" w="24650874">
                    <a:moveTo>
                      <a:pt x="0" y="0"/>
                    </a:moveTo>
                    <a:lnTo>
                      <a:pt x="0" y="25023206"/>
                    </a:lnTo>
                    <a:lnTo>
                      <a:pt x="24650874" y="25023206"/>
                    </a:lnTo>
                    <a:lnTo>
                      <a:pt x="24650874" y="0"/>
                    </a:lnTo>
                    <a:lnTo>
                      <a:pt x="0" y="0"/>
                    </a:lnTo>
                    <a:close/>
                    <a:moveTo>
                      <a:pt x="24589913" y="24962247"/>
                    </a:moveTo>
                    <a:lnTo>
                      <a:pt x="59690" y="24962247"/>
                    </a:lnTo>
                    <a:lnTo>
                      <a:pt x="59690" y="59690"/>
                    </a:lnTo>
                    <a:lnTo>
                      <a:pt x="24589913" y="59690"/>
                    </a:lnTo>
                    <a:lnTo>
                      <a:pt x="24589913" y="24962247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2698902" y="1240721"/>
              <a:ext cx="11000555" cy="92996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0"/>
                </a:lnSpc>
              </a:pPr>
              <a:r>
                <a:rPr lang="en-US" sz="2633" spc="26">
                  <a:solidFill>
                    <a:srgbClr val="C3EBE2"/>
                  </a:solidFill>
                  <a:latin typeface="Cooper Hewitt"/>
                </a:rPr>
                <a:t>Феномен суицида привлекал внимание человечества испокон веков. </a:t>
              </a:r>
            </a:p>
            <a:p>
              <a:pPr algn="ctr">
                <a:lnSpc>
                  <a:spcPts val="3950"/>
                </a:lnSpc>
              </a:pPr>
              <a:r>
                <a:rPr lang="en-US" sz="2633" spc="26">
                  <a:solidFill>
                    <a:srgbClr val="C3EBE2"/>
                  </a:solidFill>
                  <a:latin typeface="Cooper Hewitt"/>
                </a:rPr>
                <a:t>Самоубийство во все времена считалось большим грехом. </a:t>
              </a:r>
            </a:p>
            <a:p>
              <a:pPr algn="ctr">
                <a:lnSpc>
                  <a:spcPts val="3950"/>
                </a:lnSpc>
              </a:pPr>
              <a:r>
                <a:rPr lang="en-US" sz="2633" spc="26">
                  <a:solidFill>
                    <a:srgbClr val="C3EBE2"/>
                  </a:solidFill>
                  <a:latin typeface="Cooper Hewitt"/>
                </a:rPr>
                <a:t>В Древнем Риме человека, совершившего суицид, объявляли преступником, его семья строго наказывалась, тело погибшего выставляли на общее обозрение в центре города. </a:t>
              </a:r>
            </a:p>
            <a:p>
              <a:pPr algn="ctr">
                <a:lnSpc>
                  <a:spcPts val="3950"/>
                </a:lnSpc>
              </a:pPr>
              <a:r>
                <a:rPr lang="en-US" sz="2633" spc="26">
                  <a:solidFill>
                    <a:srgbClr val="C3EBE2"/>
                  </a:solidFill>
                  <a:latin typeface="Cooper Hewitt"/>
                </a:rPr>
                <a:t>В Америке до середины XIX века тех, кто совершил неудачную попытку суицида, приговаривали к 20 годам лишения свободы.Постепенно самоубийство стали считать психическим заболеванием.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2840" t="0" r="8659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4331990">
            <a:off x="-2871815" y="674609"/>
            <a:ext cx="7010824" cy="3717653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-8902182">
            <a:off x="-1684436" y="5264760"/>
            <a:ext cx="7010824" cy="3227122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3147583" y="731520"/>
            <a:ext cx="7039545" cy="4849391"/>
            <a:chOff x="0" y="0"/>
            <a:chExt cx="9386060" cy="646585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9386060" cy="6465855"/>
              <a:chOff x="0" y="0"/>
              <a:chExt cx="14652754" cy="10093967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4652754" cy="10093967"/>
              </a:xfrm>
              <a:custGeom>
                <a:avLst/>
                <a:gdLst/>
                <a:ahLst/>
                <a:cxnLst/>
                <a:rect r="r" b="b" t="t" l="l"/>
                <a:pathLst>
                  <a:path h="10093967" w="14652754">
                    <a:moveTo>
                      <a:pt x="0" y="0"/>
                    </a:moveTo>
                    <a:lnTo>
                      <a:pt x="0" y="10093967"/>
                    </a:lnTo>
                    <a:lnTo>
                      <a:pt x="14652754" y="10093967"/>
                    </a:lnTo>
                    <a:lnTo>
                      <a:pt x="14652754" y="0"/>
                    </a:lnTo>
                    <a:lnTo>
                      <a:pt x="0" y="0"/>
                    </a:lnTo>
                    <a:close/>
                    <a:moveTo>
                      <a:pt x="14591795" y="10033007"/>
                    </a:moveTo>
                    <a:lnTo>
                      <a:pt x="59690" y="10033007"/>
                    </a:lnTo>
                    <a:lnTo>
                      <a:pt x="59690" y="59690"/>
                    </a:lnTo>
                    <a:lnTo>
                      <a:pt x="14591795" y="59690"/>
                    </a:lnTo>
                    <a:lnTo>
                      <a:pt x="14591795" y="10033007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652219" y="418184"/>
              <a:ext cx="7232827" cy="5534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28">
                  <a:solidFill>
                    <a:srgbClr val="C3EBE2"/>
                  </a:solidFill>
                  <a:latin typeface="Cooper Hewitt"/>
                </a:rPr>
                <a:t>При выявлении причин суицида, мы отметили, что наиболее частыми выступают текущие проблемы в жизни, непонимание, и как следствие этого одиночество, физические издевательства, насилие в любых формах проявления.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4386340">
            <a:off x="7228636" y="698393"/>
            <a:ext cx="5036608" cy="2424814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6435628">
            <a:off x="6094293" y="2965209"/>
            <a:ext cx="7879821" cy="2294842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-283517" y="-512163"/>
            <a:ext cx="3562274" cy="4034368"/>
            <a:chOff x="0" y="0"/>
            <a:chExt cx="4749699" cy="537915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58982" y="5122887"/>
              <a:ext cx="898143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9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157126" y="5122887"/>
              <a:ext cx="898143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9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55269" y="5122887"/>
              <a:ext cx="898143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9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953412" y="5122887"/>
              <a:ext cx="898143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851556" y="5122887"/>
              <a:ext cx="898143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9"/>
                </a:lnSpc>
              </a:pPr>
            </a:p>
          </p:txBody>
        </p: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258982" y="109085"/>
              <a:ext cx="4490717" cy="5051903"/>
              <a:chOff x="0" y="0"/>
              <a:chExt cx="8261553" cy="9293964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-6350"/>
                <a:ext cx="8261553" cy="9306664"/>
              </a:xfrm>
              <a:custGeom>
                <a:avLst/>
                <a:gdLst/>
                <a:ahLst/>
                <a:cxnLst/>
                <a:rect r="r" b="b" t="t" l="l"/>
                <a:pathLst>
                  <a:path h="9306664" w="8261553">
                    <a:moveTo>
                      <a:pt x="0" y="0"/>
                    </a:moveTo>
                    <a:lnTo>
                      <a:pt x="8261553" y="0"/>
                    </a:lnTo>
                    <a:lnTo>
                      <a:pt x="8261553" y="12700"/>
                    </a:lnTo>
                    <a:lnTo>
                      <a:pt x="0" y="12700"/>
                    </a:lnTo>
                    <a:close/>
                    <a:moveTo>
                      <a:pt x="0" y="2323491"/>
                    </a:moveTo>
                    <a:lnTo>
                      <a:pt x="8261553" y="2323491"/>
                    </a:lnTo>
                    <a:lnTo>
                      <a:pt x="8261553" y="2336191"/>
                    </a:lnTo>
                    <a:lnTo>
                      <a:pt x="0" y="2336191"/>
                    </a:lnTo>
                    <a:close/>
                    <a:moveTo>
                      <a:pt x="0" y="4646982"/>
                    </a:moveTo>
                    <a:lnTo>
                      <a:pt x="8261553" y="4646982"/>
                    </a:lnTo>
                    <a:lnTo>
                      <a:pt x="8261553" y="4659682"/>
                    </a:lnTo>
                    <a:lnTo>
                      <a:pt x="0" y="4659682"/>
                    </a:lnTo>
                    <a:close/>
                    <a:moveTo>
                      <a:pt x="0" y="6970473"/>
                    </a:moveTo>
                    <a:lnTo>
                      <a:pt x="8261553" y="6970473"/>
                    </a:lnTo>
                    <a:lnTo>
                      <a:pt x="8261553" y="6983173"/>
                    </a:lnTo>
                    <a:lnTo>
                      <a:pt x="0" y="6983173"/>
                    </a:lnTo>
                    <a:close/>
                    <a:moveTo>
                      <a:pt x="0" y="9293964"/>
                    </a:moveTo>
                    <a:lnTo>
                      <a:pt x="8261553" y="9293964"/>
                    </a:lnTo>
                    <a:lnTo>
                      <a:pt x="8261553" y="9306664"/>
                    </a:lnTo>
                    <a:lnTo>
                      <a:pt x="0" y="9306664"/>
                    </a:lnTo>
                    <a:close/>
                  </a:path>
                </a:pathLst>
              </a:custGeom>
              <a:solidFill>
                <a:srgbClr val="FAFEFF">
                  <a:alpha val="24705"/>
                </a:srgbClr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-38100"/>
              <a:ext cx="258982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AFEFF"/>
                  </a:solidFill>
                  <a:latin typeface="Arimo"/>
                </a:rPr>
                <a:t>40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224876"/>
              <a:ext cx="258982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AFEFF"/>
                  </a:solidFill>
                  <a:latin typeface="Arimo"/>
                </a:rPr>
                <a:t>30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487851"/>
              <a:ext cx="258982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AFEFF"/>
                  </a:solidFill>
                  <a:latin typeface="Arimo"/>
                </a:rPr>
                <a:t>20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3750827"/>
              <a:ext cx="258982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AFEFF"/>
                  </a:solidFill>
                  <a:latin typeface="Arimo"/>
                </a:rPr>
                <a:t>10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03550" y="5013803"/>
              <a:ext cx="155432" cy="25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AFEFF"/>
                  </a:solidFill>
                  <a:latin typeface="Arimo"/>
                </a:rPr>
                <a:t>0 </a:t>
              </a:r>
            </a:p>
          </p:txBody>
        </p: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258982" y="109085"/>
              <a:ext cx="4490717" cy="5051903"/>
              <a:chOff x="0" y="0"/>
              <a:chExt cx="8261553" cy="9293964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762655" y="3233822"/>
                <a:ext cx="1737095" cy="1941075"/>
              </a:xfrm>
              <a:custGeom>
                <a:avLst/>
                <a:gdLst/>
                <a:ahLst/>
                <a:cxnLst/>
                <a:rect r="r" b="b" t="t" l="l"/>
                <a:pathLst>
                  <a:path h="1941075" w="1737095">
                    <a:moveTo>
                      <a:pt x="127000" y="1877858"/>
                    </a:moveTo>
                    <a:cubicBezTo>
                      <a:pt x="126844" y="1842899"/>
                      <a:pt x="98460" y="1814642"/>
                      <a:pt x="63500" y="1814642"/>
                    </a:cubicBezTo>
                    <a:cubicBezTo>
                      <a:pt x="28541" y="1814642"/>
                      <a:pt x="157" y="1842899"/>
                      <a:pt x="0" y="1877858"/>
                    </a:cubicBezTo>
                    <a:cubicBezTo>
                      <a:pt x="157" y="1912817"/>
                      <a:pt x="28541" y="1941075"/>
                      <a:pt x="63500" y="1941075"/>
                    </a:cubicBezTo>
                    <a:cubicBezTo>
                      <a:pt x="98460" y="1941075"/>
                      <a:pt x="126844" y="1912817"/>
                      <a:pt x="127000" y="1877858"/>
                    </a:cubicBezTo>
                    <a:close/>
                    <a:moveTo>
                      <a:pt x="42216" y="1858793"/>
                    </a:moveTo>
                    <a:lnTo>
                      <a:pt x="84785" y="1896924"/>
                    </a:lnTo>
                    <a:lnTo>
                      <a:pt x="1737096" y="38131"/>
                    </a:lnTo>
                    <a:lnTo>
                      <a:pt x="1694526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2414966" y="3189671"/>
                <a:ext cx="1726845" cy="786623"/>
              </a:xfrm>
              <a:custGeom>
                <a:avLst/>
                <a:gdLst/>
                <a:ahLst/>
                <a:cxnLst/>
                <a:rect r="r" b="b" t="t" l="l"/>
                <a:pathLst>
                  <a:path h="786623" w="1726845">
                    <a:moveTo>
                      <a:pt x="127000" y="63216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6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6"/>
                    </a:cubicBezTo>
                    <a:close/>
                    <a:moveTo>
                      <a:pt x="74535" y="36858"/>
                    </a:moveTo>
                    <a:lnTo>
                      <a:pt x="52465" y="89575"/>
                    </a:lnTo>
                    <a:lnTo>
                      <a:pt x="1704776" y="786622"/>
                    </a:lnTo>
                    <a:lnTo>
                      <a:pt x="1726845" y="733905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>
                <a:off x="4067277" y="1147095"/>
                <a:ext cx="1740344" cy="2866057"/>
              </a:xfrm>
              <a:custGeom>
                <a:avLst/>
                <a:gdLst/>
                <a:ahLst/>
                <a:cxnLst/>
                <a:rect r="r" b="b" t="t" l="l"/>
                <a:pathLst>
                  <a:path h="2866057" w="1740344">
                    <a:moveTo>
                      <a:pt x="127000" y="2802840"/>
                    </a:moveTo>
                    <a:cubicBezTo>
                      <a:pt x="126843" y="2767881"/>
                      <a:pt x="98459" y="2739623"/>
                      <a:pt x="63500" y="2739623"/>
                    </a:cubicBezTo>
                    <a:cubicBezTo>
                      <a:pt x="28540" y="2739623"/>
                      <a:pt x="156" y="2767881"/>
                      <a:pt x="0" y="2802840"/>
                    </a:cubicBezTo>
                    <a:cubicBezTo>
                      <a:pt x="156" y="2837799"/>
                      <a:pt x="28540" y="2866057"/>
                      <a:pt x="63500" y="2866057"/>
                    </a:cubicBezTo>
                    <a:cubicBezTo>
                      <a:pt x="98459" y="2866057"/>
                      <a:pt x="126843" y="2837799"/>
                      <a:pt x="127000" y="2802840"/>
                    </a:cubicBezTo>
                    <a:close/>
                    <a:moveTo>
                      <a:pt x="38966" y="2788189"/>
                    </a:moveTo>
                    <a:lnTo>
                      <a:pt x="88033" y="2817491"/>
                    </a:lnTo>
                    <a:lnTo>
                      <a:pt x="1740344" y="29301"/>
                    </a:lnTo>
                    <a:lnTo>
                      <a:pt x="1691277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>
                <a:off x="5719587" y="866180"/>
                <a:ext cx="1779310" cy="358782"/>
              </a:xfrm>
              <a:custGeom>
                <a:avLst/>
                <a:gdLst/>
                <a:ahLst/>
                <a:cxnLst/>
                <a:rect r="r" b="b" t="t" l="l"/>
                <a:pathLst>
                  <a:path h="358782" w="1779310">
                    <a:moveTo>
                      <a:pt x="127000" y="295566"/>
                    </a:moveTo>
                    <a:cubicBezTo>
                      <a:pt x="126844" y="260606"/>
                      <a:pt x="98459" y="232349"/>
                      <a:pt x="63500" y="232349"/>
                    </a:cubicBezTo>
                    <a:cubicBezTo>
                      <a:pt x="28540" y="232349"/>
                      <a:pt x="156" y="260606"/>
                      <a:pt x="0" y="295566"/>
                    </a:cubicBezTo>
                    <a:cubicBezTo>
                      <a:pt x="156" y="330525"/>
                      <a:pt x="28540" y="358782"/>
                      <a:pt x="63500" y="358782"/>
                    </a:cubicBezTo>
                    <a:cubicBezTo>
                      <a:pt x="98459" y="358782"/>
                      <a:pt x="126844" y="330525"/>
                      <a:pt x="127000" y="295566"/>
                    </a:cubicBezTo>
                    <a:close/>
                    <a:moveTo>
                      <a:pt x="59551" y="267265"/>
                    </a:moveTo>
                    <a:lnTo>
                      <a:pt x="67449" y="323866"/>
                    </a:lnTo>
                    <a:lnTo>
                      <a:pt x="1719760" y="91517"/>
                    </a:lnTo>
                    <a:lnTo>
                      <a:pt x="1711862" y="34916"/>
                    </a:lnTo>
                    <a:close/>
                    <a:moveTo>
                      <a:pt x="1779310" y="63216"/>
                    </a:moveTo>
                    <a:cubicBezTo>
                      <a:pt x="1779154" y="28257"/>
                      <a:pt x="1750770" y="0"/>
                      <a:pt x="1715810" y="0"/>
                    </a:cubicBezTo>
                    <a:cubicBezTo>
                      <a:pt x="1680850" y="0"/>
                      <a:pt x="1652467" y="28257"/>
                      <a:pt x="1652310" y="63216"/>
                    </a:cubicBezTo>
                    <a:cubicBezTo>
                      <a:pt x="1652467" y="98176"/>
                      <a:pt x="1680850" y="126433"/>
                      <a:pt x="1715810" y="126433"/>
                    </a:cubicBezTo>
                    <a:cubicBezTo>
                      <a:pt x="1750770" y="126433"/>
                      <a:pt x="1779154" y="98176"/>
                      <a:pt x="1779310" y="63216"/>
                    </a:cubicBez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762655" y="3921634"/>
                <a:ext cx="1719760" cy="323866"/>
              </a:xfrm>
              <a:custGeom>
                <a:avLst/>
                <a:gdLst/>
                <a:ahLst/>
                <a:cxnLst/>
                <a:rect r="r" b="b" t="t" l="l"/>
                <a:pathLst>
                  <a:path h="323866" w="1719760">
                    <a:moveTo>
                      <a:pt x="127000" y="260650"/>
                    </a:moveTo>
                    <a:cubicBezTo>
                      <a:pt x="126844" y="225691"/>
                      <a:pt x="98460" y="197433"/>
                      <a:pt x="63500" y="197433"/>
                    </a:cubicBezTo>
                    <a:cubicBezTo>
                      <a:pt x="28541" y="197433"/>
                      <a:pt x="157" y="225691"/>
                      <a:pt x="0" y="260650"/>
                    </a:cubicBezTo>
                    <a:cubicBezTo>
                      <a:pt x="157" y="295609"/>
                      <a:pt x="28541" y="323867"/>
                      <a:pt x="63500" y="323867"/>
                    </a:cubicBezTo>
                    <a:cubicBezTo>
                      <a:pt x="98460" y="323867"/>
                      <a:pt x="126844" y="295609"/>
                      <a:pt x="127000" y="260650"/>
                    </a:cubicBezTo>
                    <a:close/>
                    <a:moveTo>
                      <a:pt x="59551" y="232349"/>
                    </a:moveTo>
                    <a:lnTo>
                      <a:pt x="67450" y="288951"/>
                    </a:lnTo>
                    <a:lnTo>
                      <a:pt x="1719760" y="56601"/>
                    </a:lnTo>
                    <a:lnTo>
                      <a:pt x="1711862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2414966" y="2303050"/>
                <a:ext cx="1735778" cy="1710101"/>
              </a:xfrm>
              <a:custGeom>
                <a:avLst/>
                <a:gdLst/>
                <a:ahLst/>
                <a:cxnLst/>
                <a:rect r="r" b="b" t="t" l="l"/>
                <a:pathLst>
                  <a:path h="1710101" w="1735778">
                    <a:moveTo>
                      <a:pt x="127000" y="1646885"/>
                    </a:moveTo>
                    <a:cubicBezTo>
                      <a:pt x="126844" y="1611926"/>
                      <a:pt x="98459" y="1583668"/>
                      <a:pt x="63500" y="1583668"/>
                    </a:cubicBezTo>
                    <a:cubicBezTo>
                      <a:pt x="28540" y="1583668"/>
                      <a:pt x="156" y="1611926"/>
                      <a:pt x="0" y="1646885"/>
                    </a:cubicBezTo>
                    <a:cubicBezTo>
                      <a:pt x="156" y="1681844"/>
                      <a:pt x="28540" y="1710102"/>
                      <a:pt x="63500" y="1710102"/>
                    </a:cubicBezTo>
                    <a:cubicBezTo>
                      <a:pt x="98459" y="1710102"/>
                      <a:pt x="126844" y="1681844"/>
                      <a:pt x="127000" y="1646885"/>
                    </a:cubicBezTo>
                    <a:close/>
                    <a:moveTo>
                      <a:pt x="43532" y="1626444"/>
                    </a:moveTo>
                    <a:lnTo>
                      <a:pt x="83467" y="1667326"/>
                    </a:lnTo>
                    <a:lnTo>
                      <a:pt x="1735778" y="40882"/>
                    </a:lnTo>
                    <a:lnTo>
                      <a:pt x="1695843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4067277" y="2260274"/>
                <a:ext cx="1723492" cy="555438"/>
              </a:xfrm>
              <a:custGeom>
                <a:avLst/>
                <a:gdLst/>
                <a:ahLst/>
                <a:cxnLst/>
                <a:rect r="r" b="b" t="t" l="l"/>
                <a:pathLst>
                  <a:path h="555438" w="1723492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3" y="98176"/>
                      <a:pt x="127000" y="63217"/>
                    </a:cubicBezTo>
                    <a:close/>
                    <a:moveTo>
                      <a:pt x="71181" y="35694"/>
                    </a:moveTo>
                    <a:lnTo>
                      <a:pt x="55818" y="90740"/>
                    </a:lnTo>
                    <a:lnTo>
                      <a:pt x="1708129" y="555438"/>
                    </a:lnTo>
                    <a:lnTo>
                      <a:pt x="1723492" y="500392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5719587" y="1795576"/>
                <a:ext cx="1779310" cy="1055830"/>
              </a:xfrm>
              <a:custGeom>
                <a:avLst/>
                <a:gdLst/>
                <a:ahLst/>
                <a:cxnLst/>
                <a:rect r="r" b="b" t="t" l="l"/>
                <a:pathLst>
                  <a:path h="1055830" w="1779310">
                    <a:moveTo>
                      <a:pt x="127000" y="992613"/>
                    </a:moveTo>
                    <a:cubicBezTo>
                      <a:pt x="126844" y="957654"/>
                      <a:pt x="98459" y="929397"/>
                      <a:pt x="63500" y="929397"/>
                    </a:cubicBezTo>
                    <a:cubicBezTo>
                      <a:pt x="28540" y="929397"/>
                      <a:pt x="156" y="957654"/>
                      <a:pt x="0" y="992613"/>
                    </a:cubicBezTo>
                    <a:cubicBezTo>
                      <a:pt x="156" y="1027573"/>
                      <a:pt x="28540" y="1055830"/>
                      <a:pt x="63500" y="1055830"/>
                    </a:cubicBezTo>
                    <a:cubicBezTo>
                      <a:pt x="98459" y="1055830"/>
                      <a:pt x="126844" y="1027573"/>
                      <a:pt x="127000" y="992613"/>
                    </a:cubicBezTo>
                    <a:close/>
                    <a:moveTo>
                      <a:pt x="49572" y="967662"/>
                    </a:moveTo>
                    <a:lnTo>
                      <a:pt x="77428" y="1017564"/>
                    </a:lnTo>
                    <a:lnTo>
                      <a:pt x="1729738" y="88168"/>
                    </a:lnTo>
                    <a:lnTo>
                      <a:pt x="1701883" y="38266"/>
                    </a:lnTo>
                    <a:close/>
                    <a:moveTo>
                      <a:pt x="1779310" y="63217"/>
                    </a:moveTo>
                    <a:cubicBezTo>
                      <a:pt x="1779154" y="28258"/>
                      <a:pt x="1750770" y="0"/>
                      <a:pt x="1715810" y="0"/>
                    </a:cubicBezTo>
                    <a:cubicBezTo>
                      <a:pt x="1680850" y="0"/>
                      <a:pt x="1652467" y="28258"/>
                      <a:pt x="1652310" y="63217"/>
                    </a:cubicBezTo>
                    <a:cubicBezTo>
                      <a:pt x="1652467" y="98176"/>
                      <a:pt x="1680850" y="126434"/>
                      <a:pt x="1715810" y="126434"/>
                    </a:cubicBezTo>
                    <a:cubicBezTo>
                      <a:pt x="1750770" y="126434"/>
                      <a:pt x="1779154" y="98176"/>
                      <a:pt x="1779310" y="63217"/>
                    </a:cubicBez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3025706" y="2883143"/>
            <a:ext cx="3133940" cy="988893"/>
            <a:chOff x="0" y="0"/>
            <a:chExt cx="4178587" cy="1318524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66675"/>
              <a:ext cx="4178587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847989"/>
              <a:ext cx="4178587" cy="470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2211883" y="881186"/>
            <a:ext cx="5944423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C3EBE2"/>
                </a:solidFill>
                <a:latin typeface="Cooper Hewitt Heavy"/>
              </a:rPr>
              <a:t>В соответствии с целью нашей работы, мы решили определить, насколько студенты учебных заведений г. Омска подвержены суицидальным наклонностям и какие рекомендации они могут дать для предупреждения самоубийств в будущем.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3252" y="4280564"/>
            <a:ext cx="8357062" cy="202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400" spc="180">
                <a:solidFill>
                  <a:srgbClr val="FFFFFF"/>
                </a:solidFill>
                <a:latin typeface="Cooper Hewitt"/>
              </a:rPr>
              <a:t>НАМИ ПРОВЕДЕН ОПРОС ПОСРЕДСТВОМ ОНЛАЙН-СЕРВИСА GOOGLE FORMS МЕТОДОМ АНКЕТИРОВАНИЯ, В КОТОРОМ ПРИНЯЛИ УЧАСТИЕ 80 ЧЕЛОВЕК, ВОЗРАСТ КОТОРЫХ ВАРЬИРОВАЛСЯ ОТ 17 ДО 22 ЛЕТ.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9326448">
            <a:off x="-1803231" y="5675320"/>
            <a:ext cx="7366090" cy="2999886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6178657">
            <a:off x="4167580" y="3344023"/>
            <a:ext cx="10897814" cy="1764104"/>
          </a:xfrm>
          <a:prstGeom prst="rect">
            <a:avLst/>
          </a:prstGeom>
          <a:solidFill>
            <a:srgbClr val="C3EBE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731520" y="387730"/>
            <a:ext cx="7765541" cy="500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latin typeface="Arimo"/>
              </a:rPr>
              <a:t>Вопросы, которые были предложены респондентам: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ea typeface="Arimo"/>
              </a:rPr>
              <a:t>● Были ли у вас мысли о суициде? (Варианты ответа: да, нет).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ea typeface="Arimo"/>
              </a:rPr>
              <a:t>● Были ли попытки суицида? (Варианты ответа: да, нет).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ea typeface="Arimo"/>
              </a:rPr>
              <a:t>● Какая по вашему мнению наиболее распространенная причина, побуждающая людей совершить суицид? (Варианты ответа: депрессия, ощущение бессмысленности жизни, психические заболевания, фобии, неврозы, употребление алкоголя или наркотиков, безответная любовь.)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ea typeface="Arimo"/>
              </a:rPr>
              <a:t>● Что вы думаете о людях, которые совершают самоубийство? (Варианты ответа: смелый поступок, удел слабых.)</a:t>
            </a:r>
          </a:p>
          <a:p>
            <a:pPr algn="ctr">
              <a:lnSpc>
                <a:spcPts val="2226"/>
              </a:lnSpc>
              <a:spcBef>
                <a:spcPct val="0"/>
              </a:spcBef>
            </a:pPr>
            <a:r>
              <a:rPr lang="en-US" sz="2100" spc="-21">
                <a:solidFill>
                  <a:srgbClr val="FFFFFF"/>
                </a:solidFill>
                <a:ea typeface="Arimo"/>
              </a:rPr>
              <a:t>● Что по вашему мнению необходимо, чтобы предотвратить попытки суицида? (Открытый вопрос).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1520" y="1926526"/>
            <a:ext cx="8290560" cy="3481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  <a:spcBef>
                <a:spcPct val="0"/>
              </a:spcBef>
            </a:pPr>
            <a:r>
              <a:rPr lang="en-US" sz="2400" spc="-24">
                <a:solidFill>
                  <a:srgbClr val="FFFFFF"/>
                </a:solidFill>
                <a:latin typeface="Arimo"/>
              </a:rPr>
              <a:t>Как показали результаты нашего исследования, 52 % опрошенных (42 человека) хоть раз в жизни задумывались о суициде. Из них, попытки свести счеты с жизнью предпринимали 5% опрошенных (4 человека). К личным причинам, побуждающим людей сводить счеты с жизнью, большинство респондентов отнесли депрессию (66%)(53 человека), ощущениебессмысленности собственной жизни (62%) (50 человек), психические заболевания, фобии и неврозы (59%) (47 человек), употребление алкоголя или наркотиков (64%) (51 человек), а также безответную любовь (71%) (57 человек).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00" t="0" r="550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88471" y="4227628"/>
            <a:ext cx="4388743" cy="4712104"/>
            <a:chOff x="0" y="0"/>
            <a:chExt cx="5851657" cy="6282805"/>
          </a:xfrm>
        </p:grpSpPr>
        <p:sp>
          <p:nvSpPr>
            <p:cNvPr name="AutoShape 3" id="3"/>
            <p:cNvSpPr/>
            <p:nvPr/>
          </p:nvSpPr>
          <p:spPr>
            <a:xfrm rot="3790950">
              <a:off x="-597687" y="1763060"/>
              <a:ext cx="5029607" cy="1753745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4" id="4"/>
            <p:cNvSpPr/>
            <p:nvPr/>
          </p:nvSpPr>
          <p:spPr>
            <a:xfrm rot="1687673">
              <a:off x="705661" y="3447039"/>
              <a:ext cx="5029607" cy="1753745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599958" y="-1672942"/>
            <a:ext cx="4695483" cy="4808924"/>
            <a:chOff x="0" y="0"/>
            <a:chExt cx="6260644" cy="6411899"/>
          </a:xfrm>
        </p:grpSpPr>
        <p:sp>
          <p:nvSpPr>
            <p:cNvPr name="AutoShape 6" id="6"/>
            <p:cNvSpPr/>
            <p:nvPr/>
          </p:nvSpPr>
          <p:spPr>
            <a:xfrm rot="2212923">
              <a:off x="23701" y="1374998"/>
              <a:ext cx="5184870" cy="1807882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7" id="7"/>
            <p:cNvSpPr/>
            <p:nvPr/>
          </p:nvSpPr>
          <p:spPr>
            <a:xfrm rot="3696239">
              <a:off x="1640163" y="2797560"/>
              <a:ext cx="5184870" cy="1807882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05901" y="1056300"/>
            <a:ext cx="8141799" cy="5202600"/>
            <a:chOff x="0" y="0"/>
            <a:chExt cx="10855732" cy="693680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855732" cy="6936800"/>
              <a:chOff x="0" y="0"/>
              <a:chExt cx="16947087" cy="10829169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6947086" cy="10829169"/>
              </a:xfrm>
              <a:custGeom>
                <a:avLst/>
                <a:gdLst/>
                <a:ahLst/>
                <a:cxnLst/>
                <a:rect r="r" b="b" t="t" l="l"/>
                <a:pathLst>
                  <a:path h="10829169" w="16947086">
                    <a:moveTo>
                      <a:pt x="0" y="0"/>
                    </a:moveTo>
                    <a:lnTo>
                      <a:pt x="0" y="10829169"/>
                    </a:lnTo>
                    <a:lnTo>
                      <a:pt x="16947086" y="10829169"/>
                    </a:lnTo>
                    <a:lnTo>
                      <a:pt x="16947086" y="0"/>
                    </a:lnTo>
                    <a:lnTo>
                      <a:pt x="0" y="0"/>
                    </a:lnTo>
                    <a:close/>
                    <a:moveTo>
                      <a:pt x="16886127" y="10768209"/>
                    </a:moveTo>
                    <a:lnTo>
                      <a:pt x="59690" y="10768209"/>
                    </a:lnTo>
                    <a:lnTo>
                      <a:pt x="59690" y="59690"/>
                    </a:lnTo>
                    <a:lnTo>
                      <a:pt x="16886127" y="59690"/>
                    </a:lnTo>
                    <a:lnTo>
                      <a:pt x="16886127" y="10768209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666256" y="864262"/>
              <a:ext cx="9523221" cy="4188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9"/>
                </a:lnSpc>
              </a:pPr>
              <a:r>
                <a:rPr lang="en-US" sz="2399" spc="23">
                  <a:solidFill>
                    <a:srgbClr val="C3EBE2"/>
                  </a:solidFill>
                  <a:latin typeface="Arimo"/>
                </a:rPr>
                <a:t>Мы попытались систематизировать ответы на вопросы анкеты о том, что думают люди о тех, кто совершает самоубийство. Процент опрошенных, которые считают, что лишить себя жизни – смелый поступок –22,2 % (18 человек). Однако, подавляющее большинство респондентов (77,8%) (62 человека), склонны думать, что суицид – удел слабых.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80837" y="5472463"/>
              <a:ext cx="8294057" cy="561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79421" y="-1034112"/>
            <a:ext cx="3802303" cy="8987065"/>
            <a:chOff x="0" y="0"/>
            <a:chExt cx="5069737" cy="11982753"/>
          </a:xfrm>
        </p:grpSpPr>
        <p:sp>
          <p:nvSpPr>
            <p:cNvPr name="AutoShape 3" id="3"/>
            <p:cNvSpPr/>
            <p:nvPr/>
          </p:nvSpPr>
          <p:spPr>
            <a:xfrm rot="-4359443">
              <a:off x="-1920935" y="3365929"/>
              <a:ext cx="8911608" cy="2528257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4" id="4"/>
            <p:cNvSpPr/>
            <p:nvPr/>
          </p:nvSpPr>
          <p:spPr>
            <a:xfrm rot="-6233333">
              <a:off x="-1340071" y="6837981"/>
              <a:ext cx="7749879" cy="2230772"/>
            </a:xfrm>
            <a:prstGeom prst="rect">
              <a:avLst/>
            </a:prstGeom>
            <a:solidFill>
              <a:srgbClr val="C3EBE2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313602" y="1187072"/>
            <a:ext cx="6492095" cy="417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FAFEFF"/>
                </a:solidFill>
                <a:latin typeface="Cooper Hewitt"/>
              </a:rPr>
              <a:t>Радует, что молодые люди адекватно относятся к проблемам данного характера и ценят свою жизнь. Они считают, что для того, чтобы предотвратить дальнейший рост количества суицидов, необходимо в первую очередь внимательно выслушать человека, решившегося на суицид, приложить все усилия, чтобы понять проблему, скрытую за его словами.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DAD5nL3JdnU</dc:identifier>
  <dcterms:modified xsi:type="dcterms:W3CDTF">2011-08-01T06:04:30Z</dcterms:modified>
  <cp:revision>1</cp:revision>
  <dc:title>Black and Blue Broken Grid &amp; Overlapping Advertising Presentation</dc:title>
</cp:coreProperties>
</file>