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307" r:id="rId3"/>
    <p:sldId id="300" r:id="rId4"/>
    <p:sldId id="299" r:id="rId5"/>
    <p:sldId id="301" r:id="rId6"/>
    <p:sldId id="303" r:id="rId7"/>
    <p:sldId id="304" r:id="rId8"/>
    <p:sldId id="306" r:id="rId9"/>
    <p:sldId id="30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279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84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6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E2CB8-4133-4341-B827-B7CC8622356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F85B8033-F43E-47BE-A6D8-0F5A39E38FC2}">
          <dgm:prSet custT="1">
            <dgm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dgm:style>
          </dgm:prSet>
          <dgm:spPr/>
          <dgm:t>
            <a:bodyPr/>
            <a:lstStyle/>
            <a:p>
              <a:pPr rtl="0"/>
              <a:r>
                <a:rPr lang="ru-RU" sz="4800" dirty="0" smtClean="0"/>
                <a:t>     </a:t>
              </a:r>
              <a14:m>
                <m:oMath xmlns:m="http://schemas.openxmlformats.org/officeDocument/2006/math">
                  <m:acc>
                    <m:accPr>
                      <m:chr m:val="̂"/>
                      <m:ctrlPr>
                        <a:rPr lang="ru-RU" sz="4800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sSub>
                        <m:sSubPr>
                          <m:ctrlPr>
                            <a:rPr lang="ru-RU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48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4800"/>
                            <m:t>y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4800"/>
                            <m:t>i</m:t>
                          </m:r>
                        </m:sub>
                      </m:sSub>
                    </m:e>
                  </m:acc>
                  <m:r>
                    <m:rPr>
                      <m:nor/>
                    </m:rPr>
                    <a:rPr lang="ru-RU" sz="4800"/>
                    <m:t>=10,088+267,704</m:t>
                  </m:r>
                  <m:acc>
                    <m:accPr>
                      <m:chr m:val="̂"/>
                      <m:ctrlPr>
                        <a:rPr lang="ru-RU" sz="4800" i="1">
                          <a:latin typeface="Cambria Math" panose="02040503050406030204" pitchFamily="18" charset="0"/>
                        </a:rPr>
                      </m:ctrlPr>
                    </m:accPr>
                    <m:e>
                      <m:sSub>
                        <m:sSubPr>
                          <m:ctrlPr>
                            <a:rPr lang="ru-RU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4800"/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4800"/>
                            <m:t>i</m:t>
                          </m:r>
                        </m:sub>
                      </m:sSub>
                    </m:e>
                  </m:acc>
                  <m:r>
                    <a:rPr lang="ru-RU" sz="4800" b="0" i="1">
                      <a:latin typeface="Cambria Math" panose="02040503050406030204" pitchFamily="18" charset="0"/>
                    </a:rPr>
                    <m:t>       </m:t>
                  </m:r>
                </m:oMath>
              </a14:m>
              <a:endParaRPr lang="ru-RU" sz="4100" dirty="0"/>
            </a:p>
          </dgm:t>
        </dgm:pt>
      </mc:Choice>
      <mc:Fallback xmlns="">
        <dgm:pt modelId="{F85B8033-F43E-47BE-A6D8-0F5A39E38FC2}">
          <dgm:prSet custT="1">
            <dgm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dgm:style>
          </dgm:prSet>
          <dgm:spPr/>
          <dgm:t>
            <a:bodyPr/>
            <a:lstStyle/>
            <a:p>
              <a:pPr rtl="0"/>
              <a:r>
                <a:rPr lang="ru-RU" sz="4800" dirty="0" smtClean="0"/>
                <a:t>     </a:t>
              </a:r>
              <a:r>
                <a:rPr lang="ru-RU" sz="4800" i="0" smtClean="0"/>
                <a:t>(〖</a:t>
              </a:r>
              <a:r>
                <a:rPr lang="ru-RU" sz="4800" b="0" i="0" smtClean="0"/>
                <a:t>" </a:t>
              </a:r>
              <a:r>
                <a:rPr lang="en-US" sz="4800" i="0"/>
                <a:t>y" </a:t>
              </a:r>
              <a:r>
                <a:rPr lang="ru-RU" sz="4800" i="0"/>
                <a:t>〗_"i"  </a:t>
              </a:r>
              <a:r>
                <a:rPr lang="ru-RU" sz="4800" i="0" smtClean="0"/>
                <a:t>) ̂</a:t>
              </a:r>
              <a:r>
                <a:rPr lang="ru-RU" sz="4800" i="0" smtClean="0">
                  <a:latin typeface="Cambria Math" panose="02040503050406030204" pitchFamily="18" charset="0"/>
                </a:rPr>
                <a:t>"</a:t>
              </a:r>
              <a:r>
                <a:rPr lang="ru-RU" sz="4800" i="0">
                  <a:latin typeface="Cambria Math" panose="02040503050406030204" pitchFamily="18" charset="0"/>
                </a:rPr>
                <a:t>=10,088+267,704</a:t>
              </a:r>
              <a:r>
                <a:rPr lang="ru-RU" sz="4800" i="0"/>
                <a:t>" ("x" _"i"  ) ̂</a:t>
              </a:r>
              <a:r>
                <a:rPr lang="ru-RU" sz="4800" b="0" i="0"/>
                <a:t>        </a:t>
              </a:r>
              <a:endParaRPr lang="ru-RU" sz="4100" dirty="0"/>
            </a:p>
          </dgm:t>
        </dgm:pt>
      </mc:Fallback>
    </mc:AlternateContent>
    <dgm:pt modelId="{77091483-1422-4650-958F-31B3D94CEC2A}" type="parTrans" cxnId="{E0D1359A-7ED3-4908-95D5-45E849729DF5}">
      <dgm:prSet/>
      <dgm:spPr/>
      <dgm:t>
        <a:bodyPr/>
        <a:lstStyle/>
        <a:p>
          <a:endParaRPr lang="ru-RU"/>
        </a:p>
      </dgm:t>
    </dgm:pt>
    <dgm:pt modelId="{2A5CF328-DAC3-4AAF-951F-684108D1D9A7}" type="sibTrans" cxnId="{E0D1359A-7ED3-4908-95D5-45E849729DF5}">
      <dgm:prSet/>
      <dgm:spPr/>
      <dgm:t>
        <a:bodyPr/>
        <a:lstStyle/>
        <a:p>
          <a:endParaRPr lang="ru-RU"/>
        </a:p>
      </dgm:t>
    </dgm:pt>
    <dgm:pt modelId="{E1D10EE4-8D14-4DF5-AB6D-DD5D1830417F}" type="pres">
      <dgm:prSet presAssocID="{EBCE2CB8-4133-4341-B827-B7CC862235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C6B3CA-7EAC-4E0E-9032-7E4EA0953C2A}" type="pres">
      <dgm:prSet presAssocID="{F85B8033-F43E-47BE-A6D8-0F5A39E38FC2}" presName="composite" presStyleCnt="0"/>
      <dgm:spPr/>
    </dgm:pt>
    <dgm:pt modelId="{8C0C059A-30CA-4544-A1EC-6C07E27F3885}" type="pres">
      <dgm:prSet presAssocID="{F85B8033-F43E-47BE-A6D8-0F5A39E38FC2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46F0E4-31D4-434E-9529-0DD87BD4F802}" type="pres">
      <dgm:prSet presAssocID="{F85B8033-F43E-47BE-A6D8-0F5A39E38FC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D1359A-7ED3-4908-95D5-45E849729DF5}" srcId="{EBCE2CB8-4133-4341-B827-B7CC86223564}" destId="{F85B8033-F43E-47BE-A6D8-0F5A39E38FC2}" srcOrd="0" destOrd="0" parTransId="{77091483-1422-4650-958F-31B3D94CEC2A}" sibTransId="{2A5CF328-DAC3-4AAF-951F-684108D1D9A7}"/>
    <dgm:cxn modelId="{14F6A25A-8A0C-4E84-AB86-78F12CBFDD26}" type="presOf" srcId="{F85B8033-F43E-47BE-A6D8-0F5A39E38FC2}" destId="{5A46F0E4-31D4-434E-9529-0DD87BD4F802}" srcOrd="0" destOrd="0" presId="urn:microsoft.com/office/officeart/2005/8/layout/vList3"/>
    <dgm:cxn modelId="{1DA789F8-6E32-47F3-8570-BBBE162E10D7}" type="presOf" srcId="{EBCE2CB8-4133-4341-B827-B7CC86223564}" destId="{E1D10EE4-8D14-4DF5-AB6D-DD5D1830417F}" srcOrd="0" destOrd="0" presId="urn:microsoft.com/office/officeart/2005/8/layout/vList3"/>
    <dgm:cxn modelId="{EE303748-EA1B-4A03-9D31-FCFC95DD5EF7}" type="presParOf" srcId="{E1D10EE4-8D14-4DF5-AB6D-DD5D1830417F}" destId="{CAC6B3CA-7EAC-4E0E-9032-7E4EA0953C2A}" srcOrd="0" destOrd="0" presId="urn:microsoft.com/office/officeart/2005/8/layout/vList3"/>
    <dgm:cxn modelId="{9C4CC987-D594-435B-ABBF-B40FD3F77C51}" type="presParOf" srcId="{CAC6B3CA-7EAC-4E0E-9032-7E4EA0953C2A}" destId="{8C0C059A-30CA-4544-A1EC-6C07E27F3885}" srcOrd="0" destOrd="0" presId="urn:microsoft.com/office/officeart/2005/8/layout/vList3"/>
    <dgm:cxn modelId="{390E8460-513F-41FB-81FC-44DA36B7B77E}" type="presParOf" srcId="{CAC6B3CA-7EAC-4E0E-9032-7E4EA0953C2A}" destId="{5A46F0E4-31D4-434E-9529-0DD87BD4F8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CE2CB8-4133-4341-B827-B7CC8622356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5B8033-F43E-47BE-A6D8-0F5A39E38FC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77091483-1422-4650-958F-31B3D94CEC2A}" type="parTrans" cxnId="{E0D1359A-7ED3-4908-95D5-45E849729DF5}">
      <dgm:prSet/>
      <dgm:spPr/>
      <dgm:t>
        <a:bodyPr/>
        <a:lstStyle/>
        <a:p>
          <a:endParaRPr lang="ru-RU"/>
        </a:p>
      </dgm:t>
    </dgm:pt>
    <dgm:pt modelId="{2A5CF328-DAC3-4AAF-951F-684108D1D9A7}" type="sibTrans" cxnId="{E0D1359A-7ED3-4908-95D5-45E849729DF5}">
      <dgm:prSet/>
      <dgm:spPr/>
      <dgm:t>
        <a:bodyPr/>
        <a:lstStyle/>
        <a:p>
          <a:endParaRPr lang="ru-RU"/>
        </a:p>
      </dgm:t>
    </dgm:pt>
    <dgm:pt modelId="{E1D10EE4-8D14-4DF5-AB6D-DD5D1830417F}" type="pres">
      <dgm:prSet presAssocID="{EBCE2CB8-4133-4341-B827-B7CC86223564}" presName="linearFlow" presStyleCnt="0">
        <dgm:presLayoutVars>
          <dgm:dir/>
          <dgm:resizeHandles val="exact"/>
        </dgm:presLayoutVars>
      </dgm:prSet>
      <dgm:spPr/>
    </dgm:pt>
    <dgm:pt modelId="{CAC6B3CA-7EAC-4E0E-9032-7E4EA0953C2A}" type="pres">
      <dgm:prSet presAssocID="{F85B8033-F43E-47BE-A6D8-0F5A39E38FC2}" presName="composite" presStyleCnt="0"/>
      <dgm:spPr/>
    </dgm:pt>
    <dgm:pt modelId="{8C0C059A-30CA-4544-A1EC-6C07E27F3885}" type="pres">
      <dgm:prSet presAssocID="{F85B8033-F43E-47BE-A6D8-0F5A39E38FC2}" presName="imgShp" presStyleLbl="fgImgPlace1" presStyleIdx="0" presStyleCn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A46F0E4-31D4-434E-9529-0DD87BD4F802}" type="pres">
      <dgm:prSet presAssocID="{F85B8033-F43E-47BE-A6D8-0F5A39E38FC2}" presName="txShp" presStyleLbl="node1" presStyleIdx="0" presStyleCnt="1">
        <dgm:presLayoutVars>
          <dgm:bulletEnabled val="1"/>
        </dgm:presLayoutVars>
      </dgm:prSet>
      <dgm:spPr/>
    </dgm:pt>
  </dgm:ptLst>
  <dgm:cxnLst>
    <dgm:cxn modelId="{E0D1359A-7ED3-4908-95D5-45E849729DF5}" srcId="{EBCE2CB8-4133-4341-B827-B7CC86223564}" destId="{F85B8033-F43E-47BE-A6D8-0F5A39E38FC2}" srcOrd="0" destOrd="0" parTransId="{77091483-1422-4650-958F-31B3D94CEC2A}" sibTransId="{2A5CF328-DAC3-4AAF-951F-684108D1D9A7}"/>
    <dgm:cxn modelId="{14F6A25A-8A0C-4E84-AB86-78F12CBFDD26}" type="presOf" srcId="{F85B8033-F43E-47BE-A6D8-0F5A39E38FC2}" destId="{5A46F0E4-31D4-434E-9529-0DD87BD4F802}" srcOrd="0" destOrd="0" presId="urn:microsoft.com/office/officeart/2005/8/layout/vList3"/>
    <dgm:cxn modelId="{1DA789F8-6E32-47F3-8570-BBBE162E10D7}" type="presOf" srcId="{EBCE2CB8-4133-4341-B827-B7CC86223564}" destId="{E1D10EE4-8D14-4DF5-AB6D-DD5D1830417F}" srcOrd="0" destOrd="0" presId="urn:microsoft.com/office/officeart/2005/8/layout/vList3"/>
    <dgm:cxn modelId="{EE303748-EA1B-4A03-9D31-FCFC95DD5EF7}" type="presParOf" srcId="{E1D10EE4-8D14-4DF5-AB6D-DD5D1830417F}" destId="{CAC6B3CA-7EAC-4E0E-9032-7E4EA0953C2A}" srcOrd="0" destOrd="0" presId="urn:microsoft.com/office/officeart/2005/8/layout/vList3"/>
    <dgm:cxn modelId="{9C4CC987-D594-435B-ABBF-B40FD3F77C51}" type="presParOf" srcId="{CAC6B3CA-7EAC-4E0E-9032-7E4EA0953C2A}" destId="{8C0C059A-30CA-4544-A1EC-6C07E27F3885}" srcOrd="0" destOrd="0" presId="urn:microsoft.com/office/officeart/2005/8/layout/vList3"/>
    <dgm:cxn modelId="{390E8460-513F-41FB-81FC-44DA36B7B77E}" type="presParOf" srcId="{CAC6B3CA-7EAC-4E0E-9032-7E4EA0953C2A}" destId="{5A46F0E4-31D4-434E-9529-0DD87BD4F8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6F0E4-31D4-434E-9529-0DD87BD4F802}">
      <dsp:nvSpPr>
        <dsp:cNvPr id="0" name=""/>
        <dsp:cNvSpPr/>
      </dsp:nvSpPr>
      <dsp:spPr>
        <a:xfrm rot="10800000">
          <a:off x="2777987" y="0"/>
          <a:ext cx="9913492" cy="1123919"/>
        </a:xfrm>
        <a:prstGeom prst="homePlat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36000"/>
                <a:satMod val="120000"/>
              </a:schemeClr>
              <a:schemeClr val="accent1"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95617" tIns="182880" rIns="341376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    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̂"/>
                  <m:ctrlPr>
                    <a:rPr lang="ru-RU" sz="4800" i="1" kern="1200" smtClean="0">
                      <a:latin typeface="Cambria Math" panose="02040503050406030204" pitchFamily="18" charset="0"/>
                    </a:rPr>
                  </m:ctrlPr>
                </m:accPr>
                <m:e>
                  <m:sSub>
                    <m:sSubPr>
                      <m:ctrlPr>
                        <a:rPr lang="ru-RU" sz="480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m:rPr>
                          <m:nor/>
                        </m:rPr>
                        <a:rPr lang="ru-RU" sz="4800" b="0" i="0" kern="1200" smtClean="0"/>
                        <m:t> </m:t>
                      </m:r>
                      <m:r>
                        <m:rPr>
                          <m:nor/>
                        </m:rPr>
                        <a:rPr lang="en-US" sz="4800" kern="1200"/>
                        <m:t>y</m:t>
                      </m:r>
                    </m:e>
                    <m:sub>
                      <m:r>
                        <m:rPr>
                          <m:nor/>
                        </m:rPr>
                        <a:rPr lang="ru-RU" sz="4800" kern="1200"/>
                        <m:t>i</m:t>
                      </m:r>
                    </m:sub>
                  </m:sSub>
                </m:e>
              </m:acc>
              <m:r>
                <m:rPr>
                  <m:nor/>
                </m:rPr>
                <a:rPr lang="ru-RU" sz="4800" kern="1200"/>
                <m:t>=10,088+267,704</m:t>
              </m:r>
              <m:acc>
                <m:accPr>
                  <m:chr m:val="̂"/>
                  <m:ctrlPr>
                    <a:rPr lang="ru-RU" sz="4800" i="1" kern="1200">
                      <a:latin typeface="Cambria Math" panose="02040503050406030204" pitchFamily="18" charset="0"/>
                    </a:rPr>
                  </m:ctrlPr>
                </m:accPr>
                <m:e>
                  <m:sSub>
                    <m:sSubPr>
                      <m:ctrlPr>
                        <a:rPr lang="ru-RU" sz="480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m:rPr>
                          <m:nor/>
                        </m:rPr>
                        <a:rPr lang="ru-RU" sz="4800" kern="1200"/>
                        <m:t>x</m:t>
                      </m:r>
                    </m:e>
                    <m:sub>
                      <m:r>
                        <m:rPr>
                          <m:nor/>
                        </m:rPr>
                        <a:rPr lang="ru-RU" sz="4800" kern="1200"/>
                        <m:t>i</m:t>
                      </m:r>
                    </m:sub>
                  </m:sSub>
                </m:e>
              </m:acc>
              <m:r>
                <a:rPr lang="ru-RU" sz="4800" b="0" i="1" kern="1200">
                  <a:latin typeface="Cambria Math" panose="02040503050406030204" pitchFamily="18" charset="0"/>
                </a:rPr>
                <m:t>       </m:t>
              </m:r>
            </m:oMath>
          </a14:m>
          <a:endParaRPr lang="ru-RU" sz="4100" kern="1200" dirty="0"/>
        </a:p>
      </dsp:txBody>
      <dsp:txXfrm rot="10800000">
        <a:off x="3058967" y="0"/>
        <a:ext cx="9632512" cy="1123919"/>
      </dsp:txXfrm>
    </dsp:sp>
    <dsp:sp modelId="{8C0C059A-30CA-4544-A1EC-6C07E27F3885}">
      <dsp:nvSpPr>
        <dsp:cNvPr id="0" name=""/>
        <dsp:cNvSpPr/>
      </dsp:nvSpPr>
      <dsp:spPr>
        <a:xfrm>
          <a:off x="2216027" y="0"/>
          <a:ext cx="1123919" cy="112391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2014-D0E5-4F4B-B48F-965C44E3255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6586129-0916-416E-8264-74F6F319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7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2014-D0E5-4F4B-B48F-965C44E3255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6129-0916-416E-8264-74F6F319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4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2014-D0E5-4F4B-B48F-965C44E3255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6129-0916-416E-8264-74F6F319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6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2014-D0E5-4F4B-B48F-965C44E3255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6129-0916-416E-8264-74F6F319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3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F022014-D0E5-4F4B-B48F-965C44E3255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6586129-0916-416E-8264-74F6F319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0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2014-D0E5-4F4B-B48F-965C44E3255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6129-0916-416E-8264-74F6F319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2014-D0E5-4F4B-B48F-965C44E3255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6129-0916-416E-8264-74F6F319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9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2014-D0E5-4F4B-B48F-965C44E3255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6129-0916-416E-8264-74F6F319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2014-D0E5-4F4B-B48F-965C44E3255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6129-0916-416E-8264-74F6F319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8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2014-D0E5-4F4B-B48F-965C44E3255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6129-0916-416E-8264-74F6F319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2014-D0E5-4F4B-B48F-965C44E32558}" type="datetimeFigureOut">
              <a:rPr lang="ru-RU" smtClean="0"/>
              <a:t>05.04.2020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6129-0916-416E-8264-74F6F319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0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F022014-D0E5-4F4B-B48F-965C44E3255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6586129-0916-416E-8264-74F6F319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9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3.xml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400" b="1" dirty="0" smtClean="0"/>
              <a:t>ПРЕДЕЛЬНЫЕ </a:t>
            </a:r>
            <a:r>
              <a:rPr lang="ru-RU" sz="4400" b="1" dirty="0"/>
              <a:t>ВЕЛИЧИНЫ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И </a:t>
            </a:r>
            <a:r>
              <a:rPr lang="ru-RU" sz="4400" b="1" dirty="0"/>
              <a:t>Метод наименьших квадратов в экономических исследованиях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746" y="0"/>
            <a:ext cx="3153710" cy="13377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4562500"/>
            <a:ext cx="60475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Немеровец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1Ф1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Жигалова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Лидия, группа 1Ф1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Бурмистрова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7823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302" y="987413"/>
            <a:ext cx="11716719" cy="557058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000" b="1" dirty="0" smtClean="0">
                <a:effectLst/>
              </a:rPr>
              <a:t>         </a:t>
            </a:r>
            <a:r>
              <a:rPr lang="ru-RU" sz="5500" b="1" u="sng" dirty="0" smtClean="0">
                <a:effectLst/>
              </a:rPr>
              <a:t>Проблема:</a:t>
            </a:r>
            <a:endParaRPr lang="ru-RU" sz="5500" u="sng" dirty="0" smtClean="0">
              <a:effectLst/>
            </a:endParaRPr>
          </a:p>
          <a:p>
            <a:r>
              <a:rPr lang="ru-RU" sz="5500" dirty="0" smtClean="0">
                <a:effectLst/>
              </a:rPr>
              <a:t>Каковы </a:t>
            </a:r>
            <a:r>
              <a:rPr lang="ru-RU" sz="5500" dirty="0">
                <a:effectLst/>
              </a:rPr>
              <a:t>возможности </a:t>
            </a:r>
            <a:r>
              <a:rPr lang="ru-RU" sz="5500" dirty="0" smtClean="0">
                <a:effectLst/>
              </a:rPr>
              <a:t>предельных величин </a:t>
            </a:r>
            <a:r>
              <a:rPr lang="ru-RU" sz="5500" dirty="0"/>
              <a:t>и метода наименьших </a:t>
            </a:r>
            <a:r>
              <a:rPr lang="ru-RU" sz="5500" dirty="0" smtClean="0">
                <a:effectLst/>
              </a:rPr>
              <a:t>квадратов в </a:t>
            </a:r>
            <a:r>
              <a:rPr lang="ru-RU" sz="5500" dirty="0">
                <a:effectLst/>
              </a:rPr>
              <a:t>прогнозировании динамики </a:t>
            </a:r>
            <a:r>
              <a:rPr lang="ru-RU" sz="5500" dirty="0" smtClean="0">
                <a:effectLst/>
              </a:rPr>
              <a:t>экономических показателей?</a:t>
            </a:r>
          </a:p>
          <a:p>
            <a:pPr>
              <a:buNone/>
            </a:pPr>
            <a:endParaRPr lang="ru-RU" sz="5500" dirty="0">
              <a:effectLst/>
            </a:endParaRPr>
          </a:p>
          <a:p>
            <a:pPr>
              <a:buNone/>
            </a:pPr>
            <a:r>
              <a:rPr lang="ru-RU" sz="5500" b="1" dirty="0" smtClean="0">
                <a:effectLst/>
              </a:rPr>
              <a:t>         </a:t>
            </a:r>
            <a:r>
              <a:rPr lang="ru-RU" sz="5500" b="1" u="sng" dirty="0" smtClean="0">
                <a:effectLst/>
              </a:rPr>
              <a:t>Задачи исследования:</a:t>
            </a:r>
            <a:endParaRPr lang="ru-RU" sz="5500" u="sng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5500" dirty="0" smtClean="0">
                <a:effectLst/>
              </a:rPr>
              <a:t>Изучить возможности метода наименьших квадратов как способа минимизации функции двух переменных и его использования в экономических исследованиях.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dirty="0"/>
              <a:t>Провести анализ </a:t>
            </a:r>
            <a:r>
              <a:rPr lang="ru-RU" sz="5500" dirty="0" smtClean="0"/>
              <a:t>результатов деятельности  </a:t>
            </a:r>
            <a:r>
              <a:rPr lang="ru-RU" sz="5500" dirty="0"/>
              <a:t>ООО «</a:t>
            </a:r>
            <a:r>
              <a:rPr lang="ru-RU" sz="5500" dirty="0" smtClean="0"/>
              <a:t>Лента» в части целесообразности </a:t>
            </a:r>
            <a:r>
              <a:rPr lang="ru-RU" sz="5500" dirty="0"/>
              <a:t>дальнейшего роста торговых площадей продовольственного </a:t>
            </a:r>
            <a:r>
              <a:rPr lang="ru-RU" sz="5500" dirty="0" err="1"/>
              <a:t>ритейлера</a:t>
            </a:r>
            <a:r>
              <a:rPr lang="ru-RU" sz="55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5500" dirty="0"/>
              <a:t>Оценить </a:t>
            </a:r>
            <a:r>
              <a:rPr lang="ru-RU" sz="5500" dirty="0" smtClean="0"/>
              <a:t>перспективные тенденции </a:t>
            </a:r>
            <a:r>
              <a:rPr lang="ru-RU" sz="5500" dirty="0"/>
              <a:t>динамики </a:t>
            </a:r>
            <a:r>
              <a:rPr lang="ru-RU" sz="5500" dirty="0" smtClean="0"/>
              <a:t>торговой </a:t>
            </a:r>
            <a:r>
              <a:rPr lang="ru-RU" sz="5500" dirty="0"/>
              <a:t>выручки ООО «Лента</a:t>
            </a:r>
            <a:r>
              <a:rPr lang="ru-RU" sz="5500" dirty="0" smtClean="0"/>
              <a:t>» с использованием </a:t>
            </a:r>
            <a:r>
              <a:rPr lang="ru-RU" sz="5500" dirty="0" smtClean="0">
                <a:effectLst/>
              </a:rPr>
              <a:t>математического инструментария и современных программных средств. </a:t>
            </a:r>
            <a:endParaRPr lang="ru-RU" sz="5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746" y="0"/>
            <a:ext cx="3153710" cy="13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наименьших квадратов (МНК)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43375" y="3601016"/>
                <a:ext cx="11371533" cy="3160001"/>
              </a:xfr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                            </a:t>
                </a:r>
                <a:r>
                  <a:rPr lang="ru-RU" sz="40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4400"/>
                          <m:t>y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4400"/>
                          <m:t>i</m:t>
                        </m:r>
                      </m:sub>
                    </m:sSub>
                    <m:r>
                      <m:rPr>
                        <m:nor/>
                      </m:rPr>
                      <a:rPr lang="ru-RU" sz="4400"/>
                      <m:t>= </m:t>
                    </m:r>
                    <m:r>
                      <m:rPr>
                        <m:nor/>
                      </m:rPr>
                      <a:rPr lang="ru-RU" sz="4400"/>
                      <m:t>b</m:t>
                    </m:r>
                    <m:r>
                      <m:rPr>
                        <m:nor/>
                      </m:rPr>
                      <a:rPr lang="ru-RU" sz="4400"/>
                      <m:t>+</m:t>
                    </m:r>
                    <m:r>
                      <m:rPr>
                        <m:nor/>
                      </m:rPr>
                      <a:rPr lang="ru-RU" sz="4400"/>
                      <m:t>k</m:t>
                    </m:r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4400"/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4400"/>
                          <m:t>i</m:t>
                        </m:r>
                      </m:sub>
                    </m:sSub>
                  </m:oMath>
                </a14:m>
                <a:r>
                  <a:rPr lang="en-US" sz="4400" baseline="-25000" dirty="0" smtClean="0"/>
                  <a:t>  (1)   </a:t>
                </a:r>
              </a:p>
              <a:p>
                <a:pPr marL="0" indent="0">
                  <a:buNone/>
                </a:pPr>
                <a:r>
                  <a:rPr lang="en-US" sz="4400" baseline="-25000" dirty="0"/>
                  <a:t> </a:t>
                </a:r>
                <a:r>
                  <a:rPr lang="en-US" sz="4400" baseline="-25000" dirty="0" smtClean="0"/>
                  <a:t>                                        </a:t>
                </a:r>
                <a:r>
                  <a:rPr lang="ru-RU" sz="4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4400"/>
                              <m:t>ε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4400"/>
                              <m:t>i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ru-RU" sz="4400"/>
                      <m:t> =</m:t>
                    </m:r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4400"/>
                          <m:t> </m:t>
                        </m:r>
                        <m:r>
                          <m:rPr>
                            <m:nor/>
                          </m:rPr>
                          <a:rPr lang="ru-RU" sz="4400"/>
                          <m:t>y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4400"/>
                          <m:t>i</m:t>
                        </m:r>
                      </m:sub>
                    </m:sSub>
                    <m:r>
                      <m:rPr>
                        <m:nor/>
                      </m:rPr>
                      <a:rPr lang="ru-RU" sz="4400" i="1"/>
                      <m:t>−</m:t>
                    </m:r>
                    <m:acc>
                      <m:accPr>
                        <m:chr m:val="̂"/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ru-RU" sz="4400"/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ru-RU" sz="4400"/>
                              <m:t>i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aseline="-25000" dirty="0"/>
                  <a:t> (2</a:t>
                </a:r>
                <a:r>
                  <a:rPr lang="en-US" sz="4400" baseline="-250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</a:t>
                </a:r>
                <a:r>
                  <a:rPr lang="ru-RU" sz="3600" b="1" dirty="0" smtClean="0"/>
                  <a:t>СУТЬ: </a:t>
                </a:r>
                <a:r>
                  <a:rPr lang="en-US" sz="3600" b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/>
                      <m:t>Q</m:t>
                    </m:r>
                    <m:d>
                      <m:d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600" b="1"/>
                          <m:t>b</m:t>
                        </m:r>
                        <m:r>
                          <m:rPr>
                            <m:nor/>
                          </m:rPr>
                          <a:rPr lang="en-US" sz="3600" b="1"/>
                          <m:t>,</m:t>
                        </m:r>
                        <m:r>
                          <m:rPr>
                            <m:nor/>
                          </m:rPr>
                          <a:rPr lang="en-US" sz="3600" b="1"/>
                          <m:t>k</m:t>
                        </m:r>
                      </m:e>
                    </m:d>
                    <m:r>
                      <m:rPr>
                        <m:nor/>
                      </m:rPr>
                      <a:rPr lang="en-US" sz="3600" b="1"/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sz="3600" b="1"/>
                          <m:t>i</m:t>
                        </m:r>
                        <m:r>
                          <m:rPr>
                            <m:nor/>
                          </m:rPr>
                          <a:rPr lang="en-US" sz="3600" b="1"/>
                          <m:t>=1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3600" b="1"/>
                          <m:t>n</m:t>
                        </m:r>
                      </m:sup>
                      <m:e>
                        <m:sSup>
                          <m:sSup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ru-RU" sz="36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ru-RU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3600" b="1" i="1">
                                        <a:latin typeface="Cambria Math" panose="02040503050406030204" pitchFamily="18" charset="0"/>
                                      </a:rPr>
                                      <m:t>𝛆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3600" b="1"/>
                                      <m:t>i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m:rPr>
                                <m:nor/>
                              </m:rPr>
                              <a:rPr lang="en-US" sz="3600" b="1"/>
                              <m:t>2</m:t>
                            </m:r>
                          </m:sup>
                        </m:sSup>
                      </m:e>
                    </m:nary>
                    <m:r>
                      <m:rPr>
                        <m:nor/>
                      </m:rPr>
                      <a:rPr lang="en-US" sz="3600" b="1"/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sz="3600" b="1"/>
                          <m:t>i</m:t>
                        </m:r>
                        <m:r>
                          <m:rPr>
                            <m:nor/>
                          </m:rPr>
                          <a:rPr lang="en-US" sz="3600" b="1"/>
                          <m:t>=1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3600" b="1"/>
                          <m:t>n</m:t>
                        </m:r>
                      </m:sup>
                      <m:e>
                        <m:sSup>
                          <m:sSup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3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3600" b="1"/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3600" b="1"/>
                                      <m:t>i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3600" b="1" i="1"/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ru-RU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ru-RU" sz="3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3600" b="1"/>
                                          <m:t>y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en-US" sz="3600" b="1"/>
                                          <m:t>i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m:rPr>
                                <m:nor/>
                              </m:rPr>
                              <a:rPr lang="en-US" sz="3600" b="1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600" b="1"/>
                          <m:t>→</m:t>
                        </m:r>
                        <m:r>
                          <m:rPr>
                            <m:nor/>
                          </m:rPr>
                          <a:rPr lang="en-US" sz="3600" b="1"/>
                          <m:t>min</m:t>
                        </m:r>
                      </m:e>
                    </m:nary>
                    <m:r>
                      <a:rPr lang="en-US" sz="3600" b="1" i="1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3600" b="1" dirty="0" smtClean="0"/>
                  <a:t>(</a:t>
                </a:r>
                <a:r>
                  <a:rPr lang="ru-RU" sz="3200" b="1" dirty="0" smtClean="0"/>
                  <a:t>3)</a:t>
                </a:r>
                <a:endParaRPr lang="en-US" baseline="-25000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375" y="3601016"/>
                <a:ext cx="11371533" cy="31600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746" y="0"/>
            <a:ext cx="3153710" cy="13377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731" y="1978443"/>
            <a:ext cx="7239833" cy="162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Введем обозначения: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y – зависимая (объясняемая) переменная;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x – объясняющая переменная (регрессор);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b, k – неизвестные переменные.</a:t>
            </a:r>
          </a:p>
        </p:txBody>
      </p:sp>
    </p:spTree>
    <p:extLst>
      <p:ext uri="{BB962C8B-B14F-4D97-AF65-F5344CB8AC3E}">
        <p14:creationId xmlns:p14="http://schemas.microsoft.com/office/powerpoint/2010/main" val="21011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eged flag of the Rhine Confederation 1806-13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08280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ar ensign of the German Empire Navy 1848-185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08280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Hanover 1837-1866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08280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48" y="16428"/>
            <a:ext cx="3571932" cy="459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8977" y="4583522"/>
            <a:ext cx="5098473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Иоганн </a:t>
            </a:r>
            <a:r>
              <a:rPr lang="ru-RU" sz="2000" dirty="0"/>
              <a:t>Карл </a:t>
            </a:r>
            <a:r>
              <a:rPr lang="ru-RU" sz="2000" dirty="0" smtClean="0"/>
              <a:t>Фридрих Гаусс (30</a:t>
            </a:r>
            <a:r>
              <a:rPr lang="en-US" sz="2000" dirty="0" smtClean="0"/>
              <a:t> </a:t>
            </a:r>
            <a:r>
              <a:rPr lang="ru-RU" sz="2000" dirty="0"/>
              <a:t>апреля 1777, </a:t>
            </a:r>
            <a:r>
              <a:rPr lang="ru-RU" sz="2000" dirty="0" err="1"/>
              <a:t>Брауншвейг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/>
              <a:t>23 февраля 1855, Гёттинген) </a:t>
            </a:r>
            <a:r>
              <a:rPr lang="ru-RU" sz="2000" dirty="0" smtClean="0"/>
              <a:t>- </a:t>
            </a:r>
            <a:r>
              <a:rPr lang="ru-RU" sz="2000" dirty="0"/>
              <a:t>немецкий математик, механик, физик, астроном и </a:t>
            </a:r>
            <a:r>
              <a:rPr lang="ru-RU" sz="2000" dirty="0" smtClean="0"/>
              <a:t>геодезист. </a:t>
            </a:r>
            <a:r>
              <a:rPr lang="ru-RU" sz="2000" dirty="0"/>
              <a:t>Считается одним из величайших математиков всех времён, «королём </a:t>
            </a:r>
            <a:r>
              <a:rPr lang="ru-RU" sz="2000" dirty="0" smtClean="0"/>
              <a:t>математиков».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636" y="16428"/>
            <a:ext cx="3420374" cy="456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193399" y="4560499"/>
            <a:ext cx="4934849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Адриен</a:t>
            </a:r>
            <a:r>
              <a:rPr lang="ru-RU" sz="2000" dirty="0" smtClean="0"/>
              <a:t> Мари Лежандр </a:t>
            </a:r>
            <a:r>
              <a:rPr lang="en-US" sz="2000" dirty="0" smtClean="0"/>
              <a:t>(18 </a:t>
            </a:r>
            <a:r>
              <a:rPr lang="ru-RU" sz="2000" dirty="0"/>
              <a:t>сентября 1752, Париж </a:t>
            </a:r>
            <a:r>
              <a:rPr lang="ru-RU" sz="2000" dirty="0" smtClean="0"/>
              <a:t>- </a:t>
            </a:r>
            <a:r>
              <a:rPr lang="ru-RU" sz="2000" dirty="0"/>
              <a:t>10 января 1833, там же) </a:t>
            </a:r>
            <a:r>
              <a:rPr lang="ru-RU" sz="2000" dirty="0" smtClean="0"/>
              <a:t>- </a:t>
            </a:r>
            <a:r>
              <a:rPr lang="ru-RU" sz="2000" dirty="0"/>
              <a:t>французский математик. Имя Лежандра внесено в список величайших учёных Франции, помещённый на первом этаже Эйфелевой </a:t>
            </a:r>
            <a:r>
              <a:rPr lang="ru-RU" sz="2000" dirty="0" smtClean="0"/>
              <a:t>башни.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15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13246"/>
            <a:ext cx="12241819" cy="777124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85585" y="1668341"/>
            <a:ext cx="11101615" cy="5051114"/>
          </a:xfrm>
          <a:prstGeom prst="roundRect">
            <a:avLst>
              <a:gd name="adj" fmla="val 10369"/>
            </a:avLst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Задача: ООО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«Лента» одна из наиболее масштабных розничных сетей продовольственных товаров в России. Компания «Лента» занимает первое место среди российских сетей гипермаркетов по размерам торговой площади. Компания была основана в 1993 году в Санкт-Петербурге в формате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Cash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&amp;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Carry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 1999 году компания принимает решение о переформатировании сети магазинов и открывает первый торговый центр в формате гипермаркет. По состоянию на 1 июля 2019 в 88 городах России действует 246 гипермаркетов и 132 супермаркетов «Лента» (с общей торговой площадью 1 489 497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.). Современная стратегия развития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мультиформатного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продовольственного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ритейлера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2017-2022 гг. основана на следующих ключевых факторах: самый большой выбор, лучшие цены, лучшая продукция местных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поставщиков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biggest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choice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best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price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best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production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)». В свете новых форматов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дальнейшего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бизнеса перед руководством компании стоят задачи поиска новых направлений деятельности, их корреляции с дальнейшим расширением торговых площадей. На основании анализа годовых отчетов ООО «Лента» о деятельности компании, нами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таблица, включающая размеры торговой площади и объемы выручки компании в период с 2011 по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2019.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4689"/>
            <a:ext cx="9999934" cy="313065"/>
          </a:xfrm>
        </p:spPr>
        <p:txBody>
          <a:bodyPr>
            <a:noAutofit/>
          </a:bodyPr>
          <a:lstStyle/>
          <a:p>
            <a:r>
              <a:rPr lang="ru-RU" sz="4000" dirty="0"/>
              <a:t>Выручка и торговая площадь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ООО </a:t>
            </a:r>
            <a:r>
              <a:rPr lang="ru-RU" sz="4000" dirty="0"/>
              <a:t>«Лента» в период 2011-2019 гг.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053393"/>
              </p:ext>
            </p:extLst>
          </p:nvPr>
        </p:nvGraphicFramePr>
        <p:xfrm>
          <a:off x="0" y="1362150"/>
          <a:ext cx="4900614" cy="5144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506">
                  <a:extLst>
                    <a:ext uri="{9D8B030D-6E8A-4147-A177-3AD203B41FA5}">
                      <a16:colId xmlns:a16="http://schemas.microsoft.com/office/drawing/2014/main" val="3675432827"/>
                    </a:ext>
                  </a:extLst>
                </a:gridCol>
                <a:gridCol w="1897012">
                  <a:extLst>
                    <a:ext uri="{9D8B030D-6E8A-4147-A177-3AD203B41FA5}">
                      <a16:colId xmlns:a16="http://schemas.microsoft.com/office/drawing/2014/main" val="801443796"/>
                    </a:ext>
                  </a:extLst>
                </a:gridCol>
                <a:gridCol w="2055096">
                  <a:extLst>
                    <a:ext uri="{9D8B030D-6E8A-4147-A177-3AD203B41FA5}">
                      <a16:colId xmlns:a16="http://schemas.microsoft.com/office/drawing/2014/main" val="16999486"/>
                    </a:ext>
                  </a:extLst>
                </a:gridCol>
              </a:tblGrid>
              <a:tr h="1331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Торговая </a:t>
                      </a:r>
                      <a:r>
                        <a:rPr lang="ru-RU" sz="2000" dirty="0" smtClean="0">
                          <a:effectLst/>
                        </a:rPr>
                        <a:t>площадь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(в </a:t>
                      </a:r>
                      <a:r>
                        <a:rPr lang="ru-RU" sz="2000" dirty="0" err="1">
                          <a:effectLst/>
                        </a:rPr>
                        <a:t>млн.кв.м</a:t>
                      </a:r>
                      <a:r>
                        <a:rPr lang="ru-RU" sz="2000" dirty="0">
                          <a:effectLst/>
                        </a:rPr>
                        <a:t>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Выручка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в </a:t>
                      </a:r>
                      <a:r>
                        <a:rPr lang="ru-RU" sz="2000" dirty="0" err="1">
                          <a:effectLst/>
                        </a:rPr>
                        <a:t>млрд.руб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1630558"/>
                  </a:ext>
                </a:extLst>
              </a:tr>
              <a:tr h="423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0,29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89,9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7376392"/>
                  </a:ext>
                </a:extLst>
              </a:tr>
              <a:tr h="423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0,37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109,9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315318"/>
                  </a:ext>
                </a:extLst>
              </a:tr>
              <a:tr h="423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144,4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1410829"/>
                  </a:ext>
                </a:extLst>
              </a:tr>
              <a:tr h="423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194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7837092"/>
                  </a:ext>
                </a:extLst>
              </a:tr>
              <a:tr h="423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0,88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252,8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578249"/>
                  </a:ext>
                </a:extLst>
              </a:tr>
              <a:tr h="423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1,15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306,4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6303921"/>
                  </a:ext>
                </a:extLst>
              </a:tr>
              <a:tr h="423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1,38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365,2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753918"/>
                  </a:ext>
                </a:extLst>
              </a:tr>
              <a:tr h="423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1,47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413,6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7933543"/>
                  </a:ext>
                </a:extLst>
              </a:tr>
              <a:tr h="423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1,49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418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814467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746" y="0"/>
            <a:ext cx="3153710" cy="1337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4" y="1848146"/>
            <a:ext cx="7291386" cy="43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11" y="-135795"/>
            <a:ext cx="10058400" cy="160934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Решение: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746" y="0"/>
            <a:ext cx="3153710" cy="13377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531044" y="1179853"/>
                <a:ext cx="11009792" cy="553960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sz="2400" dirty="0" smtClean="0">
                    <a:solidFill>
                      <a:schemeClr val="accent1"/>
                    </a:solidFill>
                  </a:rPr>
                  <a:t>Находим сумму </a:t>
                </a:r>
                <a:r>
                  <a:rPr lang="ru-RU" sz="2400" dirty="0">
                    <a:solidFill>
                      <a:schemeClr val="accent1"/>
                    </a:solidFill>
                  </a:rPr>
                  <a:t>квадратов ошибок </a:t>
                </a:r>
                <a:r>
                  <a:rPr lang="ru-RU" sz="2400" dirty="0" smtClean="0">
                    <a:solidFill>
                      <a:schemeClr val="accent1"/>
                    </a:solidFill>
                  </a:rPr>
                  <a:t>прогноза: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Q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/>
                          <m:t>b</m:t>
                        </m:r>
                        <m:r>
                          <m:rPr>
                            <m:nor/>
                          </m:rPr>
                          <a:rPr lang="ru-RU" sz="2400"/>
                          <m:t>,</m:t>
                        </m:r>
                        <m:r>
                          <m:rPr>
                            <m:nor/>
                          </m:rPr>
                          <a:rPr lang="en-US" sz="2400"/>
                          <m:t>k</m:t>
                        </m:r>
                      </m:e>
                    </m:d>
                    <m:r>
                      <m:rPr>
                        <m:nor/>
                      </m:rPr>
                      <a:rPr lang="ru-RU" sz="2400"/>
                      <m:t>=715549,34</m:t>
                    </m:r>
                    <m:r>
                      <m:rPr>
                        <m:nor/>
                      </m:rPr>
                      <a:rPr lang="ru-RU" sz="2400" i="1"/>
                      <m:t>−</m:t>
                    </m:r>
                    <m:r>
                      <m:rPr>
                        <m:nor/>
                      </m:rPr>
                      <a:rPr lang="ru-RU" sz="2400"/>
                      <m:t>4588</m:t>
                    </m:r>
                    <m:r>
                      <m:rPr>
                        <m:nor/>
                      </m:rPr>
                      <a:rPr lang="en-US" sz="2400"/>
                      <m:t>b</m:t>
                    </m:r>
                    <m:r>
                      <m:rPr>
                        <m:nor/>
                      </m:rPr>
                      <a:rPr lang="ru-RU" sz="2400"/>
                      <m:t>+9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/>
                          <m:t>b</m:t>
                        </m:r>
                      </m:e>
                      <m:sup>
                        <m:r>
                          <a:rPr lang="ru-RU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400" i="1"/>
                      <m:t>−</m:t>
                    </m:r>
                    <m:r>
                      <m:rPr>
                        <m:nor/>
                      </m:rPr>
                      <a:rPr lang="ru-RU" sz="2400"/>
                      <m:t>5168,53</m:t>
                    </m:r>
                    <m:r>
                      <m:rPr>
                        <m:nor/>
                      </m:rPr>
                      <a:rPr lang="en-US" sz="2400"/>
                      <m:t>k</m:t>
                    </m:r>
                    <m:r>
                      <m:rPr>
                        <m:nor/>
                      </m:rPr>
                      <a:rPr lang="ru-RU" sz="2400"/>
                      <m:t>+16,46</m:t>
                    </m:r>
                    <m:r>
                      <m:rPr>
                        <m:nor/>
                      </m:rPr>
                      <a:rPr lang="en-US" sz="2400"/>
                      <m:t>bk</m:t>
                    </m:r>
                    <m:r>
                      <m:rPr>
                        <m:nor/>
                      </m:rPr>
                      <a:rPr lang="ru-RU" sz="2400"/>
                      <m:t>+9,34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/>
                          <m:t>k</m:t>
                        </m:r>
                      </m:e>
                      <m:sup>
                        <m:r>
                          <a:rPr lang="ru-RU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ru-RU" sz="2400" dirty="0" smtClean="0"/>
                  <a:t>(</a:t>
                </a:r>
                <a:r>
                  <a:rPr lang="ru-RU" sz="2400" dirty="0"/>
                  <a:t>4</a:t>
                </a:r>
                <a:r>
                  <a:rPr lang="ru-RU" sz="2400" dirty="0" smtClean="0"/>
                  <a:t>)</a:t>
                </a:r>
              </a:p>
              <a:p>
                <a:r>
                  <a:rPr lang="ru-RU" sz="2400" dirty="0" smtClean="0">
                    <a:solidFill>
                      <a:schemeClr val="accent1"/>
                    </a:solidFill>
                  </a:rPr>
                  <a:t>Для нахождения минимума </a:t>
                </a:r>
                <a:r>
                  <a:rPr lang="ru-RU" sz="2400" dirty="0">
                    <a:solidFill>
                      <a:schemeClr val="accent1"/>
                    </a:solidFill>
                  </a:rPr>
                  <a:t>функции двух </a:t>
                </a:r>
                <a:r>
                  <a:rPr lang="ru-RU" sz="2400" dirty="0" smtClean="0">
                    <a:solidFill>
                      <a:schemeClr val="accent1"/>
                    </a:solidFill>
                  </a:rPr>
                  <a:t>переменных вычисляем частные производные: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/>
                          <m:t>∂</m:t>
                        </m:r>
                        <m:r>
                          <m:rPr>
                            <m:nor/>
                          </m:rPr>
                          <a:rPr lang="en-US" sz="2400"/>
                          <m:t>Q</m:t>
                        </m:r>
                      </m:num>
                      <m:den>
                        <m:r>
                          <a:rPr lang="ru-RU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m:rPr>
                        <m:nor/>
                      </m:rPr>
                      <a:rPr lang="ru-RU" sz="2400"/>
                      <m:t>= </m:t>
                    </m:r>
                    <m:r>
                      <m:rPr>
                        <m:nor/>
                      </m:rPr>
                      <a:rPr lang="ru-RU" sz="2400" i="1"/>
                      <m:t>−</m:t>
                    </m:r>
                    <m:r>
                      <m:rPr>
                        <m:nor/>
                      </m:rPr>
                      <a:rPr lang="ru-RU" sz="2400"/>
                      <m:t> 4588+18</m:t>
                    </m:r>
                    <m:r>
                      <m:rPr>
                        <m:nor/>
                      </m:rPr>
                      <a:rPr lang="ru-RU" sz="2400"/>
                      <m:t>b</m:t>
                    </m:r>
                    <m:r>
                      <m:rPr>
                        <m:nor/>
                      </m:rPr>
                      <a:rPr lang="ru-RU" sz="2400"/>
                      <m:t>+16,46</m:t>
                    </m:r>
                    <m:r>
                      <m:rPr>
                        <m:nor/>
                      </m:rPr>
                      <a:rPr lang="ru-RU" sz="2400"/>
                      <m:t>k</m:t>
                    </m:r>
                  </m:oMath>
                </a14:m>
                <a:r>
                  <a:rPr lang="ru-RU" sz="2400" dirty="0"/>
                  <a:t>      (5)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/>
                          <m:t>∂</m:t>
                        </m:r>
                        <m:r>
                          <m:rPr>
                            <m:nor/>
                          </m:rPr>
                          <a:rPr lang="en-US" sz="2400"/>
                          <m:t>Q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/>
                          <m:t>∂</m:t>
                        </m:r>
                        <m:r>
                          <m:rPr>
                            <m:nor/>
                          </m:rPr>
                          <a:rPr lang="en-US" sz="2400"/>
                          <m:t>k</m:t>
                        </m:r>
                      </m:den>
                    </m:f>
                    <m:r>
                      <m:rPr>
                        <m:nor/>
                      </m:rPr>
                      <a:rPr lang="ru-RU" sz="2400"/>
                      <m:t>=</m:t>
                    </m:r>
                    <m:r>
                      <m:rPr>
                        <m:nor/>
                      </m:rPr>
                      <a:rPr lang="ru-RU" sz="2400" i="1"/>
                      <m:t>−</m:t>
                    </m:r>
                    <m:r>
                      <m:rPr>
                        <m:nor/>
                      </m:rPr>
                      <a:rPr lang="ru-RU" sz="2400"/>
                      <m:t>5168,53+16,46</m:t>
                    </m:r>
                    <m:r>
                      <m:rPr>
                        <m:nor/>
                      </m:rPr>
                      <a:rPr lang="en-US" sz="2400"/>
                      <m:t>b</m:t>
                    </m:r>
                    <m:r>
                      <m:rPr>
                        <m:nor/>
                      </m:rPr>
                      <a:rPr lang="ru-RU" sz="2400"/>
                      <m:t>+18,68</m:t>
                    </m:r>
                    <m:r>
                      <m:rPr>
                        <m:nor/>
                      </m:rPr>
                      <a:rPr lang="en-US" sz="2400"/>
                      <m:t>k</m:t>
                    </m:r>
                    <m:r>
                      <m:rPr>
                        <m:nor/>
                      </m:rPr>
                      <a:rPr lang="ru-RU" sz="2400"/>
                      <m:t>     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ru-RU" sz="2400" dirty="0"/>
                  <a:t>(6</a:t>
                </a:r>
                <a:r>
                  <a:rPr lang="ru-RU" sz="2400" dirty="0" smtClean="0"/>
                  <a:t>)</a:t>
                </a:r>
              </a:p>
              <a:p>
                <a:r>
                  <a:rPr lang="ru-RU" sz="2400" dirty="0">
                    <a:solidFill>
                      <a:schemeClr val="accent1"/>
                    </a:solidFill>
                  </a:rPr>
                  <a:t>Приравниваем </a:t>
                </a:r>
                <a:r>
                  <a:rPr lang="ru-RU" sz="2400" dirty="0" smtClean="0">
                    <a:solidFill>
                      <a:schemeClr val="accent1"/>
                    </a:solidFill>
                  </a:rPr>
                  <a:t>частные производные </a:t>
                </a:r>
                <a:r>
                  <a:rPr lang="ru-RU" sz="2400" dirty="0">
                    <a:solidFill>
                      <a:schemeClr val="accent1"/>
                    </a:solidFill>
                  </a:rPr>
                  <a:t>к нулю и решаем систему уравнений</a:t>
                </a:r>
                <a:r>
                  <a:rPr lang="ru-RU" sz="2400" dirty="0" smtClean="0">
                    <a:solidFill>
                      <a:schemeClr val="accent1"/>
                    </a:solidFill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ru-RU" sz="2400"/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2400"/>
                              <m:t>b</m:t>
                            </m:r>
                            <m:r>
                              <m:rPr>
                                <m:nor/>
                              </m:rPr>
                              <a:rPr lang="ru-RU" sz="2400"/>
                              <m:t>+8,23</m:t>
                            </m:r>
                            <m:r>
                              <m:rPr>
                                <m:nor/>
                              </m:rPr>
                              <a:rPr lang="en-US" sz="2400"/>
                              <m:t>k</m:t>
                            </m:r>
                            <m:r>
                              <m:rPr>
                                <m:nor/>
                              </m:rPr>
                              <a:rPr lang="ru-RU" sz="2400"/>
                              <m:t>=2294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ru-RU" sz="2400"/>
                              <m:t>8,23</m:t>
                            </m:r>
                            <m:r>
                              <m:rPr>
                                <m:nor/>
                              </m:rPr>
                              <a:rPr lang="ru-RU" sz="2400"/>
                              <m:t>b</m:t>
                            </m:r>
                            <m:r>
                              <m:rPr>
                                <m:nor/>
                              </m:rPr>
                              <a:rPr lang="ru-RU" sz="2400"/>
                              <m:t>+9,34</m:t>
                            </m:r>
                            <m:r>
                              <m:rPr>
                                <m:nor/>
                              </m:rPr>
                              <a:rPr lang="ru-RU" sz="2400"/>
                              <m:t>k</m:t>
                            </m:r>
                            <m:r>
                              <m:rPr>
                                <m:nor/>
                              </m:rPr>
                              <a:rPr lang="ru-RU" sz="2400"/>
                              <m:t>=2584,27</m:t>
                            </m:r>
                          </m:e>
                        </m:eqAr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ru-RU" sz="2400" dirty="0"/>
                  <a:t>(7</a:t>
                </a:r>
                <a:r>
                  <a:rPr lang="ru-RU" sz="2400" dirty="0" smtClean="0"/>
                  <a:t>)</a:t>
                </a:r>
              </a:p>
              <a:p>
                <a:r>
                  <a:rPr lang="ru-RU" sz="2400" dirty="0" smtClean="0">
                    <a:solidFill>
                      <a:schemeClr val="accent1"/>
                    </a:solidFill>
                  </a:rPr>
                  <a:t>Решая систему получаем результат</a:t>
                </a:r>
                <a:r>
                  <a:rPr lang="ru-RU" sz="2400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400"/>
                        <m:t>b</m:t>
                      </m:r>
                      <m:r>
                        <m:rPr>
                          <m:nor/>
                        </m:rPr>
                        <a:rPr lang="ru-RU" sz="2400"/>
                        <m:t>=10,088</m:t>
                      </m:r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k</m:t>
                      </m:r>
                      <m:r>
                        <m:rPr>
                          <m:nor/>
                        </m:rPr>
                        <a:rPr lang="ru-RU" sz="2400"/>
                        <m:t>=267,704</m:t>
                      </m:r>
                    </m:oMath>
                  </m:oMathPara>
                </a14:m>
                <a:endParaRPr lang="ru-RU" sz="2400" dirty="0"/>
              </a:p>
              <a:p>
                <a:endParaRPr lang="ru-RU" sz="2400" dirty="0" smtClean="0"/>
              </a:p>
              <a:p>
                <a:endParaRPr lang="ru-RU" sz="2400" dirty="0"/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044" y="1179853"/>
                <a:ext cx="11009792" cy="5539602"/>
              </a:xfrm>
              <a:blipFill>
                <a:blip r:embed="rId3"/>
                <a:stretch>
                  <a:fillRect l="-498" t="-22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7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76" y="-227495"/>
            <a:ext cx="10058400" cy="160934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Формула прогноза: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02786624"/>
                  </p:ext>
                </p:extLst>
              </p:nvPr>
            </p:nvGraphicFramePr>
            <p:xfrm>
              <a:off x="-1305808" y="1624561"/>
              <a:ext cx="14907508" cy="112391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02786624"/>
                  </p:ext>
                </p:extLst>
              </p:nvPr>
            </p:nvGraphicFramePr>
            <p:xfrm>
              <a:off x="-1305808" y="1624561"/>
              <a:ext cx="14907508" cy="112391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7454" y="101061"/>
            <a:ext cx="3153710" cy="13377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0574" y="3374608"/>
            <a:ext cx="10925176" cy="266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a typeface="Times New Roman" panose="02020603050405020304" pitchFamily="18" charset="0"/>
              </a:rPr>
              <a:t>Используя </a:t>
            </a:r>
            <a:r>
              <a:rPr lang="ru-RU" sz="2800" b="1" i="1" dirty="0">
                <a:ea typeface="Times New Roman" panose="02020603050405020304" pitchFamily="18" charset="0"/>
              </a:rPr>
              <a:t>экономический смысл предельных величин, полученный результат позволяет сделать вывод о том, что при увеличении торговой площади </a:t>
            </a:r>
            <a:r>
              <a:rPr lang="ru-RU" sz="3200" b="1" i="1" dirty="0">
                <a:solidFill>
                  <a:schemeClr val="accent1"/>
                </a:solidFill>
                <a:ea typeface="Times New Roman" panose="02020603050405020304" pitchFamily="18" charset="0"/>
              </a:rPr>
              <a:t>на 1 </a:t>
            </a:r>
            <a:r>
              <a:rPr lang="ru-RU" sz="3200" b="1" i="1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млн.кв.м</a:t>
            </a:r>
            <a:r>
              <a:rPr lang="ru-RU" sz="2800" b="1" i="1" dirty="0">
                <a:ea typeface="Times New Roman" panose="02020603050405020304" pitchFamily="18" charset="0"/>
              </a:rPr>
              <a:t>. выручка ООО «Лента», при прочих равных условиях, увеличится примерно </a:t>
            </a:r>
            <a:r>
              <a:rPr lang="ru-RU" sz="3200" b="1" i="1" dirty="0">
                <a:solidFill>
                  <a:schemeClr val="accent1"/>
                </a:solidFill>
                <a:ea typeface="Times New Roman" panose="02020603050405020304" pitchFamily="18" charset="0"/>
              </a:rPr>
              <a:t>на 267,7 </a:t>
            </a:r>
            <a:r>
              <a:rPr lang="ru-RU" sz="3200" b="1" i="1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млрд.руб</a:t>
            </a:r>
            <a:r>
              <a:rPr lang="ru-RU" sz="3200" b="1" i="1" dirty="0">
                <a:solidFill>
                  <a:schemeClr val="accent1"/>
                </a:solidFill>
                <a:ea typeface="Times New Roman" panose="02020603050405020304" pitchFamily="18" charset="0"/>
              </a:rPr>
              <a:t>. </a:t>
            </a:r>
            <a:endParaRPr lang="ru-RU" sz="3200" b="1" i="1" dirty="0">
              <a:solidFill>
                <a:schemeClr val="accent1"/>
              </a:solidFill>
              <a:ea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1151" y="3095816"/>
            <a:ext cx="4328949" cy="3138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3946" b="96041" l="43056" r="60556"/>
                    </a14:imgEffect>
                  </a14:imgLayer>
                </a14:imgProps>
              </a:ext>
            </a:extLst>
          </a:blip>
          <a:srcRect l="42963" t="73755" r="40185" b="5811"/>
          <a:stretch/>
        </p:blipFill>
        <p:spPr>
          <a:xfrm>
            <a:off x="71276" y="5497504"/>
            <a:ext cx="1024096" cy="90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93" y="92076"/>
            <a:ext cx="10058400" cy="1609344"/>
          </a:xfrm>
        </p:spPr>
        <p:txBody>
          <a:bodyPr>
            <a:normAutofit/>
          </a:bodyPr>
          <a:lstStyle/>
          <a:p>
            <a:r>
              <a:rPr lang="ru-RU" dirty="0"/>
              <a:t>Результат решения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помощью </a:t>
            </a:r>
            <a:r>
              <a:rPr lang="en-US" dirty="0" err="1" smtClean="0"/>
              <a:t>Ms</a:t>
            </a:r>
            <a:r>
              <a:rPr lang="ru-RU" dirty="0" smtClean="0"/>
              <a:t> </a:t>
            </a:r>
            <a:r>
              <a:rPr lang="en-US" dirty="0" smtClean="0"/>
              <a:t>Excel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0" t="18825" r="15795" b="1249"/>
          <a:stretch/>
        </p:blipFill>
        <p:spPr>
          <a:xfrm>
            <a:off x="515647" y="1701420"/>
            <a:ext cx="11010465" cy="4349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796" y="43960"/>
            <a:ext cx="3153710" cy="133775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48066" y="5578195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028766" y="2843949"/>
                <a:ext cx="2992216" cy="120032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4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</a:rPr>
                  <a:t>Уравнение линии тренда: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solidFill>
                          <a:schemeClr val="bg1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ru-RU" sz="2400">
                        <a:solidFill>
                          <a:schemeClr val="bg1"/>
                        </a:solidFill>
                      </a:rPr>
                      <m:t>=267,65</m:t>
                    </m:r>
                    <m:r>
                      <m:rPr>
                        <m:nor/>
                      </m:rPr>
                      <a:rPr lang="ru-RU" sz="2400">
                        <a:solidFill>
                          <a:schemeClr val="bg1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ru-RU" sz="2400">
                        <a:solidFill>
                          <a:schemeClr val="bg1"/>
                        </a:solidFill>
                      </a:rPr>
                      <m:t>+10,16</m:t>
                    </m:r>
                  </m:oMath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766" y="2843949"/>
                <a:ext cx="2992216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4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1565</TotalTime>
  <Words>501</Words>
  <Application>Microsoft Office PowerPoint</Application>
  <PresentationFormat>Широкоэкранный</PresentationFormat>
  <Paragraphs>76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Calibri</vt:lpstr>
      <vt:lpstr>Cambria</vt:lpstr>
      <vt:lpstr>Cambria Math</vt:lpstr>
      <vt:lpstr>Rockwell</vt:lpstr>
      <vt:lpstr>Rockwell Condensed</vt:lpstr>
      <vt:lpstr>Times New Roman</vt:lpstr>
      <vt:lpstr>Wingdings</vt:lpstr>
      <vt:lpstr>Дерево</vt:lpstr>
      <vt:lpstr> ПРЕДЕЛЬНЫЕ ВЕЛИЧИНЫ  И Метод наименьших квадратов в экономических исследованиях </vt:lpstr>
      <vt:lpstr>Презентация PowerPoint</vt:lpstr>
      <vt:lpstr>Метод наименьших квадратов (МНК)</vt:lpstr>
      <vt:lpstr>Презентация PowerPoint</vt:lpstr>
      <vt:lpstr>Презентация PowerPoint</vt:lpstr>
      <vt:lpstr>Выручка и торговая площадь  ООО «Лента» в период 2011-2019 гг. </vt:lpstr>
      <vt:lpstr>Решение:</vt:lpstr>
      <vt:lpstr>Формула прогноза:</vt:lpstr>
      <vt:lpstr>Результат решения  с помощью Ms Excel.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эффективных отношений в молодой семье</dc:title>
  <dc:creator>Вера Ржаницина</dc:creator>
  <cp:lastModifiedBy>Наталия Бурмистрова</cp:lastModifiedBy>
  <cp:revision>43</cp:revision>
  <dcterms:created xsi:type="dcterms:W3CDTF">2015-11-26T17:27:35Z</dcterms:created>
  <dcterms:modified xsi:type="dcterms:W3CDTF">2020-04-05T02:57:54Z</dcterms:modified>
</cp:coreProperties>
</file>