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96" r:id="rId3"/>
    <p:sldId id="295" r:id="rId4"/>
    <p:sldId id="288" r:id="rId5"/>
    <p:sldId id="297" r:id="rId6"/>
    <p:sldId id="298" r:id="rId7"/>
    <p:sldId id="299" r:id="rId8"/>
    <p:sldId id="275" r:id="rId9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27" autoAdjust="0"/>
    <p:restoredTop sz="94584" autoAdjust="0"/>
  </p:normalViewPr>
  <p:slideViewPr>
    <p:cSldViewPr>
      <p:cViewPr>
        <p:scale>
          <a:sx n="75" d="100"/>
          <a:sy n="75" d="100"/>
        </p:scale>
        <p:origin x="-17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5712FAA-3ED6-4A1A-8184-324C033AD0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2CC6E-6D82-4EA7-9A7E-BD8B2E2A8E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5583F-BA89-4DDA-BA1F-96B8293BA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FAE97DA-1383-4B58-B2CF-D4E52E9559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E86C-DE1F-42EB-9553-B85E053647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605ED-6AC7-4F49-9138-1462DC429E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E7B677E-DCE0-4DA9-9F58-1137F6838F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CDD1B-AC07-4FC4-B392-928F38C5EB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28F4B-8337-4CDD-BEBE-142914EB6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6E9A1-7B77-43D9-BEBB-0462C1A0BD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3F456-F84F-4022-A1D0-2C54D8D87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6CE2BAE-6E21-4201-B6BE-7BCB25D946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2856"/>
            <a:ext cx="7772400" cy="3096368"/>
          </a:xfrm>
        </p:spPr>
        <p:txBody>
          <a:bodyPr/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3200" b="1" dirty="0" smtClean="0"/>
              <a:t>IMPACT </a:t>
            </a:r>
            <a:r>
              <a:rPr lang="ru-RU" sz="3200" b="1" dirty="0" smtClean="0"/>
              <a:t>INVESTING: ЗАРУБЕЖНЫЙ ОПЫТ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alt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3933056"/>
            <a:ext cx="5543153" cy="208577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ru-RU" altLang="ru-RU" b="1" dirty="0" smtClean="0">
                <a:latin typeface="Times New Roman" pitchFamily="18" charset="0"/>
              </a:rPr>
              <a:t>Омский филиал Финансового университета при Правительстве РФ</a:t>
            </a:r>
            <a:endParaRPr lang="ru-RU" altLang="ru-RU" sz="2400" b="1" dirty="0" smtClean="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371600" y="349250"/>
            <a:ext cx="6400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dirty="0" err="1" smtClean="0"/>
              <a:t>Саврасова</a:t>
            </a:r>
            <a:r>
              <a:rPr lang="ru-RU" altLang="ru-RU" sz="2400" dirty="0" smtClean="0"/>
              <a:t> Дарья </a:t>
            </a:r>
            <a:r>
              <a:rPr lang="ru-RU" altLang="ru-RU" sz="2400" dirty="0"/>
              <a:t>В</a:t>
            </a:r>
            <a:r>
              <a:rPr lang="ru-RU" altLang="ru-RU" sz="2400" dirty="0" smtClean="0"/>
              <a:t>алерьевна</a:t>
            </a:r>
            <a:endParaRPr lang="ru-RU" altLang="ru-RU" sz="2400" dirty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27088" y="5229225"/>
            <a:ext cx="74168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altLang="ru-RU">
              <a:latin typeface="Times New Roman" pitchFamily="18" charset="0"/>
            </a:endParaRPr>
          </a:p>
        </p:txBody>
      </p:sp>
      <p:sp>
        <p:nvSpPr>
          <p:cNvPr id="15365" name="Rectangle 14"/>
          <p:cNvSpPr>
            <a:spLocks noChangeArrowheads="1"/>
          </p:cNvSpPr>
          <p:nvPr/>
        </p:nvSpPr>
        <p:spPr bwMode="auto">
          <a:xfrm>
            <a:off x="2698750" y="5805488"/>
            <a:ext cx="6264275" cy="42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2" tIns="43637" rIns="87272" bIns="43637">
            <a:spAutoFit/>
          </a:bodyPr>
          <a:lstStyle/>
          <a:p>
            <a:pPr defTabSz="801688"/>
            <a:r>
              <a:rPr lang="ru-RU" altLang="ru-RU" sz="2200" dirty="0"/>
              <a:t> </a:t>
            </a:r>
            <a:endParaRPr lang="ru-RU" altLang="ru-R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83264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На современном этапе развития экономики особая роль отводится процессам,  способствующим воссоединению и балансу интересов социальной и экономической сфер.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ОДНАКО!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2000" dirty="0" smtClean="0"/>
              <a:t>Традиционные процессы финансового регулирования, направлены на решение либо социальных, либо экономических проблем.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4248" y="6093296"/>
            <a:ext cx="216024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БЛАГОТВОРИ-ТЕЛЬНОСТЬ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6093296"/>
            <a:ext cx="172819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КРЕДИТОВАНИЕ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093296"/>
            <a:ext cx="201622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ИНВЕСТИРОВАНИЕ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221088"/>
            <a:ext cx="27363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 процессов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5157192"/>
            <a:ext cx="273630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эффект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5157192"/>
            <a:ext cx="28083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эффект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221088"/>
            <a:ext cx="280831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экономических процессов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6093296"/>
            <a:ext cx="201622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СПОНСИРОВАНИЕ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3501008"/>
            <a:ext cx="367240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ФИНАНСОВОЕ РЕГУЛИРОВАНИЕ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(посредством финансирования)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1475656" y="393305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444208" y="3861048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195736" y="4869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7" idx="0"/>
          </p:cNvCxnSpPr>
          <p:nvPr/>
        </p:nvCxnSpPr>
        <p:spPr>
          <a:xfrm flipH="1">
            <a:off x="1259632" y="5733256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2" idx="2"/>
            <a:endCxn id="6" idx="0"/>
          </p:cNvCxnSpPr>
          <p:nvPr/>
        </p:nvCxnSpPr>
        <p:spPr>
          <a:xfrm>
            <a:off x="2231740" y="5733256"/>
            <a:ext cx="11161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7020272" y="4869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1" idx="2"/>
            <a:endCxn id="14" idx="0"/>
          </p:cNvCxnSpPr>
          <p:nvPr/>
        </p:nvCxnSpPr>
        <p:spPr>
          <a:xfrm flipH="1">
            <a:off x="5580112" y="5733256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1" idx="2"/>
            <a:endCxn id="4" idx="0"/>
          </p:cNvCxnSpPr>
          <p:nvPr/>
        </p:nvCxnSpPr>
        <p:spPr>
          <a:xfrm>
            <a:off x="6876256" y="5733256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212976"/>
            <a:ext cx="237626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социально-экономических процессов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4077072"/>
            <a:ext cx="2448272" cy="5760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социально-экономический эффект</a:t>
            </a:r>
          </a:p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5013176"/>
            <a:ext cx="1800200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СОЦИАЛЬНОЕ ИНВЕСТИРОВАНИЕ/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IMPACT INVESTING</a:t>
            </a:r>
          </a:p>
          <a:p>
            <a:pPr algn="ctr"/>
            <a:endParaRPr lang="ru-RU" dirty="0"/>
          </a:p>
        </p:txBody>
      </p:sp>
      <p:cxnSp>
        <p:nvCxnSpPr>
          <p:cNvPr id="45" name="Прямая со стрелкой 44"/>
          <p:cNvCxnSpPr>
            <a:stCxn id="15" idx="2"/>
          </p:cNvCxnSpPr>
          <p:nvPr/>
        </p:nvCxnSpPr>
        <p:spPr>
          <a:xfrm>
            <a:off x="4608004" y="278092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716016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78802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179512" y="2204864"/>
            <a:ext cx="8856984" cy="3384376"/>
            <a:chOff x="179512" y="2204864"/>
            <a:chExt cx="8856984" cy="33843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452320" y="5013176"/>
              <a:ext cx="1584176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БЛАГОТВОРИ-ТЕЛЬНОСТЬ</a:t>
              </a:r>
              <a:endPara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51720" y="5013176"/>
              <a:ext cx="1512168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КРЕДИТОВАНИЕ</a:t>
              </a:r>
              <a:endPara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9512" y="5013176"/>
              <a:ext cx="1728192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ИНВЕСТИРОВАНИЕ</a:t>
              </a:r>
              <a:endPara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16216" y="3212976"/>
              <a:ext cx="1728192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социальных процессов</a:t>
              </a:r>
            </a:p>
            <a:p>
              <a:pPr algn="ctr"/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444208" y="4005064"/>
              <a:ext cx="1728192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социальный эффект</a:t>
              </a:r>
            </a:p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99592" y="4077072"/>
              <a:ext cx="1728192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экономический эффект</a:t>
              </a:r>
            </a:p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99592" y="3212976"/>
              <a:ext cx="1728192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экономических процессов</a:t>
              </a:r>
            </a:p>
            <a:p>
              <a:pPr algn="ctr"/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724128" y="5013176"/>
              <a:ext cx="1656184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СПОНСИРОВАНИЕ</a:t>
              </a:r>
              <a:endPara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771800" y="2204864"/>
              <a:ext cx="3672408" cy="576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ФИНАНСОВОЕ РЕГУЛИРОВАНИЕ</a:t>
              </a:r>
              <a:endParaRPr lang="ru-RU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 (посредством финансирования)</a:t>
              </a:r>
              <a:endParaRPr lang="ru-RU" sz="1200" dirty="0" smtClean="0">
                <a:solidFill>
                  <a:schemeClr val="tx1"/>
                </a:solidFill>
              </a:endParaRPr>
            </a:p>
            <a:p>
              <a:pPr algn="ctr"/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 flipH="1">
              <a:off x="2123728" y="2780928"/>
              <a:ext cx="1224136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5724128" y="2780928"/>
              <a:ext cx="1368152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12" idx="0"/>
            </p:cNvCxnSpPr>
            <p:nvPr/>
          </p:nvCxnSpPr>
          <p:spPr>
            <a:xfrm>
              <a:off x="1763688" y="378904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>
              <a:endCxn id="7" idx="0"/>
            </p:cNvCxnSpPr>
            <p:nvPr/>
          </p:nvCxnSpPr>
          <p:spPr>
            <a:xfrm flipH="1">
              <a:off x="1043608" y="4653136"/>
              <a:ext cx="72008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>
              <a:stCxn id="12" idx="2"/>
              <a:endCxn id="6" idx="0"/>
            </p:cNvCxnSpPr>
            <p:nvPr/>
          </p:nvCxnSpPr>
          <p:spPr>
            <a:xfrm>
              <a:off x="1763688" y="4653136"/>
              <a:ext cx="1044116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>
              <a:stCxn id="10" idx="2"/>
              <a:endCxn id="11" idx="0"/>
            </p:cNvCxnSpPr>
            <p:nvPr/>
          </p:nvCxnSpPr>
          <p:spPr>
            <a:xfrm flipH="1">
              <a:off x="7308304" y="3789040"/>
              <a:ext cx="7200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>
              <a:stCxn id="11" idx="2"/>
              <a:endCxn id="14" idx="0"/>
            </p:cNvCxnSpPr>
            <p:nvPr/>
          </p:nvCxnSpPr>
          <p:spPr>
            <a:xfrm flipH="1">
              <a:off x="6552220" y="4581128"/>
              <a:ext cx="75608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>
              <a:stCxn id="11" idx="2"/>
              <a:endCxn id="4" idx="0"/>
            </p:cNvCxnSpPr>
            <p:nvPr/>
          </p:nvCxnSpPr>
          <p:spPr>
            <a:xfrm>
              <a:off x="7308304" y="4581128"/>
              <a:ext cx="93610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Предложен инновационный процесс финансового регулирования – социальное инвестирование, направленный на совершенствование финансового регулирования социальных и экономических процессов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518457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948264" y="4149080"/>
            <a:ext cx="2195736" cy="79208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спонсирование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427984" y="3573016"/>
            <a:ext cx="288032" cy="144016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092280" y="2852936"/>
            <a:ext cx="360040" cy="216024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092280" y="3429000"/>
            <a:ext cx="432048" cy="144016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0" name="Группа 69"/>
          <p:cNvGrpSpPr/>
          <p:nvPr/>
        </p:nvGrpSpPr>
        <p:grpSpPr>
          <a:xfrm>
            <a:off x="0" y="1700808"/>
            <a:ext cx="8604448" cy="3168352"/>
            <a:chOff x="0" y="2839539"/>
            <a:chExt cx="8604448" cy="375781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68" name="Группа 67"/>
            <p:cNvGrpSpPr/>
            <p:nvPr/>
          </p:nvGrpSpPr>
          <p:grpSpPr>
            <a:xfrm>
              <a:off x="0" y="2839539"/>
              <a:ext cx="8604448" cy="3757813"/>
              <a:chOff x="0" y="2839539"/>
              <a:chExt cx="8604448" cy="3757813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3563888" y="4653136"/>
                <a:ext cx="1944216" cy="100811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Социальное инвестирование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2123728" y="5805264"/>
                <a:ext cx="2016224" cy="79208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инвестирование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0" y="5805264"/>
                <a:ext cx="2051720" cy="79208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кредитование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4932040" y="5805264"/>
                <a:ext cx="1872208" cy="79208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благотворительность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987824" y="2839539"/>
                <a:ext cx="3096344" cy="5978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Финансирование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23528" y="4437112"/>
                <a:ext cx="2736304" cy="4320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возмездная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6012160" y="5013176"/>
                <a:ext cx="2592288" cy="5040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социальный  эффект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23528" y="5013176"/>
                <a:ext cx="2736304" cy="5040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экономический эффект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012160" y="4437112"/>
                <a:ext cx="2592288" cy="4320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безвозмездная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1547664" y="3717032"/>
                <a:ext cx="5976664" cy="504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Основа и цель предоставления временно свободных финансовых ресурсов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Стрелка вниз 16"/>
            <p:cNvSpPr/>
            <p:nvPr/>
          </p:nvSpPr>
          <p:spPr>
            <a:xfrm>
              <a:off x="1763688" y="4221088"/>
              <a:ext cx="360040" cy="216024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1763688" y="4869160"/>
              <a:ext cx="360040" cy="144016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24"/>
            <p:cNvCxnSpPr>
              <a:stCxn id="12" idx="2"/>
            </p:cNvCxnSpPr>
            <p:nvPr/>
          </p:nvCxnSpPr>
          <p:spPr>
            <a:xfrm flipH="1">
              <a:off x="1043608" y="5517232"/>
              <a:ext cx="648072" cy="28803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Прямая со стрелкой 26"/>
          <p:cNvCxnSpPr>
            <a:endCxn id="5" idx="0"/>
          </p:cNvCxnSpPr>
          <p:nvPr/>
        </p:nvCxnSpPr>
        <p:spPr>
          <a:xfrm>
            <a:off x="1691680" y="3933056"/>
            <a:ext cx="1440160" cy="26826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2"/>
          </p:cNvCxnSpPr>
          <p:nvPr/>
        </p:nvCxnSpPr>
        <p:spPr>
          <a:xfrm flipH="1">
            <a:off x="6516216" y="3958470"/>
            <a:ext cx="792088" cy="2626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380312" y="3933056"/>
            <a:ext cx="737828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" idx="7"/>
            <a:endCxn id="4" idx="4"/>
          </p:cNvCxnSpPr>
          <p:nvPr/>
        </p:nvCxnSpPr>
        <p:spPr>
          <a:xfrm flipV="1">
            <a:off x="3844683" y="4079896"/>
            <a:ext cx="691313" cy="2192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1"/>
            <a:endCxn id="4" idx="4"/>
          </p:cNvCxnSpPr>
          <p:nvPr/>
        </p:nvCxnSpPr>
        <p:spPr>
          <a:xfrm flipH="1" flipV="1">
            <a:off x="4535996" y="4079896"/>
            <a:ext cx="670223" cy="2192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2" idx="3"/>
            <a:endCxn id="4" idx="2"/>
          </p:cNvCxnSpPr>
          <p:nvPr/>
        </p:nvCxnSpPr>
        <p:spPr>
          <a:xfrm flipV="1">
            <a:off x="3059832" y="3654908"/>
            <a:ext cx="504056" cy="91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1" idx="1"/>
            <a:endCxn id="4" idx="6"/>
          </p:cNvCxnSpPr>
          <p:nvPr/>
        </p:nvCxnSpPr>
        <p:spPr>
          <a:xfrm flipH="1" flipV="1">
            <a:off x="5508104" y="3654908"/>
            <a:ext cx="504056" cy="91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Стрелка вниз 72"/>
          <p:cNvSpPr/>
          <p:nvPr/>
        </p:nvSpPr>
        <p:spPr>
          <a:xfrm>
            <a:off x="4067944" y="5013176"/>
            <a:ext cx="504056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>
            <a:off x="4644008" y="5013176"/>
            <a:ext cx="504056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395536" y="5517232"/>
            <a:ext cx="8424936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Социальное инвестирование – это процесс предоставления финансовых ресурсов субъектом-владельцем субъекту-получателю на </a:t>
            </a:r>
            <a:r>
              <a:rPr lang="ru-RU" b="1" dirty="0" smtClean="0">
                <a:solidFill>
                  <a:schemeClr val="tx1"/>
                </a:solidFill>
              </a:rPr>
              <a:t>возмездной основе</a:t>
            </a:r>
            <a:r>
              <a:rPr lang="ru-RU" dirty="0" smtClean="0">
                <a:solidFill>
                  <a:schemeClr val="tx1"/>
                </a:solidFill>
              </a:rPr>
              <a:t> с целью получения положительного</a:t>
            </a:r>
            <a:r>
              <a:rPr lang="ru-RU" b="1" dirty="0" smtClean="0">
                <a:solidFill>
                  <a:schemeClr val="tx1"/>
                </a:solidFill>
              </a:rPr>
              <a:t> социально-экономического эффекта.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4499992" y="2204864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</a:t>
            </a:r>
            <a:r>
              <a:rPr lang="ru-RU" dirty="0" err="1" smtClean="0"/>
              <a:t>Impact</a:t>
            </a:r>
            <a:r>
              <a:rPr lang="ru-RU" dirty="0" smtClean="0"/>
              <a:t> </a:t>
            </a:r>
            <a:r>
              <a:rPr lang="ru-RU" dirty="0" err="1" smtClean="0"/>
              <a:t>Investing</a:t>
            </a:r>
            <a:r>
              <a:rPr lang="ru-RU" dirty="0" smtClean="0"/>
              <a:t> в </a:t>
            </a:r>
            <a:r>
              <a:rPr lang="ru-RU" dirty="0" smtClean="0"/>
              <a:t>США: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рыночный тип финансовый системы отразился на отличительных особенностях социального инвестирования;</a:t>
            </a:r>
          </a:p>
          <a:p>
            <a:pPr lvl="0"/>
            <a:r>
              <a:rPr lang="ru-RU" dirty="0" smtClean="0"/>
              <a:t>рынок социального инвестирования в США достаточно широк и занят большим количеством институциональных участников, все участники имеют свободный доступ к информации;</a:t>
            </a:r>
          </a:p>
          <a:p>
            <a:pPr lvl="0"/>
            <a:r>
              <a:rPr lang="ru-RU" dirty="0" smtClean="0"/>
              <a:t>особое место в </a:t>
            </a:r>
            <a:r>
              <a:rPr lang="ru-RU" dirty="0" err="1" smtClean="0"/>
              <a:t>Impact</a:t>
            </a:r>
            <a:r>
              <a:rPr lang="ru-RU" dirty="0" smtClean="0"/>
              <a:t> </a:t>
            </a:r>
            <a:r>
              <a:rPr lang="ru-RU" dirty="0" err="1" smtClean="0"/>
              <a:t>Investing</a:t>
            </a:r>
            <a:r>
              <a:rPr lang="ru-RU" dirty="0" smtClean="0"/>
              <a:t> занимает государство: с одной стороны – непосредственно участник процесса, с другой – стимулирующий орган;</a:t>
            </a:r>
          </a:p>
          <a:p>
            <a:pPr lvl="0"/>
            <a:r>
              <a:rPr lang="ru-RU" dirty="0" smtClean="0"/>
              <a:t>основная доля </a:t>
            </a:r>
            <a:r>
              <a:rPr lang="ru-RU" dirty="0" err="1" smtClean="0"/>
              <a:t>Impact</a:t>
            </a:r>
            <a:r>
              <a:rPr lang="ru-RU" dirty="0" smtClean="0"/>
              <a:t> </a:t>
            </a:r>
            <a:r>
              <a:rPr lang="ru-RU" dirty="0" err="1" smtClean="0"/>
              <a:t>Investing</a:t>
            </a:r>
            <a:r>
              <a:rPr lang="ru-RU" dirty="0" smtClean="0"/>
              <a:t> приходится на </a:t>
            </a:r>
            <a:r>
              <a:rPr lang="ru-RU" dirty="0" err="1" smtClean="0"/>
              <a:t>микрофинансовые</a:t>
            </a:r>
            <a:r>
              <a:rPr lang="ru-RU" dirty="0" smtClean="0"/>
              <a:t> организации, целью которых является поддержание развитие малого бизнеса;</a:t>
            </a:r>
          </a:p>
          <a:p>
            <a:pPr lvl="0"/>
            <a:r>
              <a:rPr lang="ru-RU" dirty="0" smtClean="0"/>
              <a:t>объёмы рынка увеличиваются в геометрической прогрессии и в последующие годы, по прогнозам крупных игроков, будут наращивать обороты.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характерные особенности </a:t>
            </a:r>
            <a:r>
              <a:rPr lang="en-US" dirty="0" smtClean="0"/>
              <a:t>Impact</a:t>
            </a:r>
            <a:r>
              <a:rPr lang="ru-RU" dirty="0" smtClean="0"/>
              <a:t> </a:t>
            </a:r>
            <a:r>
              <a:rPr lang="ru-RU" dirty="0" err="1" smtClean="0"/>
              <a:t>Investing</a:t>
            </a:r>
            <a:r>
              <a:rPr lang="ru-RU" dirty="0" smtClean="0"/>
              <a:t> в странах Европы: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5112568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Социальное инвестирование развито не во всех европейских странах равномерно. Лидерами являются страны Скандинавии, Франция, Бельгия, Германия и Великобритания.</a:t>
            </a:r>
          </a:p>
          <a:p>
            <a:pPr lvl="0"/>
            <a:r>
              <a:rPr lang="ru-RU" sz="1800" dirty="0" smtClean="0"/>
              <a:t>В целом по Европе закрытый доступ к информации по проектам социального инвестирования, в отличие от США. Исключением является Великобритания (особенности описаны ранее).</a:t>
            </a:r>
          </a:p>
          <a:p>
            <a:pPr lvl="0"/>
            <a:r>
              <a:rPr lang="ru-RU" sz="1800" dirty="0" smtClean="0"/>
              <a:t>Основными игроками ранка являются специализированные фонды (</a:t>
            </a:r>
            <a:r>
              <a:rPr lang="ru-RU" sz="1800" dirty="0" err="1" smtClean="0"/>
              <a:t>Swiss</a:t>
            </a:r>
            <a:r>
              <a:rPr lang="ru-RU" sz="1800" dirty="0" smtClean="0"/>
              <a:t> </a:t>
            </a:r>
            <a:r>
              <a:rPr lang="ru-RU" sz="1800" dirty="0" err="1" smtClean="0"/>
              <a:t>Investment</a:t>
            </a:r>
            <a:r>
              <a:rPr lang="ru-RU" sz="1800" dirty="0" smtClean="0"/>
              <a:t> </a:t>
            </a:r>
            <a:r>
              <a:rPr lang="ru-RU" sz="1800" dirty="0" err="1" smtClean="0"/>
              <a:t>Fund</a:t>
            </a:r>
            <a:r>
              <a:rPr lang="ru-RU" sz="1800" dirty="0" smtClean="0"/>
              <a:t> </a:t>
            </a:r>
            <a:r>
              <a:rPr lang="ru-RU" sz="1800" dirty="0" err="1" smtClean="0"/>
              <a:t>for</a:t>
            </a:r>
            <a:r>
              <a:rPr lang="ru-RU" sz="1800" dirty="0" smtClean="0"/>
              <a:t> </a:t>
            </a:r>
            <a:r>
              <a:rPr lang="ru-RU" sz="1800" dirty="0" err="1" smtClean="0"/>
              <a:t>Emerging</a:t>
            </a:r>
            <a:r>
              <a:rPr lang="ru-RU" sz="1800" dirty="0" smtClean="0"/>
              <a:t> </a:t>
            </a:r>
            <a:r>
              <a:rPr lang="ru-RU" sz="1800" dirty="0" err="1" smtClean="0"/>
              <a:t>Markets</a:t>
            </a:r>
            <a:r>
              <a:rPr lang="ru-RU" sz="1800" dirty="0" smtClean="0"/>
              <a:t>, </a:t>
            </a:r>
            <a:r>
              <a:rPr lang="ru-RU" sz="1800" dirty="0" err="1" smtClean="0"/>
              <a:t>Global</a:t>
            </a:r>
            <a:r>
              <a:rPr lang="ru-RU" sz="1800" dirty="0" smtClean="0"/>
              <a:t> </a:t>
            </a:r>
            <a:r>
              <a:rPr lang="ru-RU" sz="1800" dirty="0" err="1" smtClean="0"/>
              <a:t>Systemically</a:t>
            </a:r>
            <a:r>
              <a:rPr lang="ru-RU" sz="1800" dirty="0" smtClean="0"/>
              <a:t> </a:t>
            </a:r>
            <a:r>
              <a:rPr lang="ru-RU" sz="1800" dirty="0" err="1" smtClean="0"/>
              <a:t>Important</a:t>
            </a:r>
            <a:r>
              <a:rPr lang="ru-RU" sz="1800" dirty="0" smtClean="0"/>
              <a:t>), а также предприятия различного масштаба. </a:t>
            </a:r>
          </a:p>
          <a:p>
            <a:pPr lvl="0"/>
            <a:r>
              <a:rPr lang="ru-RU" sz="1800" dirty="0" smtClean="0"/>
              <a:t>Государство не вмешивается в процесс </a:t>
            </a:r>
            <a:r>
              <a:rPr lang="ru-RU" sz="1800" dirty="0" err="1" smtClean="0"/>
              <a:t>Impact</a:t>
            </a:r>
            <a:r>
              <a:rPr lang="ru-RU" sz="1800" dirty="0" smtClean="0"/>
              <a:t> </a:t>
            </a:r>
            <a:r>
              <a:rPr lang="ru-RU" sz="1800" dirty="0" err="1" smtClean="0"/>
              <a:t>Investing</a:t>
            </a:r>
            <a:r>
              <a:rPr lang="ru-RU" sz="1800" dirty="0" smtClean="0"/>
              <a:t>, поддерживает инициативу данного вида финансирования, но, ни как не стимулирует участников (высокие налоговые платежи).</a:t>
            </a:r>
          </a:p>
          <a:p>
            <a:pPr lvl="0"/>
            <a:r>
              <a:rPr lang="ru-RU" sz="1800" dirty="0" err="1" smtClean="0"/>
              <a:t>Impact</a:t>
            </a:r>
            <a:r>
              <a:rPr lang="ru-RU" sz="1800" dirty="0" smtClean="0"/>
              <a:t> </a:t>
            </a:r>
            <a:r>
              <a:rPr lang="ru-RU" sz="1800" dirty="0" err="1" smtClean="0"/>
              <a:t>Investing</a:t>
            </a:r>
            <a:r>
              <a:rPr lang="ru-RU" sz="1800" dirty="0" smtClean="0"/>
              <a:t> в Европе активно развивается и ежегодно показывает количественный и качественный прирост. С приходом данного вида финансирования у европейских инвесторов появляется третий критерий (помимо риска и доходности) для выбора объекта вложения средств – социальная эффективность.</a:t>
            </a:r>
          </a:p>
          <a:p>
            <a:pPr lvl="0"/>
            <a:r>
              <a:rPr lang="ru-RU" sz="1800" dirty="0" smtClean="0"/>
              <a:t>Высокая доля </a:t>
            </a:r>
            <a:r>
              <a:rPr lang="ru-RU" sz="1800" dirty="0" err="1" smtClean="0"/>
              <a:t>Impact</a:t>
            </a:r>
            <a:r>
              <a:rPr lang="ru-RU" sz="1800" dirty="0" smtClean="0"/>
              <a:t> </a:t>
            </a:r>
            <a:r>
              <a:rPr lang="ru-RU" sz="1800" dirty="0" err="1" smtClean="0"/>
              <a:t>Investing</a:t>
            </a:r>
            <a:r>
              <a:rPr lang="ru-RU" sz="1800" dirty="0" smtClean="0"/>
              <a:t> в сфере </a:t>
            </a:r>
            <a:r>
              <a:rPr lang="ru-RU" sz="1800" dirty="0" err="1" smtClean="0"/>
              <a:t>микрофинансирования</a:t>
            </a:r>
            <a:r>
              <a:rPr lang="ru-RU" sz="1800" dirty="0" smtClean="0"/>
              <a:t>, организации которой направлены на развитие частного предпринимательства.</a:t>
            </a:r>
          </a:p>
          <a:p>
            <a:pPr lvl="0"/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социального инвестирования в станах </a:t>
            </a:r>
            <a:r>
              <a:rPr lang="ru-RU" dirty="0" smtClean="0"/>
              <a:t>Азии: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Рынок социальных инвестиций менее развит, чем в США и странах Европы, но ежегодно увеличивает масштабы своей деятельности.</a:t>
            </a:r>
          </a:p>
          <a:p>
            <a:pPr lvl="0"/>
            <a:r>
              <a:rPr lang="ru-RU" dirty="0" smtClean="0"/>
              <a:t>Высокую долю в финансировании социальных предприятий занимают религиозные пожертвования.</a:t>
            </a:r>
          </a:p>
          <a:p>
            <a:pPr lvl="0"/>
            <a:r>
              <a:rPr lang="ru-RU" dirty="0" smtClean="0"/>
              <a:t>Государство поддерживает социальный бизнес, особенно в сферах сельского хозяйства и фермерского предпринимательства. В большинстве странах разработаны государственные программы финансовой поддержки социальных предприятий.</a:t>
            </a:r>
          </a:p>
          <a:p>
            <a:pPr lvl="0"/>
            <a:r>
              <a:rPr lang="ru-RU" dirty="0" smtClean="0"/>
              <a:t>Основными игроками ранка являются организации </a:t>
            </a:r>
            <a:r>
              <a:rPr lang="ru-RU" dirty="0" err="1" smtClean="0"/>
              <a:t>микрофинансирования</a:t>
            </a:r>
            <a:r>
              <a:rPr lang="ru-RU" dirty="0" smtClean="0"/>
              <a:t>, выдающие социальные кредиты и займы местным предпринимателям.</a:t>
            </a:r>
          </a:p>
          <a:p>
            <a:pPr lvl="0"/>
            <a:r>
              <a:rPr lang="ru-RU" dirty="0" smtClean="0"/>
              <a:t>Азиатские социальные предприятия страдают недостатком финансирования, так как достаточно недавно стали привлекать внешние инвестиции, помимо грантов и пожертвований.</a:t>
            </a:r>
          </a:p>
          <a:p>
            <a:pPr lvl="0"/>
            <a:r>
              <a:rPr lang="ru-RU" dirty="0" smtClean="0"/>
              <a:t>Перспективы развития рынка социального инвестирования и непосредственно </a:t>
            </a:r>
            <a:r>
              <a:rPr lang="en-US" dirty="0" smtClean="0"/>
              <a:t>Impact Investing</a:t>
            </a:r>
            <a:r>
              <a:rPr lang="ru-RU" dirty="0" smtClean="0"/>
              <a:t> в Азии масштабные, так как социальные проблемы для жителей данных регионов стоят остро и требуют неотложного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1520" y="2636912"/>
            <a:ext cx="8461375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3600" b="1" dirty="0" smtClean="0"/>
              <a:t>Спасибо за внимание!</a:t>
            </a:r>
            <a:endParaRPr lang="ru-RU" alt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2754</TotalTime>
  <Words>546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IMPACT INVESTING: ЗАРУБЕЖНЫЙ ОПЫТ </vt:lpstr>
      <vt:lpstr>Слайд 2</vt:lpstr>
      <vt:lpstr>Слайд 3</vt:lpstr>
      <vt:lpstr>Предложен инновационный процесс финансового регулирования – социальное инвестирование, направленный на совершенствование финансового регулирования социальных и экономических процессов </vt:lpstr>
      <vt:lpstr>Особенности Impact Investing в США:</vt:lpstr>
      <vt:lpstr>характерные особенности Impact Investing в странах Европы:</vt:lpstr>
      <vt:lpstr>особенности социального инвестирования в станах Азии: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ОЛЕГ</cp:lastModifiedBy>
  <cp:revision>125</cp:revision>
  <cp:lastPrinted>2018-10-18T08:38:15Z</cp:lastPrinted>
  <dcterms:created xsi:type="dcterms:W3CDTF">2009-10-12T15:57:44Z</dcterms:created>
  <dcterms:modified xsi:type="dcterms:W3CDTF">2020-03-26T13:21:33Z</dcterms:modified>
</cp:coreProperties>
</file>