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A836-8D47-48FA-A8EE-CDB43C6E925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2DA65-DABB-4A8D-8471-C1A070EFF2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352" y="1628800"/>
            <a:ext cx="65900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МЕЖДУНАРОДНЫЙ</a:t>
            </a:r>
            <a:b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ДЕНЬ ГРАМОТНОСТИ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4145285"/>
            <a:ext cx="214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8 сентября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20061"/>
            <a:ext cx="1541950" cy="15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63363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Давайте стараться не делать ошибок!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Давайте себя и других уважать,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Чтоб не были правила нами забыты,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Учитесь на совесть и только на 5!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С ошибкой писать - тратить время другого!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Себя вы насмешкой не дайте травить.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Писать без ошибок - основа основы!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Давайте же будем язык свой любить!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26822"/>
            <a:ext cx="2586608" cy="21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86562" y="1052736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Ежегодный </a:t>
            </a:r>
            <a:r>
              <a:rPr lang="ru-RU" i="1" dirty="0" smtClean="0">
                <a:solidFill>
                  <a:srgbClr val="002060"/>
                </a:solidFill>
              </a:rPr>
              <a:t>Международный день грамотности</a:t>
            </a:r>
            <a:r>
              <a:rPr lang="ru-RU" dirty="0" smtClean="0">
                <a:solidFill>
                  <a:srgbClr val="002060"/>
                </a:solidFill>
              </a:rPr>
              <a:t> объявлен </a:t>
            </a:r>
            <a:r>
              <a:rPr lang="ru-RU" b="1" dirty="0" smtClean="0">
                <a:solidFill>
                  <a:srgbClr val="002060"/>
                </a:solidFill>
              </a:rPr>
              <a:t>ЮНЕСКО</a:t>
            </a:r>
            <a:r>
              <a:rPr lang="ru-RU" dirty="0" smtClean="0">
                <a:solidFill>
                  <a:srgbClr val="002060"/>
                </a:solidFill>
              </a:rPr>
              <a:t> в 1966 году по рекомендации «Всемирной конференции министров образования по ликвидации неграмотности», состоявшейся в Тегеране в сентябре 1965 года. 8 сентября — день торжественного открытия этой конференции.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8590" y="426761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Этот день призван активизировать усилия общества по распространению </a:t>
            </a:r>
            <a:r>
              <a:rPr lang="ru-RU" b="1" i="1" dirty="0" smtClean="0">
                <a:solidFill>
                  <a:srgbClr val="002060"/>
                </a:solidFill>
              </a:rPr>
              <a:t>грамотности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2616882" cy="17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668" y="1052736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«Проведение Международного дня грамотности дает возможность вновь подтвердить нашу приверженность достижению цели обеспечения того, чтобы все люди умели читать и писать. Добиваясь этого, мы укрепим достоинство людей и продвинем вперед всеобщее дело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мира»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послания Генерального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секретаря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 Пан Ги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59799"/>
            <a:ext cx="3096344" cy="23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6961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b="1" dirty="0" smtClean="0">
                <a:solidFill>
                  <a:srgbClr val="002060"/>
                </a:solidFill>
              </a:rPr>
              <a:t>ГРАМОТНОСТЬ</a:t>
            </a:r>
            <a:r>
              <a:rPr lang="ru-RU" dirty="0" smtClean="0">
                <a:solidFill>
                  <a:srgbClr val="002060"/>
                </a:solidFill>
              </a:rPr>
              <a:t> - определенная </a:t>
            </a:r>
            <a:r>
              <a:rPr lang="ru-RU" dirty="0">
                <a:solidFill>
                  <a:srgbClr val="002060"/>
                </a:solidFill>
              </a:rPr>
              <a:t>степень владения навыками чтения, письма в соответствии с грамматическими нормами родного языка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(Большой </a:t>
            </a:r>
            <a:r>
              <a:rPr lang="ru-RU" sz="2000" dirty="0">
                <a:solidFill>
                  <a:srgbClr val="002060"/>
                </a:solidFill>
              </a:rPr>
              <a:t>Энциклопедический </a:t>
            </a:r>
            <a:r>
              <a:rPr lang="ru-RU" sz="2000" dirty="0" smtClean="0">
                <a:solidFill>
                  <a:srgbClr val="002060"/>
                </a:solidFill>
              </a:rPr>
              <a:t>словарь)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140968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Быть </a:t>
            </a:r>
            <a:r>
              <a:rPr lang="ru-RU" sz="1600" dirty="0">
                <a:solidFill>
                  <a:srgbClr val="002060"/>
                </a:solidFill>
              </a:rPr>
              <a:t>грамотным сегодня - это значит быть образованным, постоянно овладевать все новыми и новыми знаниями, совершенствовать себя как личность, уметь правильно оценивать свой интеллектуальный уровень и достоинства собеседника.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2857500" cy="20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958" y="3329052"/>
            <a:ext cx="3933962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Кто грамоте горазд, тому не </a:t>
            </a:r>
            <a:r>
              <a:rPr lang="ru-RU" dirty="0" smtClean="0"/>
              <a:t>пропасть.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3701" y="4340888"/>
            <a:ext cx="2650277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dirty="0"/>
              <a:t>Не пером пишут, </a:t>
            </a:r>
            <a:r>
              <a:rPr lang="ru-RU" dirty="0" smtClean="0"/>
              <a:t>а умом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9958" y="4180542"/>
            <a:ext cx="4592796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Грамоте учиться всегда (вперед) </a:t>
            </a:r>
            <a:r>
              <a:rPr lang="ru-RU" dirty="0" smtClean="0"/>
              <a:t>пригодится.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92220" y="5321705"/>
            <a:ext cx="2487091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Грамота - второй язык.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051166"/>
            <a:ext cx="4572000" cy="646331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Не тот грамотен, кто читать умеет, а тот, кто слушает да разумеет.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72816"/>
            <a:ext cx="3032690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Без грамоты, как в потемках.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9958" y="2561325"/>
            <a:ext cx="3906262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Неграмотный – значит некультурный.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0534" y="800844"/>
            <a:ext cx="723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и поговорки о важности грамотности.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4083"/>
            <a:ext cx="2016225" cy="23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154" y="908720"/>
            <a:ext cx="6051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грамотных людей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миллиарда.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860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миллионов взрослых остаются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неграмотными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миллионов детей не ходят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школу.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стран обеспечивают всеобщий доступ к начальному образованию.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взрослого населения мира неграмотны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48" y="4005064"/>
            <a:ext cx="29019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70648"/>
            <a:ext cx="2661295" cy="19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1884" y="4239453"/>
            <a:ext cx="4122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Полностью </a:t>
            </a:r>
            <a:r>
              <a:rPr lang="ru-RU" i="1" dirty="0">
                <a:solidFill>
                  <a:srgbClr val="002060"/>
                </a:solidFill>
              </a:rPr>
              <a:t>неграмотные проживают в Африке, частично в странах Азии и Латинской Америки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46" y="1824143"/>
            <a:ext cx="3024336" cy="18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422" y="836712"/>
            <a:ext cx="871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современном обществе невозможно выжить неграмотным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380" y="22048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 России, США и Европе нет полностью неграмотных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92" y="4005064"/>
            <a:ext cx="3042514" cy="20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9286"/>
            <a:ext cx="742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Считается, что грамотность «врождённое понятие».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6043" y="22768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Но родиться </a:t>
            </a:r>
            <a:r>
              <a:rPr lang="ru-RU" dirty="0">
                <a:solidFill>
                  <a:srgbClr val="002060"/>
                </a:solidFill>
              </a:rPr>
              <a:t>абсолютно грамотным человек не </a:t>
            </a:r>
            <a:r>
              <a:rPr lang="ru-RU" dirty="0" smtClean="0">
                <a:solidFill>
                  <a:srgbClr val="002060"/>
                </a:solidFill>
              </a:rPr>
              <a:t>может! Вместе со способностью грамотно писать и выражать свои мысли у человека выстраиваются </a:t>
            </a:r>
            <a:r>
              <a:rPr lang="ru-RU" dirty="0">
                <a:solidFill>
                  <a:srgbClr val="002060"/>
                </a:solidFill>
              </a:rPr>
              <a:t>принципы грамматической </a:t>
            </a:r>
            <a:r>
              <a:rPr lang="ru-RU" dirty="0" smtClean="0">
                <a:solidFill>
                  <a:srgbClr val="002060"/>
                </a:solidFill>
              </a:rPr>
              <a:t>логики.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64502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Грамотным человек не рождается, грамотным человек становится!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2"/>
            <a:ext cx="2628292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923558"/>
            <a:ext cx="49961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стать грамотным?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2000" dirty="0" smtClean="0">
                <a:solidFill>
                  <a:srgbClr val="002060"/>
                </a:solidFill>
              </a:rPr>
              <a:t>Нужно почаще заглядывать в словарь, если возникли какие-то сомнения.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2) </a:t>
            </a:r>
            <a:r>
              <a:rPr lang="ru-RU" sz="2000" dirty="0">
                <a:solidFill>
                  <a:srgbClr val="002060"/>
                </a:solidFill>
              </a:rPr>
              <a:t>Не обижайтесь, если вам спокойно и вежливо укажут на ошибки в вашем тексте, поправят неправильно произнесенное слово.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3) Необходимо больше читать! </a:t>
            </a:r>
            <a:r>
              <a:rPr lang="ru-RU" sz="2000" dirty="0">
                <a:solidFill>
                  <a:srgbClr val="002060"/>
                </a:solidFill>
              </a:rPr>
              <a:t>Вместе с грамотностью при чтении повышается и интеллект.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28826"/>
            <a:ext cx="2348347" cy="1772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84811"/>
            <a:ext cx="2448272" cy="1380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1238219" cy="16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Библиотека</cp:lastModifiedBy>
  <cp:revision>4</cp:revision>
  <dcterms:created xsi:type="dcterms:W3CDTF">2012-09-07T04:15:35Z</dcterms:created>
  <dcterms:modified xsi:type="dcterms:W3CDTF">2023-09-07T12:26:25Z</dcterms:modified>
</cp:coreProperties>
</file>