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97" r:id="rId3"/>
    <p:sldId id="299" r:id="rId4"/>
    <p:sldId id="302" r:id="rId5"/>
    <p:sldId id="296" r:id="rId6"/>
    <p:sldId id="298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EF"/>
    <a:srgbClr val="D1D537"/>
    <a:srgbClr val="CCFF99"/>
    <a:srgbClr val="FFFFFF"/>
    <a:srgbClr val="CCECFF"/>
    <a:srgbClr val="81A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>
      <p:cViewPr>
        <p:scale>
          <a:sx n="78" d="100"/>
          <a:sy n="78" d="100"/>
        </p:scale>
        <p:origin x="-1680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15238-B817-4670-AF67-9395FEB6D8A7}" type="doc">
      <dgm:prSet loTypeId="urn:microsoft.com/office/officeart/2005/8/layout/bProcess3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546717C-4710-437A-BA7B-5DB1193D2DB8}">
      <dgm:prSet phldrT="[Текст]" custT="1"/>
      <dgm:spPr/>
      <dgm:t>
        <a:bodyPr/>
        <a:lstStyle/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Понятие искусственного интеллекта (ИИ) и интеллектуальной информационной системы История развития ИИ программного обеспечения.</a:t>
          </a:r>
        </a:p>
      </dgm:t>
    </dgm:pt>
    <dgm:pt modelId="{F230301C-2BDC-4EEC-A6B8-B18D5207CE03}" type="parTrans" cxnId="{5AABB2CB-8AFC-4CB9-BE99-4E0B15E56374}">
      <dgm:prSet/>
      <dgm:spPr/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F2998D23-7AE9-49ED-A7BF-E67987490BEA}" type="sibTrans" cxnId="{5AABB2CB-8AFC-4CB9-BE99-4E0B15E56374}">
      <dgm:prSet custT="1"/>
      <dgm:spPr/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E157DED2-1605-4658-9889-EA40701CB89F}">
      <dgm:prSet custT="1"/>
      <dgm:spPr/>
      <dgm:t>
        <a:bodyPr/>
        <a:lstStyle/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Методы ИИ. Модели представления знаний. Экспертные системы и их структура.</a:t>
          </a:r>
        </a:p>
      </dgm:t>
    </dgm:pt>
    <dgm:pt modelId="{4C532A11-D3AA-47B7-B324-1F6FE795DDE2}" type="parTrans" cxnId="{CAD13AD5-859E-4CF2-8022-3E6A020473B0}">
      <dgm:prSet/>
      <dgm:spPr/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89508245-77AC-4DF4-842E-565144347964}" type="sibTrans" cxnId="{CAD13AD5-859E-4CF2-8022-3E6A020473B0}">
      <dgm:prSet custT="1"/>
      <dgm:spPr>
        <a:solidFill>
          <a:srgbClr val="CBDBEF"/>
        </a:solidFill>
      </dgm:spPr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88CD90E9-AF23-4BD7-9A5C-12A8A1877BFB}">
      <dgm:prSet custT="1"/>
      <dgm:spPr/>
      <dgm:t>
        <a:bodyPr/>
        <a:lstStyle/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Нечеткие логические модели представления знаний.</a:t>
          </a:r>
        </a:p>
      </dgm:t>
    </dgm:pt>
    <dgm:pt modelId="{FA88036B-7F24-4B6A-826D-41E421A7610B}" type="parTrans" cxnId="{F0DEFCB4-B92D-4071-87D1-2BDB21122113}">
      <dgm:prSet/>
      <dgm:spPr/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24426159-7EBB-4C21-AED3-01103A62D9B8}" type="sibTrans" cxnId="{F0DEFCB4-B92D-4071-87D1-2BDB21122113}">
      <dgm:prSet custT="1"/>
      <dgm:spPr/>
      <dgm:t>
        <a:bodyPr/>
        <a:lstStyle/>
        <a:p>
          <a:endParaRPr lang="ru-RU" sz="21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45395E7D-E52E-4521-9403-F07F6BED45AB}">
      <dgm:prSet custT="1"/>
      <dgm:spPr/>
      <dgm:t>
        <a:bodyPr/>
        <a:lstStyle/>
        <a:p>
          <a:endParaRPr lang="ru-RU" sz="1800" kern="1200" dirty="0" smtClean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Искусственные нейронные сети. Гибридные искусственные нейронные сети.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158ACA2-F18B-49F5-842A-C560CB08BDD5}" type="parTrans" cxnId="{666E9F0D-2829-43DA-B216-1D39948A4CAA}">
      <dgm:prSet/>
      <dgm:spPr/>
      <dgm:t>
        <a:bodyPr/>
        <a:lstStyle/>
        <a:p>
          <a:endParaRPr lang="ru-RU"/>
        </a:p>
      </dgm:t>
    </dgm:pt>
    <dgm:pt modelId="{00D2CF33-BB75-4D0E-B74D-6307ADF0C765}" type="sibTrans" cxnId="{666E9F0D-2829-43DA-B216-1D39948A4CAA}">
      <dgm:prSet/>
      <dgm:spPr/>
      <dgm:t>
        <a:bodyPr/>
        <a:lstStyle/>
        <a:p>
          <a:endParaRPr lang="ru-RU"/>
        </a:p>
      </dgm:t>
    </dgm:pt>
    <dgm:pt modelId="{C83EEFD3-0927-4741-991F-C7B9559E863A}">
      <dgm:prSet custT="1"/>
      <dgm:spPr/>
      <dgm:t>
        <a:bodyPr/>
        <a:lstStyle/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Генетические алгоритмы в системах ИИ.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1476858-BDAB-4255-84B1-45982890611B}" type="parTrans" cxnId="{024F6BCD-E74F-4E15-B65D-982A81D069B8}">
      <dgm:prSet/>
      <dgm:spPr/>
      <dgm:t>
        <a:bodyPr/>
        <a:lstStyle/>
        <a:p>
          <a:endParaRPr lang="ru-RU"/>
        </a:p>
      </dgm:t>
    </dgm:pt>
    <dgm:pt modelId="{4FD1D786-042C-4724-B61D-9A400799EAB6}" type="sibTrans" cxnId="{024F6BCD-E74F-4E15-B65D-982A81D069B8}">
      <dgm:prSet/>
      <dgm:spPr/>
      <dgm:t>
        <a:bodyPr/>
        <a:lstStyle/>
        <a:p>
          <a:endParaRPr lang="ru-RU"/>
        </a:p>
      </dgm:t>
    </dgm:pt>
    <dgm:pt modelId="{F5265F49-A80D-4425-9C60-DF0677D6CB96}">
      <dgm:prSet custT="1"/>
      <dgm:spPr/>
      <dgm:t>
        <a:bodyPr/>
        <a:lstStyle/>
        <a:p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Перспективные методологии ИИ.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40788F2-FEEA-410D-976B-468783326156}" type="parTrans" cxnId="{67138D47-6726-4E68-8F53-757CF211836C}">
      <dgm:prSet/>
      <dgm:spPr/>
      <dgm:t>
        <a:bodyPr/>
        <a:lstStyle/>
        <a:p>
          <a:endParaRPr lang="ru-RU"/>
        </a:p>
      </dgm:t>
    </dgm:pt>
    <dgm:pt modelId="{D519A24B-0993-4C84-8625-D8CC445C3617}" type="sibTrans" cxnId="{67138D47-6726-4E68-8F53-757CF211836C}">
      <dgm:prSet/>
      <dgm:spPr/>
      <dgm:t>
        <a:bodyPr/>
        <a:lstStyle/>
        <a:p>
          <a:endParaRPr lang="ru-RU"/>
        </a:p>
      </dgm:t>
    </dgm:pt>
    <dgm:pt modelId="{0A74D3DA-F68A-4C5F-A8E3-FB311FC72A2E}" type="pres">
      <dgm:prSet presAssocID="{F4115238-B817-4670-AF67-9395FEB6D8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079DF-9FBF-46A8-BAFD-15C8BA381FEF}" type="pres">
      <dgm:prSet presAssocID="{0546717C-4710-437A-BA7B-5DB1193D2DB8}" presName="node" presStyleLbl="node1" presStyleIdx="0" presStyleCnt="6" custScaleX="104681" custScaleY="85814" custLinFactNeighborX="16029" custLinFactNeighborY="-22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E74DB-244F-4B4B-BADC-9B181B70C3AA}" type="pres">
      <dgm:prSet presAssocID="{F2998D23-7AE9-49ED-A7BF-E67987490BE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B4FE607-2035-43B4-9CAA-56705FA370D7}" type="pres">
      <dgm:prSet presAssocID="{F2998D23-7AE9-49ED-A7BF-E67987490BEA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6639A449-A803-438F-B557-CCD9377C82C2}" type="pres">
      <dgm:prSet presAssocID="{E157DED2-1605-4658-9889-EA40701CB89F}" presName="node" presStyleLbl="node1" presStyleIdx="1" presStyleCnt="6" custScaleX="91491" custScaleY="83392" custLinFactNeighborX="12192" custLinFactNeighborY="-23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B0B3A-5262-4792-80D4-6DA565C160ED}" type="pres">
      <dgm:prSet presAssocID="{89508245-77AC-4DF4-842E-56514434796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8EF72A3-A99E-48DC-A79D-CBEBB75E6ED4}" type="pres">
      <dgm:prSet presAssocID="{89508245-77AC-4DF4-842E-565144347964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6FE97BAB-3C80-46DA-933D-B5D30AAD3C83}" type="pres">
      <dgm:prSet presAssocID="{88CD90E9-AF23-4BD7-9A5C-12A8A1877BFB}" presName="node" presStyleLbl="node1" presStyleIdx="2" presStyleCnt="6" custScaleX="84461" custScaleY="78891" custLinFactNeighborX="15003" custLinFactNeighborY="-19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57D86-B0AD-4730-A8D7-6C30B2C8179C}" type="pres">
      <dgm:prSet presAssocID="{24426159-7EBB-4C21-AED3-01103A62D9B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20A8FAE-FEF3-4F7B-A049-835316775CF6}" type="pres">
      <dgm:prSet presAssocID="{24426159-7EBB-4C21-AED3-01103A62D9B8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29F69118-3B8D-4908-88F5-6146512E8ADE}" type="pres">
      <dgm:prSet presAssocID="{45395E7D-E52E-4521-9403-F07F6BED45AB}" presName="node" presStyleLbl="node1" presStyleIdx="3" presStyleCnt="6" custScaleY="79962" custLinFactNeighborX="901" custLinFactNeighborY="-12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8EA23-9180-496C-93A6-4BB88FF77CD3}" type="pres">
      <dgm:prSet presAssocID="{00D2CF33-BB75-4D0E-B74D-6307ADF0C76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4CC02C7-78E3-41C8-B7D3-EB89719737AD}" type="pres">
      <dgm:prSet presAssocID="{00D2CF33-BB75-4D0E-B74D-6307ADF0C765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786540B8-92C1-4378-9929-1F5A41852BFC}" type="pres">
      <dgm:prSet presAssocID="{C83EEFD3-0927-4741-991F-C7B9559E863A}" presName="node" presStyleLbl="node1" presStyleIdx="4" presStyleCnt="6" custScaleY="79205" custLinFactNeighborX="-400" custLinFactNeighborY="-11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05916-58C1-444C-967E-976A9D0684A3}" type="pres">
      <dgm:prSet presAssocID="{4FD1D786-042C-4724-B61D-9A400799EAB6}" presName="sibTrans" presStyleLbl="sibTrans1D1" presStyleIdx="4" presStyleCnt="5"/>
      <dgm:spPr/>
      <dgm:t>
        <a:bodyPr/>
        <a:lstStyle/>
        <a:p>
          <a:endParaRPr lang="ru-RU"/>
        </a:p>
      </dgm:t>
    </dgm:pt>
    <dgm:pt modelId="{7B0983CD-BA90-4721-B316-D75A3152B8C6}" type="pres">
      <dgm:prSet presAssocID="{4FD1D786-042C-4724-B61D-9A400799EAB6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AC61DC8C-201B-4264-A217-E13B1E595350}" type="pres">
      <dgm:prSet presAssocID="{F5265F49-A80D-4425-9C60-DF0677D6CB96}" presName="node" presStyleLbl="node1" presStyleIdx="5" presStyleCnt="6" custScaleY="77935" custLinFactNeighborX="-2132" custLinFactNeighborY="-10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BB2CB-8AFC-4CB9-BE99-4E0B15E56374}" srcId="{F4115238-B817-4670-AF67-9395FEB6D8A7}" destId="{0546717C-4710-437A-BA7B-5DB1193D2DB8}" srcOrd="0" destOrd="0" parTransId="{F230301C-2BDC-4EEC-A6B8-B18D5207CE03}" sibTransId="{F2998D23-7AE9-49ED-A7BF-E67987490BEA}"/>
    <dgm:cxn modelId="{CAD13AD5-859E-4CF2-8022-3E6A020473B0}" srcId="{F4115238-B817-4670-AF67-9395FEB6D8A7}" destId="{E157DED2-1605-4658-9889-EA40701CB89F}" srcOrd="1" destOrd="0" parTransId="{4C532A11-D3AA-47B7-B324-1F6FE795DDE2}" sibTransId="{89508245-77AC-4DF4-842E-565144347964}"/>
    <dgm:cxn modelId="{18C5FE47-9E09-4E79-9D46-379FE7FA11D8}" type="presOf" srcId="{4FD1D786-042C-4724-B61D-9A400799EAB6}" destId="{7B0983CD-BA90-4721-B316-D75A3152B8C6}" srcOrd="1" destOrd="0" presId="urn:microsoft.com/office/officeart/2005/8/layout/bProcess3"/>
    <dgm:cxn modelId="{7FDEDB9C-8130-4AAD-A91A-725A07720DA0}" type="presOf" srcId="{F2998D23-7AE9-49ED-A7BF-E67987490BEA}" destId="{910E74DB-244F-4B4B-BADC-9B181B70C3AA}" srcOrd="0" destOrd="0" presId="urn:microsoft.com/office/officeart/2005/8/layout/bProcess3"/>
    <dgm:cxn modelId="{F8D306A1-AAD7-429F-A9CF-5B5B0F3AC12A}" type="presOf" srcId="{0546717C-4710-437A-BA7B-5DB1193D2DB8}" destId="{199079DF-9FBF-46A8-BAFD-15C8BA381FEF}" srcOrd="0" destOrd="0" presId="urn:microsoft.com/office/officeart/2005/8/layout/bProcess3"/>
    <dgm:cxn modelId="{8D95A8F2-BD04-460F-B3F2-1EE9428073B2}" type="presOf" srcId="{24426159-7EBB-4C21-AED3-01103A62D9B8}" destId="{92857D86-B0AD-4730-A8D7-6C30B2C8179C}" srcOrd="0" destOrd="0" presId="urn:microsoft.com/office/officeart/2005/8/layout/bProcess3"/>
    <dgm:cxn modelId="{0F28892B-CE1D-417B-95E1-54522C76E8A7}" type="presOf" srcId="{00D2CF33-BB75-4D0E-B74D-6307ADF0C765}" destId="{0178EA23-9180-496C-93A6-4BB88FF77CD3}" srcOrd="0" destOrd="0" presId="urn:microsoft.com/office/officeart/2005/8/layout/bProcess3"/>
    <dgm:cxn modelId="{666E9F0D-2829-43DA-B216-1D39948A4CAA}" srcId="{F4115238-B817-4670-AF67-9395FEB6D8A7}" destId="{45395E7D-E52E-4521-9403-F07F6BED45AB}" srcOrd="3" destOrd="0" parTransId="{6158ACA2-F18B-49F5-842A-C560CB08BDD5}" sibTransId="{00D2CF33-BB75-4D0E-B74D-6307ADF0C765}"/>
    <dgm:cxn modelId="{7D270F5D-4D6C-46FA-8739-4E5E2C2852ED}" type="presOf" srcId="{E157DED2-1605-4658-9889-EA40701CB89F}" destId="{6639A449-A803-438F-B557-CCD9377C82C2}" srcOrd="0" destOrd="0" presId="urn:microsoft.com/office/officeart/2005/8/layout/bProcess3"/>
    <dgm:cxn modelId="{0D950C8D-87C5-4CB9-A160-82EB6B79C47C}" type="presOf" srcId="{F5265F49-A80D-4425-9C60-DF0677D6CB96}" destId="{AC61DC8C-201B-4264-A217-E13B1E595350}" srcOrd="0" destOrd="0" presId="urn:microsoft.com/office/officeart/2005/8/layout/bProcess3"/>
    <dgm:cxn modelId="{A927FC7C-A1D0-4590-9A27-716C5A692023}" type="presOf" srcId="{45395E7D-E52E-4521-9403-F07F6BED45AB}" destId="{29F69118-3B8D-4908-88F5-6146512E8ADE}" srcOrd="0" destOrd="0" presId="urn:microsoft.com/office/officeart/2005/8/layout/bProcess3"/>
    <dgm:cxn modelId="{ED696F98-E945-4694-8763-8BA47534BD1D}" type="presOf" srcId="{88CD90E9-AF23-4BD7-9A5C-12A8A1877BFB}" destId="{6FE97BAB-3C80-46DA-933D-B5D30AAD3C83}" srcOrd="0" destOrd="0" presId="urn:microsoft.com/office/officeart/2005/8/layout/bProcess3"/>
    <dgm:cxn modelId="{C349EDBC-5913-47E3-BD47-F33A11144A72}" type="presOf" srcId="{89508245-77AC-4DF4-842E-565144347964}" destId="{27CB0B3A-5262-4792-80D4-6DA565C160ED}" srcOrd="0" destOrd="0" presId="urn:microsoft.com/office/officeart/2005/8/layout/bProcess3"/>
    <dgm:cxn modelId="{67138D47-6726-4E68-8F53-757CF211836C}" srcId="{F4115238-B817-4670-AF67-9395FEB6D8A7}" destId="{F5265F49-A80D-4425-9C60-DF0677D6CB96}" srcOrd="5" destOrd="0" parTransId="{240788F2-FEEA-410D-976B-468783326156}" sibTransId="{D519A24B-0993-4C84-8625-D8CC445C3617}"/>
    <dgm:cxn modelId="{0E4CBCD7-D90C-4891-8EB6-CCF18EBB7DEE}" type="presOf" srcId="{89508245-77AC-4DF4-842E-565144347964}" destId="{68EF72A3-A99E-48DC-A79D-CBEBB75E6ED4}" srcOrd="1" destOrd="0" presId="urn:microsoft.com/office/officeart/2005/8/layout/bProcess3"/>
    <dgm:cxn modelId="{11DB161F-7C25-4D1C-95FC-C140719BA39C}" type="presOf" srcId="{24426159-7EBB-4C21-AED3-01103A62D9B8}" destId="{420A8FAE-FEF3-4F7B-A049-835316775CF6}" srcOrd="1" destOrd="0" presId="urn:microsoft.com/office/officeart/2005/8/layout/bProcess3"/>
    <dgm:cxn modelId="{4849EAE1-2B66-4A73-AF62-20C78C0BE4C9}" type="presOf" srcId="{F2998D23-7AE9-49ED-A7BF-E67987490BEA}" destId="{1B4FE607-2035-43B4-9CAA-56705FA370D7}" srcOrd="1" destOrd="0" presId="urn:microsoft.com/office/officeart/2005/8/layout/bProcess3"/>
    <dgm:cxn modelId="{F0DEFCB4-B92D-4071-87D1-2BDB21122113}" srcId="{F4115238-B817-4670-AF67-9395FEB6D8A7}" destId="{88CD90E9-AF23-4BD7-9A5C-12A8A1877BFB}" srcOrd="2" destOrd="0" parTransId="{FA88036B-7F24-4B6A-826D-41E421A7610B}" sibTransId="{24426159-7EBB-4C21-AED3-01103A62D9B8}"/>
    <dgm:cxn modelId="{FB554780-1719-49D0-976A-18027CBF353E}" type="presOf" srcId="{F4115238-B817-4670-AF67-9395FEB6D8A7}" destId="{0A74D3DA-F68A-4C5F-A8E3-FB311FC72A2E}" srcOrd="0" destOrd="0" presId="urn:microsoft.com/office/officeart/2005/8/layout/bProcess3"/>
    <dgm:cxn modelId="{3BC70E20-BF13-43A5-B76C-9D2252665F5B}" type="presOf" srcId="{C83EEFD3-0927-4741-991F-C7B9559E863A}" destId="{786540B8-92C1-4378-9929-1F5A41852BFC}" srcOrd="0" destOrd="0" presId="urn:microsoft.com/office/officeart/2005/8/layout/bProcess3"/>
    <dgm:cxn modelId="{9489BB9B-C793-4E76-BEF9-198C0A1FF07E}" type="presOf" srcId="{00D2CF33-BB75-4D0E-B74D-6307ADF0C765}" destId="{94CC02C7-78E3-41C8-B7D3-EB89719737AD}" srcOrd="1" destOrd="0" presId="urn:microsoft.com/office/officeart/2005/8/layout/bProcess3"/>
    <dgm:cxn modelId="{024F6BCD-E74F-4E15-B65D-982A81D069B8}" srcId="{F4115238-B817-4670-AF67-9395FEB6D8A7}" destId="{C83EEFD3-0927-4741-991F-C7B9559E863A}" srcOrd="4" destOrd="0" parTransId="{41476858-BDAB-4255-84B1-45982890611B}" sibTransId="{4FD1D786-042C-4724-B61D-9A400799EAB6}"/>
    <dgm:cxn modelId="{832DC161-A5ED-4564-A192-4ED225A5FC74}" type="presOf" srcId="{4FD1D786-042C-4724-B61D-9A400799EAB6}" destId="{57705916-58C1-444C-967E-976A9D0684A3}" srcOrd="0" destOrd="0" presId="urn:microsoft.com/office/officeart/2005/8/layout/bProcess3"/>
    <dgm:cxn modelId="{2DD710C0-97E6-41E0-9BBF-F9815FF18EB5}" type="presParOf" srcId="{0A74D3DA-F68A-4C5F-A8E3-FB311FC72A2E}" destId="{199079DF-9FBF-46A8-BAFD-15C8BA381FEF}" srcOrd="0" destOrd="0" presId="urn:microsoft.com/office/officeart/2005/8/layout/bProcess3"/>
    <dgm:cxn modelId="{05FBF853-8839-4BD6-989F-E267C1595DA4}" type="presParOf" srcId="{0A74D3DA-F68A-4C5F-A8E3-FB311FC72A2E}" destId="{910E74DB-244F-4B4B-BADC-9B181B70C3AA}" srcOrd="1" destOrd="0" presId="urn:microsoft.com/office/officeart/2005/8/layout/bProcess3"/>
    <dgm:cxn modelId="{7FFEFB8C-6532-4433-B90D-216F2BC6FEFB}" type="presParOf" srcId="{910E74DB-244F-4B4B-BADC-9B181B70C3AA}" destId="{1B4FE607-2035-43B4-9CAA-56705FA370D7}" srcOrd="0" destOrd="0" presId="urn:microsoft.com/office/officeart/2005/8/layout/bProcess3"/>
    <dgm:cxn modelId="{4A7D581D-5D7E-4407-AAF4-7BC848D8D1AC}" type="presParOf" srcId="{0A74D3DA-F68A-4C5F-A8E3-FB311FC72A2E}" destId="{6639A449-A803-438F-B557-CCD9377C82C2}" srcOrd="2" destOrd="0" presId="urn:microsoft.com/office/officeart/2005/8/layout/bProcess3"/>
    <dgm:cxn modelId="{DD061EFD-D30D-479A-B15B-1C9F7886254A}" type="presParOf" srcId="{0A74D3DA-F68A-4C5F-A8E3-FB311FC72A2E}" destId="{27CB0B3A-5262-4792-80D4-6DA565C160ED}" srcOrd="3" destOrd="0" presId="urn:microsoft.com/office/officeart/2005/8/layout/bProcess3"/>
    <dgm:cxn modelId="{CE1ADA2E-2FF3-4B52-897E-24D3EA9ADBF9}" type="presParOf" srcId="{27CB0B3A-5262-4792-80D4-6DA565C160ED}" destId="{68EF72A3-A99E-48DC-A79D-CBEBB75E6ED4}" srcOrd="0" destOrd="0" presId="urn:microsoft.com/office/officeart/2005/8/layout/bProcess3"/>
    <dgm:cxn modelId="{CB53DB67-C57A-4036-927A-C2F6E3D0598C}" type="presParOf" srcId="{0A74D3DA-F68A-4C5F-A8E3-FB311FC72A2E}" destId="{6FE97BAB-3C80-46DA-933D-B5D30AAD3C83}" srcOrd="4" destOrd="0" presId="urn:microsoft.com/office/officeart/2005/8/layout/bProcess3"/>
    <dgm:cxn modelId="{97FD8DAB-8578-4F6A-93D3-F5B371C4CEEC}" type="presParOf" srcId="{0A74D3DA-F68A-4C5F-A8E3-FB311FC72A2E}" destId="{92857D86-B0AD-4730-A8D7-6C30B2C8179C}" srcOrd="5" destOrd="0" presId="urn:microsoft.com/office/officeart/2005/8/layout/bProcess3"/>
    <dgm:cxn modelId="{FE3BC76F-52F8-4EFB-8EC4-0688EB6D8C11}" type="presParOf" srcId="{92857D86-B0AD-4730-A8D7-6C30B2C8179C}" destId="{420A8FAE-FEF3-4F7B-A049-835316775CF6}" srcOrd="0" destOrd="0" presId="urn:microsoft.com/office/officeart/2005/8/layout/bProcess3"/>
    <dgm:cxn modelId="{3ABDCE44-04F8-40BB-A0D6-15281EB242C6}" type="presParOf" srcId="{0A74D3DA-F68A-4C5F-A8E3-FB311FC72A2E}" destId="{29F69118-3B8D-4908-88F5-6146512E8ADE}" srcOrd="6" destOrd="0" presId="urn:microsoft.com/office/officeart/2005/8/layout/bProcess3"/>
    <dgm:cxn modelId="{DE48EAE7-E05E-41CE-B2CB-5B177BD2AA49}" type="presParOf" srcId="{0A74D3DA-F68A-4C5F-A8E3-FB311FC72A2E}" destId="{0178EA23-9180-496C-93A6-4BB88FF77CD3}" srcOrd="7" destOrd="0" presId="urn:microsoft.com/office/officeart/2005/8/layout/bProcess3"/>
    <dgm:cxn modelId="{58FD2597-3B8C-40A0-8BB5-74517A044363}" type="presParOf" srcId="{0178EA23-9180-496C-93A6-4BB88FF77CD3}" destId="{94CC02C7-78E3-41C8-B7D3-EB89719737AD}" srcOrd="0" destOrd="0" presId="urn:microsoft.com/office/officeart/2005/8/layout/bProcess3"/>
    <dgm:cxn modelId="{791E5989-3C75-4F47-A281-B9BA3210FD03}" type="presParOf" srcId="{0A74D3DA-F68A-4C5F-A8E3-FB311FC72A2E}" destId="{786540B8-92C1-4378-9929-1F5A41852BFC}" srcOrd="8" destOrd="0" presId="urn:microsoft.com/office/officeart/2005/8/layout/bProcess3"/>
    <dgm:cxn modelId="{AD3F87EA-9974-492D-A659-400913DE6A13}" type="presParOf" srcId="{0A74D3DA-F68A-4C5F-A8E3-FB311FC72A2E}" destId="{57705916-58C1-444C-967E-976A9D0684A3}" srcOrd="9" destOrd="0" presId="urn:microsoft.com/office/officeart/2005/8/layout/bProcess3"/>
    <dgm:cxn modelId="{957269AF-E2EE-4745-8D97-447765883A1F}" type="presParOf" srcId="{57705916-58C1-444C-967E-976A9D0684A3}" destId="{7B0983CD-BA90-4721-B316-D75A3152B8C6}" srcOrd="0" destOrd="0" presId="urn:microsoft.com/office/officeart/2005/8/layout/bProcess3"/>
    <dgm:cxn modelId="{2776F8C4-CBB3-4281-A49E-10148FD8C60D}" type="presParOf" srcId="{0A74D3DA-F68A-4C5F-A8E3-FB311FC72A2E}" destId="{AC61DC8C-201B-4264-A217-E13B1E59535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E74DB-244F-4B4B-BADC-9B181B70C3AA}">
      <dsp:nvSpPr>
        <dsp:cNvPr id="0" name=""/>
        <dsp:cNvSpPr/>
      </dsp:nvSpPr>
      <dsp:spPr>
        <a:xfrm>
          <a:off x="3695233" y="1092166"/>
          <a:ext cx="5542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7893"/>
              </a:moveTo>
              <a:lnTo>
                <a:pt x="294202" y="67893"/>
              </a:lnTo>
              <a:lnTo>
                <a:pt x="294202" y="45720"/>
              </a:lnTo>
              <a:lnTo>
                <a:pt x="554205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3957705" y="1134373"/>
        <a:ext cx="29261" cy="7025"/>
      </dsp:txXfrm>
    </dsp:sp>
    <dsp:sp modelId="{199079DF-9FBF-46A8-BAFD-15C8BA381FEF}">
      <dsp:nvSpPr>
        <dsp:cNvPr id="0" name=""/>
        <dsp:cNvSpPr/>
      </dsp:nvSpPr>
      <dsp:spPr>
        <a:xfrm>
          <a:off x="502439" y="374413"/>
          <a:ext cx="3194593" cy="1571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Понятие искусственного интеллекта (ИИ) и интеллектуальной информационной системы История развития ИИ программного обеспечения.</a:t>
          </a:r>
        </a:p>
      </dsp:txBody>
      <dsp:txXfrm>
        <a:off x="502439" y="374413"/>
        <a:ext cx="3194593" cy="1571293"/>
      </dsp:txXfrm>
    </dsp:sp>
    <dsp:sp modelId="{27CB0B3A-5262-4792-80D4-6DA565C160ED}">
      <dsp:nvSpPr>
        <dsp:cNvPr id="0" name=""/>
        <dsp:cNvSpPr/>
      </dsp:nvSpPr>
      <dsp:spPr>
        <a:xfrm>
          <a:off x="7072107" y="1092166"/>
          <a:ext cx="7570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642" y="45720"/>
              </a:lnTo>
              <a:lnTo>
                <a:pt x="395642" y="123228"/>
              </a:lnTo>
              <a:lnTo>
                <a:pt x="757085" y="123228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7430862" y="1134373"/>
        <a:ext cx="39574" cy="7025"/>
      </dsp:txXfrm>
    </dsp:sp>
    <dsp:sp modelId="{6639A449-A803-438F-B557-CCD9377C82C2}">
      <dsp:nvSpPr>
        <dsp:cNvPr id="0" name=""/>
        <dsp:cNvSpPr/>
      </dsp:nvSpPr>
      <dsp:spPr>
        <a:xfrm>
          <a:off x="4281838" y="374413"/>
          <a:ext cx="2792069" cy="1526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Методы ИИ. Модели представления знаний. Экспертные системы и их структура.</a:t>
          </a:r>
        </a:p>
      </dsp:txBody>
      <dsp:txXfrm>
        <a:off x="4281838" y="374413"/>
        <a:ext cx="2792069" cy="1526945"/>
      </dsp:txXfrm>
    </dsp:sp>
    <dsp:sp modelId="{92857D86-B0AD-4730-A8D7-6C30B2C8179C}">
      <dsp:nvSpPr>
        <dsp:cNvPr id="0" name=""/>
        <dsp:cNvSpPr/>
      </dsp:nvSpPr>
      <dsp:spPr>
        <a:xfrm>
          <a:off x="1566642" y="1935859"/>
          <a:ext cx="7583715" cy="865254"/>
        </a:xfrm>
        <a:custGeom>
          <a:avLst/>
          <a:gdLst/>
          <a:ahLst/>
          <a:cxnLst/>
          <a:rect l="0" t="0" r="0" b="0"/>
          <a:pathLst>
            <a:path>
              <a:moveTo>
                <a:pt x="7583715" y="0"/>
              </a:moveTo>
              <a:lnTo>
                <a:pt x="7583715" y="449727"/>
              </a:lnTo>
              <a:lnTo>
                <a:pt x="0" y="449727"/>
              </a:lnTo>
              <a:lnTo>
                <a:pt x="0" y="865254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5167589" y="2364973"/>
        <a:ext cx="381822" cy="7025"/>
      </dsp:txXfrm>
    </dsp:sp>
    <dsp:sp modelId="{6FE97BAB-3C80-46DA-933D-B5D30AAD3C83}">
      <dsp:nvSpPr>
        <dsp:cNvPr id="0" name=""/>
        <dsp:cNvSpPr/>
      </dsp:nvSpPr>
      <dsp:spPr>
        <a:xfrm>
          <a:off x="7861592" y="493129"/>
          <a:ext cx="2577531" cy="14445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Нечеткие логические модели представления знаний.</a:t>
          </a:r>
        </a:p>
      </dsp:txBody>
      <dsp:txXfrm>
        <a:off x="7861592" y="493129"/>
        <a:ext cx="2577531" cy="1444529"/>
      </dsp:txXfrm>
    </dsp:sp>
    <dsp:sp modelId="{0178EA23-9180-496C-93A6-4BB88FF77CD3}">
      <dsp:nvSpPr>
        <dsp:cNvPr id="0" name=""/>
        <dsp:cNvSpPr/>
      </dsp:nvSpPr>
      <dsp:spPr>
        <a:xfrm>
          <a:off x="3090713" y="3519863"/>
          <a:ext cx="6315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2898" y="45720"/>
              </a:lnTo>
              <a:lnTo>
                <a:pt x="332898" y="64854"/>
              </a:lnTo>
              <a:lnTo>
                <a:pt x="631597" y="64854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89950" y="3562070"/>
        <a:ext cx="33123" cy="7025"/>
      </dsp:txXfrm>
    </dsp:sp>
    <dsp:sp modelId="{29F69118-3B8D-4908-88F5-6146512E8ADE}">
      <dsp:nvSpPr>
        <dsp:cNvPr id="0" name=""/>
        <dsp:cNvSpPr/>
      </dsp:nvSpPr>
      <dsp:spPr>
        <a:xfrm>
          <a:off x="40771" y="2833513"/>
          <a:ext cx="3051741" cy="14641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Искусственные нейронные сети. Гибридные искусственные нейронные сети.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40771" y="2833513"/>
        <a:ext cx="3051741" cy="1464140"/>
      </dsp:txXfrm>
    </dsp:sp>
    <dsp:sp modelId="{57705916-58C1-444C-967E-976A9D0684A3}">
      <dsp:nvSpPr>
        <dsp:cNvPr id="0" name=""/>
        <dsp:cNvSpPr/>
      </dsp:nvSpPr>
      <dsp:spPr>
        <a:xfrm>
          <a:off x="6804652" y="3538997"/>
          <a:ext cx="6184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6322" y="45720"/>
              </a:lnTo>
              <a:lnTo>
                <a:pt x="326322" y="57896"/>
              </a:lnTo>
              <a:lnTo>
                <a:pt x="618444" y="57896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97646" y="3581204"/>
        <a:ext cx="32457" cy="7025"/>
      </dsp:txXfrm>
    </dsp:sp>
    <dsp:sp modelId="{786540B8-92C1-4378-9929-1F5A41852BFC}">
      <dsp:nvSpPr>
        <dsp:cNvPr id="0" name=""/>
        <dsp:cNvSpPr/>
      </dsp:nvSpPr>
      <dsp:spPr>
        <a:xfrm>
          <a:off x="3754711" y="2859578"/>
          <a:ext cx="3051741" cy="1450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Генетические алгоритмы в системах ИИ.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754711" y="2859578"/>
        <a:ext cx="3051741" cy="1450279"/>
      </dsp:txXfrm>
    </dsp:sp>
    <dsp:sp modelId="{AC61DC8C-201B-4264-A217-E13B1E595350}">
      <dsp:nvSpPr>
        <dsp:cNvPr id="0" name=""/>
        <dsp:cNvSpPr/>
      </dsp:nvSpPr>
      <dsp:spPr>
        <a:xfrm>
          <a:off x="7455497" y="2883381"/>
          <a:ext cx="3051741" cy="14270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Перспективные методологии ИИ.</a:t>
          </a:r>
          <a:endParaRPr lang="ru-RU" sz="1800" kern="1200" dirty="0"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7455497" y="2883381"/>
        <a:ext cx="3051741" cy="1427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2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9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88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7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21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06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0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9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4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8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9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4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0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0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petsk.f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6"/>
          <a:stretch/>
        </p:blipFill>
        <p:spPr bwMode="auto">
          <a:xfrm>
            <a:off x="1451979" y="880600"/>
            <a:ext cx="8461248" cy="568969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003" y="3279648"/>
            <a:ext cx="4815079" cy="164682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3000">
                <a:schemeClr val="accent1">
                  <a:lumMod val="20000"/>
                  <a:lumOff val="80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effectLst>
            <a:softEdge rad="177800"/>
          </a:effectLst>
        </p:spPr>
        <p:txBody>
          <a:bodyPr anchor="ctr"/>
          <a:lstStyle/>
          <a:p>
            <a:pPr algn="ctr"/>
            <a:r>
              <a:rPr lang="ru-RU" sz="2800" b="1" spc="8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</a:t>
            </a:r>
            <a:r>
              <a:rPr lang="ru-RU" sz="2800" b="1" spc="8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endParaRPr lang="ru-RU" sz="2800" b="1" spc="8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8745" y="4425696"/>
            <a:ext cx="9006046" cy="1428387"/>
          </a:xfrm>
          <a:gradFill flip="none" rotWithShape="1">
            <a:gsLst>
              <a:gs pos="0">
                <a:srgbClr val="FFFFFF"/>
              </a:gs>
              <a:gs pos="13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  <a:effectLst>
            <a:softEdge rad="368300"/>
          </a:effectLst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ru-RU" sz="4000" b="1" spc="1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6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и методы искусственного интеллекта в экономике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2321" y="913583"/>
            <a:ext cx="7010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Липецкий филиал Финуниверситета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курсы дополнительного профессионального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672" y="270102"/>
            <a:ext cx="8379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747991" y="6222678"/>
            <a:ext cx="5377369" cy="643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Липецк, 2020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6" y="-21510"/>
            <a:ext cx="2750848" cy="13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46" y="196509"/>
            <a:ext cx="1548548" cy="684091"/>
          </a:xfrm>
          <a:prstGeom prst="rect">
            <a:avLst/>
          </a:prstGeom>
        </p:spPr>
      </p:pic>
      <p:sp>
        <p:nvSpPr>
          <p:cNvPr id="8" name="AutoShape 7" descr="Искусственный интеллект и машинное обучение в трейдинге – Optionc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22" y="2221888"/>
            <a:ext cx="10373155" cy="1828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ПЕРЕЧЕНЬ КОМПЕТЕНЦИЙ, РАЗВИВАЩИХСЯ В РЕЗУЛЬТАТЕ ОСВОЕНИЯ ПРОГРАММЫ: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данных для проведения аналитических работ с использованием систем искусственного интеллекта;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аналитического исследования с применением систем искусственного интеллекта в соответствии с требованиями заказчика;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получением, хранением, передачей, обработкой данных для систем искусственного интеллекта;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качеством данных для систем искусственного интеллекта.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94615" y="1011936"/>
            <a:ext cx="9451722" cy="1036320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ПРОГРАММЫ:  </a:t>
            </a:r>
            <a:r>
              <a:rPr lang="ru-RU" sz="1700" dirty="0">
                <a:latin typeface="Arial Narrow" panose="020B0606020202030204" pitchFamily="34" charset="0"/>
              </a:rPr>
              <a:t>Формирование у слушателей целостного представления, расширение теоретико-методологических знаний и закрепление профессиональных навыков в области моделей и методов искусственного интеллекта с учетом зарубежного теоретического и практического опыта</a:t>
            </a:r>
            <a:r>
              <a:rPr lang="ru-RU" sz="1700" dirty="0" smtClean="0">
                <a:latin typeface="Arial Narrow" panose="020B0606020202030204" pitchFamily="34" charset="0"/>
              </a:rPr>
              <a:t>.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50" y="4224900"/>
            <a:ext cx="414181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ФОРМА ОБУЧЕНИЯ И РЕЖИМ ЗАНЯТИЙ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</a:p>
          <a:p>
            <a:pPr>
              <a:buClr>
                <a:schemeClr val="accent1"/>
              </a:buClr>
              <a:buSzPct val="80000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Очно-заочная, с применением дистанционных образовательных технологий.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Режим занятий:                  часа в день</a:t>
            </a:r>
          </a:p>
          <a:p>
            <a:endParaRPr lang="ru-RU" sz="17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Трудоемкость программы:             часа</a:t>
            </a:r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1945146" y="5242560"/>
            <a:ext cx="828809" cy="43891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4-8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2773956" y="5776335"/>
            <a:ext cx="663880" cy="40083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72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8277" y="4002051"/>
            <a:ext cx="50549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КАТЕГОРИЯ СЛУШАТЕЛЕЙ:</a:t>
            </a:r>
          </a:p>
          <a:p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Трудоспособные граждане Российской Федерации в возрасте от 18 лет и до достижения возраста, дающего право на страховую пенсию по старости.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8276" y="5440978"/>
            <a:ext cx="427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ИТОГОВЫЙ ДОКУМЕНТ:</a:t>
            </a:r>
          </a:p>
          <a:p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Удостоверение о повышении квалификации</a:t>
            </a:r>
            <a:endParaRPr lang="ru-RU" sz="17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2" y="-21510"/>
            <a:ext cx="2306448" cy="11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18" y="296351"/>
            <a:ext cx="1316256" cy="5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167767" y="1036320"/>
            <a:ext cx="8896028" cy="560832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СОДЕРЖНИЕ ПРОГРАММЫ: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52317936"/>
              </p:ext>
            </p:extLst>
          </p:nvPr>
        </p:nvGraphicFramePr>
        <p:xfrm>
          <a:off x="82423" y="1688620"/>
          <a:ext cx="10585578" cy="5310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>
            <a:off x="167767" y="1689840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1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198686" y="1689840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2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778496" y="1689840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3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" y="-21510"/>
            <a:ext cx="2348451" cy="11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48" y="296352"/>
            <a:ext cx="1381126" cy="61013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9624" y="4122992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4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44597" y="4122992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5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96455" y="4120812"/>
            <a:ext cx="834190" cy="74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6</a:t>
            </a:r>
            <a:endParaRPr lang="ru-RU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752983" y="988035"/>
            <a:ext cx="8896028" cy="389662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УЧЕБНЫЙ ПЛАН ПРОГРАММЫ:</a:t>
            </a:r>
            <a:endParaRPr lang="ru-RU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860473"/>
              </p:ext>
            </p:extLst>
          </p:nvPr>
        </p:nvGraphicFramePr>
        <p:xfrm>
          <a:off x="192151" y="1446853"/>
          <a:ext cx="11646282" cy="5325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409">
                  <a:extLst>
                    <a:ext uri="{9D8B030D-6E8A-4147-A177-3AD203B41FA5}">
                      <a16:colId xmlns:a16="http://schemas.microsoft.com/office/drawing/2014/main" xmlns="" val="945808420"/>
                    </a:ext>
                  </a:extLst>
                </a:gridCol>
                <a:gridCol w="4430425">
                  <a:extLst>
                    <a:ext uri="{9D8B030D-6E8A-4147-A177-3AD203B41FA5}">
                      <a16:colId xmlns:a16="http://schemas.microsoft.com/office/drawing/2014/main" xmlns="" val="3419945565"/>
                    </a:ext>
                  </a:extLst>
                </a:gridCol>
                <a:gridCol w="715929">
                  <a:extLst>
                    <a:ext uri="{9D8B030D-6E8A-4147-A177-3AD203B41FA5}">
                      <a16:colId xmlns:a16="http://schemas.microsoft.com/office/drawing/2014/main" xmlns="" val="3762792379"/>
                    </a:ext>
                  </a:extLst>
                </a:gridCol>
                <a:gridCol w="615448">
                  <a:extLst>
                    <a:ext uri="{9D8B030D-6E8A-4147-A177-3AD203B41FA5}">
                      <a16:colId xmlns:a16="http://schemas.microsoft.com/office/drawing/2014/main" xmlns="" val="3216491965"/>
                    </a:ext>
                  </a:extLst>
                </a:gridCol>
                <a:gridCol w="653129">
                  <a:extLst>
                    <a:ext uri="{9D8B030D-6E8A-4147-A177-3AD203B41FA5}">
                      <a16:colId xmlns:a16="http://schemas.microsoft.com/office/drawing/2014/main" xmlns="" val="1699832077"/>
                    </a:ext>
                  </a:extLst>
                </a:gridCol>
                <a:gridCol w="1142975">
                  <a:extLst>
                    <a:ext uri="{9D8B030D-6E8A-4147-A177-3AD203B41FA5}">
                      <a16:colId xmlns:a16="http://schemas.microsoft.com/office/drawing/2014/main" xmlns="" val="2116431900"/>
                    </a:ext>
                  </a:extLst>
                </a:gridCol>
                <a:gridCol w="969454"/>
                <a:gridCol w="798477">
                  <a:extLst>
                    <a:ext uri="{9D8B030D-6E8A-4147-A177-3AD203B41FA5}">
                      <a16:colId xmlns:a16="http://schemas.microsoft.com/office/drawing/2014/main" xmlns="" val="3404384022"/>
                    </a:ext>
                  </a:extLst>
                </a:gridCol>
                <a:gridCol w="1774036">
                  <a:extLst>
                    <a:ext uri="{9D8B030D-6E8A-4147-A177-3AD203B41FA5}">
                      <a16:colId xmlns:a16="http://schemas.microsoft.com/office/drawing/2014/main" xmlns="" val="349986320"/>
                    </a:ext>
                  </a:extLst>
                </a:gridCol>
              </a:tblGrid>
              <a:tr h="31546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Наименование разделов, тем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Всего часов трудоемкости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Форма контроля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extLst>
                  <a:ext uri="{0D108BD9-81ED-4DB2-BD59-A6C34878D82A}">
                    <a16:rowId xmlns:a16="http://schemas.microsoft.com/office/drawing/2014/main" xmlns="" val="829119596"/>
                  </a:ext>
                </a:extLst>
              </a:tr>
              <a:tr h="218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Аудиторные занятия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в интерактивных формах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Самостоятельная работа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4592640"/>
                  </a:ext>
                </a:extLst>
              </a:tr>
              <a:tr h="218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Всего, часов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из них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3872799"/>
                  </a:ext>
                </a:extLst>
              </a:tr>
              <a:tr h="43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Лекции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Практические занятия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1212285"/>
                  </a:ext>
                </a:extLst>
              </a:tr>
              <a:tr h="218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extLst>
                  <a:ext uri="{0D108BD9-81ED-4DB2-BD59-A6C34878D82A}">
                    <a16:rowId xmlns:a16="http://schemas.microsoft.com/office/drawing/2014/main" xmlns="" val="598039231"/>
                  </a:ext>
                </a:extLst>
              </a:tr>
              <a:tr h="781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876040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Понятие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искусственного интеллекта (ИИ) и интеллектуальной информационной системы История развития ИИ программного обеспечения.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Опрос, подготовка докладов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02331850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Методы ИИ. Модели представления знаний. Экспертные системы и их структура.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Опрос, выполнение практических заданий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3797487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Нечеткие логические модели представления знаний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Опрос, выполнение практических заданий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1782788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Искусственные нейронные сети. Гибридные искусственные нейронные сети.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Выполнение практических заданий</a:t>
                      </a:r>
                    </a:p>
                  </a:txBody>
                  <a:tcPr marL="68580" marR="68580" marT="0" marB="0"/>
                </a:tc>
              </a:tr>
              <a:tr h="31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Генетические алгоритмы в системах ИИ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Выполнение практических заданий</a:t>
                      </a:r>
                    </a:p>
                  </a:txBody>
                  <a:tcPr marL="68580" marR="68580" marT="0" marB="0"/>
                </a:tc>
              </a:tr>
              <a:tr h="31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Перспективные методологии ИИ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Опрос, подготовка докладов</a:t>
                      </a:r>
                    </a:p>
                  </a:txBody>
                  <a:tcPr marL="68580" marR="68580" marT="0" marB="0"/>
                </a:tc>
              </a:tr>
              <a:tr h="2180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Итого часов 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002829"/>
                  </a:ext>
                </a:extLst>
              </a:tr>
              <a:tr h="410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Итоговая аттестация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Тестирование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1411549"/>
                  </a:ext>
                </a:extLst>
              </a:tr>
              <a:tr h="237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Общая трудоемкость программы: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22" marR="3702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2541160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5" y="-70278"/>
            <a:ext cx="2372835" cy="11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223200"/>
            <a:ext cx="1429894" cy="6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77" y="3752563"/>
            <a:ext cx="1826257" cy="136969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93" y="1778641"/>
            <a:ext cx="882218" cy="882218"/>
          </a:xfrm>
        </p:spPr>
      </p:pic>
      <p:sp>
        <p:nvSpPr>
          <p:cNvPr id="4" name="Параллелограмм 3"/>
          <p:cNvSpPr/>
          <p:nvPr/>
        </p:nvSpPr>
        <p:spPr>
          <a:xfrm>
            <a:off x="254225" y="1144425"/>
            <a:ext cx="7779432" cy="536448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БОНУСЫ ПРОГРАММЫ:</a:t>
            </a: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232" y="2783375"/>
            <a:ext cx="2291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ДОСТУП К ЭЛЕКТРОННОЙ БИБЛИОТЕКЕ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Финансового университета при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равительстве РФ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1087" y="2702322"/>
            <a:ext cx="2281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УЧАСТИЕ ВО ВСЕХ ОТКРЫТЫХ МЕРОПРИЯТИЯХ, проводимых Липецким 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0404" y="2745045"/>
            <a:ext cx="2222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ВОЗМОЖНОСТЬ УЧАСТВОВАТЬ В НАУЧНЫХ ПРОЕКТАХ, реализуемых Липецким 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76" y="1680873"/>
            <a:ext cx="1076353" cy="10777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55845" y="5244709"/>
            <a:ext cx="2186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СКИДКИ ПРИ ОБУЧЕНИИ по программам магистратуры в Липецким 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7841" y="5244709"/>
            <a:ext cx="2125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СКИДКИ ПРИ ОБУЧЕНИИ по другим программам ДПО в Липецким филиалом Финуниверситета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73" y="3855921"/>
            <a:ext cx="1379303" cy="128228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5" y="-33702"/>
            <a:ext cx="2750848" cy="13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26" y="296351"/>
            <a:ext cx="1548548" cy="68409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98" y="1714366"/>
            <a:ext cx="2228103" cy="10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134051" y="1184337"/>
            <a:ext cx="8896028" cy="583191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АДРЕС УНИВЕРСИТЕТА И КОНТАКТНЫЕ ДАННЫЕ: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943" y="2170491"/>
            <a:ext cx="474930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Липецкий филиал </a:t>
            </a:r>
            <a:r>
              <a:rPr lang="ru-RU" sz="2000" b="1" dirty="0" smtClean="0">
                <a:latin typeface="Arial Narrow" panose="020B0606020202030204" pitchFamily="34" charset="0"/>
              </a:rPr>
              <a:t>Финуниверситета</a:t>
            </a:r>
          </a:p>
          <a:p>
            <a:endParaRPr lang="ru-RU" sz="11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г</a:t>
            </a:r>
            <a:r>
              <a:rPr lang="ru-RU" sz="2000" dirty="0">
                <a:latin typeface="Arial Narrow" panose="020B0606020202030204" pitchFamily="34" charset="0"/>
              </a:rPr>
              <a:t>. Липецк, ул. Интернациональная, 12б</a:t>
            </a:r>
            <a:r>
              <a:rPr lang="ru-RU" sz="2000" dirty="0" smtClean="0">
                <a:latin typeface="Arial Narrow" panose="020B0606020202030204" pitchFamily="34" charset="0"/>
              </a:rPr>
              <a:t>,. 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Контактное </a:t>
            </a:r>
            <a:r>
              <a:rPr lang="ru-RU" sz="2000" dirty="0">
                <a:latin typeface="Arial Narrow" panose="020B0606020202030204" pitchFamily="34" charset="0"/>
              </a:rPr>
              <a:t>лицо: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Решетникова Елена Владимировна</a:t>
            </a:r>
            <a:r>
              <a:rPr lang="ru-RU" sz="2000" dirty="0" smtClean="0">
                <a:latin typeface="Arial Narrow" panose="020B0606020202030204" pitchFamily="34" charset="0"/>
              </a:rPr>
              <a:t>- директор курсов ДПО,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8(4742</a:t>
            </a:r>
            <a:r>
              <a:rPr lang="ru-RU" sz="2000" dirty="0">
                <a:latin typeface="Arial Narrow" panose="020B0606020202030204" pitchFamily="34" charset="0"/>
              </a:rPr>
              <a:t>) </a:t>
            </a:r>
            <a:r>
              <a:rPr lang="ru-RU" sz="2000" dirty="0" smtClean="0">
                <a:latin typeface="Arial Narrow" panose="020B0606020202030204" pitchFamily="34" charset="0"/>
              </a:rPr>
              <a:t>27-43-89,  моб.8-951-308-63-72,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hangingPunct="0"/>
            <a:r>
              <a:rPr lang="x-none" sz="2000" b="1" dirty="0">
                <a:latin typeface="Arial Narrow" panose="020B0606020202030204" pitchFamily="34" charset="0"/>
              </a:rPr>
              <a:t>Дополнительную информацию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x-none" sz="2000" b="1" dirty="0" smtClean="0">
                <a:latin typeface="Arial Narrow" panose="020B0606020202030204" pitchFamily="34" charset="0"/>
              </a:rPr>
              <a:t>можно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hangingPunct="0"/>
            <a:r>
              <a:rPr lang="x-none" sz="2000" b="1" dirty="0" smtClean="0">
                <a:latin typeface="Arial Narrow" panose="020B0606020202030204" pitchFamily="34" charset="0"/>
              </a:rPr>
              <a:t>найти </a:t>
            </a:r>
            <a:r>
              <a:rPr lang="x-none" sz="2000" b="1" dirty="0">
                <a:latin typeface="Arial Narrow" panose="020B0606020202030204" pitchFamily="34" charset="0"/>
              </a:rPr>
              <a:t>на сайте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hangingPunct="0"/>
            <a:r>
              <a:rPr lang="ru-RU" sz="2000" b="1" dirty="0">
                <a:latin typeface="Arial Narrow" panose="020B0606020202030204" pitchFamily="34" charset="0"/>
              </a:rPr>
              <a:t>Липецкого филиала Финуниверситета</a:t>
            </a:r>
            <a:r>
              <a:rPr lang="x-none" sz="2000" b="1" dirty="0">
                <a:latin typeface="Arial Narrow" panose="020B0606020202030204" pitchFamily="34" charset="0"/>
              </a:rPr>
              <a:t>:</a:t>
            </a:r>
            <a:endParaRPr lang="ru-RU" sz="2000" b="1" dirty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  <a:hlinkClick r:id="rId2"/>
              </a:rPr>
              <a:t>www.lipetsk.fa.ru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hangingPunct="0"/>
            <a:r>
              <a:rPr lang="ru-RU" sz="2000" b="1" dirty="0">
                <a:latin typeface="Arial Narrow" panose="020B0606020202030204" pitchFamily="34" charset="0"/>
              </a:rPr>
              <a:t>В разделе «Дополнительное образование»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" y="-21510"/>
            <a:ext cx="2750848" cy="13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26" y="296351"/>
            <a:ext cx="1548548" cy="6840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71" y="443910"/>
            <a:ext cx="7571657" cy="65116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567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</TotalTime>
  <Words>521</Words>
  <Application>Microsoft Office PowerPoint</Application>
  <PresentationFormat>Произвольный</PresentationFormat>
  <Paragraphs>162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программа повышения квалификации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ОБЗОР</dc:title>
  <dc:creator>Савенкова Ольга Юрьевна</dc:creator>
  <cp:lastModifiedBy>Пучнина Анна Александровна</cp:lastModifiedBy>
  <cp:revision>79</cp:revision>
  <cp:lastPrinted>2018-10-29T08:02:10Z</cp:lastPrinted>
  <dcterms:created xsi:type="dcterms:W3CDTF">2018-10-15T11:50:36Z</dcterms:created>
  <dcterms:modified xsi:type="dcterms:W3CDTF">2020-10-19T11:15:24Z</dcterms:modified>
</cp:coreProperties>
</file>