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57" r:id="rId2"/>
    <p:sldId id="264" r:id="rId3"/>
    <p:sldId id="266" r:id="rId4"/>
    <p:sldId id="258" r:id="rId5"/>
    <p:sldId id="259" r:id="rId6"/>
    <p:sldId id="265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44E29-F3E5-45F8-A3D7-E76E3AB710F0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AA04D-CD75-4ADF-8541-3C5A086F05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6931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7AA04D-CD75-4ADF-8541-3C5A086F05B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25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742CA1-2A99-4F1F-8C32-4BDBE4956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3027858-540C-48E4-854A-32017D3FFF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35024D-38B9-4D93-99B4-45AE1F499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23CFAF-C397-40A5-9836-95C9564F1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58761C-487C-4EFF-9911-CA7BBA205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437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AB4944-8805-4976-A90D-D9A9B3892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F6BB5B4-6FB5-4C9B-8D08-E532E6916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AD631E-80EB-4CED-B4A4-5E81489B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116652-1195-4BF1-8EA5-FEA90C58F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4E0A65-A02B-4C2B-B7B3-E8B860A5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614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D9AC39-867D-412D-8757-92AFAAE510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8EFB63-7037-4EE5-8BD8-85ED27816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185EC9-B761-499F-8E18-F0EBEB2A5A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813D06-5EA8-418D-BB57-11DA41ABE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42D777-9E40-4BCE-BF03-058EB8DC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11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311AF-6851-457D-96BC-7733B215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DC8F0-595E-4B83-BEEE-C079A9B189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2B087-1BC1-4B41-9B60-4CB71162D5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66F89E1-820E-4CA8-8BC8-C70599C4E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1135D7-CE69-4B43-A8DE-38545D630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873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340B6-9133-4B72-9AF9-68DA6C144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E0E07E5-236E-4556-A8ED-316916AD8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E1B31-BAB0-45CD-B219-D079D666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DB9340-4A21-4120-BBD1-CDC6D7963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37047-6919-4D68-87A1-A3A51D4ED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815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209FD7-2F30-4A22-8AA1-7062EF9AA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354B3E-6D8D-41E1-AD29-D0DF7F1038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7C2577-012E-4815-80FC-1F78C5F26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67036DC-0A97-4708-8CD2-D8F2C5CCCD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EB7F59-6985-4F71-BF8A-7929FAA26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D23EC2-1E07-4AE3-8B1D-8649D3E4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69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69F74E-D646-4A0B-926E-9519FCAF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546BA-B1B8-4FEC-9970-7F16A75CE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A38F39-20B8-4CFB-8664-D8D45E09E1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7C59997-8D72-446D-A6F2-E8C159D52B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7B9655-2E39-41AA-B6C3-CCE5F18626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2D9BEF4-32B3-4135-AFB0-94E5C81AB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9A4BB83-AEF4-4C9B-80FD-82C54877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A12308-87E7-498C-BBDB-0587578C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156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01CD34-06FD-4B20-9A8E-D9B1F6DAE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AAB886A-CC7F-40AD-ABC4-16FA9653F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B42A1B-614B-4448-9815-46F5B0E1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792B75C-8591-46E8-951A-4C701B19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0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BA1EEAC-860E-4514-800D-622CA9C9C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67A229B-58A7-4106-A640-0521B914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5889E6-079C-40C5-AB65-7A6C398B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490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537013-3DB6-4F19-ADBE-213E32ED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996C5-C7DA-4CFC-9E36-33F44B406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CBB29E-7FE8-422E-ACE7-7F955D0DFA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7C1299-E8E5-4DA4-B6C9-C73C1B624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18239B-A05B-4FDC-B32D-74086E922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31F4E4-D737-488E-B596-ECDBAEF8B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677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AAF24-B1E8-4CA6-A915-67464AA3C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CAE33A6-E251-49B0-A426-B9F49FFAF0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2603A8-9D9A-49DC-88CB-03E471425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22BA7C-0B6D-4FCE-9137-75EC405DC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B69852-D357-4EE4-A675-77214F0E0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18E2A-5B23-4329-8CF0-4DB046E44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77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2366DB-8A91-4592-B62E-6D849F09E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387AAB8-BFC2-485D-83EA-4E7F94B65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87C096-27BF-4F3E-985E-5633216E7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E32C2-2C2D-4B35-8A6C-E2577D35C147}" type="datetimeFigureOut">
              <a:rPr lang="ru-RU" smtClean="0"/>
              <a:t>14.03.2024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26DCD4-33D4-446B-8CD0-8E17E282BF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08C08A-9566-4498-9E50-5883EB9092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C9A9B-BAFF-452B-BFD9-3FA5FB0E04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21C82F0-48F9-4C3B-8587-F62429D80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023" y="0"/>
            <a:ext cx="1231302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47D161-B7A1-4656-BCF7-0DC4FF341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Компания «Гармония здоровья» находится в поисках сотрудников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AF276C-C770-4D5B-8F19-03DF8CBC5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4551" y="3586312"/>
            <a:ext cx="10110571" cy="20204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входим в топ-200 в Рейтинге работодателей России (крупные компании).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«Гармония здоровья» - большая и дружная команда, штат которой насчитывает более 1400 человек. </a:t>
            </a:r>
          </a:p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нас собственная IT-платформа, команда опытных управленцев и специализированные программы для работы и обучения персонала.</a:t>
            </a:r>
          </a:p>
          <a:p>
            <a:pPr algn="just"/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F8AA5F-B756-4ABA-B1E1-F4CD284E2167}"/>
              </a:ext>
            </a:extLst>
          </p:cNvPr>
          <p:cNvSpPr txBox="1"/>
          <p:nvPr/>
        </p:nvSpPr>
        <p:spPr>
          <a:xfrm>
            <a:off x="1908698" y="1690688"/>
            <a:ext cx="497149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активно ищем: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бухгалтеров на первичную документацию;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бухгалтеров по расчёту заработной платы;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аналитика;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маркетологов</a:t>
            </a:r>
            <a:r>
              <a:rPr lang="ru-R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B67B1D-E04C-4583-8C67-CB39E2011788}"/>
              </a:ext>
            </a:extLst>
          </p:cNvPr>
          <p:cNvSpPr txBox="1"/>
          <p:nvPr/>
        </p:nvSpPr>
        <p:spPr>
          <a:xfrm>
            <a:off x="6869837" y="1967687"/>
            <a:ext cx="4971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SMM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-специалиста;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менеджера по ассортименту;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старшего менеджера по персоналу;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программистов.</a:t>
            </a:r>
          </a:p>
        </p:txBody>
      </p:sp>
    </p:spTree>
    <p:extLst>
      <p:ext uri="{BB962C8B-B14F-4D97-AF65-F5344CB8AC3E}">
        <p14:creationId xmlns:p14="http://schemas.microsoft.com/office/powerpoint/2010/main" val="2136421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E3919CB-012D-41A5-B1BF-A3AD7805C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A5C604-BF71-42AB-BACC-AA8985D1543D}"/>
              </a:ext>
            </a:extLst>
          </p:cNvPr>
          <p:cNvSpPr txBox="1"/>
          <p:nvPr/>
        </p:nvSpPr>
        <p:spPr>
          <a:xfrm>
            <a:off x="1990164" y="530322"/>
            <a:ext cx="9305364" cy="5538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располагаемся в 13 регионах страны: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Саха (Якутия)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Тыва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Хакассия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Иркутская область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Красноярский край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Кемеровская область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Новосибирская область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Алтайский край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Тюменская область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Московская область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Ленинградская область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Краснодарский край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Республика Крым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E132D2-AFC7-4F56-8BAB-35D06BA29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271" y="1060101"/>
            <a:ext cx="4737797" cy="4737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025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14AB1B-8897-44F7-B3DC-E97F2CFC4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D458D-AFEF-492F-A6EE-AAB400775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4826" y="580279"/>
            <a:ext cx="9018973" cy="1060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Мы готовы оказывать содействие в трудоустройстве студентов и выпускников, а также в прохождении практик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5BC7BEB-627B-4598-A6E4-4F9899B66C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22323"/>
              </p:ext>
            </p:extLst>
          </p:nvPr>
        </p:nvGraphicFramePr>
        <p:xfrm>
          <a:off x="2446063" y="2335840"/>
          <a:ext cx="8814786" cy="297457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8814786">
                  <a:extLst>
                    <a:ext uri="{9D8B030D-6E8A-4147-A177-3AD203B41FA5}">
                      <a16:colId xmlns:a16="http://schemas.microsoft.com/office/drawing/2014/main" val="4171300811"/>
                    </a:ext>
                  </a:extLst>
                </a:gridCol>
              </a:tblGrid>
              <a:tr h="45015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производственных и учебных практик для студентов последних курсов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4354928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Прохождение практики не только в г. Красноярск, но и во всех остальных удобных городах присутствия компании, с возможностью дальнейшего трудоустройства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116E6B">
                            <a:tint val="66000"/>
                            <a:satMod val="160000"/>
                          </a:srgbClr>
                        </a:gs>
                        <a:gs pos="50000">
                          <a:srgbClr val="116E6B">
                            <a:tint val="44500"/>
                            <a:satMod val="160000"/>
                          </a:srgbClr>
                        </a:gs>
                        <a:gs pos="100000">
                          <a:srgbClr val="116E6B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62004935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трудоустройства в штат компании выпускников ВУЗов и </a:t>
                      </a:r>
                      <a:r>
                        <a:rPr lang="ru-RU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ССУЗов</a:t>
                      </a: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студентов заочного отделения (последних и предпоследних курсов)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186080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рекомендательных писем по результатам прохождения практики</a:t>
                      </a:r>
                    </a:p>
                  </a:txBody>
                  <a:tcPr>
                    <a:solidFill>
                      <a:srgbClr val="C5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177618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Возможность трудоустройства на неполный рабочий день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2995975"/>
                  </a:ext>
                </a:extLst>
              </a:tr>
              <a:tr h="4147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Комфортное погружение в специфику профессиональной деятельности</a:t>
                      </a:r>
                    </a:p>
                  </a:txBody>
                  <a:tcPr>
                    <a:solidFill>
                      <a:srgbClr val="C5D4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039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520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2C90FF-D6E3-4A14-8080-93DE433A9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83069-CE01-49B5-B0C6-8E26EFD0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258" y="247597"/>
            <a:ext cx="9686365" cy="7348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актуальных вакансиях на сегодняшний день</a:t>
            </a:r>
            <a:b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по заработной плате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204FFF-5D94-47D3-BA63-44B8BA126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5" y="1477611"/>
            <a:ext cx="4541745" cy="407044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i="0" dirty="0">
                <a:solidFill>
                  <a:srgbClr val="2A31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  <a:endParaRPr lang="ru-RU" sz="1700" b="0" i="0" dirty="0">
              <a:solidFill>
                <a:srgbClr val="2A313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2A31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заработной платы сотрудников: начисление и удержания;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2A31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начисление и оплата налогов по заработной плате;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2A31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банками в части перевода платежей по заработной плате - ведение зарплатного проекта;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2A31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налоговыми органами и внебюджетными фондами (ФСС, ПФ);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2A31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процессах автоматизации;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b="0" i="0" dirty="0">
                <a:solidFill>
                  <a:srgbClr val="2A313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со службой персонала в части трудоустройства, увольнения, перевода сотрудников.</a:t>
            </a:r>
          </a:p>
          <a:p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BE7C8E0-9140-44B6-B386-43B37B886FB4}"/>
              </a:ext>
            </a:extLst>
          </p:cNvPr>
          <p:cNvSpPr txBox="1"/>
          <p:nvPr/>
        </p:nvSpPr>
        <p:spPr>
          <a:xfrm>
            <a:off x="6209180" y="1477611"/>
            <a:ext cx="568362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к деталям, обучаемость, системное мышление;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начисления заработной платы в нескольких юридических лицах;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сдачи отчетности по заработной плате в ИФНС и фонды;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качественное знание налогового и бухгалтерского законодательства;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экономическое образование (специализация бухгалтерский учёт, анализ и аудит).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9C9D7F-6E9E-4CC8-B061-0BED95EAD767}"/>
              </a:ext>
            </a:extLst>
          </p:cNvPr>
          <p:cNvSpPr txBox="1"/>
          <p:nvPr/>
        </p:nvSpPr>
        <p:spPr>
          <a:xfrm>
            <a:off x="6209180" y="4186045"/>
            <a:ext cx="60982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Красноряск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Регатная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заработная плата;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коллектив и возможности карьерного роста.</a:t>
            </a:r>
          </a:p>
        </p:txBody>
      </p:sp>
    </p:spTree>
    <p:extLst>
      <p:ext uri="{BB962C8B-B14F-4D97-AF65-F5344CB8AC3E}">
        <p14:creationId xmlns:p14="http://schemas.microsoft.com/office/powerpoint/2010/main" val="90756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CC4F04-C0D3-465D-A329-4FAF2B0F59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302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E8EDC-C35F-433D-9EC7-A7DC6A7B3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4332" y="132355"/>
            <a:ext cx="10515600" cy="790856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Бухгалтер на первичную документацию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579A27-1F0C-4EA3-A372-7460E954B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6549" y="1094348"/>
            <a:ext cx="4522697" cy="46693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учета коммерческих и хозяйственных расходов (счета 26, 44, 97, 10);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в учете хозяйственных операций по услугам всех направлений в разрезе структурных подразделений;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правильностью предоставленных первичных документов по услугам согласно нормам Налогового законодательства и Федеральным законам РФ;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дебиторской и кредиторской задолженности по поставщикам услуг;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предоставление отчета по долгам предоставления закрывающих документов по всем поставщикам.</a:t>
            </a:r>
            <a:endParaRPr lang="ru-RU" sz="17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0C3B872-D833-4273-BDB2-B12D6BCC7920}"/>
              </a:ext>
            </a:extLst>
          </p:cNvPr>
          <p:cNvSpPr txBox="1">
            <a:spLocks/>
          </p:cNvSpPr>
          <p:nvPr/>
        </p:nvSpPr>
        <p:spPr>
          <a:xfrm>
            <a:off x="6584579" y="1094348"/>
            <a:ext cx="5625353" cy="3095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образование ("Бухгалтерский учет" или "Экономика«);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бухгалтерского учета;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уверенный пользователь ПК (1С,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с большим массивом данных и информации;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коммуникативными навыками, внимательность, усидчивость.</a:t>
            </a:r>
          </a:p>
          <a:p>
            <a:endParaRPr lang="ru-RU" sz="1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76C5C3-482A-4BD4-A121-3DDF06DE0309}"/>
              </a:ext>
            </a:extLst>
          </p:cNvPr>
          <p:cNvSpPr txBox="1"/>
          <p:nvPr/>
        </p:nvSpPr>
        <p:spPr>
          <a:xfrm>
            <a:off x="6790767" y="3641707"/>
            <a:ext cx="5212976" cy="2017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 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Красноряск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Регатная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заработная плата;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Обучение;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коллектив и возможности карьерного роста.</a:t>
            </a:r>
          </a:p>
        </p:txBody>
      </p:sp>
    </p:spTree>
    <p:extLst>
      <p:ext uri="{BB962C8B-B14F-4D97-AF65-F5344CB8AC3E}">
        <p14:creationId xmlns:p14="http://schemas.microsoft.com/office/powerpoint/2010/main" val="297879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F1C6CD-96F7-45B9-BF79-F7F32318B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302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DD83B5-5C84-4623-AA45-A5ED473BF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3746" y="218516"/>
            <a:ext cx="9746942" cy="646929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Финансовый аналитик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3AD7D4-6E6C-40C3-8B44-E74CD30CC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6775" y="1083961"/>
            <a:ext cx="5274002" cy="523954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Обязанности: 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бюджетного процесса в сетях обслуживания;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процесса ежемесячного планирования по сбытовым показателям в сетях обслуживания;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согласование платежного календаря на базе 1с в сетях обслуживания;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БДДС на основе данных БУ в сетях обслуживания;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согласование управленческой отчетности в сетях обслуживания;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соблюдения ковенант по банкам партнерам;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сотрудников финансовой грамотности в сетях обслуживания;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посещение аптек по запросу руководителя.</a:t>
            </a:r>
            <a:endParaRPr lang="ru-RU" sz="17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6642B9-033E-4D2E-A7B8-4F69CF9013FE}"/>
              </a:ext>
            </a:extLst>
          </p:cNvPr>
          <p:cNvSpPr txBox="1"/>
          <p:nvPr/>
        </p:nvSpPr>
        <p:spPr>
          <a:xfrm>
            <a:off x="6986016" y="1116171"/>
            <a:ext cx="520598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Требования: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Уверенный пользователь ПК (1С,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Outlook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работать в режиме многозадачности и выстраивать приоритеты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Ответственность, аналитические способности, желание развиваться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Коммуникабельность - умение находить общий язык с сотрудниками других подразделений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0C87B5-DC39-426E-B232-C115159A9FF3}"/>
              </a:ext>
            </a:extLst>
          </p:cNvPr>
          <p:cNvSpPr txBox="1"/>
          <p:nvPr/>
        </p:nvSpPr>
        <p:spPr>
          <a:xfrm>
            <a:off x="6986016" y="3856276"/>
            <a:ext cx="531114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</a:pPr>
            <a:r>
              <a:rPr lang="ru-RU" sz="1700" b="1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работы: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Красноряск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ул. </a:t>
            </a:r>
            <a:r>
              <a:rPr lang="ru-RU" sz="1700" dirty="0" err="1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Регатная</a:t>
            </a: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заработная плата;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rgbClr val="2A31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коллектив и возможности карьерного роста.</a:t>
            </a:r>
          </a:p>
        </p:txBody>
      </p:sp>
    </p:spTree>
    <p:extLst>
      <p:ext uri="{BB962C8B-B14F-4D97-AF65-F5344CB8AC3E}">
        <p14:creationId xmlns:p14="http://schemas.microsoft.com/office/powerpoint/2010/main" val="3494333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0B5236-D49C-4F59-B718-AA7B73839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1302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5CFFA-7459-4B1C-96B3-042CDE97C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0484"/>
            <a:ext cx="10515600" cy="1325563"/>
          </a:xfrm>
        </p:spPr>
        <p:txBody>
          <a:bodyPr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части сотрудничества с учебными заведениями также хотели бы: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7B4B45-22BB-4906-A7DE-15098DDBE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472" y="1589555"/>
            <a:ext cx="10515600" cy="1738312"/>
          </a:xfrm>
        </p:spPr>
        <p:txBody>
          <a:bodyPr>
            <a:normAutofit fontScale="85000"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днях карьеры, ярмарках вакансий для студентов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открытые уроки с информированием о компании и возможных вакансиях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Разместить вакансии на досках объявлений в общежитиях и институтах и прочее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рассмотрим ваши предложения и инициативы для дальнейшего плодотворного сотрудничества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AADA929E-E338-45A7-8F87-ADEAF4ADE330}"/>
              </a:ext>
            </a:extLst>
          </p:cNvPr>
          <p:cNvSpPr txBox="1">
            <a:spLocks/>
          </p:cNvSpPr>
          <p:nvPr/>
        </p:nvSpPr>
        <p:spPr>
          <a:xfrm>
            <a:off x="4352544" y="3611880"/>
            <a:ext cx="7140208" cy="2560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Просим дать обратную связь о возможных каналах информирования </a:t>
            </a:r>
          </a:p>
          <a:p>
            <a:pPr marL="0" indent="0" algn="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 о нашей компании и вакансиях</a:t>
            </a:r>
          </a:p>
          <a:p>
            <a:pPr marL="0" indent="0" algn="r">
              <a:buNone/>
            </a:pP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для обратной связи: </a:t>
            </a:r>
          </a:p>
          <a:p>
            <a:pPr marL="0" indent="0" algn="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Менеджер по персоналу Загдай Анастасия Андреевна </a:t>
            </a:r>
          </a:p>
          <a:p>
            <a:pPr marL="0" indent="0" algn="r">
              <a:buNone/>
            </a:pP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8(904)892-16-96 </a:t>
            </a:r>
          </a:p>
          <a:p>
            <a:pPr marL="0" indent="0" algn="r">
              <a:buNone/>
            </a:pPr>
            <a:r>
              <a:rPr lang="en-US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zagdai.aa@garzdrav.ru</a:t>
            </a:r>
            <a:endParaRPr lang="ru-RU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2300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D551068AB0F3645A3BA714FC1B14C42" ma:contentTypeVersion="0" ma:contentTypeDescription="Создание документа." ma:contentTypeScope="" ma:versionID="c4adbe120ebc14613ce1638b36a7f40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570BEE5-E6DE-4FD8-B4E3-8D51C0635867}"/>
</file>

<file path=customXml/itemProps2.xml><?xml version="1.0" encoding="utf-8"?>
<ds:datastoreItem xmlns:ds="http://schemas.openxmlformats.org/officeDocument/2006/customXml" ds:itemID="{6240BB7B-C429-4948-ABD5-8EB45ADA10D0}"/>
</file>

<file path=customXml/itemProps3.xml><?xml version="1.0" encoding="utf-8"?>
<ds:datastoreItem xmlns:ds="http://schemas.openxmlformats.org/officeDocument/2006/customXml" ds:itemID="{34A39781-98C5-45C5-B86D-D55D9F57856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741</Words>
  <Application>Microsoft Office PowerPoint</Application>
  <PresentationFormat>Широкоэкранный</PresentationFormat>
  <Paragraphs>106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Компания «Гармония здоровья» находится в поисках сотрудников </vt:lpstr>
      <vt:lpstr>Презентация PowerPoint</vt:lpstr>
      <vt:lpstr> Мы готовы оказывать содействие в трудоустройстве студентов и выпускников, а также в прохождении практик </vt:lpstr>
      <vt:lpstr>Информация об актуальных вакансиях на сегодняшний день  Бухгалтер по заработной плате</vt:lpstr>
      <vt:lpstr>Бухгалтер на первичную документацию</vt:lpstr>
      <vt:lpstr>Финансовый аналитик</vt:lpstr>
      <vt:lpstr>В части сотрудничества с учебными заведениями также хотели бы: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Компания «Гармония здоровья» находится в поисках сотрудников</dc:title>
  <dc:creator>User</dc:creator>
  <cp:lastModifiedBy>User</cp:lastModifiedBy>
  <cp:revision>8</cp:revision>
  <dcterms:created xsi:type="dcterms:W3CDTF">2024-02-28T10:01:22Z</dcterms:created>
  <dcterms:modified xsi:type="dcterms:W3CDTF">2024-03-14T04:11:33Z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0x0101003D551068AB0F3645A3BA714FC1B14C42</vt:lpwstr>
  </property>
</Properties>
</file>