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321" r:id="rId6"/>
    <p:sldId id="270" r:id="rId7"/>
    <p:sldId id="316" r:id="rId8"/>
    <p:sldId id="319" r:id="rId9"/>
    <p:sldId id="320" r:id="rId10"/>
    <p:sldId id="322" r:id="rId11"/>
    <p:sldId id="328" r:id="rId12"/>
    <p:sldId id="325" r:id="rId13"/>
    <p:sldId id="327" r:id="rId14"/>
    <p:sldId id="326" r:id="rId15"/>
    <p:sldId id="329" r:id="rId16"/>
    <p:sldId id="31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4B08C-FE2F-4906-8DB4-4A30B78AFEA1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A214F-D108-4346-8E02-9F38965FB0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680362" y="-31399"/>
            <a:ext cx="3131127" cy="1088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4" y="493763"/>
            <a:ext cx="3796145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0" y="3775363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42787-E45A-408A-A535-E370AD7BA1A4}"/>
              </a:ext>
            </a:extLst>
          </p:cNvPr>
          <p:cNvSpPr txBox="1"/>
          <p:nvPr/>
        </p:nvSpPr>
        <p:spPr>
          <a:xfrm>
            <a:off x="704850" y="1543050"/>
            <a:ext cx="794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Электронная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библиотечная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система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Финансового университета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D47A8-B407-4B2C-AC5F-D8233E3AE4B7}"/>
              </a:ext>
            </a:extLst>
          </p:cNvPr>
          <p:cNvSpPr txBox="1"/>
          <p:nvPr/>
        </p:nvSpPr>
        <p:spPr>
          <a:xfrm>
            <a:off x="510936" y="4700048"/>
            <a:ext cx="693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</a:rPr>
              <a:t>Ведущий специалист Проектной лаборатории </a:t>
            </a:r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Киль М. А.</a:t>
            </a:r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444A0-576B-4FF0-89AC-2393886249EF}"/>
              </a:ext>
            </a:extLst>
          </p:cNvPr>
          <p:cNvSpPr txBox="1"/>
          <p:nvPr/>
        </p:nvSpPr>
        <p:spPr>
          <a:xfrm>
            <a:off x="4203566" y="6517260"/>
            <a:ext cx="1180213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Видеоинструкции: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147638" y="1225485"/>
            <a:ext cx="86590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Вам будет представлена </a:t>
            </a:r>
            <a:r>
              <a:rPr lang="ru-RU" dirty="0" err="1" smtClean="0"/>
              <a:t>видеоинструкция</a:t>
            </a:r>
            <a:r>
              <a:rPr lang="ru-RU" dirty="0" smtClean="0"/>
              <a:t>. Для </a:t>
            </a:r>
            <a:r>
              <a:rPr lang="ru-RU" b="1" dirty="0" smtClean="0">
                <a:solidFill>
                  <a:srgbClr val="FF0000"/>
                </a:solidFill>
              </a:rPr>
              <a:t>бесплатного </a:t>
            </a:r>
            <a:r>
              <a:rPr lang="ru-RU" dirty="0" smtClean="0"/>
              <a:t>доступа вам необходимо зарегистрироваться в системе: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аименование </a:t>
            </a:r>
            <a:r>
              <a:rPr lang="ru-RU" dirty="0"/>
              <a:t>организации </a:t>
            </a:r>
            <a:r>
              <a:rPr lang="ru-RU" b="1" dirty="0">
                <a:solidFill>
                  <a:srgbClr val="00B050"/>
                </a:solidFill>
              </a:rPr>
              <a:t>«Финансовый университет при Правительстве РФ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Подразделение можете не указывать;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Обязательно укажите адрес корпоративной почты (</a:t>
            </a:r>
            <a:r>
              <a:rPr lang="ru-RU" b="1" dirty="0" smtClean="0">
                <a:solidFill>
                  <a:srgbClr val="00B050"/>
                </a:solidFill>
              </a:rPr>
              <a:t>…</a:t>
            </a:r>
            <a:r>
              <a:rPr lang="en-US" b="1" dirty="0" smtClean="0">
                <a:solidFill>
                  <a:srgbClr val="00B050"/>
                </a:solidFill>
              </a:rPr>
              <a:t>@fa.ru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4078"/>
          <a:stretch/>
        </p:blipFill>
        <p:spPr bwMode="auto">
          <a:xfrm>
            <a:off x="262995" y="2772115"/>
            <a:ext cx="8042805" cy="39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Видеоинструкции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147638" y="1246291"/>
            <a:ext cx="8659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подробной </a:t>
            </a:r>
            <a:r>
              <a:rPr lang="ru-RU" dirty="0"/>
              <a:t>инструкции по поиску и функционалу в этой ЭБС заходим на вкладку «Помощь» / «Инструменты поиска». Вам будет представлен список видеоинструкций.</a:t>
            </a:r>
          </a:p>
          <a:p>
            <a:pPr algn="just"/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FC83FC-137F-4DBA-AF6E-4F97C5F9B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83" b="9306"/>
          <a:stretch/>
        </p:blipFill>
        <p:spPr>
          <a:xfrm>
            <a:off x="1314126" y="2345661"/>
            <a:ext cx="6176570" cy="4131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17556" y="4507583"/>
            <a:ext cx="1108828" cy="177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69204" y="2617350"/>
            <a:ext cx="480767" cy="220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Библиографическая справка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496" t="18241" r="50350" b="6790"/>
          <a:stretch/>
        </p:blipFill>
        <p:spPr>
          <a:xfrm>
            <a:off x="1630837" y="1668544"/>
            <a:ext cx="5703217" cy="5816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147638" y="1246291"/>
            <a:ext cx="8659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Пример библиографической справки</a:t>
            </a:r>
            <a:endParaRPr lang="ru-RU" dirty="0"/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7507"/>
            <a:ext cx="9144000" cy="51435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" y="857250"/>
            <a:ext cx="2348345" cy="784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9821" y="522597"/>
            <a:ext cx="538249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Обращайтесь по  вопросам ЭБС!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65" y="1267095"/>
            <a:ext cx="5694435" cy="4773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4209" y="2467528"/>
            <a:ext cx="4135582" cy="3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46EB9-5EFE-46E3-9470-7C2139686451}"/>
              </a:ext>
            </a:extLst>
          </p:cNvPr>
          <p:cNvSpPr txBox="1"/>
          <p:nvPr/>
        </p:nvSpPr>
        <p:spPr>
          <a:xfrm>
            <a:off x="1350921" y="2490096"/>
            <a:ext cx="5382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Сотрудник библиотеки филиала, 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ведущий специалист Проектной лаборатории,</a:t>
            </a:r>
          </a:p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Киль Маргарита Александровна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Эл. почта: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makil@fa.ru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Тел. библиотеки филиала</a:t>
            </a:r>
          </a:p>
          <a:p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+7(391) 221-63-80</a:t>
            </a:r>
          </a:p>
          <a:p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ЭБС?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0CB3A0-64F6-437E-934A-D507ABD0B57F}"/>
              </a:ext>
            </a:extLst>
          </p:cNvPr>
          <p:cNvSpPr txBox="1"/>
          <p:nvPr/>
        </p:nvSpPr>
        <p:spPr>
          <a:xfrm>
            <a:off x="593890" y="1564850"/>
            <a:ext cx="77690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Электронная библиотечная система (ЭБС</a:t>
            </a:r>
            <a:r>
              <a:rPr lang="ru-RU" sz="2000" dirty="0"/>
              <a:t>) — это организованные коллекции электронных документов. Состоят они из изданий с доступом через сеть Интернет. </a:t>
            </a:r>
          </a:p>
          <a:p>
            <a:pPr algn="just"/>
            <a:r>
              <a:rPr lang="ru-RU" sz="2000" dirty="0"/>
              <a:t>То есть это учебники, периодические издания и другая литература в электронном виде.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Финансовый университет при Правительстве РФ предоставляет студентам и преподавателям нашего Красноярского филиала уникальный </a:t>
            </a:r>
            <a:r>
              <a:rPr lang="ru-RU" sz="2000" b="1" dirty="0"/>
              <a:t>доступ по подписке</a:t>
            </a:r>
            <a:r>
              <a:rPr lang="ru-RU" sz="2000" dirty="0"/>
              <a:t> к учебной и художественной литературе совершенно </a:t>
            </a:r>
            <a:r>
              <a:rPr lang="ru-RU" sz="2000" b="1" dirty="0"/>
              <a:t>бесплатно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Авторизоваться в ЭБС можно по своей </a:t>
            </a:r>
            <a:r>
              <a:rPr lang="ru-RU" sz="2000" b="1" dirty="0"/>
              <a:t>учётной записи </a:t>
            </a:r>
            <a:r>
              <a:rPr lang="ru-RU" sz="2000" dirty="0"/>
              <a:t>филиала (корпоративная почта) на сайте </a:t>
            </a:r>
            <a:r>
              <a:rPr lang="en-US" sz="2000" b="1" dirty="0"/>
              <a:t>org.fa.ru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электронную библиотеку через сайт филиала: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5E64EC-2663-4E6D-B82A-67F446022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83" y="4466513"/>
            <a:ext cx="2348998" cy="2348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053F1F-FBC2-4E7C-9616-7D8050DCCC42}"/>
              </a:ext>
            </a:extLst>
          </p:cNvPr>
          <p:cNvSpPr txBox="1"/>
          <p:nvPr/>
        </p:nvSpPr>
        <p:spPr>
          <a:xfrm>
            <a:off x="578617" y="1225974"/>
            <a:ext cx="6145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Заходим на сайт </a:t>
            </a: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филиала  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://www.fa.ru/</a:t>
            </a: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86" y="1891263"/>
            <a:ext cx="4934694" cy="257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7" y="1891263"/>
            <a:ext cx="2488139" cy="4506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8617" y="2177592"/>
            <a:ext cx="269795" cy="245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0708" y="2017336"/>
            <a:ext cx="196002" cy="19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электронную библиотеку через сайт филиала: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23CD8D-2884-4FA5-BDE2-8F335B8A6054}"/>
              </a:ext>
            </a:extLst>
          </p:cNvPr>
          <p:cNvSpPr txBox="1"/>
          <p:nvPr/>
        </p:nvSpPr>
        <p:spPr>
          <a:xfrm>
            <a:off x="403337" y="1088601"/>
            <a:ext cx="8141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2. Выбираем: «Студентам» / «Библиотека» / «Вход для преподавателей и обучающихся в электронную библиотеку»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15" y="1784442"/>
            <a:ext cx="2342233" cy="4691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/>
          <a:stretch/>
        </p:blipFill>
        <p:spPr>
          <a:xfrm>
            <a:off x="3519734" y="1784442"/>
            <a:ext cx="2366128" cy="4691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9" b="14524"/>
          <a:stretch/>
        </p:blipFill>
        <p:spPr>
          <a:xfrm>
            <a:off x="480767" y="1784442"/>
            <a:ext cx="2528415" cy="38649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767" y="5316718"/>
            <a:ext cx="2528414" cy="339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19734" y="5949885"/>
            <a:ext cx="2366128" cy="234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96414" y="5953049"/>
            <a:ext cx="2342234" cy="461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ЭБС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2DE21-0469-435D-9C6C-FEAAA2FB2AFD}"/>
              </a:ext>
            </a:extLst>
          </p:cNvPr>
          <p:cNvSpPr txBox="1"/>
          <p:nvPr/>
        </p:nvSpPr>
        <p:spPr>
          <a:xfrm>
            <a:off x="133350" y="1161538"/>
            <a:ext cx="6648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 заходите по своей учетной записи (корпоративная почта филиала), но указать нужно только свое имя (</a:t>
            </a:r>
            <a:r>
              <a:rPr lang="ru-RU" b="1" dirty="0">
                <a:solidFill>
                  <a:srgbClr val="FF0000"/>
                </a:solidFill>
              </a:rPr>
              <a:t>без </a:t>
            </a:r>
            <a:r>
              <a:rPr lang="en-US" b="1" dirty="0">
                <a:solidFill>
                  <a:srgbClr val="FF0000"/>
                </a:solidFill>
              </a:rPr>
              <a:t>@</a:t>
            </a:r>
            <a:r>
              <a:rPr lang="ru-RU" b="1" dirty="0">
                <a:solidFill>
                  <a:srgbClr val="FF0000"/>
                </a:solidFill>
              </a:rPr>
              <a:t>fa.ru</a:t>
            </a:r>
            <a:r>
              <a:rPr lang="ru-RU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1" y="1970080"/>
            <a:ext cx="2310339" cy="405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90" y="1970080"/>
            <a:ext cx="5846382" cy="405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ЭБС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5810C-1991-45A7-B472-AC3251DA9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2" r="1546" b="3973"/>
          <a:stretch/>
        </p:blipFill>
        <p:spPr>
          <a:xfrm>
            <a:off x="1400175" y="1925787"/>
            <a:ext cx="6508837" cy="4722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357188" y="1195744"/>
            <a:ext cx="8158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Слева выбираем «Реестр ЭБС». Перед вами список библиотечных систем к которым у вас есть бесплатный доступ по подписке.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0175" y="3139126"/>
            <a:ext cx="1229904" cy="188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 «Юрайт»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5810C-1991-45A7-B472-AC3251DA9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2" r="1546" b="3973"/>
          <a:stretch/>
        </p:blipFill>
        <p:spPr>
          <a:xfrm>
            <a:off x="1400175" y="1925787"/>
            <a:ext cx="6508837" cy="4722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357188" y="1195744"/>
            <a:ext cx="8158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Рассмотрим работу с библиотечными системами на примере образовательной платформы «Юрайт»</a:t>
            </a:r>
          </a:p>
          <a:p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040" y="4392891"/>
            <a:ext cx="2588836" cy="716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 «Юрайт»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357188" y="1195744"/>
            <a:ext cx="8158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Для  примера рассмотрим платформу Юрайт</a:t>
            </a:r>
            <a:r>
              <a:rPr lang="ru-RU" dirty="0" smtClean="0"/>
              <a:t>. Находим вкладку «Личный кабинет», выбираем «Вход/регистрация».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430" r="1437" b="13528"/>
          <a:stretch/>
        </p:blipFill>
        <p:spPr>
          <a:xfrm>
            <a:off x="691609" y="1998482"/>
            <a:ext cx="7748327" cy="4769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117236" y="2205376"/>
            <a:ext cx="1225485" cy="339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95275"/>
            <a:ext cx="5476876" cy="74381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Видеоинструкции: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A30A845B-FA88-4C52-BF39-D3041C2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44" y="0"/>
            <a:ext cx="2631904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9ED0E-1133-4DAD-898E-2C850F3FFFC4}"/>
              </a:ext>
            </a:extLst>
          </p:cNvPr>
          <p:cNvSpPr txBox="1"/>
          <p:nvPr/>
        </p:nvSpPr>
        <p:spPr>
          <a:xfrm>
            <a:off x="147638" y="1372105"/>
            <a:ext cx="8659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подробной </a:t>
            </a:r>
            <a:r>
              <a:rPr lang="ru-RU" dirty="0"/>
              <a:t>инструкции по </a:t>
            </a:r>
            <a:r>
              <a:rPr lang="ru-RU" dirty="0" smtClean="0"/>
              <a:t>регистрации в </a:t>
            </a:r>
            <a:r>
              <a:rPr lang="ru-RU" dirty="0"/>
              <a:t>этой ЭБС заходим на вкладку «Помощь» / </a:t>
            </a:r>
            <a:r>
              <a:rPr lang="ru-RU" dirty="0" smtClean="0"/>
              <a:t>«Регистрация и доступ». </a:t>
            </a:r>
            <a:r>
              <a:rPr lang="ru-RU" dirty="0"/>
              <a:t>Вам будет представлен список видеоинструкций.</a:t>
            </a:r>
          </a:p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FC83FC-137F-4DBA-AF6E-4F97C5F9B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83" b="9306"/>
          <a:stretch/>
        </p:blipFill>
        <p:spPr>
          <a:xfrm>
            <a:off x="1314126" y="2345661"/>
            <a:ext cx="6176570" cy="4131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1332" y="4275950"/>
            <a:ext cx="1086198" cy="220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5607" y="2617349"/>
            <a:ext cx="543218" cy="234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Изображение" ma:contentTypeID="0x0101009148F5A04DDD49CBA7127AADA5FB792B00AADE34325A8B49CDA8BB4DB53328F21400127908DB68389941BCA7A5B9FB921ADA" ma:contentTypeVersion="1" ma:contentTypeDescription="Отправка изображения." ma:contentTypeScope="" ma:versionID="28ad0e8ebf090cb7d4b1454716434fb8">
  <xsd:schema xmlns:xsd="http://www.w3.org/2001/XMLSchema" xmlns:xs="http://www.w3.org/2001/XMLSchema" xmlns:p="http://schemas.microsoft.com/office/2006/metadata/properties" xmlns:ns1="http://schemas.microsoft.com/sharepoint/v3" xmlns:ns2="719FDC84-EAFE-4F49-B644-3E237240FC52" xmlns:ns3="http://schemas.microsoft.com/sharepoint/v3/fields" targetNamespace="http://schemas.microsoft.com/office/2006/metadata/properties" ma:root="true" ma:fieldsID="ae67197b1a7f83329f472e4d33d3dcd5" ns1:_="" ns2:_="" ns3:_="">
    <xsd:import namespace="http://schemas.microsoft.com/sharepoint/v3"/>
    <xsd:import namespace="719FDC84-EAFE-4F49-B644-3E237240FC5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Путь URL-адреса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Тип файла" ma:hidden="true" ma:internalName="File_x0020_Type" ma:readOnly="true">
      <xsd:simpleType>
        <xsd:restriction base="dms:Text"/>
      </xsd:simpleType>
    </xsd:element>
    <xsd:element name="HTML_x0020_File_x0020_Type" ma:index="10" nillable="true" ma:displayName="Тип HTML-файла" ma:hidden="true" ma:internalName="HTML_x0020_File_x0020_Type" ma:readOnly="true">
      <xsd:simpleType>
        <xsd:restriction base="dms:Text"/>
      </xsd:simpleType>
    </xsd:element>
    <xsd:element name="FSObjType" ma:index="11" nillable="true" ma:displayName="Тип элемента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FDC84-EAFE-4F49-B644-3E237240FC5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Ширина" ma:internalName="ImageWidth" ma:readOnly="true">
      <xsd:simpleType>
        <xsd:restriction base="dms:Unknown"/>
      </xsd:simpleType>
    </xsd:element>
    <xsd:element name="ImageHeight" ma:index="22" nillable="true" ma:displayName="Высота" ma:internalName="ImageHeight" ma:readOnly="true">
      <xsd:simpleType>
        <xsd:restriction base="dms:Unknown"/>
      </xsd:simpleType>
    </xsd:element>
    <xsd:element name="ImageCreateDate" ma:index="25" nillable="true" ma:displayName="Дата создания рисунка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Авторские права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Автор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 ma:index="23" ma:displayName="Заметки"/>
        <xsd:element name="keywords" minOccurs="0" maxOccurs="1" type="xsd:string" ma:index="14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719FDC84-EAFE-4F49-B644-3E237240FC52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DB75F8-F3BC-45DE-85F2-3F023F77E822}"/>
</file>

<file path=customXml/itemProps2.xml><?xml version="1.0" encoding="utf-8"?>
<ds:datastoreItem xmlns:ds="http://schemas.openxmlformats.org/officeDocument/2006/customXml" ds:itemID="{77F78A8B-7EE1-459B-81DE-8E382C3F86C9}"/>
</file>

<file path=customXml/itemProps3.xml><?xml version="1.0" encoding="utf-8"?>
<ds:datastoreItem xmlns:ds="http://schemas.openxmlformats.org/officeDocument/2006/customXml" ds:itemID="{FE14FB3A-98B0-4541-A9B6-6A9A9A4E97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3386</TotalTime>
  <Words>374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Анна Конашенкова</cp:lastModifiedBy>
  <cp:revision>91</cp:revision>
  <dcterms:created xsi:type="dcterms:W3CDTF">2016-09-22T16:49:19Z</dcterms:created>
  <dcterms:modified xsi:type="dcterms:W3CDTF">2022-09-27T03:19:38Z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0x0101009148F5A04DDD49CBA7127AADA5FB792B00AADE34325A8B49CDA8BB4DB53328F21400127908DB68389941BCA7A5B9FB921ADA</vt:lpwstr>
  </property>
</Properties>
</file>