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8" r:id="rId2"/>
    <p:sldId id="286" r:id="rId3"/>
    <p:sldId id="287" r:id="rId4"/>
    <p:sldId id="288" r:id="rId5"/>
    <p:sldId id="293" r:id="rId6"/>
    <p:sldId id="280" r:id="rId7"/>
    <p:sldId id="279" r:id="rId8"/>
    <p:sldId id="281" r:id="rId9"/>
    <p:sldId id="282" r:id="rId10"/>
    <p:sldId id="283" r:id="rId11"/>
    <p:sldId id="285" r:id="rId12"/>
    <p:sldId id="278" r:id="rId13"/>
    <p:sldId id="276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56621-AD55-4C35-9F52-313F029DE89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BA23E-C2D9-448E-A1FB-7797140EE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9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BA23E-C2D9-448E-A1FB-7797140EE72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6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BA23E-C2D9-448E-A1FB-7797140EE72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6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BA23E-C2D9-448E-A1FB-7797140EE72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6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BA23E-C2D9-448E-A1FB-7797140EE72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6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BA23E-C2D9-448E-A1FB-7797140EE72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6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BA23E-C2D9-448E-A1FB-7797140EE72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6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7996-5181-46E5-A7A3-E6E9A1A8DDA9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F81A-A168-45F6-A9A5-8E4AF74D0DBA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78BF-802D-473E-9B1F-8C23438A41F1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045-D67C-4B40-B960-8C73BE574868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4348-D4F4-4D97-B853-F75B101D741E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CA42-CD64-49F6-93E2-0344410EBED0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DC1-EC93-4B58-A5E1-06D00EB03EC6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FF9F-548D-4CB9-8F75-C7B5F7B78F53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8AA3-994C-4A3F-93F4-DEA00FEAE1F1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C21A-4B28-4738-8EBE-CE3842ABBD0F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0E1C-0038-42D1-80E5-B292D6DD3377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0E0912E-5750-457B-B9AB-A6B2FECB0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FC5DD5E-8947-4D58-BB52-A732A33F279E}" type="datetime1">
              <a:rPr lang="ru-RU" smtClean="0"/>
              <a:pPr/>
              <a:t>07.04.2020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253433" y="3858444"/>
            <a:ext cx="6231582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0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НАПРАВЛЕНИЕ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022"/>
            <a:ext cx="4032052" cy="128682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94867" y="1474799"/>
            <a:ext cx="4849541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КРАСНОДАРСКИЙ ФИЛИАЛ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461456"/>
            <a:ext cx="5076056" cy="792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24568" y="2254560"/>
            <a:ext cx="43600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chemeClr val="bg1"/>
                </a:solidFill>
                <a:latin typeface="+mn-lt"/>
              </a:rPr>
              <a:t>МЕНЕДЖМЕНТ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53433" y="5468838"/>
            <a:ext cx="6230094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53433" y="3789040"/>
            <a:ext cx="623158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МЕНЕДЖМЕНТ ОРГАНИЗАЦИИ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25" y="5445224"/>
            <a:ext cx="2107254" cy="792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ПРОФИЛЬ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230338" y="5373216"/>
            <a:ext cx="553310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algn="l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УПРАВЛЕНИЕ ПРОЕКТАМИ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25" y="3858444"/>
            <a:ext cx="2107254" cy="792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ПРОФИЛЬ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73" y="476672"/>
            <a:ext cx="8141408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4000" dirty="0" smtClean="0"/>
              <a:t>ПРИМЕРЫ ПРОЕКТОВ «СВОЕ ДЕЛО»</a:t>
            </a:r>
            <a:endParaRPr 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6" y="1441055"/>
            <a:ext cx="2917360" cy="218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1749" y="3300231"/>
            <a:ext cx="2922566" cy="6157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ЧАСТНЫЙ ДЕТСКИЙ САД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83" y="1355395"/>
            <a:ext cx="3214418" cy="213494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075077" y="3320077"/>
            <a:ext cx="3812276" cy="5376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ИНТЕРНЕТ-МАГАЗИН</a:t>
            </a:r>
            <a:endParaRPr lang="ru-RU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9" y="4077546"/>
            <a:ext cx="2922566" cy="22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41750" y="6043059"/>
            <a:ext cx="2922566" cy="554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ЧАСТНАЯ МИНИ-ПЕКАРНЯ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77" y="4056698"/>
            <a:ext cx="3812276" cy="221112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075077" y="6057010"/>
            <a:ext cx="3812276" cy="5376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АГЕНТСТВО ПРАЗДНИКОВ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189" y="732283"/>
            <a:ext cx="4139952" cy="9361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ПРЕДЛАГАЕМЫЙ УРОВЕНЬ ЗАРПЛАТ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74165" y="732283"/>
            <a:ext cx="4104456" cy="9361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TOP-10 </a:t>
            </a:r>
            <a:r>
              <a:rPr lang="ru-RU" sz="2400" dirty="0" smtClean="0"/>
              <a:t>ПРОФЕССИОНАЛЬНЫХ ОБЛАСТЕЙ</a:t>
            </a:r>
            <a:endParaRPr lang="ru-RU" sz="2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79212"/>
              </p:ext>
            </p:extLst>
          </p:nvPr>
        </p:nvGraphicFramePr>
        <p:xfrm>
          <a:off x="4562202" y="1840599"/>
          <a:ext cx="3682206" cy="346060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82206"/>
              </a:tblGrid>
              <a:tr h="608485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1. Информационные </a:t>
                      </a:r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технологии, </a:t>
                      </a: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телекоммуникации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2.</a:t>
                      </a:r>
                      <a:r>
                        <a:rPr lang="ru-RU" sz="1800" u="none" strike="noStrike" baseline="0" dirty="0" smtClean="0">
                          <a:solidFill>
                            <a:srgbClr val="09040C"/>
                          </a:solidFill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Строительство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3.</a:t>
                      </a:r>
                      <a:r>
                        <a:rPr lang="ru-RU" sz="1800" u="none" strike="noStrike" baseline="0" dirty="0" smtClean="0">
                          <a:solidFill>
                            <a:srgbClr val="09040C"/>
                          </a:solidFill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Маркетинг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5954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4. Консультирование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08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5. Продажи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40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6. Производство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7. Банки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8. Управление персоналом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9. Безопасность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10. Топ-менеджмент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" y="0"/>
            <a:ext cx="1008112" cy="614948"/>
          </a:xfr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41337"/>
              </p:ext>
            </p:extLst>
          </p:nvPr>
        </p:nvGraphicFramePr>
        <p:xfrm>
          <a:off x="107503" y="1844824"/>
          <a:ext cx="4050637" cy="26368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1892"/>
                <a:gridCol w="1968745"/>
              </a:tblGrid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9040C"/>
                          </a:solidFill>
                          <a:effectLst/>
                        </a:rPr>
                        <a:t>Уровень зарплаты</a:t>
                      </a:r>
                      <a:endParaRPr lang="ru-RU" sz="1800" b="1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9040C"/>
                          </a:solidFill>
                          <a:effectLst/>
                        </a:rPr>
                        <a:t>Количество работодателей</a:t>
                      </a:r>
                      <a:endParaRPr lang="ru-RU" sz="1800" b="1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от </a:t>
                      </a: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40</a:t>
                      </a:r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 000 руб.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9040C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от 65</a:t>
                      </a:r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 000 руб.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9040C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от </a:t>
                      </a: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90</a:t>
                      </a:r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 000 руб.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от </a:t>
                      </a: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115</a:t>
                      </a:r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 000 руб.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9040C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от </a:t>
                      </a: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145</a:t>
                      </a:r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 000 руб.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9040C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9040C"/>
                          </a:solidFill>
                          <a:effectLst/>
                          <a:latin typeface="Calibri"/>
                        </a:rPr>
                        <a:t>От</a:t>
                      </a:r>
                      <a:r>
                        <a:rPr lang="ru-RU" sz="1800" b="0" i="0" u="none" strike="noStrike" baseline="0" dirty="0" smtClean="0">
                          <a:solidFill>
                            <a:srgbClr val="09040C"/>
                          </a:solidFill>
                          <a:effectLst/>
                          <a:latin typeface="Calibri"/>
                        </a:rPr>
                        <a:t>  170 000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9040C"/>
                          </a:solidFill>
                          <a:effectLst/>
                          <a:latin typeface="Calibri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9040C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605" t="23250" r="16712" b="20641"/>
          <a:stretch>
            <a:fillRect/>
          </a:stretch>
        </p:blipFill>
        <p:spPr bwMode="auto">
          <a:xfrm>
            <a:off x="395536" y="4583355"/>
            <a:ext cx="3672408" cy="21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18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47" y="4176059"/>
            <a:ext cx="4063524" cy="270959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844824"/>
            <a:ext cx="6264696" cy="15121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ЗАВЕДУЮЩИЙ </a:t>
            </a:r>
            <a:r>
              <a:rPr lang="ru-RU" b="1" dirty="0" smtClean="0"/>
              <a:t>КАФЕДРОЙ</a:t>
            </a:r>
            <a:r>
              <a:rPr lang="en-US" b="1" dirty="0" smtClean="0"/>
              <a:t> </a:t>
            </a:r>
            <a:r>
              <a:rPr lang="ru-RU" b="1" dirty="0" smtClean="0"/>
              <a:t>«МЕНЕДЖМЕНТ </a:t>
            </a:r>
            <a:r>
              <a:rPr lang="ru-RU" b="1" dirty="0" smtClean="0"/>
              <a:t>И МАРКЕТИНГ»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 К.Э.Н., ДОЦЕНТ </a:t>
            </a:r>
            <a:r>
              <a:rPr lang="ru-RU" sz="2800" b="1" dirty="0" smtClean="0"/>
              <a:t>Х.А. КОНСТАНТИНИДИ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108012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П</a:t>
            </a:r>
            <a:endParaRPr lang="ru-RU" sz="48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52766" y="332656"/>
            <a:ext cx="47474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РЕПОДАВАТЕЛИ</a:t>
            </a:r>
            <a:endParaRPr lang="ru-RU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7" y="1844824"/>
            <a:ext cx="1512168" cy="151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04" y="3560294"/>
            <a:ext cx="8280920" cy="6157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КОМАНДА ПРЕПОДАВАТЕЛЕЙ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4228596"/>
            <a:ext cx="1271248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ПРАКТИКИ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984301"/>
            <a:ext cx="3078038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100% - С УЧЕНОЙ СТЕПЕНЬЮ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56076" y="4293096"/>
            <a:ext cx="2880320" cy="10008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АВТОРЫ УЧЕБНИКОВ И УЧЕБНЫХ ПОСОБИЙ С ГРИФОМ УМО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56076" y="5517232"/>
            <a:ext cx="2880320" cy="9886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РАЗРАБОТЧИКИ УНИКАЛЬНЫХ УЧЕБНЫХ ПРОГРАММ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5816954"/>
            <a:ext cx="2880320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НАСТАВНИКИ И КУРАТОРЫ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422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3959340" cy="39573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332656"/>
            <a:ext cx="108012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О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54968" y="332656"/>
            <a:ext cx="8229600" cy="1080120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ЛИМПИАДА ШКОЛЬНИКОВ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6647" y="1700808"/>
            <a:ext cx="3775868" cy="4986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 smtClean="0"/>
              <a:t>МАСТЕР-КЛАССЫ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 smtClean="0"/>
              <a:t>ТРЕНИНГИ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 smtClean="0"/>
              <a:t>ДЕЛОВЫЕ ИГРЫ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 smtClean="0"/>
              <a:t>КРУГЛЫЕ СТОЛЫ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 smtClean="0"/>
              <a:t>ФОРСАЙТ-СЕССИИ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 smtClean="0"/>
              <a:t>КОНФЕРЕНЦИИ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 smtClean="0"/>
              <a:t>ЭКСКУРСИИ НА ПРЕДПРИЯТИЯ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 smtClean="0"/>
              <a:t>ШКОЛА МОЛОДЫХ УЧЕНЫХ</a:t>
            </a:r>
          </a:p>
          <a:p>
            <a:pPr>
              <a:lnSpc>
                <a:spcPct val="150000"/>
              </a:lnSpc>
            </a:pP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108012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Д</a:t>
            </a:r>
            <a:endParaRPr lang="ru-RU" sz="48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38771" y="348711"/>
            <a:ext cx="705168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ОПОЛНИТЕЛЬНОЕ РАЗВИТИЕ</a:t>
            </a:r>
            <a:endParaRPr lang="ru-RU" dirty="0"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715069"/>
            <a:ext cx="3453649" cy="26360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4387641"/>
            <a:ext cx="3453650" cy="23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04664"/>
            <a:ext cx="8460432" cy="17281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08912" cy="25202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ЗАПУСТИТЕ ВАШ УСПЕХ-</a:t>
            </a:r>
            <a:br>
              <a:rPr lang="ru-RU" b="1" dirty="0" smtClean="0">
                <a:solidFill>
                  <a:schemeClr val="bg1"/>
                </a:solidFill>
                <a:latin typeface="+mn-lt"/>
              </a:rPr>
            </a:br>
            <a:r>
              <a:rPr lang="ru-RU" b="1" dirty="0" smtClean="0">
                <a:solidFill>
                  <a:schemeClr val="bg1"/>
                </a:solidFill>
                <a:latin typeface="+mn-lt"/>
              </a:rPr>
              <a:t>СТАНЬТЕ СТУДЕНТОМ ФИНУНИВЕРСИТЕТА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solidFill>
                  <a:schemeClr val="bg1"/>
                </a:solidFill>
                <a:latin typeface="+mn-lt"/>
              </a:rPr>
              <a:t>ПО НАПРАВЛЕНИЮ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«МЕНЕДЖМЕНТ»!</a:t>
            </a:r>
            <a:endParaRPr lang="ru-RU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392488" cy="351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83" y="2276872"/>
            <a:ext cx="5888233" cy="38135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108012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</a:t>
            </a:r>
            <a:endParaRPr lang="ru-RU" sz="48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5" y="332656"/>
            <a:ext cx="7000485" cy="1080120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ЕНЕДЖМЕНТ ОРГАНИЗАЦИИ</a:t>
            </a:r>
            <a:endParaRPr lang="ru-RU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5911" y="6165304"/>
            <a:ext cx="8492052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БЮДЖЕТНЫЕ МЕСТА!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6377" y="2526684"/>
            <a:ext cx="4123738" cy="33497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ПОДГОТОВКА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ПРОФЕССИОНАЛЬНЫХ РУКОВОДИТЕЛЕЙ, ОБЛАДАЮЩИХ СОВРЕМЕННЫМИ ЗНАНИЯМИ, СПОСОБНЫХ ОСУЩЕСТВЛЯТЬ ВЫСОКОЭФФЕКТИВНУЮ ДЕЯТЕЛЬНОСТЬ В ОБЛАСТИ СОЗДАНИЯ И ФУНКЦИОНИРОВАНИЯ КОНКУРЕНТОСПОСОБНЫ</a:t>
            </a:r>
            <a:r>
              <a:rPr lang="ru-RU" b="1" dirty="0" smtClean="0">
                <a:solidFill>
                  <a:schemeClr val="bg1"/>
                </a:solidFill>
                <a:latin typeface="Arial"/>
              </a:rPr>
              <a:t>Х </a:t>
            </a:r>
            <a:r>
              <a:rPr lang="ru-RU" b="1" dirty="0" smtClean="0">
                <a:solidFill>
                  <a:schemeClr val="bg1"/>
                </a:solidFill>
              </a:rPr>
              <a:t>ОРГАНИЗАЦИЙ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3593" y="1637184"/>
            <a:ext cx="456802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32112" y="1798914"/>
            <a:ext cx="283217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+mn-lt"/>
              </a:rPr>
              <a:t>ЧНАЯ ФОРМА ОБУЧЕНИЯ</a:t>
            </a:r>
            <a:endParaRPr lang="ru-RU" sz="2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12432" y="1654898"/>
            <a:ext cx="456802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437817" y="1772522"/>
            <a:ext cx="31606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+mn-lt"/>
              </a:rPr>
              <a:t>АОЧНАЯ ФОРМА ОБУЧЕНИЯ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1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00808"/>
            <a:ext cx="2123728" cy="50317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ИЗУЧАЕМЫЕ </a:t>
            </a:r>
          </a:p>
          <a:p>
            <a:pPr algn="r"/>
            <a:r>
              <a:rPr lang="ru-RU" b="1" dirty="0" smtClean="0"/>
              <a:t>ПРОФИЛЬНЫЕ </a:t>
            </a:r>
          </a:p>
          <a:p>
            <a:pPr algn="r"/>
            <a:r>
              <a:rPr lang="ru-RU" b="1" dirty="0" smtClean="0"/>
              <a:t>ДИСЦИПЛИНЫ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700808"/>
            <a:ext cx="6192688" cy="32403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ОСНОВЫ БИЗНЕСА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ОПЕРАЦИОННЫЙ МЕНЕДЖМЕНТ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РАЗРАБОТКА УПРАВЛЕНЧЕСКИХ РЕШЕНИЙ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УПРАВЛЕНИЕ ЧЕЛОВЕЧЕСКИМИ РЕСУРСАМИ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УПРАВЛЕНИЕ МАРКЕТИНГОМ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УПРАВЛЕНИЕ ИЗМЕНЕНИЯМИ И ЛИДЕРСТВО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ПСИХОЛОГИЯ УПРАВЛЕНИЯ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ДЕЛОВЫЕ КОММУНИКАЦИИ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32656"/>
            <a:ext cx="108012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</a:t>
            </a:r>
            <a:endParaRPr lang="ru-RU" sz="4800" b="1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128792" cy="1080120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ЕНЕДЖМЕНТ ОРГАНИЗАЦИИ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78655"/>
            <a:ext cx="3464790" cy="16538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69969"/>
            <a:ext cx="2232248" cy="166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996952"/>
            <a:ext cx="2123728" cy="19442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ПОЗИЦИЯ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1556792"/>
            <a:ext cx="6192688" cy="12961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современные промышленные, коммерческие, финансовые предприятия и организации,</a:t>
            </a:r>
            <a:r>
              <a:rPr lang="en-US" b="1" dirty="0" smtClean="0"/>
              <a:t> IT-</a:t>
            </a:r>
            <a:r>
              <a:rPr lang="ru-RU" b="1" dirty="0" smtClean="0"/>
              <a:t>компании</a:t>
            </a:r>
            <a:r>
              <a:rPr lang="en-US" b="1" dirty="0" smtClean="0"/>
              <a:t>;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г</a:t>
            </a:r>
            <a:r>
              <a:rPr lang="ru-RU" b="1" dirty="0" smtClean="0"/>
              <a:t>осударственные учреждения</a:t>
            </a:r>
            <a:r>
              <a:rPr lang="en-US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собственный бизнес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56792"/>
            <a:ext cx="2123728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МЕСТО РАБОТЫ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996952"/>
            <a:ext cx="6192688" cy="19442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prstClr val="white"/>
                </a:solidFill>
              </a:rPr>
              <a:t>руководитель </a:t>
            </a:r>
            <a:r>
              <a:rPr lang="ru-RU" b="1" dirty="0">
                <a:solidFill>
                  <a:prstClr val="white"/>
                </a:solidFill>
              </a:rPr>
              <a:t>предприятия</a:t>
            </a:r>
            <a:r>
              <a:rPr lang="en-US" b="1" dirty="0">
                <a:solidFill>
                  <a:prstClr val="white"/>
                </a:solidFill>
              </a:rPr>
              <a:t>/</a:t>
            </a:r>
            <a:r>
              <a:rPr lang="ru-RU" b="1" dirty="0">
                <a:solidFill>
                  <a:prstClr val="white"/>
                </a:solidFill>
              </a:rPr>
              <a:t>отдела</a:t>
            </a:r>
            <a:r>
              <a:rPr lang="en-US" b="1" dirty="0">
                <a:solidFill>
                  <a:prstClr val="white"/>
                </a:solidFill>
              </a:rPr>
              <a:t>/</a:t>
            </a:r>
            <a:r>
              <a:rPr lang="ru-RU" b="1" dirty="0" smtClean="0">
                <a:solidFill>
                  <a:prstClr val="white"/>
                </a:solidFill>
              </a:rPr>
              <a:t>направления</a:t>
            </a:r>
            <a:r>
              <a:rPr lang="en-US" b="1" dirty="0" smtClean="0">
                <a:solidFill>
                  <a:prstClr val="white"/>
                </a:solidFill>
              </a:rPr>
              <a:t>;</a:t>
            </a:r>
            <a:r>
              <a:rPr lang="ru-RU" b="1" dirty="0" smtClean="0">
                <a:solidFill>
                  <a:prstClr val="white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prstClr val="white"/>
                </a:solidFill>
              </a:rPr>
              <a:t>топ-менеджер</a:t>
            </a:r>
            <a:r>
              <a:rPr lang="en-US" b="1" dirty="0" smtClean="0">
                <a:solidFill>
                  <a:prstClr val="white"/>
                </a:solidFill>
              </a:rPr>
              <a:t>; </a:t>
            </a:r>
            <a:endParaRPr lang="ru-RU" b="1" dirty="0" smtClean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prstClr val="white"/>
                </a:solidFill>
              </a:rPr>
              <a:t>руководитель /менеджер проектов</a:t>
            </a:r>
            <a:r>
              <a:rPr lang="en-US" b="1" dirty="0" smtClean="0">
                <a:solidFill>
                  <a:prstClr val="white"/>
                </a:solidFill>
              </a:rPr>
              <a:t>;</a:t>
            </a:r>
            <a:endParaRPr lang="ru-RU" b="1" dirty="0" smtClean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prstClr val="white"/>
                </a:solidFill>
              </a:rPr>
              <a:t>управляющий</a:t>
            </a:r>
            <a:r>
              <a:rPr lang="en-US" b="1" dirty="0" smtClean="0">
                <a:solidFill>
                  <a:prstClr val="white"/>
                </a:solidFill>
              </a:rPr>
              <a:t>; </a:t>
            </a:r>
            <a:endParaRPr lang="ru-RU" b="1" dirty="0" smtClean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prstClr val="white"/>
                </a:solidFill>
              </a:rPr>
              <a:t>региональный представитель</a:t>
            </a:r>
            <a:r>
              <a:rPr lang="en-US" b="1" dirty="0" smtClean="0">
                <a:solidFill>
                  <a:prstClr val="white"/>
                </a:solidFill>
              </a:rPr>
              <a:t>; </a:t>
            </a:r>
            <a:endParaRPr lang="ru-RU" b="1" dirty="0" smtClean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prstClr val="white"/>
                </a:solidFill>
              </a:rPr>
              <a:t>территориальный менеджер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445224"/>
            <a:ext cx="2123728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ЗАРПЛАТА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445224"/>
            <a:ext cx="6192688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от 30 </a:t>
            </a:r>
            <a:r>
              <a:rPr lang="ru-RU" b="1" dirty="0"/>
              <a:t>до </a:t>
            </a:r>
            <a:r>
              <a:rPr lang="ru-RU" b="1" dirty="0" smtClean="0"/>
              <a:t>1</a:t>
            </a:r>
            <a:r>
              <a:rPr lang="en-US" b="1" dirty="0" smtClean="0"/>
              <a:t>65</a:t>
            </a:r>
            <a:r>
              <a:rPr lang="ru-RU" b="1" dirty="0" smtClean="0"/>
              <a:t> </a:t>
            </a:r>
            <a:r>
              <a:rPr lang="ru-RU" b="1" dirty="0"/>
              <a:t>тысяч рублей в </a:t>
            </a:r>
            <a:r>
              <a:rPr lang="ru-RU" b="1" dirty="0" smtClean="0"/>
              <a:t>месяц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32656"/>
            <a:ext cx="108012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</a:t>
            </a:r>
            <a:endParaRPr lang="ru-RU" sz="4800" b="1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984776" cy="1080120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ЕНЕДЖМЕНТ ОРГАНИЗАЦИИ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77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189" y="732283"/>
            <a:ext cx="4139952" cy="9361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ПРЕДЛАГАЕМЫЙ УРОВЕНЬ ЗАРПЛАТ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74165" y="732283"/>
            <a:ext cx="4104456" cy="9361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TOP-10 </a:t>
            </a:r>
            <a:r>
              <a:rPr lang="ru-RU" sz="2400" dirty="0" smtClean="0"/>
              <a:t>ПРОФЕССИОНАЛЬНЫХ ОБЛАСТЕЙ</a:t>
            </a:r>
            <a:endParaRPr lang="ru-RU" sz="2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280815"/>
              </p:ext>
            </p:extLst>
          </p:nvPr>
        </p:nvGraphicFramePr>
        <p:xfrm>
          <a:off x="4374165" y="2028427"/>
          <a:ext cx="3682206" cy="33333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82206"/>
              </a:tblGrid>
              <a:tr h="320453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Продажи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Топ-менеджмент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Производство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130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Строительство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142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Управление персоналом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Административный персонал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Банки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Информационные технологии, телекоммуникации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 Маркетинг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87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Транспорт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" y="0"/>
            <a:ext cx="1008112" cy="614948"/>
          </a:xfr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41337"/>
              </p:ext>
            </p:extLst>
          </p:nvPr>
        </p:nvGraphicFramePr>
        <p:xfrm>
          <a:off x="107503" y="1844824"/>
          <a:ext cx="4050637" cy="26368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1892"/>
                <a:gridCol w="1968745"/>
              </a:tblGrid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9040C"/>
                          </a:solidFill>
                          <a:effectLst/>
                        </a:rPr>
                        <a:t>Уровень зарплаты</a:t>
                      </a:r>
                      <a:endParaRPr lang="ru-RU" sz="1800" b="1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9040C"/>
                          </a:solidFill>
                          <a:effectLst/>
                        </a:rPr>
                        <a:t>Количество работодателей</a:t>
                      </a:r>
                      <a:endParaRPr lang="ru-RU" sz="1800" b="1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от </a:t>
                      </a: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30</a:t>
                      </a:r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 000 руб.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271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от 45</a:t>
                      </a:r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 000 руб.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9040C"/>
                          </a:solidFill>
                          <a:effectLst/>
                          <a:latin typeface="+mn-lt"/>
                        </a:rPr>
                        <a:t>187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от </a:t>
                      </a: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75</a:t>
                      </a:r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 000 руб.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103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от </a:t>
                      </a: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105</a:t>
                      </a:r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 000 руб.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9040C"/>
                          </a:solidFill>
                          <a:effectLst/>
                          <a:latin typeface="+mn-lt"/>
                        </a:rPr>
                        <a:t>84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от </a:t>
                      </a:r>
                      <a:r>
                        <a:rPr lang="ru-RU" sz="1800" u="none" strike="noStrike" dirty="0" smtClean="0">
                          <a:solidFill>
                            <a:srgbClr val="09040C"/>
                          </a:solidFill>
                          <a:effectLst/>
                        </a:rPr>
                        <a:t>135</a:t>
                      </a:r>
                      <a:r>
                        <a:rPr lang="ru-RU" sz="1800" u="none" strike="noStrike" dirty="0">
                          <a:solidFill>
                            <a:srgbClr val="09040C"/>
                          </a:solidFill>
                          <a:effectLst/>
                        </a:rPr>
                        <a:t> 000 руб.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9040C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9040C"/>
                          </a:solidFill>
                          <a:effectLst/>
                          <a:latin typeface="Calibri"/>
                        </a:rPr>
                        <a:t>От</a:t>
                      </a:r>
                      <a:r>
                        <a:rPr lang="ru-RU" sz="1800" b="0" i="0" u="none" strike="noStrike" baseline="0" dirty="0" smtClean="0">
                          <a:solidFill>
                            <a:srgbClr val="09040C"/>
                          </a:solidFill>
                          <a:effectLst/>
                          <a:latin typeface="Calibri"/>
                        </a:rPr>
                        <a:t> 165 000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9040C"/>
                          </a:solidFill>
                          <a:effectLst/>
                          <a:latin typeface="Calibri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9040C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rgbClr val="09040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9051" t="23250" r="16712" b="20641"/>
          <a:stretch>
            <a:fillRect/>
          </a:stretch>
        </p:blipFill>
        <p:spPr bwMode="auto">
          <a:xfrm>
            <a:off x="251520" y="4551738"/>
            <a:ext cx="3888432" cy="226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7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05971"/>
            <a:ext cx="6608234" cy="3715317"/>
          </a:xfrm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108012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У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696744" cy="1080120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ПРАВЛЕНИЕ ПРОЕКТАМИ</a:t>
            </a: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6165304"/>
            <a:ext cx="8492052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46023" y="2420888"/>
            <a:ext cx="2529791" cy="34563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ПОДГОТОВКА ПРОФЕССИОНАЛОВ, СПОСОБНЫХ ОСУЩЕСТВЛЯТЬ УПРАВЛЕНИЕ ПРОЕКТАМИ НА ВСЕХ СТАДИЯХ РЕАЛИЗАЦИИ И ПРИНИМАТЬ ЭФФЕКТИВНЫЕ УПРАВЛЕНЧЕСКИЕ РЕШЕНИЯ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71193" y="1484784"/>
            <a:ext cx="456802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79712" y="1646514"/>
            <a:ext cx="3600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+mn-lt"/>
              </a:rPr>
              <a:t>А0ЧНАЯ ФОРМА ОБУЧЕНИЯ</a:t>
            </a:r>
            <a:endParaRPr lang="ru-RU" sz="2000" dirty="0">
              <a:latin typeface="+mn-lt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108012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У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696744" cy="1080120"/>
          </a:xfrm>
        </p:spPr>
        <p:txBody>
          <a:bodyPr/>
          <a:lstStyle/>
          <a:p>
            <a:pPr algn="l"/>
            <a:r>
              <a:rPr lang="ru-RU" sz="4000" dirty="0" smtClean="0">
                <a:latin typeface="+mn-lt"/>
              </a:rPr>
              <a:t>ПРАВЛЕНИЕ ПРОЕКТАМИ</a:t>
            </a:r>
            <a:endParaRPr lang="ru-RU" sz="4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33056"/>
            <a:ext cx="2123728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ПОЗИЦИЯ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1556792"/>
            <a:ext cx="6192688" cy="20882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промышленные,</a:t>
            </a:r>
            <a:r>
              <a:rPr lang="en-US" b="1" dirty="0" smtClean="0"/>
              <a:t> </a:t>
            </a:r>
            <a:r>
              <a:rPr lang="ru-RU" b="1" dirty="0" smtClean="0"/>
              <a:t>торговые, строительные, страховые организации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международные, федеральные,</a:t>
            </a:r>
            <a:r>
              <a:rPr lang="en-US" b="1" dirty="0" smtClean="0"/>
              <a:t> </a:t>
            </a:r>
            <a:r>
              <a:rPr lang="ru-RU" b="1" dirty="0" smtClean="0"/>
              <a:t>региональные проекты разной направленности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государственные и муниципальные учреждения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собственный бизнес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предпринимательство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56792"/>
            <a:ext cx="2123728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МЕСТО РАБОТЫ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933056"/>
            <a:ext cx="619268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/>
              <a:t>руководитель/менеджер проекта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/>
              <a:t>руководитель предприятия</a:t>
            </a:r>
            <a:r>
              <a:rPr lang="en-US" b="1" dirty="0" smtClean="0"/>
              <a:t>/</a:t>
            </a:r>
            <a:r>
              <a:rPr lang="ru-RU" b="1" dirty="0" smtClean="0"/>
              <a:t>отдела</a:t>
            </a:r>
            <a:r>
              <a:rPr lang="en-US" b="1" dirty="0" smtClean="0"/>
              <a:t>/</a:t>
            </a:r>
            <a:r>
              <a:rPr lang="ru-RU" b="1" dirty="0" smtClean="0"/>
              <a:t>направления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157192"/>
            <a:ext cx="2123728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ЗАРПЛАТА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157192"/>
            <a:ext cx="6192688" cy="10801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от 40 </a:t>
            </a:r>
            <a:r>
              <a:rPr lang="ru-RU" b="1" dirty="0"/>
              <a:t>до </a:t>
            </a:r>
            <a:r>
              <a:rPr lang="ru-RU" b="1" dirty="0" smtClean="0"/>
              <a:t>170 </a:t>
            </a:r>
            <a:r>
              <a:rPr lang="ru-RU" b="1" dirty="0"/>
              <a:t>тысяч рублей в </a:t>
            </a:r>
            <a:r>
              <a:rPr lang="ru-RU" b="1" dirty="0" smtClean="0"/>
              <a:t>месяц</a:t>
            </a:r>
            <a:r>
              <a:rPr lang="en-US" b="1" dirty="0" smtClean="0"/>
              <a:t> + </a:t>
            </a:r>
            <a:r>
              <a:rPr lang="ru-RU" b="1" dirty="0" smtClean="0"/>
              <a:t>бонусы, премии, проценты </a:t>
            </a:r>
            <a:r>
              <a:rPr lang="ru-RU" b="1" dirty="0"/>
              <a:t>с продаж или завершенных </a:t>
            </a:r>
            <a:r>
              <a:rPr lang="ru-RU" b="1" dirty="0" smtClean="0"/>
              <a:t>этапов</a:t>
            </a:r>
            <a:r>
              <a:rPr lang="ru-RU" b="1" dirty="0"/>
              <a:t> </a:t>
            </a:r>
            <a:r>
              <a:rPr lang="ru-RU" b="1" dirty="0" smtClean="0"/>
              <a:t>проекта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108012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У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696744" cy="1080120"/>
          </a:xfrm>
        </p:spPr>
        <p:txBody>
          <a:bodyPr/>
          <a:lstStyle/>
          <a:p>
            <a:pPr algn="l"/>
            <a:r>
              <a:rPr lang="ru-RU" sz="4000" dirty="0" smtClean="0">
                <a:latin typeface="+mn-lt"/>
              </a:rPr>
              <a:t>ПРАВЛЕНИЕ ПРОЕКТАМИ</a:t>
            </a:r>
            <a:endParaRPr lang="ru-RU" sz="4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700808"/>
            <a:ext cx="2123728" cy="50317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ИЗУЧАЕМЫЕ </a:t>
            </a:r>
          </a:p>
          <a:p>
            <a:pPr algn="r"/>
            <a:r>
              <a:rPr lang="ru-RU" b="1" dirty="0" smtClean="0"/>
              <a:t>ПРОФИЛЬНЫЕ </a:t>
            </a:r>
          </a:p>
          <a:p>
            <a:pPr algn="r"/>
            <a:r>
              <a:rPr lang="ru-RU" b="1" dirty="0" smtClean="0"/>
              <a:t>ДИСЦИПЛИНЫ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1700808"/>
            <a:ext cx="6192688" cy="31683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ПРОЕКТНЫЙ МЕНЕДЖМЕНТ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ОСНОВЫ БИЗНЕСА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УПРАВЛЕНИЕ ЧЕЛОВЕЧЕСКИМИ РЕСУРСАМИ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ЛОГИСТИКА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РАЗРАБОТКА УПРАВЛЕНЧЕСКИХ РЕШЕНИЙ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АНТИКРИЗИСНОЕ УПРАВЛЕНИЕ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ИНФОРМАЦИОННЫЕ ТЕХНОЛОГИИ В УП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1168"/>
            <a:ext cx="2880320" cy="1733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63" y="5013793"/>
            <a:ext cx="2713767" cy="17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73" y="476672"/>
            <a:ext cx="7159915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4000" dirty="0" smtClean="0"/>
              <a:t>ПРИМЕРЫ КРУПНЫХ ПРОЕКТОВ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24" y="1603614"/>
            <a:ext cx="3048401" cy="20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628801"/>
            <a:ext cx="306565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1903564"/>
            <a:ext cx="4067944" cy="510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ОЛИМПИЙСКИЙ ПРОЕКТ </a:t>
            </a:r>
            <a:r>
              <a:rPr lang="en-US" b="1" dirty="0" smtClean="0"/>
              <a:t>SOCHI 2014</a:t>
            </a:r>
            <a:endParaRPr lang="ru-RU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96830"/>
            <a:ext cx="3120413" cy="235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78" y="3950398"/>
            <a:ext cx="3098339" cy="218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37001" y="4181511"/>
            <a:ext cx="3203848" cy="5436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НЕФТЕГАЗОВЫЙ ПРОЕКТ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912E-5750-457B-B9AB-A6B2FECB09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Другая 25">
      <a:dk1>
        <a:srgbClr val="2D82F4"/>
      </a:dk1>
      <a:lt1>
        <a:sysClr val="window" lastClr="FFFFFF"/>
      </a:lt1>
      <a:dk2>
        <a:srgbClr val="02706D"/>
      </a:dk2>
      <a:lt2>
        <a:srgbClr val="C6E7FC"/>
      </a:lt2>
      <a:accent1>
        <a:srgbClr val="C00000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</TotalTime>
  <Words>467</Words>
  <Application>Microsoft Office PowerPoint</Application>
  <PresentationFormat>Экран (4:3)</PresentationFormat>
  <Paragraphs>177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Соседство</vt:lpstr>
      <vt:lpstr>НАПРАВЛЕНИЕ</vt:lpstr>
      <vt:lpstr>ЕНЕДЖМЕНТ ОРГАНИЗАЦИИ</vt:lpstr>
      <vt:lpstr>ЕНЕДЖМЕНТ ОРГАНИЗАЦИИ</vt:lpstr>
      <vt:lpstr>ЕНЕДЖМЕНТ ОРГАНИЗАЦИИ</vt:lpstr>
      <vt:lpstr>Презентация PowerPoint</vt:lpstr>
      <vt:lpstr>ПРАВЛЕНИЕ ПРОЕКТАМИ</vt:lpstr>
      <vt:lpstr>ПРАВЛЕНИЕ ПРОЕКТАМИ</vt:lpstr>
      <vt:lpstr>ПРАВЛЕНИЕ ПРОЕКТАМИ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ЛИМПИАДА ШКОЛЬНИКОВ</vt:lpstr>
      <vt:lpstr>Презентация PowerPoint</vt:lpstr>
      <vt:lpstr>ЗАПУСТИТЕ ВАШ УСПЕХ- СТАНЬТЕ СТУДЕНТОМ ФИНУНИВЕРСИТЕТА ПО НАПРАВЛЕНИЮ «МЕНЕДЖМЕНТ»!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Misha</dc:creator>
  <cp:lastModifiedBy>Горячкина Евгения Александровна</cp:lastModifiedBy>
  <cp:revision>75</cp:revision>
  <dcterms:created xsi:type="dcterms:W3CDTF">2016-11-18T22:21:59Z</dcterms:created>
  <dcterms:modified xsi:type="dcterms:W3CDTF">2020-04-07T08:43:58Z</dcterms:modified>
</cp:coreProperties>
</file>