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89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94660"/>
  </p:normalViewPr>
  <p:slideViewPr>
    <p:cSldViewPr>
      <p:cViewPr varScale="1">
        <p:scale>
          <a:sx n="99" d="100"/>
          <a:sy n="99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75547-7C24-4EB7-B58A-602A574580CE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Поддержака проекта осуществлена благотворительным фондом "Хорошие истории" на средства, предоставленные АО "Райффайзенбанк"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D27FA-667A-49E2-8B65-73EA12800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148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44BCC-E71D-4387-A71A-7D9A54B51954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Поддержака проекта осуществлена благотворительным фондом "Хорошие истории" на средства, предоставленные АО "Райффайзенбанк"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3A58F-B893-4C99-9192-4E911CE39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171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8150-7A5F-4F7F-B4ED-3BA8C1243DEE}" type="datetime1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A079-A143-4015-B231-68F30DA9F78A}" type="datetime1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9FAE-C37D-4134-8FED-DE554C6EFEC6}" type="datetime1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7879-B3E4-493A-86C2-F49E3183C406}" type="datetime1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FF51-8F76-44C5-A392-DF753020C151}" type="datetime1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FD08-5242-44EB-A3DD-A3DE87ECB754}" type="datetime1">
              <a:rPr lang="ru-RU" smtClean="0"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072-59B2-49C9-ADA1-206B317F5FEA}" type="datetime1">
              <a:rPr lang="ru-RU" smtClean="0"/>
              <a:t>11.06.2021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8209-EEDE-4C40-B133-11499A4819CF}" type="datetime1">
              <a:rPr lang="ru-RU" smtClean="0"/>
              <a:t>11.06.2021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ADCD-0CC1-4D2B-BAD2-81BF737BF7E3}" type="datetime1">
              <a:rPr lang="ru-RU" smtClean="0"/>
              <a:t>11.06.2021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6E4C-A300-4C41-8513-143BF362518A}" type="datetime1">
              <a:rPr lang="ru-RU" smtClean="0"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0D86-BFCE-43B1-A738-4F51C2A38D84}" type="datetime1">
              <a:rPr lang="ru-RU" smtClean="0"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EFC7A6-2450-40BC-9DFB-B243435A9E18}" type="datetime1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419E59-CA0A-4A2C-AF35-493A4F0B27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3590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Проект «Высшая школа для людей почтенного возраста» 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в рамках реализации федерального проекта «Старшее поколение» ВПП «Единая Россия» </a:t>
            </a:r>
          </a:p>
          <a:p>
            <a:pPr algn="ctr"/>
            <a:endParaRPr lang="ru-RU" sz="4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3044" r="1431" b="4792"/>
          <a:stretch/>
        </p:blipFill>
        <p:spPr>
          <a:xfrm>
            <a:off x="3723488" y="2558951"/>
            <a:ext cx="5420511" cy="42990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372348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251520" y="846726"/>
            <a:ext cx="8712968" cy="5318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>
                <a:solidFill>
                  <a:schemeClr val="accent6"/>
                </a:solidFill>
              </a:rPr>
              <a:t>1</a:t>
            </a:r>
            <a:r>
              <a:rPr lang="ru-RU" sz="2000" b="1" i="1" dirty="0">
                <a:solidFill>
                  <a:schemeClr val="accent6"/>
                </a:solidFill>
              </a:rPr>
              <a:t>. По поручению Координационного совета от 15.05.2017 г:</a:t>
            </a:r>
            <a:r>
              <a:rPr lang="ru-RU" sz="2400" b="1" i="1" dirty="0">
                <a:solidFill>
                  <a:schemeClr val="accent6"/>
                </a:solidFill>
              </a:rPr>
              <a:t/>
            </a:r>
            <a:br>
              <a:rPr lang="ru-RU" sz="2400" b="1" i="1" dirty="0">
                <a:solidFill>
                  <a:schemeClr val="accent6"/>
                </a:solidFill>
              </a:rPr>
            </a:br>
            <a:r>
              <a:rPr lang="ru-RU" b="1" i="1" dirty="0" smtClean="0"/>
              <a:t> - </a:t>
            </a:r>
            <a:r>
              <a:rPr lang="ru-RU" b="1" dirty="0" smtClean="0"/>
              <a:t>проведено </a:t>
            </a:r>
            <a:r>
              <a:rPr lang="ru-RU" sz="3200" b="1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6</a:t>
            </a:r>
            <a:r>
              <a:rPr lang="ru-RU" sz="3200" i="1" dirty="0" smtClean="0"/>
              <a:t> </a:t>
            </a:r>
            <a:r>
              <a:rPr lang="ru-RU" dirty="0"/>
              <a:t>просветительских мероприятий по финансовой </a:t>
            </a:r>
            <a:r>
              <a:rPr lang="ru-RU" dirty="0" smtClean="0"/>
              <a:t>грамотности (обучение </a:t>
            </a:r>
            <a:r>
              <a:rPr lang="ru-RU" dirty="0"/>
              <a:t>прошли более </a:t>
            </a:r>
            <a:r>
              <a:rPr lang="ru-RU" sz="3600" b="1" i="1" dirty="0">
                <a:solidFill>
                  <a:srgbClr val="FF0000"/>
                </a:solidFill>
              </a:rPr>
              <a:t>120</a:t>
            </a:r>
            <a:r>
              <a:rPr lang="ru-RU" dirty="0"/>
              <a:t> граждан пожилого </a:t>
            </a:r>
            <a:r>
              <a:rPr lang="ru-RU" dirty="0" smtClean="0"/>
              <a:t>возраста);</a:t>
            </a:r>
            <a:endParaRPr lang="ru-RU" dirty="0"/>
          </a:p>
          <a:p>
            <a:r>
              <a:rPr lang="ru-RU" dirty="0"/>
              <a:t>   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- переработана заявка на реализацию проекта </a:t>
            </a:r>
            <a:r>
              <a:rPr lang="ru-RU" sz="3200" b="1" i="1" dirty="0">
                <a:solidFill>
                  <a:schemeClr val="accent6"/>
                </a:solidFill>
              </a:rPr>
              <a:t>«Высшая школа для людей почтенного возраста»  </a:t>
            </a:r>
            <a:r>
              <a:rPr lang="ru-RU" dirty="0"/>
              <a:t>в части организации дистанционного обучения и корректировки стоимости.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88640"/>
            <a:ext cx="7056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Что </a:t>
            </a:r>
            <a:r>
              <a:rPr lang="ru-RU" sz="2800" b="1" i="1" dirty="0" smtClean="0">
                <a:solidFill>
                  <a:srgbClr val="FF0000"/>
                </a:solidFill>
              </a:rPr>
              <a:t>сделано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9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251520" y="846726"/>
            <a:ext cx="8712968" cy="495853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accent6"/>
                </a:solidFill>
              </a:rPr>
              <a:t>2</a:t>
            </a:r>
            <a:r>
              <a:rPr lang="ru-RU" sz="2000" b="1" i="1" dirty="0">
                <a:solidFill>
                  <a:schemeClr val="accent6"/>
                </a:solidFill>
              </a:rPr>
              <a:t>. По приглашению Министерства социальных отношений Челябинской области:</a:t>
            </a:r>
          </a:p>
          <a:p>
            <a:r>
              <a:rPr lang="ru-RU" b="1" i="1" dirty="0" smtClean="0"/>
              <a:t> -</a:t>
            </a:r>
            <a:r>
              <a:rPr lang="ru-RU" i="1" dirty="0"/>
              <a:t> </a:t>
            </a:r>
            <a:r>
              <a:rPr lang="ru-RU" dirty="0" smtClean="0"/>
              <a:t>приняли </a:t>
            </a:r>
            <a:r>
              <a:rPr lang="ru-RU" dirty="0"/>
              <a:t>участие в выставке </a:t>
            </a:r>
            <a:r>
              <a:rPr lang="ru-RU" sz="2800" b="1" i="1" dirty="0">
                <a:solidFill>
                  <a:schemeClr val="accent6"/>
                </a:solidFill>
              </a:rPr>
              <a:t>«Золотой возраст 50+</a:t>
            </a:r>
            <a:r>
              <a:rPr lang="ru-RU" dirty="0"/>
              <a:t>». Лектории и мастер –</a:t>
            </a:r>
            <a:r>
              <a:rPr lang="ru-RU" dirty="0" smtClean="0"/>
              <a:t>классы посетили </a:t>
            </a:r>
            <a:r>
              <a:rPr lang="ru-RU" dirty="0"/>
              <a:t>более </a:t>
            </a:r>
            <a:r>
              <a:rPr lang="ru-RU" sz="3600" b="1" dirty="0" smtClean="0">
                <a:solidFill>
                  <a:schemeClr val="accent6"/>
                </a:solidFill>
              </a:rPr>
              <a:t>100</a:t>
            </a:r>
            <a:r>
              <a:rPr lang="ru-RU" b="1" dirty="0" smtClean="0"/>
              <a:t> </a:t>
            </a:r>
            <a:r>
              <a:rPr lang="ru-RU" dirty="0"/>
              <a:t>пенсионеров. Индивидуальную консультацию получили </a:t>
            </a:r>
            <a:r>
              <a:rPr lang="ru-RU" sz="3600" b="1" dirty="0">
                <a:solidFill>
                  <a:schemeClr val="accent6"/>
                </a:solidFill>
              </a:rPr>
              <a:t>20</a:t>
            </a:r>
            <a:r>
              <a:rPr lang="ru-RU" sz="3600" dirty="0"/>
              <a:t> </a:t>
            </a:r>
            <a:r>
              <a:rPr lang="ru-RU" dirty="0"/>
              <a:t>граждан пожилого возраста.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88640"/>
            <a:ext cx="7056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Что </a:t>
            </a:r>
            <a:r>
              <a:rPr lang="ru-RU" sz="2800" b="1" i="1" dirty="0" smtClean="0">
                <a:solidFill>
                  <a:srgbClr val="FF0000"/>
                </a:solidFill>
              </a:rPr>
              <a:t>сделано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8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251520" y="846726"/>
            <a:ext cx="8712968" cy="560661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3. </a:t>
            </a:r>
            <a:r>
              <a:rPr lang="ru-RU" b="1" i="1" dirty="0">
                <a:solidFill>
                  <a:srgbClr val="FF0000"/>
                </a:solidFill>
              </a:rPr>
              <a:t>В рамках проведения </a:t>
            </a:r>
            <a:r>
              <a:rPr lang="ru-RU" sz="2800" b="1" i="1" dirty="0">
                <a:solidFill>
                  <a:srgbClr val="FF0000"/>
                </a:solidFill>
              </a:rPr>
              <a:t>Всероссийского фестиваля науки «Наука 0+»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будут </a:t>
            </a:r>
            <a:r>
              <a:rPr lang="ru-RU" sz="2000" dirty="0">
                <a:solidFill>
                  <a:schemeClr val="bg1"/>
                </a:solidFill>
              </a:rPr>
              <a:t>проведены занятия по финансовой грамотности на базе отделений дневного пребывания комплексных центров </a:t>
            </a:r>
            <a:r>
              <a:rPr lang="ru-RU" sz="2000" dirty="0"/>
              <a:t>социального обслуживания населения в </a:t>
            </a:r>
            <a:r>
              <a:rPr lang="ru-RU" sz="3600" dirty="0"/>
              <a:t>Калининском, </a:t>
            </a:r>
            <a:r>
              <a:rPr lang="ru-RU" sz="3600" dirty="0" err="1"/>
              <a:t>Тракторозаводском</a:t>
            </a:r>
            <a:r>
              <a:rPr lang="ru-RU" sz="3600" dirty="0"/>
              <a:t>, Ленинском и Советском районах г. Челябинска</a:t>
            </a:r>
            <a:r>
              <a:rPr lang="ru-RU" sz="2400" dirty="0" smtClean="0"/>
              <a:t>. </a:t>
            </a:r>
            <a:r>
              <a:rPr lang="ru-RU" sz="2000" dirty="0" smtClean="0"/>
              <a:t>Планируется обучить более</a:t>
            </a:r>
            <a:r>
              <a:rPr lang="ru-RU" sz="2400" dirty="0" smtClean="0"/>
              <a:t> </a:t>
            </a:r>
            <a:r>
              <a:rPr lang="ru-RU" sz="3600" dirty="0" smtClean="0">
                <a:solidFill>
                  <a:schemeClr val="accent6"/>
                </a:solidFill>
              </a:rPr>
              <a:t>120 </a:t>
            </a:r>
            <a:r>
              <a:rPr lang="ru-RU" sz="2000" dirty="0" smtClean="0"/>
              <a:t>чел.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88640"/>
            <a:ext cx="7056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Что сделано 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3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Что планируется для реализации проекта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Высшая школа для людей почтенного возраста</a:t>
            </a:r>
            <a:r>
              <a:rPr lang="ru-RU" b="1" i="1" dirty="0" smtClean="0">
                <a:solidFill>
                  <a:srgbClr val="FF0000"/>
                </a:solidFill>
              </a:rPr>
              <a:t>»: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39552" y="908720"/>
            <a:ext cx="8208912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i="1" dirty="0"/>
              <a:t>Участие в конкурсе социально-значимых проектов для НКО;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40728" y="2348880"/>
            <a:ext cx="8207736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2.Разработка </a:t>
            </a:r>
            <a:r>
              <a:rPr lang="ru-RU" i="1" dirty="0"/>
              <a:t>организационных и учебно-методических </a:t>
            </a:r>
            <a:r>
              <a:rPr lang="ru-RU" i="1" dirty="0" smtClean="0"/>
              <a:t>материалов для работы «Высшей школы для людей почтенного возраста»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40728" y="3789040"/>
            <a:ext cx="8207736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/>
              <a:t>3.Подготовка преподавателей-</a:t>
            </a:r>
            <a:r>
              <a:rPr lang="ru-RU" i="1" dirty="0" err="1" smtClean="0"/>
              <a:t>тьюторов</a:t>
            </a:r>
            <a:r>
              <a:rPr lang="ru-RU" i="1" dirty="0" smtClean="0"/>
              <a:t> (дистанционно) 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39552" y="5229200"/>
            <a:ext cx="8208912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4. Проведение </a:t>
            </a:r>
            <a:r>
              <a:rPr lang="ru-RU" dirty="0"/>
              <a:t>не менее 40 мастер-классов по финансовой грамотности </a:t>
            </a:r>
            <a:r>
              <a:rPr lang="ru-RU" dirty="0" smtClean="0"/>
              <a:t>(очно)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0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611560" y="1460978"/>
            <a:ext cx="8136904" cy="18240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– в ходе реализации проекта</a:t>
            </a:r>
            <a:r>
              <a:rPr lang="ru-RU" dirty="0"/>
              <a:t> </a:t>
            </a:r>
            <a:r>
              <a:rPr lang="ru-RU" b="1" i="1" dirty="0"/>
              <a:t>(в течение года) ожидается обучение:</a:t>
            </a:r>
            <a:endParaRPr lang="ru-RU" dirty="0"/>
          </a:p>
          <a:p>
            <a:r>
              <a:rPr lang="ru-RU" sz="3200" dirty="0">
                <a:solidFill>
                  <a:schemeClr val="accent6"/>
                </a:solidFill>
              </a:rPr>
              <a:t>Очно</a:t>
            </a:r>
            <a:r>
              <a:rPr lang="ru-RU" dirty="0"/>
              <a:t> - 30 человек х 40 комплексных центров = </a:t>
            </a:r>
            <a:r>
              <a:rPr lang="ru-RU" sz="3600" dirty="0">
                <a:solidFill>
                  <a:schemeClr val="accent6"/>
                </a:solidFill>
              </a:rPr>
              <a:t>1200</a:t>
            </a:r>
            <a:r>
              <a:rPr lang="ru-RU" dirty="0"/>
              <a:t> человек</a:t>
            </a:r>
          </a:p>
          <a:p>
            <a:r>
              <a:rPr lang="ru-RU" sz="3200" dirty="0">
                <a:solidFill>
                  <a:schemeClr val="accent6"/>
                </a:solidFill>
              </a:rPr>
              <a:t>Очно-заочно </a:t>
            </a:r>
            <a:r>
              <a:rPr lang="ru-RU" dirty="0"/>
              <a:t>- 30 человек х 8 заездов х 40 комплексных центров = </a:t>
            </a:r>
            <a:r>
              <a:rPr lang="ru-RU" sz="3600" dirty="0">
                <a:solidFill>
                  <a:schemeClr val="accent6"/>
                </a:solidFill>
              </a:rPr>
              <a:t>9600 </a:t>
            </a:r>
            <a:r>
              <a:rPr lang="ru-RU" dirty="0"/>
              <a:t>человек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84690" y="3645024"/>
            <a:ext cx="8207736" cy="19442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– после реализации проекта (в среднем за год) ожидается обучение:</a:t>
            </a:r>
            <a:endParaRPr lang="ru-RU" dirty="0"/>
          </a:p>
          <a:p>
            <a:r>
              <a:rPr lang="ru-RU" dirty="0"/>
              <a:t> </a:t>
            </a:r>
            <a:r>
              <a:rPr lang="ru-RU" sz="3200" dirty="0">
                <a:solidFill>
                  <a:schemeClr val="accent6"/>
                </a:solidFill>
              </a:rPr>
              <a:t>Очно - заочно </a:t>
            </a:r>
            <a:r>
              <a:rPr lang="ru-RU" dirty="0"/>
              <a:t>30 человек х 10 заездов х 40 комплексных центров =</a:t>
            </a:r>
            <a:r>
              <a:rPr lang="ru-RU" sz="3200" dirty="0">
                <a:solidFill>
                  <a:schemeClr val="accent6"/>
                </a:solidFill>
              </a:rPr>
              <a:t>12000</a:t>
            </a:r>
            <a:r>
              <a:rPr lang="ru-RU" dirty="0"/>
              <a:t> человек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064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Количественные результаты проекта: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611560" y="1700808"/>
            <a:ext cx="8136904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 –</a:t>
            </a:r>
            <a:r>
              <a:rPr lang="ru-RU" i="1" dirty="0"/>
              <a:t>Создание организационного и управленческого механизма системного обучения людей старшего возраста на территории Челябинской области;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40728" y="3212976"/>
            <a:ext cx="8207736" cy="12241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 smtClean="0"/>
              <a:t>- Повышение </a:t>
            </a:r>
            <a:r>
              <a:rPr lang="ru-RU" i="1" dirty="0"/>
              <a:t>уровня бытовых знаний и совершенствование базовых навыков, соответствующих современному уровню жизни;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064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Качественные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результаты </a:t>
            </a:r>
            <a:r>
              <a:rPr lang="ru-RU" sz="3600" b="1" i="1" dirty="0">
                <a:solidFill>
                  <a:srgbClr val="FF0000"/>
                </a:solidFill>
              </a:rPr>
              <a:t>проекта: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2148" y="4725144"/>
            <a:ext cx="8207736" cy="11521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ru-RU" i="1" dirty="0"/>
              <a:t>Подготовка кадрового состава для школ на базе комплексных центров социального обслуживания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9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Преподаватель\Desktop\Наука филиал\Хоздоговор\Высшая школа для людей почтенного возраста\Фото\09.04.2017\IMG_4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E59-CA0A-4A2C-AF35-493A4F0B271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406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</TotalTime>
  <Words>308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Кравченко</cp:lastModifiedBy>
  <cp:revision>71</cp:revision>
  <cp:lastPrinted>2017-05-12T11:34:33Z</cp:lastPrinted>
  <dcterms:created xsi:type="dcterms:W3CDTF">2015-01-16T06:52:03Z</dcterms:created>
  <dcterms:modified xsi:type="dcterms:W3CDTF">2021-06-11T06:44:31Z</dcterms:modified>
</cp:coreProperties>
</file>