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7478"/>
    <a:srgbClr val="0F3A3D"/>
    <a:srgbClr val="225D60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5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34219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947" y="339306"/>
            <a:ext cx="2249173" cy="8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3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5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23.11.2018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CA04C072-D700-43B0-905C-AEB4B01DAF8F}"/>
              </a:ext>
            </a:extLst>
          </p:cNvPr>
          <p:cNvSpPr txBox="1">
            <a:spLocks/>
          </p:cNvSpPr>
          <p:nvPr/>
        </p:nvSpPr>
        <p:spPr>
          <a:xfrm>
            <a:off x="1534390" y="1964027"/>
            <a:ext cx="9144000" cy="2387600"/>
          </a:xfrm>
          <a:prstGeom prst="rect">
            <a:avLst/>
          </a:prstGeom>
          <a:ln>
            <a:noFill/>
          </a:ln>
        </p:spPr>
        <p:txBody>
          <a:bodyPr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XIII </a:t>
            </a:r>
            <a:r>
              <a:rPr lang="ru-RU" sz="4000" dirty="0" smtClean="0"/>
              <a:t>Международная научно-практическая конференции молодых ученых, студентов и магистрантов </a:t>
            </a:r>
            <a:br>
              <a:rPr lang="ru-RU" sz="4000" dirty="0" smtClean="0"/>
            </a:br>
            <a:r>
              <a:rPr lang="ru-RU" sz="4000" dirty="0" smtClean="0"/>
              <a:t>«Школа В.Д. Новодворского»</a:t>
            </a:r>
            <a:endParaRPr lang="ru-RU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36BE2994-4F03-499D-B685-157CCFB6675C}"/>
              </a:ext>
            </a:extLst>
          </p:cNvPr>
          <p:cNvSpPr txBox="1">
            <a:spLocks/>
          </p:cNvSpPr>
          <p:nvPr/>
        </p:nvSpPr>
        <p:spPr>
          <a:xfrm>
            <a:off x="296333" y="4486709"/>
            <a:ext cx="9804400" cy="22584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</a:rPr>
              <a:t>Приветственное обращение к участникам конференции д.э.н., профессора Департамента учета, анализа и аудита Финансового университета при Правительстве РФ, </a:t>
            </a:r>
            <a:endParaRPr lang="ru-RU" dirty="0" smtClean="0">
              <a:ln w="3175">
                <a:noFill/>
              </a:ln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</a:rPr>
              <a:t>О.В</a:t>
            </a:r>
            <a:r>
              <a:rPr lang="ru-RU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</a:rPr>
              <a:t>. Ефимовой (Новодворской)</a:t>
            </a:r>
            <a:endParaRPr lang="ru-RU" dirty="0">
              <a:ln w="3175">
                <a:noFill/>
              </a:ln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Объект 2">
            <a:extLst>
              <a:ext uri="{FF2B5EF4-FFF2-40B4-BE49-F238E27FC236}">
                <a16:creationId xmlns="" xmlns:a16="http://schemas.microsoft.com/office/drawing/2014/main" id="{DA45301D-8945-4687-AC25-F35E47717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852" y="2934435"/>
            <a:ext cx="10824297" cy="32840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    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Прежде всего, хочу поблагодарить организаторов Конференции и коллектив кафедры «Учет и информационные технологии в бизнесе» за то большое дело, которое вы делаете для того, чтобы сохранить память о Владимире Дмитриевиче и его научной деятельности для молодежи.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Владимир Дмитриевич действительно создал научную школу, которая объединила бухгалтеров, аналитиков и аудиторов, и великое счастье осознавать, что эта школа живет и развивается в работах его учеников.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="" xmlns:a16="http://schemas.microsoft.com/office/drawing/2014/main" id="{FB68D85C-1E96-43F4-A18A-56699F2210E0}"/>
              </a:ext>
            </a:extLst>
          </p:cNvPr>
          <p:cNvSpPr txBox="1">
            <a:spLocks/>
          </p:cNvSpPr>
          <p:nvPr/>
        </p:nvSpPr>
        <p:spPr>
          <a:xfrm>
            <a:off x="0" y="1135861"/>
            <a:ext cx="11811000" cy="14514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XIII </a:t>
            </a:r>
            <a:r>
              <a:rPr lang="ru-RU" sz="3200" dirty="0" smtClean="0">
                <a:solidFill>
                  <a:schemeClr val="tx1"/>
                </a:solidFill>
              </a:rPr>
              <a:t>Международная научно-практическая конференции молодых ученых, студентов и магистрантов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«Школа В.Д. Новодворского»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FB68D85C-1E96-43F4-A18A-56699F2210E0}"/>
              </a:ext>
            </a:extLst>
          </p:cNvPr>
          <p:cNvSpPr txBox="1">
            <a:spLocks/>
          </p:cNvSpPr>
          <p:nvPr/>
        </p:nvSpPr>
        <p:spPr>
          <a:xfrm>
            <a:off x="0" y="1135861"/>
            <a:ext cx="11811000" cy="14514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XIII </a:t>
            </a:r>
            <a:r>
              <a:rPr lang="ru-RU" sz="3200" dirty="0" smtClean="0">
                <a:solidFill>
                  <a:schemeClr val="tx1"/>
                </a:solidFill>
              </a:rPr>
              <a:t>Международная научно-практическая конференции молодых ученых, студентов и магистрантов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«Школа В.Д. Новодворского»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FD5BA132-3165-4094-8920-2CA25CBD2A10}"/>
              </a:ext>
            </a:extLst>
          </p:cNvPr>
          <p:cNvSpPr txBox="1">
            <a:spLocks/>
          </p:cNvSpPr>
          <p:nvPr/>
        </p:nvSpPr>
        <p:spPr>
          <a:xfrm>
            <a:off x="544995" y="2780382"/>
            <a:ext cx="11102010" cy="37590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Разрешите приветствовать и выразить свое уважение молодым исследователям, заинтересованным в развитии бухгалтерской науки и профессии! 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Вам предстоит обсудить актуальные стратегические задачи, стоящие перед профессией в цифровой экономике; возможности совершенствования бухгалтерского учета и аудита, инструментария экономического анализа, связанные с новыми вызовами экономики и развитием информационных технологий. 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58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FB68D85C-1E96-43F4-A18A-56699F2210E0}"/>
              </a:ext>
            </a:extLst>
          </p:cNvPr>
          <p:cNvSpPr txBox="1">
            <a:spLocks/>
          </p:cNvSpPr>
          <p:nvPr/>
        </p:nvSpPr>
        <p:spPr>
          <a:xfrm>
            <a:off x="0" y="1135861"/>
            <a:ext cx="11811000" cy="14514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XIII </a:t>
            </a:r>
            <a:r>
              <a:rPr lang="ru-RU" sz="3200" dirty="0" smtClean="0">
                <a:solidFill>
                  <a:schemeClr val="tx1"/>
                </a:solidFill>
              </a:rPr>
              <a:t>Международная научно-практическая конференции молодых ученых, студентов и магистрантов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«Школа В.Д. Новодворского»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AFF40241-4D33-4D20-858B-45D4435A7AC6}"/>
              </a:ext>
            </a:extLst>
          </p:cNvPr>
          <p:cNvSpPr txBox="1">
            <a:spLocks/>
          </p:cNvSpPr>
          <p:nvPr/>
        </p:nvSpPr>
        <p:spPr>
          <a:xfrm>
            <a:off x="412173" y="3020580"/>
            <a:ext cx="10986654" cy="29541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Многочисленные исследования, проводимые с участием самых авторитетных международных профессиональных организаций, подчеркивают растущую роль современного бухгалтера-аналитика в устойчивом развитии бизнеса и создании ее стоимости. Это принципиально новая постановка вопроса, которая заставляет по-новому смотреть на задачи и компетенции бухгалтера, аналитика, аудитора.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4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FB68D85C-1E96-43F4-A18A-56699F2210E0}"/>
              </a:ext>
            </a:extLst>
          </p:cNvPr>
          <p:cNvSpPr txBox="1">
            <a:spLocks/>
          </p:cNvSpPr>
          <p:nvPr/>
        </p:nvSpPr>
        <p:spPr>
          <a:xfrm>
            <a:off x="0" y="1135861"/>
            <a:ext cx="11811000" cy="145147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>
                <a:solidFill>
                  <a:schemeClr val="bg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XIII </a:t>
            </a:r>
            <a:r>
              <a:rPr lang="ru-RU" sz="3200" dirty="0" smtClean="0">
                <a:solidFill>
                  <a:schemeClr val="tx1"/>
                </a:solidFill>
              </a:rPr>
              <a:t>Международная научно-практическая конференции молодых ученых, студентов и магистрантов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«Школа В.Д. Новодворского»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D491BB01-5DD4-4D8B-9812-1CFCE861A57C}"/>
              </a:ext>
            </a:extLst>
          </p:cNvPr>
          <p:cNvSpPr txBox="1">
            <a:spLocks/>
          </p:cNvSpPr>
          <p:nvPr/>
        </p:nvSpPr>
        <p:spPr>
          <a:xfrm>
            <a:off x="637309" y="2780382"/>
            <a:ext cx="10917382" cy="400843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4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20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Wingdings" panose="05000000000000000000" pitchFamily="2" charset="2"/>
              <a:buChar char="ü"/>
              <a:defRPr sz="1800" kern="1200">
                <a:solidFill>
                  <a:srgbClr val="595959"/>
                </a:solidFill>
                <a:latin typeface="Book Antiqua" panose="0204060205030503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За годы своего проведения Конференция стала открытой дискуссионной площадкой для представления результатов научных исследований молодых ученых и их активного обсуждения. 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Я желаю всем участникам и продолжателям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 В.Д. Новодворского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плодотворной работы и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успехов не только в предстоящей конференции, но и в дальнейшем продвижении их как исследователей, которые дорожат замечательными традициями российской учетной школы и активно работают над самыми актуальными современными проблемами.   </a:t>
            </a:r>
          </a:p>
          <a:p>
            <a:pPr algn="just"/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искренним уважением, 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О.В.Ефимова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(Новодворская)</a:t>
            </a: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Объект 4" descr="Изображение выглядит как галстук, мужчина, костюм, человек&#10;&#10;Описание создано автоматически">
            <a:extLst>
              <a:ext uri="{FF2B5EF4-FFF2-40B4-BE49-F238E27FC236}">
                <a16:creationId xmlns="" xmlns:a16="http://schemas.microsoft.com/office/drawing/2014/main" id="{6BBE646E-C52C-425F-A14F-92C17FC5CE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36" y="1597170"/>
            <a:ext cx="2762333" cy="5038187"/>
          </a:xfrm>
          <a:prstGeom prst="rect">
            <a:avLst/>
          </a:prstGeom>
        </p:spPr>
      </p:pic>
      <p:pic>
        <p:nvPicPr>
          <p:cNvPr id="4" name="Picture 2" descr="ÐÐ°ÑÑÐ¸Ð½ÐºÐ¸ Ð¿Ð¾ Ð·Ð°Ð¿ÑÐ¾ÑÑ ÐÐ¾Ð²Ð¾Ð´Ð²Ð¾ÑÑÐºÐ¸Ð¹ ÐÐ»Ð°Ð´Ð¸Ð¼Ð¸Ñ ÐÐ¼Ð¸ÑÑÐ¸ÐµÐ²Ð¸Ñ">
            <a:extLst>
              <a:ext uri="{FF2B5EF4-FFF2-40B4-BE49-F238E27FC236}">
                <a16:creationId xmlns="" xmlns:a16="http://schemas.microsoft.com/office/drawing/2014/main" id="{8460C559-D667-45A3-8384-4467AB815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02" y="1732107"/>
            <a:ext cx="1762125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ÐÐ°ÑÑÐ¸Ð½ÐºÐ¸ Ð¿Ð¾ Ð·Ð°Ð¿ÑÐ¾ÑÑ ÐÐ¾Ð²Ð¾Ð´Ð²Ð¾ÑÑÐºÐ¸Ð¹ ÐÐ»Ð°Ð´Ð¸Ð¼Ð¸Ñ ÐÐ¼Ð¸ÑÑÐ¸ÐµÐ²Ð¸Ñ">
            <a:extLst>
              <a:ext uri="{FF2B5EF4-FFF2-40B4-BE49-F238E27FC236}">
                <a16:creationId xmlns="" xmlns:a16="http://schemas.microsoft.com/office/drawing/2014/main" id="{374B9C0D-F58C-4A3C-A6E1-359D779F0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373" y="1680429"/>
            <a:ext cx="17145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ÐÐ°ÑÑÐ¸Ð½ÐºÐ¸ Ð¿Ð¾ Ð·Ð°Ð¿ÑÐ¾ÑÑ ÐÐ¾Ð²Ð¾Ð´Ð²Ð¾ÑÑÐºÐ¸Ð¹ ÐÐ»Ð°Ð´Ð¸Ð¼Ð¸Ñ ÐÐ¼Ð¸ÑÑÐ¸ÐµÐ²Ð¸Ñ">
            <a:extLst>
              <a:ext uri="{FF2B5EF4-FFF2-40B4-BE49-F238E27FC236}">
                <a16:creationId xmlns="" xmlns:a16="http://schemas.microsoft.com/office/drawing/2014/main" id="{A866A526-72D3-43D0-A39B-B72D73EEA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05" y="4044557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ÐÐ°ÑÑÐ¸Ð½ÐºÐ¸ Ð¿Ð¾ Ð·Ð°Ð¿ÑÐ¾ÑÑ ÐÐ¾Ð²Ð¾Ð´Ð²Ð¾ÑÑÐºÐ¸Ð¹ ÐÐ»Ð°Ð´Ð¸Ð¼Ð¸Ñ ÐÐ¼Ð¸ÑÑÐ¸ÐµÐ²Ð¸Ñ">
            <a:extLst>
              <a:ext uri="{FF2B5EF4-FFF2-40B4-BE49-F238E27FC236}">
                <a16:creationId xmlns="" xmlns:a16="http://schemas.microsoft.com/office/drawing/2014/main" id="{7B9B7634-5C73-4B3A-9BC4-2173C1CB4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169" y="2448521"/>
            <a:ext cx="1866900" cy="284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ÐÐ°ÑÑÐ¸Ð½ÐºÐ¸ Ð¿Ð¾ Ð·Ð°Ð¿ÑÐ¾ÑÑ ÐÐ¾Ð²Ð¾Ð´Ð²Ð¾ÑÑÐºÐ¸Ð¹ ÐÐ»Ð°Ð´Ð¸Ð¼Ð¸Ñ ÐÐ¼Ð¸ÑÑÐ¸ÐµÐ²Ð¸Ñ">
            <a:extLst>
              <a:ext uri="{FF2B5EF4-FFF2-40B4-BE49-F238E27FC236}">
                <a16:creationId xmlns="" xmlns:a16="http://schemas.microsoft.com/office/drawing/2014/main" id="{FF04BC03-6568-4B94-8E18-93DF64308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069" y="4307032"/>
            <a:ext cx="18669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2" descr="https://apf.mail.ru/cgi-bin/readmsg/48a9f507-01ad-4baf-9956-700889ef033a.jpg?id=15428027260000000278%3B0%3B1&amp;x-email=oefimova2002%40mail.ru&amp;exif=1">
            <a:extLst>
              <a:ext uri="{FF2B5EF4-FFF2-40B4-BE49-F238E27FC236}">
                <a16:creationId xmlns="" xmlns:a16="http://schemas.microsoft.com/office/drawing/2014/main" id="{2662B559-91F3-44F1-BBF4-0A95B39934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84602" y="318308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Изображение выглядит как электроника&#10;&#10;Описание создано автоматически">
            <a:extLst>
              <a:ext uri="{FF2B5EF4-FFF2-40B4-BE49-F238E27FC236}">
                <a16:creationId xmlns="" xmlns:a16="http://schemas.microsoft.com/office/drawing/2014/main" id="{35E6FE65-B96E-4F39-BE5E-67987ABF83E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80" y="2565277"/>
            <a:ext cx="1928813" cy="294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52</TotalTime>
  <Words>277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Wingdings</vt:lpstr>
      <vt:lpstr>Шаблон Финансовый Университет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GUMF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Фасенко Татьяна Евгеньевна</cp:lastModifiedBy>
  <cp:revision>7</cp:revision>
  <dcterms:created xsi:type="dcterms:W3CDTF">2018-04-06T11:52:35Z</dcterms:created>
  <dcterms:modified xsi:type="dcterms:W3CDTF">2018-11-23T08:23:28Z</dcterms:modified>
</cp:coreProperties>
</file>