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8" r:id="rId3"/>
    <p:sldId id="310" r:id="rId4"/>
    <p:sldId id="271" r:id="rId5"/>
    <p:sldId id="311" r:id="rId6"/>
    <p:sldId id="312" r:id="rId7"/>
    <p:sldId id="313" r:id="rId8"/>
    <p:sldId id="314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1" autoAdjust="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D523-EC50-4DD3-A012-4B7A07B3E73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A016-E9D3-47E4-8334-81E2650E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C102-6FCA-474F-9D6F-1463E925CC1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C162-A304-4F38-9291-F14D0B38C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9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52EA4-6B7B-4B2D-B00C-7D88B8A2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77B-2E91-4CE0-BFD5-8C593E6A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6E56-996D-4A63-8B62-83E2EFD55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5996-6644-4996-A09A-9C0F0AFC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0EC0-2F01-4D8C-9320-FAC6C9D6A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BC37-1E33-4B77-86B8-994A1F94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0848-46A7-45D5-BF2E-A66FEE28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A4C3-F96C-4CBC-BA60-A323D6E1A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3128-1917-4EE8-8119-48AA5019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D937-7A19-46B4-9549-FF582A7C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1FBF-FDA8-49DB-836C-39140930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7D4B-B4C6-4F76-8215-1B793BBA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79CE-1FF4-42BF-8C96-24625049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97FFA8-443E-4891-B3BB-0F699FF7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6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6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6357958"/>
          </a:xfrm>
        </p:spPr>
        <p:txBody>
          <a:bodyPr/>
          <a:lstStyle/>
          <a:p>
            <a:pPr algn="l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Редкий фонд  библиотеки (РФБ)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как информационный источник</a:t>
            </a:r>
            <a:r>
              <a:rPr lang="ru-RU" sz="2800" dirty="0"/>
              <a:t> материалов для </a:t>
            </a:r>
          </a:p>
          <a:p>
            <a:pPr algn="ctr"/>
            <a:r>
              <a:rPr lang="ru-RU" sz="2800" dirty="0"/>
              <a:t>научно-методической и научно-исследовательской работы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000792"/>
          </a:xfrm>
        </p:spPr>
        <p:txBody>
          <a:bodyPr/>
          <a:lstStyle/>
          <a:p>
            <a:pPr marL="18000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594650"/>
            <a:ext cx="87154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Примерное положение о формировании фондов библиотеки высшего учебного заведения (2000 г.)</a:t>
            </a:r>
          </a:p>
          <a:p>
            <a:endParaRPr lang="ru-RU" b="1" dirty="0"/>
          </a:p>
          <a:p>
            <a:pPr algn="just"/>
            <a:r>
              <a:rPr lang="ru-RU" b="1" dirty="0"/>
              <a:t> </a:t>
            </a:r>
            <a:r>
              <a:rPr lang="ru-RU" sz="2000" i="1" dirty="0"/>
              <a:t>Фонд редких книг – часть основного фонда, в которую включаются редкие или особо ценные документы, отличающиеся выдающимися историческими, научными, художественно-эстетическими и полиграфическими достоинствами.</a:t>
            </a:r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Указ об антиквариате (1994 г.)</a:t>
            </a:r>
          </a:p>
          <a:p>
            <a:pPr algn="just"/>
            <a:endParaRPr lang="ru-RU" sz="2000" b="1" dirty="0"/>
          </a:p>
          <a:p>
            <a:pPr algn="just"/>
            <a:r>
              <a:rPr lang="ru-RU" dirty="0"/>
              <a:t> </a:t>
            </a:r>
            <a:r>
              <a:rPr lang="ru-RU" i="1" dirty="0"/>
              <a:t>Антикварными считаются книги, созданные до 1950 г. Оригиналы их находятся в музеях и крупнейших российских библиотеках. Это национальное достояние, их вывоз из страны запрещён. Редкие издания отличаются неповторимыми приметами: автографом писателя, дарственной надписью, особым переплетом</a:t>
            </a:r>
            <a:r>
              <a:rPr lang="en-US" i="1" dirty="0"/>
              <a:t> </a:t>
            </a:r>
            <a:r>
              <a:rPr lang="ru-RU" i="1" dirty="0"/>
              <a:t> и т. п…..</a:t>
            </a:r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Редкий фонд недоступен широкому читателю, информирование о нём обычно осуществляется с помощью выставок, обзоров и отражается в электронных каталогах.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Библиотеки приступили к созданию электронной полнотекстовой базы «Редкие книги» с тем, чтобы они стали доступны всем читателям.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143644"/>
          </a:xfrm>
        </p:spPr>
        <p:txBody>
          <a:bodyPr/>
          <a:lstStyle/>
          <a:p>
            <a:endParaRPr lang="ru-RU" sz="2000" b="1" dirty="0">
              <a:effectLst/>
            </a:endParaRPr>
          </a:p>
          <a:p>
            <a:pPr marL="0" indent="0" algn="ctr">
              <a:buNone/>
            </a:pPr>
            <a:r>
              <a:rPr lang="ru-RU" sz="2800" b="1" dirty="0">
                <a:effectLst/>
              </a:rPr>
              <a:t> Формат взаимодействия с РФБ</a:t>
            </a:r>
          </a:p>
          <a:p>
            <a:endParaRPr lang="ru-RU" sz="2000" b="1" dirty="0">
              <a:effectLst/>
            </a:endParaRPr>
          </a:p>
          <a:p>
            <a:endParaRPr lang="ru-RU" sz="2000" b="1" dirty="0">
              <a:effectLst/>
            </a:endParaRPr>
          </a:p>
          <a:p>
            <a:pPr marL="0" indent="0" algn="ctr">
              <a:buNone/>
            </a:pPr>
            <a:r>
              <a:rPr lang="ru-RU" sz="2000" i="1" dirty="0">
                <a:effectLst/>
              </a:rPr>
              <a:t>(</a:t>
            </a:r>
            <a:r>
              <a:rPr lang="ru-RU" sz="2000" b="1" i="1" dirty="0">
                <a:effectLst/>
              </a:rPr>
              <a:t>Формат </a:t>
            </a:r>
            <a:r>
              <a:rPr lang="ru-RU" sz="2000" dirty="0">
                <a:effectLst/>
              </a:rPr>
              <a:t> </a:t>
            </a:r>
            <a:r>
              <a:rPr lang="ru-RU" sz="2000" i="1" dirty="0">
                <a:effectLst/>
              </a:rPr>
              <a:t>-  определённая структура, способ построения и подачи, форма проведения какого-либо мероприятия)</a:t>
            </a:r>
          </a:p>
          <a:p>
            <a:pPr marL="0" indent="0" algn="ctr">
              <a:buNone/>
            </a:pPr>
            <a:endParaRPr lang="ru-RU" sz="2000" i="1" dirty="0">
              <a:effectLst/>
            </a:endParaRPr>
          </a:p>
          <a:p>
            <a:pPr marL="0" indent="0" algn="ctr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1.   РФБ  + ППС  (заседание секции,  изучение фондов) </a:t>
            </a:r>
          </a:p>
          <a:p>
            <a:pPr marL="0" indent="0" algn="just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2.   РФБ  + студенты (индивидуальная работа;  мероприятия)</a:t>
            </a:r>
          </a:p>
          <a:p>
            <a:pPr marL="0" indent="0" algn="just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3. РФБ + моделирование научно-методической и научно-исследовательской работы (семинаров)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7912" y="-485192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0805"/>
            <a:ext cx="5040000" cy="38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апки пользователя\Desktop\ВЫСТУПЛЕНИЕ ОЛИМП 26 апреля\НИНА РФ\IMG_5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272"/>
            <a:ext cx="4585830" cy="38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4176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РФБ + ППС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000" dirty="0"/>
              <a:t> Заседание секции историков Департамента экономической теории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6357958"/>
          </a:xfrm>
        </p:spPr>
        <p:txBody>
          <a:bodyPr/>
          <a:lstStyle/>
          <a:p>
            <a:pPr algn="l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pic>
        <p:nvPicPr>
          <p:cNvPr id="1027" name="Picture 3" descr="D:\Папки пользователя\Desktop\ФОТО\ГПИБ -Новый чит зал\ВСЕ по ЦСПИ\ЦСПИ-студентам\IMG_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8" y="1542227"/>
            <a:ext cx="7398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2. РФБ + студенты</a:t>
            </a:r>
          </a:p>
          <a:p>
            <a:r>
              <a:rPr lang="ru-RU" dirty="0"/>
              <a:t>Дипломанты Всероссийского Конкурса Государственной публичной исторической библиотеки России (ЦСПИ)</a:t>
            </a:r>
          </a:p>
        </p:txBody>
      </p:sp>
    </p:spTree>
    <p:extLst>
      <p:ext uri="{BB962C8B-B14F-4D97-AF65-F5344CB8AC3E}">
        <p14:creationId xmlns:p14="http://schemas.microsoft.com/office/powerpoint/2010/main" val="133571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1. «Историческое и политическое источниковедение (по материалам фонда Научно-исследовательского отдела редких книг (Музей книги) Российской государственной библиотеки (РГБ) и Отдела редких книг и диссертаций библиотеки Финансового университета»</a:t>
            </a: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  </a:t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2.</a:t>
            </a: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«Экономическая история СССР в 1930 - 1940-е гг.: научное и учебно-методическое наследие д.э.н., проф. </a:t>
            </a:r>
            <a:r>
              <a:rPr lang="ru-RU" sz="2400" b="0" kern="1200" dirty="0" err="1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В.П.Дьяченко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»</a:t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                 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2068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/>
              <a:t>  </a:t>
            </a:r>
            <a:r>
              <a:rPr lang="en-US" sz="2400" b="1" dirty="0"/>
              <a:t>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 </a:t>
            </a:r>
          </a:p>
        </p:txBody>
      </p:sp>
    </p:spTree>
    <p:extLst>
      <p:ext uri="{BB962C8B-B14F-4D97-AF65-F5344CB8AC3E}">
        <p14:creationId xmlns:p14="http://schemas.microsoft.com/office/powerpoint/2010/main" val="145699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087" y="21449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 </a:t>
            </a:r>
          </a:p>
          <a:p>
            <a:pPr marL="0" indent="0" algn="ctr">
              <a:buNone/>
            </a:pPr>
            <a:r>
              <a:rPr lang="ru-RU" sz="2400" dirty="0"/>
              <a:t>Семинар «Экономическая история СССР в 1930 - 1940- е гг.: научное и учебно-методическое наследие  д.э.н., проф. </a:t>
            </a:r>
          </a:p>
          <a:p>
            <a:pPr marL="0" indent="0" algn="ctr">
              <a:buNone/>
            </a:pPr>
            <a:r>
              <a:rPr lang="ru-RU" sz="2400" dirty="0"/>
              <a:t>В.П. Дьяченко»</a:t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2050" name="Picture 2" descr="D:\Папки пользователя\Desktop\ДЭТ-Дьяченко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5" y="2237604"/>
            <a:ext cx="7526814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6264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</a:t>
            </a:r>
          </a:p>
          <a:p>
            <a:pPr algn="ctr"/>
            <a:r>
              <a:rPr lang="ru-RU" sz="2400" dirty="0"/>
              <a:t>Семинар «Экономическая история СССР в 1930 - 1940- е гг.: научное и учебно-методическое наследие  д.э.н., проф.</a:t>
            </a:r>
          </a:p>
          <a:p>
            <a:pPr algn="ctr"/>
            <a:r>
              <a:rPr lang="ru-RU" sz="2400" dirty="0"/>
              <a:t> В.П. Дьяченко»</a:t>
            </a:r>
            <a:br>
              <a:rPr lang="ru-RU" sz="2400" dirty="0"/>
            </a:b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 </a:t>
            </a:r>
          </a:p>
        </p:txBody>
      </p:sp>
      <p:pic>
        <p:nvPicPr>
          <p:cNvPr id="3074" name="Picture 2" descr="D:\Папки пользователя\Desktop\ДЭТ-Дьяченко папка\IMG_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17" y="2496887"/>
            <a:ext cx="5674983" cy="40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апки пользователя\Desktop\ДЭТ-Дьяченко папка\IMG_7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" y="3861048"/>
            <a:ext cx="3707230" cy="2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6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1130</TotalTime>
  <Words>220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Течение</vt:lpstr>
      <vt:lpstr>                                   </vt:lpstr>
      <vt:lpstr>Презентация PowerPoint</vt:lpstr>
      <vt:lpstr>Презентация PowerPoint</vt:lpstr>
      <vt:lpstr>Презентация PowerPoint</vt:lpstr>
      <vt:lpstr>                                   </vt:lpstr>
      <vt:lpstr>       1. «Историческое и политическое источниковедение (по материалам фонда Научно-исследовательского отдела редких книг (Музей книги) Российской государственной библиотеки (РГБ) и Отдела редких книг и диссертаций библиотеки Финансового университета»       2. «Экономическая история СССР в 1930 - 1940-е гг.: научное и учебно-методическое наследие д.э.н., проф. В.П.Дьяченко»                       </vt:lpstr>
      <vt:lpstr>    </vt:lpstr>
      <vt:lpstr>    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экономический кризис (1929-1932)</dc:title>
  <dc:creator>учителя</dc:creator>
  <cp:lastModifiedBy>Рыжов Антон Станиславович</cp:lastModifiedBy>
  <cp:revision>124</cp:revision>
  <cp:lastPrinted>2018-04-26T04:42:31Z</cp:lastPrinted>
  <dcterms:created xsi:type="dcterms:W3CDTF">2006-06-08T09:52:32Z</dcterms:created>
  <dcterms:modified xsi:type="dcterms:W3CDTF">2018-04-27T07:30:38Z</dcterms:modified>
</cp:coreProperties>
</file>