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7" r:id="rId6"/>
    <p:sldId id="283" r:id="rId7"/>
    <p:sldId id="278" r:id="rId8"/>
    <p:sldId id="258" r:id="rId9"/>
    <p:sldId id="262" r:id="rId10"/>
    <p:sldId id="285" r:id="rId11"/>
    <p:sldId id="284" r:id="rId12"/>
    <p:sldId id="287" r:id="rId13"/>
    <p:sldId id="280" r:id="rId14"/>
    <p:sldId id="286" r:id="rId15"/>
    <p:sldId id="281" r:id="rId16"/>
    <p:sldId id="293" r:id="rId17"/>
    <p:sldId id="294" r:id="rId18"/>
    <p:sldId id="288" r:id="rId19"/>
    <p:sldId id="289" r:id="rId20"/>
    <p:sldId id="290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AAAC3B6-0D27-4658-ABA2-5D35EF6E01DD}">
          <p14:sldIdLst>
            <p14:sldId id="257"/>
            <p14:sldId id="283"/>
            <p14:sldId id="278"/>
            <p14:sldId id="258"/>
            <p14:sldId id="262"/>
            <p14:sldId id="285"/>
            <p14:sldId id="284"/>
            <p14:sldId id="287"/>
            <p14:sldId id="280"/>
            <p14:sldId id="286"/>
            <p14:sldId id="281"/>
            <p14:sldId id="293"/>
            <p14:sldId id="294"/>
            <p14:sldId id="288"/>
            <p14:sldId id="289"/>
            <p14:sldId id="290"/>
            <p14:sldId id="292"/>
          </p14:sldIdLst>
        </p14:section>
        <p14:section name="Раздел без заголовка" id="{79DD56DB-2E71-45C5-83AC-537D7646DD21}">
          <p14:sldIdLst/>
        </p14:section>
        <p14:section name="Раздел без заголовка" id="{399B2CF7-E831-414A-A3C0-441C56DD7DA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5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1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4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689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538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450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619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98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953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420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8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78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146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1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1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8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8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4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8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2017-8278-4B84-976F-FEBB3F47B534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2CB2-1424-47A9-B797-DCFB7EE15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F2017-8278-4B84-976F-FEBB3F47B534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A2CB2-1424-47A9-B797-DCFB7EE15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5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65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72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Т.Л. Копусь к. </a:t>
            </a:r>
            <a:r>
              <a:rPr lang="ru-RU" b="1" dirty="0" err="1" smtClean="0"/>
              <a:t>фил.н</a:t>
            </a:r>
            <a:r>
              <a:rPr lang="ru-RU" b="1" dirty="0" smtClean="0"/>
              <a:t>., доцент</a:t>
            </a:r>
          </a:p>
          <a:p>
            <a:pPr algn="ctr"/>
            <a:r>
              <a:rPr lang="ru-RU" b="1" dirty="0" smtClean="0"/>
              <a:t>Департамент языковой подготовки</a:t>
            </a:r>
          </a:p>
          <a:p>
            <a:pPr algn="ctr"/>
            <a:endParaRPr lang="ru-RU" b="1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Москва 2020 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08364" y="2021037"/>
            <a:ext cx="75960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Семинар</a:t>
            </a:r>
          </a:p>
          <a:p>
            <a:r>
              <a:rPr lang="ru-RU" sz="40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«На методическом олимпе»</a:t>
            </a:r>
          </a:p>
          <a:p>
            <a:endParaRPr lang="ru-RU" sz="40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ru-RU" sz="4000" b="1" cap="all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ru-RU" sz="40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ru-RU" sz="40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3775363"/>
            <a:ext cx="551410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2"/>
          <a:stretch/>
        </p:blipFill>
        <p:spPr>
          <a:xfrm>
            <a:off x="1219200" y="366282"/>
            <a:ext cx="3424372" cy="12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могло бы помочь качественно создать онлайн курс?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91507"/>
            <a:ext cx="8219928" cy="3785455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Понимание, какая цель, аудитория, задача, компетенция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поддерживающей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внутривузовской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среды: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профессиональной консультационной    помощи от опытных онлайн разработчиков, методистов на разных этапах в процессе создания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профессиональной экспертизы  онлайн курса на разных стадиях (сценарий,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видео, конечный результат)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1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77334"/>
            <a:ext cx="619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Методические РЕКОМЕНДАЦИИ</a:t>
            </a:r>
            <a:endParaRPr lang="ru-RU" sz="16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9842" y="1305676"/>
            <a:ext cx="7886698" cy="92624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Учитывать способы привлечения внимания во время лекции</a:t>
            </a:r>
            <a:endParaRPr lang="ru-RU" sz="3200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7886699" cy="368458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подачу материала: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Задавать вопросы во время лекции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Включать опросы во время лекции</a:t>
            </a:r>
          </a:p>
          <a:p>
            <a:pPr algn="just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иллюстративный материал, примеры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Ограничить время видео фрагмента (не более 6-7 мин)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9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Включение вопроса в лекцию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3389" y="1338995"/>
            <a:ext cx="13061371" cy="5624513"/>
          </a:xfrm>
        </p:spPr>
      </p:pic>
    </p:spTree>
    <p:extLst>
      <p:ext uri="{BB962C8B-B14F-4D97-AF65-F5344CB8AC3E}">
        <p14:creationId xmlns:p14="http://schemas.microsoft.com/office/powerpoint/2010/main" val="35930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0385"/>
          </a:xfrm>
        </p:spPr>
        <p:txBody>
          <a:bodyPr/>
          <a:lstStyle/>
          <a:p>
            <a:r>
              <a:rPr lang="ru-RU" dirty="0" smtClean="0"/>
              <a:t>Включение кейсов, ситуативных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5754" y="1105511"/>
            <a:ext cx="10339754" cy="64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893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Форматы: закадровое озвучивание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714"/>
            <a:ext cx="9120270" cy="5435600"/>
          </a:xfrm>
        </p:spPr>
      </p:pic>
    </p:spTree>
    <p:extLst>
      <p:ext uri="{BB962C8B-B14F-4D97-AF65-F5344CB8AC3E}">
        <p14:creationId xmlns:p14="http://schemas.microsoft.com/office/powerpoint/2010/main" val="25116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Преподаватель в кадре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9144000" cy="4463368"/>
          </a:xfrm>
        </p:spPr>
      </p:pic>
    </p:spTree>
    <p:extLst>
      <p:ext uri="{BB962C8B-B14F-4D97-AF65-F5344CB8AC3E}">
        <p14:creationId xmlns:p14="http://schemas.microsoft.com/office/powerpoint/2010/main" val="7715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7237"/>
          </a:xfrm>
        </p:spPr>
        <p:txBody>
          <a:bodyPr/>
          <a:lstStyle/>
          <a:p>
            <a:pPr algn="ctr"/>
            <a:r>
              <a:rPr lang="ru-RU" b="1" dirty="0" smtClean="0"/>
              <a:t>Интерактивная работа во время лекции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65606"/>
            <a:ext cx="7886700" cy="52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симуляции?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7" y="1578639"/>
            <a:ext cx="7263325" cy="5279361"/>
          </a:xfrm>
        </p:spPr>
      </p:pic>
    </p:spTree>
    <p:extLst>
      <p:ext uri="{BB962C8B-B14F-4D97-AF65-F5344CB8AC3E}">
        <p14:creationId xmlns:p14="http://schemas.microsoft.com/office/powerpoint/2010/main" val="8374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08364" y="2021037"/>
            <a:ext cx="7176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Intercultural business communication</a:t>
            </a:r>
            <a:endParaRPr lang="ru-RU" sz="40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420" y="493763"/>
            <a:ext cx="6068580" cy="63642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" y="3775363"/>
            <a:ext cx="551410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2"/>
          <a:stretch/>
        </p:blipFill>
        <p:spPr>
          <a:xfrm>
            <a:off x="1219200" y="366282"/>
            <a:ext cx="3424372" cy="12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endParaRPr lang="en-US" dirty="0"/>
          </a:p>
          <a:p>
            <a:endParaRPr lang="ru-RU" dirty="0"/>
          </a:p>
        </p:txBody>
      </p:sp>
      <p:pic>
        <p:nvPicPr>
          <p:cNvPr id="6146" name="Picture 2" descr="C:\Users\Robo\Desktop\Финунивер\скриншоты для ППТ\заставка к курс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" y="1093468"/>
            <a:ext cx="8092441" cy="57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754969" y="220631"/>
            <a:ext cx="2054624" cy="872837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prstClr val="white"/>
                </a:solidFill>
                <a:latin typeface="Calibri"/>
              </a:rPr>
              <a:t>Апробация онлайн курса</a:t>
            </a:r>
            <a:r>
              <a:rPr lang="ru-RU" dirty="0" smtClean="0">
                <a:solidFill>
                  <a:prstClr val="white"/>
                </a:solidFill>
                <a:latin typeface="Calibri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6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6534" y="577334"/>
            <a:ext cx="4769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Структура курса</a:t>
            </a:r>
            <a:endParaRPr lang="ru-RU" sz="14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6234" y="1185893"/>
            <a:ext cx="10795702" cy="56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77334"/>
            <a:ext cx="619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Методические РЕКОМЕНДАЦИИ</a:t>
            </a:r>
            <a:endParaRPr lang="ru-RU" sz="16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28650" y="915888"/>
            <a:ext cx="7886700" cy="7748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начать?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институциональный уровень) </a:t>
            </a: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281353" y="2385946"/>
            <a:ext cx="8651031" cy="4028921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ru-RU" sz="3600" b="1" dirty="0" smtClean="0"/>
              <a:t>Определить цель создания онлайн курса 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 smtClean="0"/>
              <a:t> Продвижение вуза, бренда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 smtClean="0"/>
              <a:t> Инновационная педагогика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 smtClean="0"/>
              <a:t> Обучающий курс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 smtClean="0"/>
              <a:t> Сокращение лекций, увеличение практических занятий (перевернутый класс, смешанный формат)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5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77334"/>
            <a:ext cx="619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Методические РЕКОМЕНДАЦИИ</a:t>
            </a:r>
            <a:endParaRPr lang="ru-RU" sz="16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28650" y="1039091"/>
            <a:ext cx="7886700" cy="6515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начать?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(институциональный уровень)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628650" y="1575582"/>
            <a:ext cx="7886700" cy="4839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r>
              <a:rPr lang="ru-RU" sz="3200" b="1" dirty="0"/>
              <a:t>2. Определить целевую аудиторию (по разным параметрам, институциональный уровень)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/>
              <a:t>Иностранные слушатели (</a:t>
            </a:r>
            <a:r>
              <a:rPr lang="en-US" sz="3200" b="1" dirty="0"/>
              <a:t>MOOK)</a:t>
            </a:r>
            <a:endParaRPr lang="ru-RU" sz="32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/>
              <a:t>Российские слушатели </a:t>
            </a:r>
            <a:r>
              <a:rPr lang="en-US" sz="3200" b="1" dirty="0"/>
              <a:t>(MOOK)</a:t>
            </a:r>
            <a:endParaRPr lang="ru-RU" sz="32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/>
              <a:t>Только студенты Финансового университета по отдельным программам, по дисциплинам, по компетенции,</a:t>
            </a:r>
            <a:r>
              <a:rPr lang="en-US" sz="3200" b="1" dirty="0"/>
              <a:t> (M</a:t>
            </a:r>
            <a:r>
              <a:rPr lang="ru-RU" sz="3200" b="1" dirty="0"/>
              <a:t>ЗОК, смешанный формат)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9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77334"/>
            <a:ext cx="619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Методические РЕКОМЕНДАЦИИ</a:t>
            </a:r>
            <a:endParaRPr lang="ru-RU" sz="16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28650" y="1185893"/>
            <a:ext cx="7886700" cy="5047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начать?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исполнителей)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628650" y="2433711"/>
            <a:ext cx="7886700" cy="3743252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тип курса (информационный,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формат – только онлайн/смешанное обучение).</a:t>
            </a:r>
          </a:p>
          <a:p>
            <a:pPr marL="457200" indent="-457200" algn="just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и ясно понимать, какая задача предмета решается при помощи этого курса. </a:t>
            </a:r>
          </a:p>
          <a:p>
            <a:pPr marL="457200" indent="-457200" algn="just">
              <a:buAutoNum type="arabicPeriod"/>
            </a:pPr>
            <a:endParaRPr lang="ru-RU" sz="2400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6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77334"/>
            <a:ext cx="619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Методические РЕКОМЕНДАЦИИ</a:t>
            </a:r>
            <a:endParaRPr lang="ru-RU" sz="16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28650" y="1185893"/>
            <a:ext cx="7886700" cy="5047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начать?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исполнителей)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628650" y="2293033"/>
            <a:ext cx="7886700" cy="38839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Отследить конкурентов.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Описать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должны знать и (или) уметь студенты в результате, как мы узнаем, что они это умеют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Знать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платформы, какие типы заданий поддерживаются (инструменты для интерактивности лекции, взаимопроверка, варианты оценивания заданий) </a:t>
            </a:r>
          </a:p>
          <a:p>
            <a:pPr marL="457200" indent="-457200" algn="just">
              <a:buAutoNum type="arabicPeriod"/>
            </a:pPr>
            <a:endParaRPr lang="ru-RU" sz="2400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0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77334"/>
            <a:ext cx="619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Методические РЕКОМЕНДАЦИИ</a:t>
            </a:r>
            <a:endParaRPr lang="ru-RU" sz="16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4949"/>
          <a:stretch/>
        </p:blipFill>
        <p:spPr>
          <a:xfrm>
            <a:off x="6877761" y="220631"/>
            <a:ext cx="2054624" cy="872837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28650" y="577334"/>
            <a:ext cx="7886700" cy="1113355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дизайн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совмещение  всех элементов: задачи, материал, оценка, результат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материалов (сценарий)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модуля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результата, корректировка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6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D8E03C-34B9-4CAF-B1E2-A2810C441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328D93-ADF9-4F85-8933-285D74366C66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F05BC4E-CFD1-4687-AEB3-11064F1BBA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339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 </vt:lpstr>
      <vt:lpstr>Презентация PowerPoint</vt:lpstr>
      <vt:lpstr> С чего начать?  (институциональный уровень) </vt:lpstr>
      <vt:lpstr> С чего начать? (институциональный уровень)</vt:lpstr>
      <vt:lpstr> С чего начать? (уровень исполнителей)</vt:lpstr>
      <vt:lpstr> С чего начать? (уровень исполнителей)</vt:lpstr>
      <vt:lpstr> Педагогический дизайн</vt:lpstr>
      <vt:lpstr>Что могло бы помочь качественно создать онлайн курс?</vt:lpstr>
      <vt:lpstr> </vt:lpstr>
      <vt:lpstr>Включение вопроса в лекцию</vt:lpstr>
      <vt:lpstr>Включение кейсов, ситуативных заданий</vt:lpstr>
      <vt:lpstr>Форматы: закадровое озвучивание</vt:lpstr>
      <vt:lpstr>Форматы: Преподаватель в кадре</vt:lpstr>
      <vt:lpstr>Интерактивная работа во время лекции</vt:lpstr>
      <vt:lpstr>Готовые симуляции?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localboss</cp:lastModifiedBy>
  <cp:revision>72</cp:revision>
  <dcterms:created xsi:type="dcterms:W3CDTF">2016-09-22T17:32:11Z</dcterms:created>
  <dcterms:modified xsi:type="dcterms:W3CDTF">2020-02-27T12:37:27Z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