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9" r:id="rId3"/>
    <p:sldId id="315" r:id="rId4"/>
    <p:sldId id="326" r:id="rId5"/>
    <p:sldId id="297" r:id="rId6"/>
    <p:sldId id="317" r:id="rId7"/>
    <p:sldId id="318" r:id="rId8"/>
    <p:sldId id="321" r:id="rId9"/>
    <p:sldId id="322" r:id="rId10"/>
    <p:sldId id="324" r:id="rId11"/>
    <p:sldId id="323" r:id="rId12"/>
    <p:sldId id="325" r:id="rId13"/>
    <p:sldId id="327" r:id="rId14"/>
    <p:sldId id="328" r:id="rId15"/>
    <p:sldId id="329" r:id="rId16"/>
  </p:sldIdLst>
  <p:sldSz cx="9144000" cy="6858000" type="screen4x3"/>
  <p:notesSz cx="6761163" cy="9942513"/>
  <p:custDataLst>
    <p:tags r:id="rId19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C8"/>
    <a:srgbClr val="D9F2FF"/>
    <a:srgbClr val="A7E2FF"/>
    <a:srgbClr val="66CCFF"/>
    <a:srgbClr val="BDFFEE"/>
    <a:srgbClr val="E5FFF8"/>
    <a:srgbClr val="EFFFFB"/>
    <a:srgbClr val="00BC8B"/>
    <a:srgbClr val="00CC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65" autoAdjust="0"/>
    <p:restoredTop sz="94654" autoAdjust="0"/>
  </p:normalViewPr>
  <p:slideViewPr>
    <p:cSldViewPr>
      <p:cViewPr varScale="1">
        <p:scale>
          <a:sx n="116" d="100"/>
          <a:sy n="116" d="100"/>
        </p:scale>
        <p:origin x="16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8C790-5210-4A37-AF22-45F955ABA2E8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E9E56-28BE-449D-9B56-A2C54539F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2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2FFA118-98B4-441A-B806-B2DD08266A4E}" type="datetimeFigureOut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290527-7B12-40E7-8D7E-E157CAAFA4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7705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1791B4-9330-4702-BEF1-DFA1927311C4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412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1791B4-9330-4702-BEF1-DFA1927311C4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118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1791B4-9330-4702-BEF1-DFA1927311C4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7089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1791B4-9330-4702-BEF1-DFA1927311C4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488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1791B4-9330-4702-BEF1-DFA1927311C4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6676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1791B4-9330-4702-BEF1-DFA1927311C4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6815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1791B4-9330-4702-BEF1-DFA1927311C4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111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1791B4-9330-4702-BEF1-DFA1927311C4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448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772400" cy="7945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" y="3696"/>
            <a:ext cx="9139072" cy="685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5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8524D-F140-4267-A645-F6A2651C92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351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43915-CBFC-4FD6-8005-C7D29C9E89C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805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39EED-7205-43B8-9796-240839029F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111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39EED-7205-43B8-9796-240839029F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11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D2DBE-6F7D-4611-B7BE-20054C74460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700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AEF8C-C1EE-474B-8119-42887B93B7B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699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A571F-87FC-4339-B266-D36A32A9267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972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75FE7-686C-4836-9FE9-02AFFAD128E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690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E0B90-A104-4485-A7D8-FED361E7263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539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A8BDC-FAB2-4BA4-82C0-9397FEEE11E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49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E711E-923A-44A8-861F-A31145AAB9D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911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7006D-EABA-4AF9-A5A4-4C0C1E0F771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952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F157E4-6768-41B6-BB60-069E25C518A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" y="3696"/>
            <a:ext cx="9139072" cy="685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5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l.fa.ru/map/map.html" TargetMode="External"/><Relationship Id="rId2" Type="http://schemas.openxmlformats.org/officeDocument/2006/relationships/hyperlink" Target="map/map.html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403350" y="6093296"/>
            <a:ext cx="6769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dirty="0" smtClean="0">
                <a:latin typeface="+mn-lt"/>
                <a:cs typeface="Arial" panose="020B0604020202020204" pitchFamily="34" charset="0"/>
              </a:rPr>
              <a:t>30.11.2017</a:t>
            </a:r>
            <a:endParaRPr lang="ru-RU" altLang="ru-RU" sz="1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464440"/>
            <a:ext cx="7777162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600" b="1" dirty="0"/>
              <a:t>Педагогический </a:t>
            </a:r>
            <a:r>
              <a:rPr lang="ru-RU" sz="2600" b="1" dirty="0" smtClean="0"/>
              <a:t>дизайн</a:t>
            </a:r>
          </a:p>
          <a:p>
            <a:pPr algn="ctr"/>
            <a:r>
              <a:rPr lang="ru-RU" sz="2600" b="1" dirty="0" smtClean="0"/>
              <a:t>интерактивных </a:t>
            </a:r>
            <a:r>
              <a:rPr lang="ru-RU" sz="2600" b="1" dirty="0"/>
              <a:t>образовательных </a:t>
            </a:r>
            <a:r>
              <a:rPr lang="ru-RU" sz="2600" b="1" dirty="0" smtClean="0"/>
              <a:t>ресурсов</a:t>
            </a:r>
            <a:endParaRPr lang="ru-RU" sz="2600" b="1" dirty="0"/>
          </a:p>
        </p:txBody>
      </p:sp>
      <p:sp>
        <p:nvSpPr>
          <p:cNvPr id="3076" name="Rectangle 3"/>
          <p:cNvSpPr>
            <a:spLocks/>
          </p:cNvSpPr>
          <p:nvPr/>
        </p:nvSpPr>
        <p:spPr bwMode="auto">
          <a:xfrm>
            <a:off x="1476375" y="4365104"/>
            <a:ext cx="669607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000" b="1" dirty="0" smtClean="0">
                <a:latin typeface="+mn-lt"/>
              </a:rPr>
              <a:t>канд</a:t>
            </a:r>
            <a:r>
              <a:rPr lang="ru-RU" altLang="ru-RU" sz="2000" b="1" dirty="0">
                <a:latin typeface="+mn-lt"/>
              </a:rPr>
              <a:t>. </a:t>
            </a:r>
            <a:r>
              <a:rPr lang="ru-RU" altLang="ru-RU" sz="2000" b="1" dirty="0" err="1">
                <a:latin typeface="+mn-lt"/>
              </a:rPr>
              <a:t>экон</a:t>
            </a:r>
            <a:r>
              <a:rPr lang="ru-RU" altLang="ru-RU" sz="2000" b="1" dirty="0">
                <a:latin typeface="+mn-lt"/>
              </a:rPr>
              <a:t>. наук Галкина Л.А.</a:t>
            </a:r>
          </a:p>
          <a:p>
            <a:pPr algn="ctr" eaLnBrk="1" hangingPunct="1">
              <a:buNone/>
            </a:pPr>
            <a:r>
              <a:rPr lang="ru-RU" altLang="ru-RU" sz="2000" b="1" dirty="0">
                <a:latin typeface="+mn-lt"/>
              </a:rPr>
              <a:t>канд. </a:t>
            </a:r>
            <a:r>
              <a:rPr lang="ru-RU" altLang="ru-RU" sz="2000" b="1" dirty="0" err="1">
                <a:latin typeface="+mn-lt"/>
              </a:rPr>
              <a:t>экон</a:t>
            </a:r>
            <a:r>
              <a:rPr lang="ru-RU" altLang="ru-RU" sz="2000" b="1" dirty="0">
                <a:latin typeface="+mn-lt"/>
              </a:rPr>
              <a:t>. наук Григорович Д.Б</a:t>
            </a:r>
            <a:r>
              <a:rPr lang="ru-RU" altLang="ru-RU" sz="1800" b="1" dirty="0"/>
              <a:t>.</a:t>
            </a:r>
          </a:p>
          <a:p>
            <a:pPr algn="ctr" eaLnBrk="1" hangingPunct="1">
              <a:buFontTx/>
              <a:buNone/>
            </a:pPr>
            <a:endParaRPr lang="ru-RU" altLang="ru-RU" sz="1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188640"/>
            <a:ext cx="4182451" cy="13324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24744"/>
            <a:ext cx="6923701" cy="51970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0" y="323364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20" dirty="0" smtClean="0">
                <a:latin typeface="+mn-lt"/>
              </a:rPr>
              <a:t>Техники педагогического дизайна электронных образовательных ресурсов</a:t>
            </a:r>
            <a:endParaRPr lang="ru-RU" sz="2000" b="1" spc="-2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95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08720"/>
            <a:ext cx="6048672" cy="55715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0" y="323364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20" dirty="0" smtClean="0">
                <a:latin typeface="+mn-lt"/>
              </a:rPr>
              <a:t>Техники педагогического дизайна электронных образовательных ресурсов</a:t>
            </a:r>
            <a:endParaRPr lang="ru-RU" sz="2000" b="1" spc="-2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01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13" y="908720"/>
            <a:ext cx="752475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23364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20" dirty="0" smtClean="0">
                <a:latin typeface="+mn-lt"/>
              </a:rPr>
              <a:t>Техники педагогического дизайна электронных образовательных ресурсов</a:t>
            </a:r>
            <a:endParaRPr lang="ru-RU" sz="2000" b="1" spc="-2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82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43608" y="627363"/>
            <a:ext cx="7848872" cy="144016"/>
          </a:xfrm>
          <a:prstGeom prst="roundRect">
            <a:avLst/>
          </a:prstGeom>
          <a:solidFill>
            <a:srgbClr val="66CCFF">
              <a:alpha val="45000"/>
            </a:srgbClr>
          </a:solidFill>
          <a:ln w="635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05273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Создание образовательного ресурса – </a:t>
            </a:r>
          </a:p>
          <a:p>
            <a:pPr algn="ctr"/>
            <a:r>
              <a:rPr lang="ru-RU" sz="2400" b="1" dirty="0" smtClean="0">
                <a:latin typeface="+mn-lt"/>
              </a:rPr>
              <a:t>это только первый этап его жизненного цикла  </a:t>
            </a:r>
            <a:endParaRPr lang="ru-RU" sz="2400" b="1" dirty="0"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25448" y="2420888"/>
            <a:ext cx="3816424" cy="576064"/>
            <a:chOff x="3275856" y="3429000"/>
            <a:chExt cx="3816424" cy="172819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275856" y="3429000"/>
              <a:ext cx="3816424" cy="1728192"/>
            </a:xfrm>
            <a:prstGeom prst="roundRect">
              <a:avLst/>
            </a:prstGeom>
            <a:solidFill>
              <a:srgbClr val="66CCFF">
                <a:alpha val="45000"/>
              </a:srgbClr>
            </a:solidFill>
            <a:ln w="6350">
              <a:solidFill>
                <a:srgbClr val="0085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63888" y="3563979"/>
              <a:ext cx="3240360" cy="1200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latin typeface="+mn-lt"/>
                </a:rPr>
                <a:t>Апробация</a:t>
              </a:r>
              <a:endParaRPr lang="ru-RU" sz="2000" b="1" dirty="0">
                <a:latin typeface="+mn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477576" y="3429000"/>
            <a:ext cx="3816424" cy="576064"/>
            <a:chOff x="3275856" y="3429000"/>
            <a:chExt cx="3816424" cy="172819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275856" y="3429000"/>
              <a:ext cx="3816424" cy="1728192"/>
            </a:xfrm>
            <a:prstGeom prst="roundRect">
              <a:avLst/>
            </a:prstGeom>
            <a:solidFill>
              <a:srgbClr val="66CCFF">
                <a:alpha val="45000"/>
              </a:srgbClr>
            </a:solidFill>
            <a:ln w="6350">
              <a:solidFill>
                <a:srgbClr val="0085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75856" y="3563979"/>
              <a:ext cx="3816424" cy="1200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latin typeface="+mn-lt"/>
                </a:rPr>
                <a:t>Внедрение в учебный процесс</a:t>
              </a:r>
              <a:endParaRPr lang="ru-RU" sz="2000" b="1" dirty="0">
                <a:latin typeface="+mn-lt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629704" y="4437112"/>
            <a:ext cx="3816424" cy="576064"/>
            <a:chOff x="3275856" y="3429000"/>
            <a:chExt cx="3816424" cy="172819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275856" y="3429000"/>
              <a:ext cx="3816424" cy="1728192"/>
            </a:xfrm>
            <a:prstGeom prst="roundRect">
              <a:avLst/>
            </a:prstGeom>
            <a:solidFill>
              <a:srgbClr val="66CCFF">
                <a:alpha val="45000"/>
              </a:srgbClr>
            </a:solidFill>
            <a:ln w="6350">
              <a:solidFill>
                <a:srgbClr val="0085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75856" y="3563979"/>
              <a:ext cx="3816424" cy="1200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latin typeface="+mn-lt"/>
                </a:rPr>
                <a:t>Сопровождение</a:t>
              </a:r>
              <a:endParaRPr lang="ru-RU" sz="2000" b="1" dirty="0">
                <a:latin typeface="+mn-lt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860032" y="5445224"/>
            <a:ext cx="3816424" cy="576064"/>
            <a:chOff x="3275856" y="3429000"/>
            <a:chExt cx="3816424" cy="172819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275856" y="3429000"/>
              <a:ext cx="3816424" cy="1728192"/>
            </a:xfrm>
            <a:prstGeom prst="roundRect">
              <a:avLst/>
            </a:prstGeom>
            <a:solidFill>
              <a:srgbClr val="66CCFF">
                <a:alpha val="45000"/>
              </a:srgbClr>
            </a:solidFill>
            <a:ln w="6350">
              <a:solidFill>
                <a:srgbClr val="0085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75856" y="3563979"/>
              <a:ext cx="3816424" cy="1200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latin typeface="+mn-lt"/>
                </a:rPr>
                <a:t>Актуализация</a:t>
              </a:r>
              <a:endParaRPr lang="ru-RU" sz="2000" b="1" dirty="0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34750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188640"/>
            <a:ext cx="4696056" cy="62470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535208" y="177819"/>
            <a:ext cx="4716624" cy="625787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43608" y="2636912"/>
            <a:ext cx="7776864" cy="1656184"/>
          </a:xfrm>
          <a:prstGeom prst="roundRect">
            <a:avLst/>
          </a:prstGeom>
          <a:solidFill>
            <a:schemeClr val="bg1"/>
          </a:solidFill>
          <a:ln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2738089"/>
            <a:ext cx="7269882" cy="1490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8681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88640"/>
            <a:ext cx="4538579" cy="6287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002632" y="203538"/>
            <a:ext cx="4523771" cy="6272768"/>
          </a:xfrm>
          <a:prstGeom prst="rect">
            <a:avLst/>
          </a:prstGeom>
          <a:solidFill>
            <a:schemeClr val="bg1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1600" y="3356992"/>
            <a:ext cx="7848872" cy="1656184"/>
          </a:xfrm>
          <a:prstGeom prst="roundRect">
            <a:avLst/>
          </a:prstGeom>
          <a:solidFill>
            <a:schemeClr val="bg1"/>
          </a:solidFill>
          <a:ln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3428250"/>
            <a:ext cx="7482056" cy="1475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4322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6696744" cy="4742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025" y="116632"/>
            <a:ext cx="3542038" cy="1701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73535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43608" y="627363"/>
            <a:ext cx="7848872" cy="144016"/>
          </a:xfrm>
          <a:prstGeom prst="roundRect">
            <a:avLst/>
          </a:prstGeom>
          <a:solidFill>
            <a:srgbClr val="66CCFF">
              <a:alpha val="45000"/>
            </a:srgbClr>
          </a:solidFill>
          <a:ln w="635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124744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Педагогический дизайн</a:t>
            </a:r>
          </a:p>
          <a:p>
            <a:pPr algn="ctr"/>
            <a:r>
              <a:rPr lang="ru-RU" sz="3200" b="1" dirty="0" smtClean="0">
                <a:latin typeface="+mn-lt"/>
              </a:rPr>
              <a:t>электронных образовательных ресурсов</a:t>
            </a:r>
            <a:endParaRPr lang="ru-RU" sz="32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708920"/>
            <a:ext cx="5519944" cy="33146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04453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47664" y="1124744"/>
            <a:ext cx="6408712" cy="4752528"/>
            <a:chOff x="1547664" y="1124744"/>
            <a:chExt cx="6408712" cy="475252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547664" y="1124744"/>
              <a:ext cx="6408712" cy="4752528"/>
            </a:xfrm>
            <a:prstGeom prst="roundRect">
              <a:avLst/>
            </a:prstGeom>
            <a:solidFill>
              <a:srgbClr val="66CCFF">
                <a:alpha val="20000"/>
              </a:srgbClr>
            </a:solidFill>
            <a:ln w="6350">
              <a:solidFill>
                <a:srgbClr val="0085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979712" y="1250684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000" b="1" dirty="0" smtClean="0">
                  <a:latin typeface="+mn-lt"/>
                </a:rPr>
                <a:t>Электронное обучение</a:t>
              </a:r>
              <a:endParaRPr lang="ru-RU" sz="2000" b="1" dirty="0">
                <a:latin typeface="+mn-lt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267744" y="2176844"/>
            <a:ext cx="5256584" cy="3340388"/>
            <a:chOff x="2267744" y="2176844"/>
            <a:chExt cx="5256584" cy="334038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267744" y="2176844"/>
              <a:ext cx="5256584" cy="3340388"/>
            </a:xfrm>
            <a:prstGeom prst="roundRect">
              <a:avLst/>
            </a:prstGeom>
            <a:solidFill>
              <a:srgbClr val="66CCFF">
                <a:alpha val="20000"/>
              </a:srgbClr>
            </a:solidFill>
            <a:ln w="6350">
              <a:solidFill>
                <a:srgbClr val="0085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555776" y="2276872"/>
              <a:ext cx="48245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+mn-lt"/>
                </a:rPr>
                <a:t>Информационно-образовательная среда</a:t>
              </a:r>
              <a:endParaRPr lang="ru-RU" sz="2000" b="1" dirty="0">
                <a:latin typeface="+mn-lt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275856" y="3429000"/>
            <a:ext cx="4104456" cy="1728192"/>
            <a:chOff x="3275856" y="3429000"/>
            <a:chExt cx="4104456" cy="172819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275856" y="3429000"/>
              <a:ext cx="3816424" cy="1728192"/>
            </a:xfrm>
            <a:prstGeom prst="roundRect">
              <a:avLst/>
            </a:prstGeom>
            <a:solidFill>
              <a:srgbClr val="66CCFF">
                <a:alpha val="45000"/>
              </a:srgbClr>
            </a:solidFill>
            <a:ln w="6350">
              <a:solidFill>
                <a:srgbClr val="0085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63888" y="3563978"/>
              <a:ext cx="38164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+mn-lt"/>
                </a:rPr>
                <a:t>Образовательный контент</a:t>
              </a:r>
              <a:endParaRPr lang="ru-RU" sz="2000" b="1" dirty="0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34029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951820" y="1628158"/>
            <a:ext cx="3744416" cy="856800"/>
          </a:xfrm>
          <a:prstGeom prst="roundRect">
            <a:avLst/>
          </a:prstGeom>
          <a:solidFill>
            <a:srgbClr val="66CCFF">
              <a:alpha val="45000"/>
            </a:srgbClr>
          </a:solidFill>
          <a:ln w="1270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1835532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Авторы учебных материалов</a:t>
            </a:r>
            <a:endParaRPr lang="ru-RU" b="1" dirty="0">
              <a:latin typeface="+mn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51820" y="3106369"/>
            <a:ext cx="3744416" cy="855058"/>
          </a:xfrm>
          <a:prstGeom prst="roundRect">
            <a:avLst/>
          </a:prstGeom>
          <a:solidFill>
            <a:srgbClr val="66CCFF">
              <a:alpha val="45000"/>
            </a:srgbClr>
          </a:solidFill>
          <a:ln w="1270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63788" y="3155542"/>
            <a:ext cx="432048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latin typeface="+mn-lt"/>
              </a:rPr>
              <a:t>Специалисты по методике создания электронных образовательных</a:t>
            </a:r>
            <a:endParaRPr lang="en-US" b="1" dirty="0" smtClean="0">
              <a:latin typeface="+mn-lt"/>
            </a:endParaRPr>
          </a:p>
          <a:p>
            <a:pPr algn="ctr">
              <a:lnSpc>
                <a:spcPct val="90000"/>
              </a:lnSpc>
            </a:pPr>
            <a:r>
              <a:rPr lang="ru-RU" b="1" dirty="0" smtClean="0">
                <a:latin typeface="+mn-lt"/>
              </a:rPr>
              <a:t>ресурсов</a:t>
            </a:r>
            <a:endParaRPr lang="ru-RU" b="1" dirty="0">
              <a:latin typeface="+mn-l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51820" y="4580874"/>
            <a:ext cx="3744416" cy="855058"/>
          </a:xfrm>
          <a:prstGeom prst="roundRect">
            <a:avLst/>
          </a:prstGeom>
          <a:solidFill>
            <a:srgbClr val="66CCFF">
              <a:alpha val="45000"/>
            </a:srgbClr>
          </a:solidFill>
          <a:ln w="1270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771800" y="4712171"/>
            <a:ext cx="432048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latin typeface="+mn-lt"/>
              </a:rPr>
              <a:t>Специалисты по программной реализации</a:t>
            </a:r>
            <a:endParaRPr lang="ru-RU" b="1" dirty="0">
              <a:latin typeface="+mn-lt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3743908" y="2512532"/>
            <a:ext cx="288032" cy="547136"/>
          </a:xfrm>
          <a:prstGeom prst="downArrow">
            <a:avLst/>
          </a:prstGeom>
          <a:solidFill>
            <a:srgbClr val="D9F2FF"/>
          </a:solidFill>
          <a:ln w="1270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743908" y="3995772"/>
            <a:ext cx="288032" cy="547136"/>
          </a:xfrm>
          <a:prstGeom prst="downArrow">
            <a:avLst/>
          </a:prstGeom>
          <a:solidFill>
            <a:srgbClr val="D9F2FF"/>
          </a:solidFill>
          <a:ln w="1270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5904148" y="2512532"/>
            <a:ext cx="288032" cy="547136"/>
          </a:xfrm>
          <a:prstGeom prst="downArrow">
            <a:avLst/>
          </a:prstGeom>
          <a:solidFill>
            <a:srgbClr val="D9F2FF"/>
          </a:solidFill>
          <a:ln w="1270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5904148" y="3995772"/>
            <a:ext cx="288032" cy="547136"/>
          </a:xfrm>
          <a:prstGeom prst="downArrow">
            <a:avLst/>
          </a:prstGeom>
          <a:solidFill>
            <a:srgbClr val="D9F2FF"/>
          </a:solidFill>
          <a:ln w="1270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455876" y="971436"/>
            <a:ext cx="2916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+mn-lt"/>
              </a:rPr>
              <a:t>Постановка задачи</a:t>
            </a:r>
            <a:endParaRPr lang="ru-RU" b="1" u="sng" dirty="0"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7280" y="1244601"/>
            <a:ext cx="215853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latin typeface="+mn-lt"/>
              </a:rPr>
              <a:t>Что надо сделать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latin typeface="+mn-lt"/>
              </a:rPr>
              <a:t>(определяется авторами материалов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latin typeface="+mn-lt"/>
              </a:rPr>
              <a:t>в соответствии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latin typeface="+mn-lt"/>
              </a:rPr>
              <a:t>с РПД)</a:t>
            </a:r>
            <a:endParaRPr lang="ru-RU" dirty="0">
              <a:latin typeface="+mn-lt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788024" y="5476434"/>
            <a:ext cx="288032" cy="547136"/>
          </a:xfrm>
          <a:prstGeom prst="downArrow">
            <a:avLst/>
          </a:prstGeom>
          <a:solidFill>
            <a:srgbClr val="D9F2FF"/>
          </a:solidFill>
          <a:ln w="1270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933818" y="6011996"/>
            <a:ext cx="4068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Электронный образовательный ресурс</a:t>
            </a:r>
            <a:endParaRPr lang="ru-RU" b="1" dirty="0"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21976" y="1235992"/>
            <a:ext cx="215853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latin typeface="+mn-lt"/>
              </a:rPr>
              <a:t>Как надо сделать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latin typeface="+mn-lt"/>
              </a:rPr>
              <a:t>(определяется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latin typeface="+mn-lt"/>
              </a:rPr>
              <a:t>специалистами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latin typeface="+mn-lt"/>
              </a:rPr>
              <a:t>по методике – педагогическими дизайнерами)</a:t>
            </a:r>
            <a:endParaRPr lang="ru-RU" dirty="0">
              <a:latin typeface="+mn-lt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6004560" y="1216764"/>
            <a:ext cx="1221799" cy="2316480"/>
          </a:xfrm>
          <a:custGeom>
            <a:avLst/>
            <a:gdLst>
              <a:gd name="connsiteX0" fmla="*/ 701040 w 1221799"/>
              <a:gd name="connsiteY0" fmla="*/ 2316480 h 2316480"/>
              <a:gd name="connsiteX1" fmla="*/ 1196340 w 1221799"/>
              <a:gd name="connsiteY1" fmla="*/ 640080 h 2316480"/>
              <a:gd name="connsiteX2" fmla="*/ 0 w 1221799"/>
              <a:gd name="connsiteY2" fmla="*/ 0 h 231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1799" h="2316480">
                <a:moveTo>
                  <a:pt x="701040" y="2316480"/>
                </a:moveTo>
                <a:cubicBezTo>
                  <a:pt x="1007110" y="1671320"/>
                  <a:pt x="1313180" y="1026160"/>
                  <a:pt x="1196340" y="640080"/>
                </a:cubicBezTo>
                <a:cubicBezTo>
                  <a:pt x="1079500" y="254000"/>
                  <a:pt x="539750" y="127000"/>
                  <a:pt x="0" y="0"/>
                </a:cubicBezTo>
              </a:path>
            </a:pathLst>
          </a:custGeom>
          <a:noFill/>
          <a:ln>
            <a:solidFill>
              <a:srgbClr val="0085C8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2758440" y="1191141"/>
            <a:ext cx="1086172" cy="212343"/>
          </a:xfrm>
          <a:custGeom>
            <a:avLst/>
            <a:gdLst>
              <a:gd name="connsiteX0" fmla="*/ 0 w 1097280"/>
              <a:gd name="connsiteY0" fmla="*/ 214622 h 214622"/>
              <a:gd name="connsiteX1" fmla="*/ 594360 w 1097280"/>
              <a:gd name="connsiteY1" fmla="*/ 24122 h 214622"/>
              <a:gd name="connsiteX2" fmla="*/ 1097280 w 1097280"/>
              <a:gd name="connsiteY2" fmla="*/ 8882 h 21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214622">
                <a:moveTo>
                  <a:pt x="0" y="214622"/>
                </a:moveTo>
                <a:cubicBezTo>
                  <a:pt x="205740" y="136517"/>
                  <a:pt x="411480" y="58412"/>
                  <a:pt x="594360" y="24122"/>
                </a:cubicBezTo>
                <a:cubicBezTo>
                  <a:pt x="777240" y="-10168"/>
                  <a:pt x="937260" y="-643"/>
                  <a:pt x="1097280" y="8882"/>
                </a:cubicBezTo>
              </a:path>
            </a:pathLst>
          </a:custGeom>
          <a:noFill/>
          <a:ln>
            <a:solidFill>
              <a:srgbClr val="0085C8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4914038" y="1332118"/>
            <a:ext cx="18002" cy="287390"/>
          </a:xfrm>
          <a:prstGeom prst="straightConnector1">
            <a:avLst/>
          </a:prstGeom>
          <a:ln w="22225">
            <a:solidFill>
              <a:srgbClr val="0085C8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55576" y="323364"/>
            <a:ext cx="8388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Процесс создания электронных образовательных ресурсов</a:t>
            </a:r>
            <a:endParaRPr lang="ru-RU" sz="2000" b="1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29622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52736"/>
            <a:ext cx="7252666" cy="54521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323364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20" dirty="0" smtClean="0">
                <a:latin typeface="+mn-lt"/>
              </a:rPr>
              <a:t>Техники педагогического дизайна электронных образовательных ресурсов</a:t>
            </a:r>
            <a:endParaRPr lang="ru-RU" sz="2000" b="1" spc="-2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087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71600" y="1556792"/>
            <a:ext cx="82851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</a:rPr>
              <a:t>Исходный текстовый</a:t>
            </a:r>
            <a:r>
              <a:rPr lang="ru-RU" altLang="ru-RU" sz="2000" b="0" dirty="0" smtClean="0">
                <a:solidFill>
                  <a:schemeClr val="tx2">
                    <a:lumMod val="75000"/>
                  </a:schemeClr>
                </a:solidFill>
              </a:rPr>
              <a:t> материал: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lang="ru-RU" altLang="ru-RU" sz="2000" dirty="0" smtClean="0"/>
              <a:t>    </a:t>
            </a:r>
            <a:r>
              <a:rPr lang="ru-RU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...Голландский исследователь </a:t>
            </a:r>
            <a:r>
              <a:rPr lang="ru-RU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Герт</a:t>
            </a:r>
            <a:r>
              <a:rPr lang="ru-RU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Хофстед</a:t>
            </a:r>
            <a:r>
              <a:rPr lang="ru-RU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, выявляя обобщенные критерии различных национальных культур,</a:t>
            </a:r>
            <a:r>
              <a:rPr lang="en-US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пришел</a:t>
            </a:r>
            <a:r>
              <a:rPr lang="en-US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к </a:t>
            </a:r>
            <a:r>
              <a:rPr lang="en-US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выводу</a:t>
            </a:r>
            <a:r>
              <a:rPr lang="en-US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, </a:t>
            </a:r>
            <a:r>
              <a:rPr lang="en-US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что</a:t>
            </a:r>
            <a:r>
              <a:rPr lang="en-US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большинство</a:t>
            </a:r>
            <a:r>
              <a:rPr lang="en-US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стран</a:t>
            </a:r>
            <a:r>
              <a:rPr lang="en-US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можно</a:t>
            </a:r>
            <a:r>
              <a:rPr lang="en-US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распределить</a:t>
            </a:r>
            <a:r>
              <a:rPr lang="en-US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на</a:t>
            </a:r>
            <a:r>
              <a:rPr lang="en-US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восемь</a:t>
            </a:r>
            <a:r>
              <a:rPr lang="en-US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основных</a:t>
            </a:r>
            <a:r>
              <a:rPr lang="en-US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групп</a:t>
            </a:r>
            <a:r>
              <a:rPr lang="en-US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:</a:t>
            </a:r>
            <a:r>
              <a:rPr lang="ru-RU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английскую, арабскую, ближневосточную, германскую, дальневосточную, латиноамериканскую, скандинавскую, </a:t>
            </a:r>
            <a:r>
              <a:rPr lang="ru-RU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южноевропейскую</a:t>
            </a:r>
            <a:r>
              <a:rPr lang="ru-RU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.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lang="ru-RU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   В английскую группу входят Австралия, </a:t>
            </a:r>
            <a:r>
              <a:rPr lang="en-US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Великобритания</a:t>
            </a:r>
            <a:r>
              <a:rPr lang="en-US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, </a:t>
            </a:r>
            <a:r>
              <a:rPr lang="en-US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Ирландия</a:t>
            </a:r>
            <a:r>
              <a:rPr lang="en-US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, США, </a:t>
            </a:r>
            <a:r>
              <a:rPr lang="en-US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Южная</a:t>
            </a:r>
            <a:r>
              <a:rPr lang="en-US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Африка</a:t>
            </a:r>
            <a:r>
              <a:rPr lang="ru-RU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.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lang="ru-RU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   В арабскую группу входят </a:t>
            </a:r>
            <a:r>
              <a:rPr lang="en-US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Абу-Даби</a:t>
            </a:r>
            <a:r>
              <a:rPr lang="en-US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, </a:t>
            </a:r>
            <a:r>
              <a:rPr lang="en-US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Бахрейн</a:t>
            </a:r>
            <a:r>
              <a:rPr lang="en-US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, </a:t>
            </a:r>
            <a:r>
              <a:rPr lang="en-US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Гонконг</a:t>
            </a:r>
            <a:r>
              <a:rPr lang="en-US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, </a:t>
            </a:r>
            <a:r>
              <a:rPr lang="en-US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Кувейт</a:t>
            </a:r>
            <a:r>
              <a:rPr lang="en-US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, </a:t>
            </a:r>
            <a:r>
              <a:rPr lang="en-US" altLang="ru-RU" sz="1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Малайзия</a:t>
            </a:r>
            <a:r>
              <a:rPr lang="ru-RU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.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lang="ru-RU" altLang="ru-RU" sz="1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   В ближневосточную группу...</a:t>
            </a:r>
            <a:endParaRPr lang="en-US" altLang="ru-RU" sz="1600" i="1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eaLnBrk="1" hangingPunct="1">
              <a:defRPr/>
            </a:pPr>
            <a:endParaRPr lang="ru-RU" altLang="ru-RU" sz="1800" b="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2000" b="0" dirty="0" smtClean="0">
                <a:hlinkClick r:id="rId2" action="ppaction://hlinkfile"/>
              </a:rPr>
              <a:t>Компьютерная реализация этого же фрагмента материала</a:t>
            </a:r>
            <a:endParaRPr lang="en-US" altLang="ru-RU" sz="2000" b="0" dirty="0" smtClean="0">
              <a:hlinkClick r:id="rId2" action="ppaction://hlinkfile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2000" b="0" dirty="0" smtClean="0">
                <a:hlinkClick r:id="rId3"/>
              </a:rPr>
              <a:t>в виде мультимедийной интерактивной схемы</a:t>
            </a:r>
            <a:endParaRPr lang="ru-RU" altLang="ru-RU" sz="2000" b="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23364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20" dirty="0" smtClean="0">
                <a:latin typeface="+mn-lt"/>
              </a:rPr>
              <a:t>Техники педагогического дизайна электронных образовательных ресурсов</a:t>
            </a:r>
            <a:endParaRPr lang="ru-RU" sz="2000" b="1" spc="-2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692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77" y="836712"/>
            <a:ext cx="8044511" cy="56166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323364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20" dirty="0" smtClean="0">
                <a:latin typeface="+mn-lt"/>
              </a:rPr>
              <a:t>Техники педагогического дизайна электронных образовательных ресурсов</a:t>
            </a:r>
            <a:endParaRPr lang="ru-RU" sz="2000" b="1" spc="-2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22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23" y="1124744"/>
            <a:ext cx="6970129" cy="522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323364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20" dirty="0" smtClean="0">
                <a:latin typeface="+mn-lt"/>
              </a:rPr>
              <a:t>Техники педагогического дизайна электронных образовательных ресурсов</a:t>
            </a:r>
            <a:endParaRPr lang="ru-RU" sz="2000" b="1" spc="-2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482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4F2A6CE-4A20-4C3D-AC74-6ECD450C410D}"/>
  <p:tag name="ISPRING_RESOURCE_FOLDER" val="E:\МОЯ ПАПКА\Доклады\уч_сов_20_12\выступ_униар\"/>
  <p:tag name="ISPRING_PRESENTATION_PATH" val="E:\МОЯ ПАПКА\Доклады\уч_сов_20_12\выступ_униар.ppt"/>
  <p:tag name="ISPRING_PROJECT_FOLDER_UPDATED" val="1"/>
  <p:tag name="ISPRING_PRESENTATION_INFO" val="&lt;?xml version=&quot;1.0&quot; encoding=&quot;UTF-8&quot; standalone=&quot;no&quot; ?&gt;&#10;&lt;presentation&gt;&#10;&#10;  &lt;slides&gt;&#10;    &lt;slide duration=&quot;5000&quot; id=&quot;{8360B872-5885-4725-A7D8-7F20FA20748A}&quot; pptId=&quot;256&quot; transitionDuration=&quot;0&quot;/&gt;&#10;    &lt;slide duration=&quot;5000&quot; id=&quot;{D0CF3750-9E90-4B91-A7CF-ED84B034112E}&quot; pptId=&quot;274&quot; transitionDuration=&quot;0&quot;/&gt;&#10;    &lt;slide duration=&quot;5000&quot; id=&quot;{6C276B62-C523-4DCB-A1C2-A5AFD682F390}&quot; pptId=&quot;283&quot; transitionDuration=&quot;0&quot;/&gt;&#10;    &lt;slide duration=&quot;6147&quot; id=&quot;{791E340B-C8EB-4988-B808-ACCF57F11B74}&quot; pptId=&quot;281&quot; transitionDuration=&quot;0&quot;/&gt;&#10;    &lt;slide duration=&quot;5000&quot; id=&quot;{DB1D7330-41AE-4124-AED4-E705CC7A366E}&quot; pptId=&quot;291&quot; transitionDuration=&quot;0&quot;/&gt;&#10;    &lt;slide duration=&quot;5000&quot; id=&quot;{A1BFBFED-CB44-466C-8536-51D82CA0637F}&quot; pptId=&quot;282&quot; transitionDuration=&quot;0&quot;/&gt;&#10;    &lt;slide duration=&quot;5000&quot; id=&quot;{CD30FA6F-BC18-4D0D-A5CF-F030D419891A}&quot; pptId=&quot;279&quot; transitionDuration=&quot;0&quot;/&gt;&#10;    &lt;slide duration=&quot;5000&quot; id=&quot;{327BFC39-5985-4BD3-98AD-8B454EEF9437}&quot; pptId=&quot;287&quot; transitionDuration=&quot;0&quot;/&gt;&#10;    &lt;slide duration=&quot;5000&quot; id=&quot;{F93417CC-F6D3-477E-9480-1C4349F4E53C}&quot; pptId=&quot;285&quot; transitionDuration=&quot;0&quot;/&gt;&#10;    &lt;slide duration=&quot;5000&quot; id=&quot;{4C99D4F2-C31B-46D2-9083-C66591B4B83C}&quot; pptId=&quot;290&quot; transitionDuration=&quot;0&quot;/&gt;&#10;    &lt;slide duration=&quot;5000&quot; id=&quot;{0716B629-F9AC-41A2-9129-241E7E478D75}&quot; pptId=&quot;286&quot; transitionDuration=&quot;0&quot;/&gt;&#10;    &lt;slide duration=&quot;5000&quot; id=&quot;{C4CC6294-9F31-4A1A-B9B1-9BED25043CC4}&quot; pptId=&quot;277&quot; transitionDuration=&quot;0&quot;/&gt;&#10;  &lt;/slides&gt;&#10;&#10;  &lt;narration&gt;&#10;    &lt;videoTracks&gt;&#10;      &lt;videoTrack duration=&quot;6196&quot; muted=&quot;false&quot; slideId=&quot;{791E340B-C8EB-4988-B808-ACCF57F11B74}&quot; startTime=&quot;0&quot; stepIndex=&quot;0&quot; volume=&quot;1&quot;&gt;&#10;        &lt;file modifyTime=&quot;2016-04-09T10:59:47&quot; size=&quot;21555469&quot;&gt;&#10;          &lt;path full=&quot;E:\МОЯ ПАПКА\Доклады\уч_сов_20_12\выступ_униар\video\video1.mkv&quot; relative=&quot;выступ_униар\video\video1.mkv&quot; resource=&quot;video1.mkv&quot;/&gt;&#10;        &lt;/file&gt;&#10;        &lt;trim end=&quot;49&quot; start=&quot;0&quot;/&gt;&#10;        &lt;video height=&quot;480&quot; width=&quot;640&quot;/&gt;&#10;        &lt;audio channels=&quot;2&quot; sampleRate=&quot;44100&quot;/&gt;&#10;      &lt;/videoTrack&gt;&#10;    &lt;/videoTracks&gt;&#10;  &lt;/narration&gt;&#10;&#10;&lt;/presentation&gt;&#10;"/>
  <p:tag name="ISPRING_RESOURCE_PATHS_HASH_PRESENTER" val="195d9a86d38171e5b5a85851a3e7349efe17d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360B872-5885-4725-A7D8-7F20FA20748A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360B872-5885-4725-A7D8-7F20FA20748A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360B872-5885-4725-A7D8-7F20FA20748A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360B872-5885-4725-A7D8-7F20FA20748A}"/>
  <p:tag name="GENSWF_ADVANCE_TIME" val="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360B872-5885-4725-A7D8-7F20FA20748A}"/>
  <p:tag name="GENSWF_ADVANCE_TIME" val="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360B872-5885-4725-A7D8-7F20FA20748A}"/>
  <p:tag name="GENSWF_ADVANCE_TIME" val="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360B872-5885-4725-A7D8-7F20FA20748A}"/>
  <p:tag name="GENSWF_ADVANCE_TIME" val="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360B872-5885-4725-A7D8-7F20FA20748A}"/>
  <p:tag name="GENSWF_ADVANCE_TIME" val="5"/>
  <p:tag name="ISPRING_CUSTOM_TIMING_USED" val="1"/>
</p:tagLst>
</file>

<file path=ppt/theme/theme1.xml><?xml version="1.0" encoding="utf-8"?>
<a:theme xmlns:a="http://schemas.openxmlformats.org/drawingml/2006/main" name="Шаблон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Шаблон7</Template>
  <TotalTime>6278</TotalTime>
  <Words>244</Words>
  <Application>Microsoft Office PowerPoint</Application>
  <PresentationFormat>Экран (4:3)</PresentationFormat>
  <Paragraphs>54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Шаблон7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Dworakowski</dc:creator>
  <cp:lastModifiedBy>Григорович Дмитрий Борисович</cp:lastModifiedBy>
  <cp:revision>393</cp:revision>
  <cp:lastPrinted>2016-09-19T09:41:02Z</cp:lastPrinted>
  <dcterms:created xsi:type="dcterms:W3CDTF">2010-09-28T15:39:56Z</dcterms:created>
  <dcterms:modified xsi:type="dcterms:W3CDTF">2018-03-01T12:56:22Z</dcterms:modified>
</cp:coreProperties>
</file>