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8" r:id="rId1"/>
  </p:sldMasterIdLst>
  <p:notesMasterIdLst>
    <p:notesMasterId r:id="rId11"/>
  </p:notesMasterIdLst>
  <p:handoutMasterIdLst>
    <p:handoutMasterId r:id="rId12"/>
  </p:handoutMasterIdLst>
  <p:sldIdLst>
    <p:sldId id="263" r:id="rId2"/>
    <p:sldId id="365" r:id="rId3"/>
    <p:sldId id="366" r:id="rId4"/>
    <p:sldId id="364" r:id="rId5"/>
    <p:sldId id="324" r:id="rId6"/>
    <p:sldId id="367" r:id="rId7"/>
    <p:sldId id="368" r:id="rId8"/>
    <p:sldId id="362" r:id="rId9"/>
    <p:sldId id="293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78A"/>
    <a:srgbClr val="3E8A2F"/>
    <a:srgbClr val="5B9BD5"/>
    <a:srgbClr val="336699"/>
    <a:srgbClr val="00A4E5"/>
    <a:srgbClr val="0070BF"/>
    <a:srgbClr val="FFFFFF"/>
    <a:srgbClr val="000000"/>
    <a:srgbClr val="F72B2B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28" autoAdjust="0"/>
    <p:restoredTop sz="94660"/>
  </p:normalViewPr>
  <p:slideViewPr>
    <p:cSldViewPr>
      <p:cViewPr varScale="1">
        <p:scale>
          <a:sx n="85" d="100"/>
          <a:sy n="85" d="100"/>
        </p:scale>
        <p:origin x="10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114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6E7C2-8DAB-4F11-A927-21DE3CC90B0C}" type="datetimeFigureOut">
              <a:rPr lang="ru-RU" smtClean="0"/>
              <a:t>13.10.2017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4572E-7D6E-4156-90F5-84AC33D0D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82810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D2A14-12E0-4887-8F1D-15ED102FD1AF}" type="datetimeFigureOut">
              <a:rPr lang="ru-RU" smtClean="0"/>
              <a:t>13.10.2017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C2317-0A69-4836-B847-2D2FE1DC3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61741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13B6-BF2E-4B53-AC2A-4E975545D778}" type="datetime1">
              <a:rPr lang="ru-RU" smtClean="0"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" b="5986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75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270D-A39D-48B0-8C3B-D2C4F4E19701}" type="datetime1">
              <a:rPr lang="ru-RU" smtClean="0"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80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8DB4-06ED-4DDD-B3FA-F3BC5C42F52D}" type="datetime1">
              <a:rPr lang="ru-RU" smtClean="0"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28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FEFA-4C33-4EC7-8227-7B76CD679939}" type="datetime1">
              <a:rPr lang="ru-RU" smtClean="0"/>
              <a:t>13.10.2017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857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4A9-AAB4-4134-9CA5-4D8D7FE345E6}" type="datetime1">
              <a:rPr lang="ru-RU" smtClean="0"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36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5F4-3997-487A-BF48-8B783D074BAA}" type="datetime1">
              <a:rPr lang="ru-RU" smtClean="0"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41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9BFC-6554-485A-BAE9-527F9B59873B}" type="datetime1">
              <a:rPr lang="ru-RU" smtClean="0"/>
              <a:t>13.10.2017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58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C45D-61AF-4B4D-BEA3-7612EE934CCE}" type="datetime1">
              <a:rPr lang="ru-RU" smtClean="0"/>
              <a:t>13.10.2017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15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058E-3E3B-4FF5-86E5-B95F102E5F2B}" type="datetime1">
              <a:rPr lang="ru-RU" smtClean="0"/>
              <a:t>13.10.2017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5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13CA4-C659-4AB3-A191-C3956BD676A0}" type="datetime1">
              <a:rPr lang="ru-RU" smtClean="0"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01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BEE2-75E9-42A9-AD78-9C4900C4C1BC}" type="datetime1">
              <a:rPr lang="ru-RU" smtClean="0"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46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11B58-3DF3-4E20-931A-D69270942B51}" type="datetime1">
              <a:rPr lang="ru-RU" smtClean="0"/>
              <a:t>13.10.2017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A12BD-896F-46D8-BFF2-45C10BEE6C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554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slideLayout" Target="../slideLayouts/slideLayout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tags" Target="../tags/tag24.xml"/><Relationship Id="rId5" Type="http://schemas.openxmlformats.org/officeDocument/2006/relationships/tags" Target="../tags/tag18.xml"/><Relationship Id="rId10" Type="http://schemas.openxmlformats.org/officeDocument/2006/relationships/tags" Target="../tags/tag23.xml"/><Relationship Id="rId4" Type="http://schemas.openxmlformats.org/officeDocument/2006/relationships/tags" Target="../tags/tag17.xml"/><Relationship Id="rId9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image" Target="../media/image3.png"/><Relationship Id="rId4" Type="http://schemas.openxmlformats.org/officeDocument/2006/relationships/hyperlink" Target="mailto:praktika@fa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64915" y="6381328"/>
            <a:ext cx="17091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14 сентября 2016 г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325" y="425375"/>
            <a:ext cx="3114675" cy="638054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69763" y="1556792"/>
            <a:ext cx="6372225" cy="2220427"/>
          </a:xfrm>
        </p:spPr>
        <p:txBody>
          <a:bodyPr>
            <a:normAutofit/>
          </a:bodyPr>
          <a:lstStyle/>
          <a:p>
            <a:pPr algn="ctr"/>
            <a:r>
              <a:rPr lang="ru-RU" sz="3200" b="1" u="none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практики обучающихся Финансового университета </a:t>
            </a:r>
            <a:br>
              <a:rPr lang="ru-RU" sz="3200" b="1" u="none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none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2017</a:t>
            </a:r>
            <a:r>
              <a:rPr lang="en-US" sz="3200" b="1" u="none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3200" b="1" u="none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2018 учебном году</a:t>
            </a:r>
            <a:endParaRPr lang="ru-RU" sz="3200" b="1" u="none" dirty="0">
              <a:solidFill>
                <a:srgbClr val="3E8A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EVKulbaeva\Desktop\logo_yp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98" y="322438"/>
            <a:ext cx="4789514" cy="11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39752" y="587727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октября 2017 г.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972" y="5555826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Учебно-методического совета</a:t>
            </a:r>
          </a:p>
          <a:p>
            <a:pPr algn="ctr"/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4227678"/>
            <a:ext cx="59766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1857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Охтова Ирина Мухадиновна</a:t>
            </a:r>
          </a:p>
          <a:p>
            <a:pPr algn="ctr"/>
            <a:r>
              <a:rPr lang="ru-RU" sz="1600" b="1" dirty="0" smtClean="0">
                <a:solidFill>
                  <a:srgbClr val="1857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 планирования и развития карьеры</a:t>
            </a:r>
            <a:endParaRPr lang="ru-RU" sz="1600" b="1" dirty="0">
              <a:solidFill>
                <a:srgbClr val="18578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58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1045" cy="886944"/>
          </a:xfrm>
        </p:spPr>
        <p:txBody>
          <a:bodyPr anchor="t">
            <a:noAutofit/>
          </a:bodyPr>
          <a:lstStyle/>
          <a:p>
            <a:pPr algn="ctr"/>
            <a:r>
              <a:rPr lang="ru-RU" sz="26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порядок организации </a:t>
            </a:r>
            <a:br>
              <a:rPr lang="ru-RU" sz="26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проведения практики обучающихся</a:t>
            </a:r>
            <a:endParaRPr lang="ru-RU" sz="2600" b="1" dirty="0">
              <a:solidFill>
                <a:srgbClr val="3E8A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9" y="1169367"/>
            <a:ext cx="9025458" cy="5688633"/>
          </a:xfrm>
        </p:spPr>
        <p:txBody>
          <a:bodyPr>
            <a:noAutofit/>
          </a:bodyPr>
          <a:lstStyle/>
          <a:p>
            <a:pPr algn="just">
              <a:buClr>
                <a:schemeClr val="accent2"/>
              </a:buClr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государственные образовательные стандарты высшего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стандарты высшего образования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/>
              </a:buClr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27.11.2015 № 1383 «Об утверждении Положения о практике обучающихся, осваивающих основные профессиональные образовательные программы высшего образования» </a:t>
            </a:r>
          </a:p>
          <a:p>
            <a:pPr algn="just">
              <a:buClr>
                <a:schemeClr val="accent2"/>
              </a:buClr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05.04.2017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организации и осуществления образовательной деятельности по образовательным программам высшего образования – программам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программам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специалитета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программам магистратуры»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/>
              </a:buClr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Устав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(утверждён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Российской Федерации от 14.07.2010 № 510)</a:t>
            </a:r>
          </a:p>
          <a:p>
            <a:pPr algn="just">
              <a:buClr>
                <a:schemeClr val="accent2"/>
              </a:buClr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2064/о «Об утверждении Положения о практике обучающихся, осваивающих образовательные программы высшего образования – программы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программы магистратуры в Финансовом университете»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22157" y="6381328"/>
            <a:ext cx="2057400" cy="365125"/>
          </a:xfrm>
        </p:spPr>
        <p:txBody>
          <a:bodyPr/>
          <a:lstStyle/>
          <a:p>
            <a:fld id="{98AA12BD-896F-46D8-BFF2-45C10BEE6C68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56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12968" cy="864096"/>
          </a:xfrm>
        </p:spPr>
        <p:txBody>
          <a:bodyPr anchor="t">
            <a:noAutofit/>
          </a:bodyPr>
          <a:lstStyle/>
          <a:p>
            <a:pPr algn="ctr"/>
            <a:r>
              <a:rPr lang="ru-RU" sz="2600" b="1" dirty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</a:t>
            </a:r>
            <a:r>
              <a:rPr lang="ru-RU" sz="26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600" b="1" dirty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6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6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sz="2600" b="1" dirty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</a:t>
            </a:r>
            <a:r>
              <a:rPr lang="ru-RU" sz="26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endParaRPr lang="ru-RU" sz="2600" b="1" dirty="0">
              <a:solidFill>
                <a:srgbClr val="3E8A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040560"/>
          </a:xfrm>
        </p:spPr>
        <p:txBody>
          <a:bodyPr>
            <a:noAutofit/>
          </a:bodyPr>
          <a:lstStyle/>
          <a:p>
            <a:pPr algn="just">
              <a:buClr>
                <a:schemeClr val="accent2"/>
              </a:buClr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13.04.2017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0782/о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разработки и утверждения образовательных программ высшего образования – программ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программ магистратуры в Финансовом университете»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(раздел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Требования к формированию рабочих программ практик) </a:t>
            </a:r>
          </a:p>
          <a:p>
            <a:pPr algn="just">
              <a:buClr>
                <a:schemeClr val="accent2"/>
              </a:buClr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18.02.2016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0288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приведении образовательных программ по направлению подготовки «Менеджмент» (уровень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 соответствие с образовательным стандартом высшего образования Финансового университета»</a:t>
            </a:r>
          </a:p>
          <a:p>
            <a:pPr algn="just">
              <a:buClr>
                <a:schemeClr val="accent2"/>
              </a:buClr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07.11.2016 № 2145/о «Об утверждении Порядка оплаты проезда и суточных при проведении выездной практики обучающихся Финансового университета»</a:t>
            </a:r>
          </a:p>
          <a:p>
            <a:pPr>
              <a:buClr>
                <a:schemeClr val="accent2"/>
              </a:buClr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16.03.2017 № 0485/о «Об организации учебного процесса в 2017/2018  учебном году по очной форме обучения» 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05.07.2017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1411/о  «О внесении изменений в приказ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16.03.2017 № 0485/о»</a:t>
            </a:r>
          </a:p>
          <a:p>
            <a:pPr algn="just">
              <a:buClr>
                <a:schemeClr val="accent2"/>
              </a:buClr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планы, календарные учебные графики</a:t>
            </a:r>
          </a:p>
          <a:p>
            <a:pPr algn="just">
              <a:buClr>
                <a:schemeClr val="accent2"/>
              </a:buClr>
            </a:pPr>
            <a:endParaRPr lang="ru-RU" sz="18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/>
              </a:buClr>
            </a:pPr>
            <a:endParaRPr lang="en-US" sz="18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/>
              </a:buClr>
            </a:pPr>
            <a:endParaRPr lang="ru-RU" sz="18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/>
              </a:buClr>
              <a:buFont typeface="Arial Narrow" panose="020B0606020202030204" pitchFamily="34" charset="0"/>
              <a:buChar char="█"/>
            </a:pPr>
            <a:endParaRPr lang="ru-RU" sz="18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83902" y="6381328"/>
            <a:ext cx="2057400" cy="365125"/>
          </a:xfrm>
        </p:spPr>
        <p:txBody>
          <a:bodyPr/>
          <a:lstStyle/>
          <a:p>
            <a:fld id="{98AA12BD-896F-46D8-BFF2-45C10BEE6C6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63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835080" y="6380574"/>
            <a:ext cx="2057400" cy="365125"/>
          </a:xfrm>
        </p:spPr>
        <p:txBody>
          <a:bodyPr/>
          <a:lstStyle/>
          <a:p>
            <a:fld id="{98AA12BD-896F-46D8-BFF2-45C10BEE6C68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188656"/>
              </p:ext>
            </p:extLst>
          </p:nvPr>
        </p:nvGraphicFramePr>
        <p:xfrm>
          <a:off x="107504" y="2636912"/>
          <a:ext cx="4176464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4365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ru-RU" sz="16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8A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Магистратура, очная форма обучения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0051">
                <a:tc>
                  <a:txBody>
                    <a:bodyPr/>
                    <a:lstStyle/>
                    <a:p>
                      <a:pPr marL="0" indent="0" algn="just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ru-RU" sz="16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8A2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Начало проведения практики </a:t>
                      </a: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первая неделя обучения после окончания зимних каникул.</a:t>
                      </a:r>
                    </a:p>
                    <a:p>
                      <a:pPr marL="0" indent="0" algn="just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ru-RU" sz="16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2017/2018 учебном году начало проведения практики – </a:t>
                      </a:r>
                      <a:r>
                        <a:rPr lang="ru-RU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января 2018 г. </a:t>
                      </a:r>
                    </a:p>
                    <a:p>
                      <a:pPr marL="0" indent="0" algn="just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ru-RU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0" u="none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 – </a:t>
                      </a:r>
                      <a:r>
                        <a:rPr lang="ru-RU" sz="1600" b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1094 чел.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24328" y="93784"/>
            <a:ext cx="1512168" cy="5269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80269" y="271248"/>
            <a:ext cx="7886700" cy="6988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</a:t>
            </a:r>
            <a:r>
              <a:rPr lang="ru-RU" sz="32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практики, включая защиту отчётов</a:t>
            </a:r>
            <a:endParaRPr lang="ru-RU" sz="3200" b="1" dirty="0">
              <a:solidFill>
                <a:srgbClr val="3E8A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833479"/>
              </p:ext>
            </p:extLst>
          </p:nvPr>
        </p:nvGraphicFramePr>
        <p:xfrm>
          <a:off x="4481392" y="2636912"/>
          <a:ext cx="4547179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ru-RU" sz="16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8A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очная форма обучения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6344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ru-RU" sz="16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8A2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Начало проведения практики  </a:t>
                      </a: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первая неделя обучения после окончания зимних каникул.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2017/2018 учебном году начало проведения практики – </a:t>
                      </a:r>
                      <a:r>
                        <a:rPr lang="ru-RU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января 2018 г.</a:t>
                      </a:r>
                      <a:r>
                        <a:rPr lang="ru-RU" sz="1600" b="1" u="sng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1" u="sng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600" b="0" u="none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  – </a:t>
                      </a:r>
                      <a:r>
                        <a:rPr lang="ru-RU" sz="1600" b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2169 чел.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895386"/>
              </p:ext>
            </p:extLst>
          </p:nvPr>
        </p:nvGraphicFramePr>
        <p:xfrm>
          <a:off x="131131" y="1124744"/>
          <a:ext cx="8905365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6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indent="0" algn="just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ru-RU" sz="16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E8A2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</a:t>
                      </a:r>
                      <a:r>
                        <a:rPr lang="ru-RU" sz="1600" b="0" u="non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Финуниверситета</a:t>
                      </a: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16.03.2017 №0485/о «Об организации учебного процесса в 2017/2018  учебном году по очной форме обучения» </a:t>
                      </a:r>
                      <a:br>
                        <a:rPr lang="ru-RU" sz="1600" b="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</a:t>
                      </a:r>
                      <a:r>
                        <a:rPr lang="ru-RU" sz="1600" b="0" u="non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Финуниверситета</a:t>
                      </a: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05.07.2017 № 1411/о  «О внесении изменений в приказ </a:t>
                      </a:r>
                      <a:r>
                        <a:rPr lang="ru-RU" sz="1600" b="0" u="non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Финуниверситета</a:t>
                      </a: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16.03.2017 № 0485/о»</a:t>
                      </a:r>
                    </a:p>
                    <a:p>
                      <a:pPr marL="0" indent="0" algn="l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ru-RU" sz="1600" b="0" u="non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0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352928" cy="3324072"/>
          </a:xfrm>
        </p:spPr>
        <p:txBody>
          <a:bodyPr>
            <a:noAutofit/>
          </a:bodyPr>
          <a:lstStyle/>
          <a:p>
            <a:pPr marL="0" indent="0" algn="just">
              <a:buClr>
                <a:schemeClr val="accent2"/>
              </a:buClr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обучающихся организовывается и проводится Финансовым университетом на основе договоров с организациями. 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прохождении практики по месту трудовой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– договор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письмо от организации о предоставлении места практики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Финансового университета от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2064/о «Об утверждении Положения о практике обучающихся, осваивающих образовательные программы высшего образования – программы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программы магистратуры в Финансовом университете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</a:p>
          <a:p>
            <a:pPr marL="0" indent="0" algn="just">
              <a:buClr>
                <a:schemeClr val="accent2"/>
              </a:buClr>
              <a:buNone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chemeClr val="accent2"/>
              </a:buClr>
              <a:buNone/>
            </a:pPr>
            <a:r>
              <a:rPr lang="ru-RU" sz="20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 две формы 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договоров:</a:t>
            </a:r>
            <a:endParaRPr lang="ru-RU" sz="2000" u="sng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chemeClr val="accent2"/>
              </a:buClr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договор на проведение практики обучающихся (долгосрочный)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договор на проведение практики обучающегося (индивидуальный)</a:t>
            </a:r>
          </a:p>
          <a:p>
            <a:pPr marL="0" indent="0" algn="just">
              <a:buClr>
                <a:schemeClr val="accent2"/>
              </a:buClr>
              <a:buNone/>
            </a:pPr>
            <a:endParaRPr lang="ru-RU" sz="2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835080" y="6421025"/>
            <a:ext cx="2057400" cy="365125"/>
          </a:xfrm>
        </p:spPr>
        <p:txBody>
          <a:bodyPr/>
          <a:lstStyle/>
          <a:p>
            <a:fld id="{98AA12BD-896F-46D8-BFF2-45C10BEE6C68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576299"/>
              </p:ext>
            </p:extLst>
          </p:nvPr>
        </p:nvGraphicFramePr>
        <p:xfrm>
          <a:off x="431540" y="4797152"/>
          <a:ext cx="8424936" cy="1607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82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2646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ru-RU" sz="16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8A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410">
                <a:tc>
                  <a:txBody>
                    <a:bodyPr/>
                    <a:lstStyle/>
                    <a:p>
                      <a:pPr marL="0" indent="0" algn="just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ru-RU" sz="16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8A2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ru-RU" sz="18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Список соглашений и договоров на проведение практики обучающихся размещен на сайте </a:t>
                      </a:r>
                      <a:r>
                        <a:rPr lang="ru-RU" sz="1800" b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Финуниверситета</a:t>
                      </a:r>
                      <a:r>
                        <a:rPr lang="ru-RU" sz="18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8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www.fa.ru</a:t>
                      </a:r>
                      <a:r>
                        <a:rPr lang="ru-RU" sz="18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Студентам – Практика)</a:t>
                      </a:r>
                      <a:endParaRPr lang="ru-RU" sz="1800" b="1" u="sng" strike="noStrik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24328" y="93784"/>
            <a:ext cx="1512168" cy="5269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00658" y="260648"/>
            <a:ext cx="78867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9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Договоры по практике</a:t>
            </a:r>
            <a:endParaRPr lang="ru-RU" sz="2900" b="1" dirty="0">
              <a:solidFill>
                <a:srgbClr val="3E8A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55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6</a:t>
            </a:fld>
            <a:endParaRPr lang="ru-RU" dirty="0"/>
          </a:p>
        </p:txBody>
      </p:sp>
      <p:sp>
        <p:nvSpPr>
          <p:cNvPr id="6" name="Rectangle 4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7738" y="2492896"/>
            <a:ext cx="1397917" cy="244827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0" tIns="89999" rIns="0" bIns="89999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сентябрь-октябрь</a:t>
            </a:r>
            <a:r>
              <a:rPr lang="ru-RU" alt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endParaRPr lang="ru-RU" alt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1" name="AutoShape 2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1640958" y="1370305"/>
            <a:ext cx="7230167" cy="576064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ответственных за организацию и проведение практики от департаментов/кафедр  (департаменты/кафедры, </a:t>
            </a:r>
            <a:r>
              <a:rPr lang="ru-RU" alt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УПиРК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640958" y="2276872"/>
            <a:ext cx="7240560" cy="792088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t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актуализация программ и методических материалов для организации практики и их размещение на сайте </a:t>
            </a:r>
            <a:r>
              <a:rPr lang="ru-RU" alt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(департаменты/кафедры, </a:t>
            </a:r>
            <a:r>
              <a:rPr lang="ru-RU" altLang="ru-RU" sz="15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УПиРК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80975"/>
            <a:r>
              <a:rPr lang="ru-RU" altLang="ru-RU" sz="155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5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AutoShape 2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1640956" y="3429000"/>
            <a:ext cx="7230167" cy="576064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актуализация баз практик </a:t>
            </a:r>
            <a:r>
              <a:rPr lang="ru-RU" alt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УПиРК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2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1660129" y="5369747"/>
            <a:ext cx="7230167" cy="648072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t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собраний со студентами по вопросам организации и проведения 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(деканаты, департаменты/кафедры, </a:t>
            </a:r>
            <a:r>
              <a:rPr lang="ru-RU" altLang="ru-RU" sz="15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УПиРК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80975"/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17030" y="260648"/>
            <a:ext cx="8862263" cy="660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9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Этапы организации и проведения практики</a:t>
            </a:r>
            <a:endParaRPr lang="ru-RU" sz="2900" b="1" dirty="0">
              <a:solidFill>
                <a:srgbClr val="3E8A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640957" y="4365104"/>
            <a:ext cx="7230167" cy="576064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совещания с ответственными от департаментов/кафедр по вопросам организации и проведения практики (</a:t>
            </a:r>
            <a:r>
              <a:rPr lang="ru-RU" alt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УПиРК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3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7</a:t>
            </a:fld>
            <a:endParaRPr lang="ru-RU" dirty="0"/>
          </a:p>
        </p:txBody>
      </p:sp>
      <p:sp>
        <p:nvSpPr>
          <p:cNvPr id="6" name="Rectangle 4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17031" y="2235543"/>
            <a:ext cx="1430634" cy="263361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0" tIns="89999" rIns="0" bIns="89999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н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оябрь-декабрь</a:t>
            </a:r>
            <a:endParaRPr lang="ru-RU" alt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1672293" y="3933056"/>
            <a:ext cx="7230167" cy="576064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обучающихся, не имеющих места практики, по базам практик (департаменты/кафедры, </a:t>
            </a:r>
            <a:r>
              <a:rPr lang="ru-RU" alt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УПиРК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666746" y="1916832"/>
            <a:ext cx="7230167" cy="792087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alt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УПиРК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списков и резюме в электронном виде обучающихся по программам магистратуры, которым необходимо предоставить места практики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15 ноября 2017 г.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(департаменты/кафедры)</a:t>
            </a:r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17030" y="276199"/>
            <a:ext cx="8862263" cy="660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практики</a:t>
            </a:r>
            <a:endParaRPr lang="ru-RU" sz="3200" b="1" dirty="0">
              <a:solidFill>
                <a:srgbClr val="3E8A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utoShape 2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1672293" y="4725144"/>
            <a:ext cx="7230167" cy="648072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t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необходимой документации (заключение договоров на проведение практики, формирование списков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(департаменты/кафедры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5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УПиРК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80975"/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1672293" y="2946432"/>
            <a:ext cx="7230167" cy="755453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alt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УПиРК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списков и резюме в электронном виде обучающихся по программам </a:t>
            </a:r>
            <a:r>
              <a:rPr lang="ru-RU" alt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которым необходимо предоставить места практики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29 ноября 2017 г.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(департаменты/кафедры)</a:t>
            </a:r>
            <a:endParaRPr lang="ru-RU" altLang="ru-RU" sz="155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AutoShape 2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666746" y="5589240"/>
            <a:ext cx="7230167" cy="792088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проектов приказов о направлении студентов, обучающихся по программам магистратуры, для прохождения практики и назначении руководителей </a:t>
            </a:r>
            <a:r>
              <a:rPr lang="ru-RU" altLang="ru-RU" sz="15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25 декабря 2017 г.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(департаменты/кафедры)</a:t>
            </a:r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2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1689562" y="1124744"/>
            <a:ext cx="7230167" cy="576064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заявлений от обучающихся о предоставлении мест практики и писем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подтверждений от организаций (департаменты/кафедры)</a:t>
            </a:r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2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75959" y="116632"/>
            <a:ext cx="1656184" cy="6926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78306" y="6555863"/>
            <a:ext cx="599702" cy="365125"/>
          </a:xfrm>
          <a:noFill/>
        </p:spPr>
        <p:txBody>
          <a:bodyPr/>
          <a:lstStyle/>
          <a:p>
            <a:fld id="{98AA12BD-896F-46D8-BFF2-45C10BEE6C68}" type="slidenum">
              <a:rPr lang="ru-RU" smtClean="0">
                <a:solidFill>
                  <a:schemeClr val="bg2">
                    <a:lumMod val="50000"/>
                  </a:schemeClr>
                </a:solidFill>
              </a:rPr>
              <a:t>8</a:t>
            </a:fld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ectangle 4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18640" y="548680"/>
            <a:ext cx="1040991" cy="152128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0" tIns="89999" rIns="0" bIns="89999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январь</a:t>
            </a:r>
            <a:r>
              <a:rPr lang="ru-RU" alt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endParaRPr lang="ru-RU" alt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97858" y="32048"/>
            <a:ext cx="8862263" cy="4309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rgbClr val="3E8A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практики</a:t>
            </a:r>
            <a:endParaRPr lang="ru-RU" sz="2800" b="1" dirty="0">
              <a:solidFill>
                <a:srgbClr val="3E8A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AutoShape 2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1562674" y="548680"/>
            <a:ext cx="7230167" cy="684076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Подготовка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проектов приказов 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о направлении обучающихся по программам </a:t>
            </a:r>
            <a:r>
              <a:rPr lang="ru-RU" altLang="ru-RU" sz="1550" dirty="0" err="1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бакалавриата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 для прохождения практики и назначении руководителей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–  </a:t>
            </a:r>
            <a:b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</a:br>
            <a:r>
              <a:rPr lang="ru-RU" alt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до 22 января 2018 г.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(департаменты/кафедры)</a:t>
            </a:r>
            <a:endParaRPr lang="ru-RU" altLang="ru-RU" sz="155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4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00637" y="2371181"/>
            <a:ext cx="1058993" cy="230425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0" tIns="89999" rIns="0" bIns="89999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февраль - апрель</a:t>
            </a: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2" name="AutoShape 2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1562674" y="2319673"/>
            <a:ext cx="7200799" cy="576064"/>
          </a:xfrm>
          <a:prstGeom prst="homePlate">
            <a:avLst>
              <a:gd name="adj" fmla="val 22667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t"/>
          <a:lstStyle/>
          <a:p>
            <a:pPr marL="180975"/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Контроль за соблюдением сроков проведения практики и соответствием ее содержания требованиям, установленным ОП ВО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(департаменты/кафедры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)</a:t>
            </a:r>
          </a:p>
          <a:p>
            <a:pPr marL="180975"/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4" name="AutoShape 2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1543849" y="3027075"/>
            <a:ext cx="7200800" cy="864096"/>
          </a:xfrm>
          <a:prstGeom prst="homePlate">
            <a:avLst>
              <a:gd name="adj" fmla="val 20966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t"/>
          <a:lstStyle/>
          <a:p>
            <a:pPr marL="180975"/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методической помощи обучающимся при выполнении индивидуальных заданий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сборе 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 к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 в ходе прохождения практики и оформлению результатов практики (департаменты/кафедры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80975"/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AutoShape 2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543849" y="4038830"/>
            <a:ext cx="7200798" cy="576064"/>
          </a:xfrm>
          <a:prstGeom prst="homePlate">
            <a:avLst>
              <a:gd name="adj" fmla="val 23067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t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Защита 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отчетов по практике, оценка результатов прохождения практики обучающихся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(департаменты/кафедры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)</a:t>
            </a:r>
          </a:p>
          <a:p>
            <a:pPr marL="180975"/>
            <a:endParaRPr lang="ru-RU" altLang="ru-RU" sz="15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2635" y="4910678"/>
            <a:ext cx="1076996" cy="177033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0" tIns="89999" rIns="0" bIns="89999" anchor="ctr"/>
          <a:lstStyle/>
          <a:p>
            <a:pPr algn="ctr"/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май</a:t>
            </a:r>
          </a:p>
        </p:txBody>
      </p:sp>
      <p:sp>
        <p:nvSpPr>
          <p:cNvPr id="49" name="AutoShape 2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1562674" y="4910678"/>
            <a:ext cx="7200797" cy="576064"/>
          </a:xfrm>
          <a:prstGeom prst="homePlate">
            <a:avLst>
              <a:gd name="adj" fmla="val 20986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t"/>
          <a:lstStyle/>
          <a:p>
            <a:pPr marL="180975"/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Рассмотрение на заседаниях департамента/кафедры итогов проведения практики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(департаменты/кафедры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)</a:t>
            </a:r>
          </a:p>
          <a:p>
            <a:pPr marL="180975"/>
            <a:endParaRPr lang="ru-RU" altLang="ru-RU" sz="15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0" name="AutoShape 2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1562674" y="5620878"/>
            <a:ext cx="7200797" cy="566464"/>
          </a:xfrm>
          <a:prstGeom prst="homePlate">
            <a:avLst>
              <a:gd name="adj" fmla="val 29253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Рассмотрение на Ученом совете факультета хода и итогов проведения практики (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д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еканаты, департаменты/кафедры</a:t>
            </a:r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)</a:t>
            </a:r>
          </a:p>
        </p:txBody>
      </p:sp>
      <p:sp>
        <p:nvSpPr>
          <p:cNvPr id="53" name="AutoShape 2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1577361" y="6293252"/>
            <a:ext cx="7200470" cy="495565"/>
          </a:xfrm>
          <a:prstGeom prst="homePlate">
            <a:avLst>
              <a:gd name="adj" fmla="val 21521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Проведение мониторинга организации и проведения практики обучающихся Финансового университета 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(</a:t>
            </a:r>
            <a:r>
              <a:rPr lang="ru-RU" alt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УПиРК</a:t>
            </a:r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)</a:t>
            </a:r>
            <a:endParaRPr lang="ru-RU" altLang="ru-RU" sz="1550" dirty="0"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7" name="AutoShape 2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1547668" y="1336628"/>
            <a:ext cx="7230167" cy="716615"/>
          </a:xfrm>
          <a:prstGeom prst="homePlate">
            <a:avLst>
              <a:gd name="adj" fmla="val 21132"/>
            </a:avLst>
          </a:prstGeom>
          <a:solidFill>
            <a:srgbClr val="5B9BD5"/>
          </a:solidFill>
          <a:ln w="9525" algn="ctr">
            <a:solidFill>
              <a:srgbClr val="D2E0E6"/>
            </a:solidFill>
            <a:miter lim="800000"/>
            <a:headEnd/>
            <a:tailEnd/>
          </a:ln>
        </p:spPr>
        <p:txBody>
          <a:bodyPr lIns="0" tIns="89999" rIns="0" bIns="89999" anchor="ctr"/>
          <a:lstStyle/>
          <a:p>
            <a:pPr marL="180975"/>
            <a:r>
              <a:rPr lang="ru-RU" alt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Обеспечение обучающихся необходимыми методическими материалами: программа практики, график (план) проведения практики, индивидуальное задание (департаменты/кафедры)</a:t>
            </a:r>
            <a:endParaRPr lang="ru-RU" altLang="ru-RU" sz="155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65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19570" y="2762343"/>
            <a:ext cx="79568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55675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55675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2pPr>
            <a:lvl3pPr algn="l" defTabSz="955675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3pPr>
            <a:lvl4pPr algn="l" defTabSz="955675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4pPr>
            <a:lvl5pPr algn="l" defTabSz="955675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5pPr>
            <a:lvl6pPr marL="488701" algn="l" defTabSz="957040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6pPr>
            <a:lvl7pPr marL="977402" algn="l" defTabSz="957040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7pPr>
            <a:lvl8pPr marL="1466103" algn="l" defTabSz="957040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8pPr>
            <a:lvl9pPr marL="1954804" algn="l" defTabSz="957040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6000" b="0" i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Спасибо за внимание!</a:t>
            </a:r>
            <a:endParaRPr lang="en-US" sz="6000" b="0" i="1" kern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19571" y="4829671"/>
            <a:ext cx="770485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55675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55675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2pPr>
            <a:lvl3pPr algn="l" defTabSz="955675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3pPr>
            <a:lvl4pPr algn="l" defTabSz="955675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4pPr>
            <a:lvl5pPr algn="l" defTabSz="955675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5pPr>
            <a:lvl6pPr marL="488701" algn="l" defTabSz="957040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6pPr>
            <a:lvl7pPr marL="977402" algn="l" defTabSz="957040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7pPr>
            <a:lvl8pPr marL="1466103" algn="l" defTabSz="957040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8pPr>
            <a:lvl9pPr marL="1954804" algn="l" defTabSz="957040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0" kern="0" smtClean="0">
                <a:solidFill>
                  <a:srgbClr val="002060"/>
                </a:solidFill>
                <a:latin typeface="Arial Narrow" panose="020B0606020202030204" pitchFamily="34" charset="0"/>
                <a:hlinkClick r:id="rId4"/>
              </a:rPr>
              <a:t>praktika@fa.ru</a:t>
            </a:r>
            <a:r>
              <a:rPr lang="ru-RU" sz="2400" b="0" kern="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  <a:p>
            <a:pPr algn="ctr" eaLnBrk="1" hangingPunct="1"/>
            <a:r>
              <a:rPr lang="en-US" sz="2400" b="0" kern="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8 (499) </a:t>
            </a:r>
            <a:r>
              <a:rPr lang="ru-RU" sz="2400" b="0" kern="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270</a:t>
            </a:r>
            <a:r>
              <a:rPr lang="en-US" sz="2400" b="0" kern="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-</a:t>
            </a:r>
            <a:r>
              <a:rPr lang="ru-RU" sz="2400" b="0" kern="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46</a:t>
            </a:r>
            <a:r>
              <a:rPr lang="en-US" sz="2400" b="0" kern="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-</a:t>
            </a:r>
            <a:r>
              <a:rPr lang="ru-RU" sz="2400" b="0" kern="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46</a:t>
            </a:r>
            <a:endParaRPr lang="en-US" sz="2400" b="0" kern="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24328" y="44624"/>
            <a:ext cx="144016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EVKulbaeva\Desktop\logo_yprk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674634"/>
            <a:ext cx="4824535" cy="1162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12BD-896F-46D8-BFF2-45C10BEE6C6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86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2jcX3ZWXkOfdnSMjDs_l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2jcX3ZWXkOfdnSMjDs_l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2jcX3ZWXkOfdnSMjDs_l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2jcX3ZWXkOfdnSMjDs_l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zx3pqaVojU2R3.9nTMZao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zx3pqaVojU2R3.9nTMZao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2jcX3ZWXkOfdnSMjDs_l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mt2oysm0.fhLEK9o_6w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3603</TotalTime>
  <Words>850</Words>
  <Application>Microsoft Office PowerPoint</Application>
  <PresentationFormat>Экран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Times New Roman</vt:lpstr>
      <vt:lpstr>Тема Office</vt:lpstr>
      <vt:lpstr>Организация и проведение практики обучающихся Финансового университета  в 2017/2018 учебном году</vt:lpstr>
      <vt:lpstr>Документы, регламентирующие порядок организации  и проведения практики обучающихся</vt:lpstr>
      <vt:lpstr>Документы, регламентирующие порядок организации и проведения практики обучающихся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Земскова Татьяна Михайловна</dc:creator>
  <cp:lastModifiedBy>Толочко Елена Васильевна</cp:lastModifiedBy>
  <cp:revision>488</cp:revision>
  <cp:lastPrinted>2017-10-10T10:10:39Z</cp:lastPrinted>
  <dcterms:created xsi:type="dcterms:W3CDTF">2015-03-10T06:29:12Z</dcterms:created>
  <dcterms:modified xsi:type="dcterms:W3CDTF">2017-10-13T10:38:02Z</dcterms:modified>
</cp:coreProperties>
</file>