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34"/>
  </p:notesMasterIdLst>
  <p:sldIdLst>
    <p:sldId id="409" r:id="rId5"/>
    <p:sldId id="298" r:id="rId6"/>
    <p:sldId id="471" r:id="rId7"/>
    <p:sldId id="472" r:id="rId8"/>
    <p:sldId id="474" r:id="rId9"/>
    <p:sldId id="448" r:id="rId10"/>
    <p:sldId id="468" r:id="rId11"/>
    <p:sldId id="469" r:id="rId12"/>
    <p:sldId id="470" r:id="rId13"/>
    <p:sldId id="456" r:id="rId14"/>
    <p:sldId id="473" r:id="rId15"/>
    <p:sldId id="475" r:id="rId16"/>
    <p:sldId id="476" r:id="rId17"/>
    <p:sldId id="477" r:id="rId18"/>
    <p:sldId id="478" r:id="rId19"/>
    <p:sldId id="457" r:id="rId20"/>
    <p:sldId id="453" r:id="rId21"/>
    <p:sldId id="458" r:id="rId22"/>
    <p:sldId id="479" r:id="rId23"/>
    <p:sldId id="480" r:id="rId24"/>
    <p:sldId id="481" r:id="rId25"/>
    <p:sldId id="455" r:id="rId26"/>
    <p:sldId id="463" r:id="rId27"/>
    <p:sldId id="482" r:id="rId28"/>
    <p:sldId id="459" r:id="rId29"/>
    <p:sldId id="464" r:id="rId30"/>
    <p:sldId id="460" r:id="rId31"/>
    <p:sldId id="465" r:id="rId32"/>
    <p:sldId id="461" r:id="rId3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FFFF"/>
    <a:srgbClr val="CCECFF"/>
    <a:srgbClr val="D02C1E"/>
    <a:srgbClr val="336996"/>
    <a:srgbClr val="F2F2F2"/>
    <a:srgbClr val="004DFF"/>
    <a:srgbClr val="FF928F"/>
    <a:srgbClr val="FFDAD9"/>
    <a:srgbClr val="FFB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3" autoAdjust="0"/>
    <p:restoredTop sz="92700" autoAdjust="0"/>
  </p:normalViewPr>
  <p:slideViewPr>
    <p:cSldViewPr snapToGrid="0">
      <p:cViewPr varScale="1">
        <p:scale>
          <a:sx n="102" d="100"/>
          <a:sy n="102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 b="1">
                <a:solidFill>
                  <a:sysClr val="windowText" lastClr="000000"/>
                </a:solidFill>
              </a:rPr>
              <a:t>Публикации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Лист1!$B$42:$B$47</c:f>
              <c:strCache>
                <c:ptCount val="6"/>
                <c:pt idx="0">
                  <c:v>монографии</c:v>
                </c:pt>
                <c:pt idx="1">
                  <c:v>статьи ВАК</c:v>
                </c:pt>
                <c:pt idx="2">
                  <c:v>статьи Wos и Scopus</c:v>
                </c:pt>
                <c:pt idx="3">
                  <c:v>учебники и учебные пособия</c:v>
                </c:pt>
                <c:pt idx="4">
                  <c:v>патенты и ОИС</c:v>
                </c:pt>
                <c:pt idx="5">
                  <c:v>статьи в переодических изданиях и материалах конференций</c:v>
                </c:pt>
              </c:strCache>
            </c:strRef>
          </c:cat>
          <c:val>
            <c:numRef>
              <c:f>Лист1!$C$42:$C$47</c:f>
              <c:numCache>
                <c:formatCode>General</c:formatCode>
                <c:ptCount val="6"/>
                <c:pt idx="0">
                  <c:v>43</c:v>
                </c:pt>
                <c:pt idx="1">
                  <c:v>236</c:v>
                </c:pt>
                <c:pt idx="2">
                  <c:v>24</c:v>
                </c:pt>
                <c:pt idx="3">
                  <c:v>49</c:v>
                </c:pt>
                <c:pt idx="4">
                  <c:v>0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0-4C51-9ACC-77A1C5750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4218224"/>
        <c:axId val="714214064"/>
      </c:barChart>
      <c:catAx>
        <c:axId val="71421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4064"/>
        <c:crosses val="autoZero"/>
        <c:auto val="1"/>
        <c:lblAlgn val="ctr"/>
        <c:lblOffset val="100"/>
        <c:noMultiLvlLbl val="0"/>
      </c:catAx>
      <c:valAx>
        <c:axId val="71421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/>
              <a:t>Монографии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Лист1!$H$6:$H$12</c:f>
              <c:strCache>
                <c:ptCount val="7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 г.</c:v>
                </c:pt>
                <c:pt idx="5">
                  <c:v>2019 г.</c:v>
                </c:pt>
                <c:pt idx="6">
                  <c:v>2020 г.</c:v>
                </c:pt>
              </c:strCache>
            </c:strRef>
          </c:cat>
          <c:val>
            <c:numRef>
              <c:f>Лист1!$I$6:$I$12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7-4E48-A47D-25304F473A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68093983"/>
        <c:axId val="1668097311"/>
      </c:barChart>
      <c:catAx>
        <c:axId val="166809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7311"/>
        <c:crosses val="autoZero"/>
        <c:auto val="1"/>
        <c:lblAlgn val="ctr"/>
        <c:lblOffset val="100"/>
        <c:noMultiLvlLbl val="0"/>
      </c:catAx>
      <c:valAx>
        <c:axId val="166809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3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304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dirty="0"/>
              <a:t>Статьи в изданиях, индексируемые в международных базах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4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Лист1!$N$7:$N$9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Лист1!$O$7:$O$9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F4-482F-BB58-C724D515E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2961247"/>
        <c:axId val="1762972063"/>
      </c:barChart>
      <c:catAx>
        <c:axId val="176296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762972063"/>
        <c:crosses val="autoZero"/>
        <c:auto val="1"/>
        <c:lblAlgn val="ctr"/>
        <c:lblOffset val="100"/>
        <c:noMultiLvlLbl val="0"/>
      </c:catAx>
      <c:valAx>
        <c:axId val="176297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762961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2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Статьи ВАК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Лист1!$M$29:$M$35</c:f>
              <c:strCache>
                <c:ptCount val="7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2018г.</c:v>
                </c:pt>
                <c:pt idx="5">
                  <c:v>2019 г.</c:v>
                </c:pt>
                <c:pt idx="6">
                  <c:v>2020 г.</c:v>
                </c:pt>
              </c:strCache>
            </c:strRef>
          </c:cat>
          <c:val>
            <c:numRef>
              <c:f>Лист1!$N$29:$N$35</c:f>
              <c:numCache>
                <c:formatCode>General</c:formatCode>
                <c:ptCount val="7"/>
                <c:pt idx="0">
                  <c:v>32</c:v>
                </c:pt>
                <c:pt idx="1">
                  <c:v>50</c:v>
                </c:pt>
                <c:pt idx="2">
                  <c:v>22</c:v>
                </c:pt>
                <c:pt idx="3">
                  <c:v>47</c:v>
                </c:pt>
                <c:pt idx="4">
                  <c:v>18</c:v>
                </c:pt>
                <c:pt idx="5">
                  <c:v>37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4-4887-8FF0-DAE915069B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89679"/>
        <c:axId val="1295791759"/>
      </c:barChart>
      <c:catAx>
        <c:axId val="129578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759"/>
        <c:crosses val="autoZero"/>
        <c:auto val="1"/>
        <c:lblAlgn val="ctr"/>
        <c:lblOffset val="100"/>
        <c:noMultiLvlLbl val="0"/>
      </c:catAx>
      <c:valAx>
        <c:axId val="129579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8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Учебники и учебные пособия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Лист1!$F$32:$F$38</c:f>
              <c:strCache>
                <c:ptCount val="7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2018г.</c:v>
                </c:pt>
                <c:pt idx="5">
                  <c:v>2019 г.</c:v>
                </c:pt>
                <c:pt idx="6">
                  <c:v>2020 г.</c:v>
                </c:pt>
              </c:strCache>
            </c:strRef>
          </c:cat>
          <c:val>
            <c:numRef>
              <c:f>Лист1!$G$32:$G$38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8</c:v>
                </c:pt>
                <c:pt idx="3">
                  <c:v>13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A-495C-BA41-2959AC5471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91343"/>
        <c:axId val="1295797583"/>
      </c:barChart>
      <c:catAx>
        <c:axId val="12957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7583"/>
        <c:crosses val="autoZero"/>
        <c:auto val="1"/>
        <c:lblAlgn val="ctr"/>
        <c:lblOffset val="100"/>
        <c:noMultiLvlLbl val="0"/>
      </c:catAx>
      <c:valAx>
        <c:axId val="129579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2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Объем финансирования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fld id="{D342A671-0567-40F1-BA61-38B7A29BDAD2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2C7-4AA4-BC27-600BC0E9E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Лист1!$Q$48:$Q$54</c:f>
              <c:strCache>
                <c:ptCount val="7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 г.</c:v>
                </c:pt>
                <c:pt idx="5">
                  <c:v>2019 г.</c:v>
                </c:pt>
                <c:pt idx="6">
                  <c:v>2020 г.</c:v>
                </c:pt>
              </c:strCache>
            </c:strRef>
          </c:cat>
          <c:val>
            <c:numRef>
              <c:f>Лист1!$R$48:$R$54</c:f>
              <c:numCache>
                <c:formatCode>General</c:formatCode>
                <c:ptCount val="7"/>
                <c:pt idx="0">
                  <c:v>2900</c:v>
                </c:pt>
                <c:pt idx="1">
                  <c:v>3541</c:v>
                </c:pt>
                <c:pt idx="2">
                  <c:v>396</c:v>
                </c:pt>
                <c:pt idx="3">
                  <c:v>2367</c:v>
                </c:pt>
                <c:pt idx="4">
                  <c:v>3416</c:v>
                </c:pt>
                <c:pt idx="5">
                  <c:v>4222</c:v>
                </c:pt>
                <c:pt idx="6">
                  <c:v>6027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0-4A4F-9032-5A4B5B3D24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852176"/>
        <c:axId val="721852592"/>
      </c:barChart>
      <c:catAx>
        <c:axId val="72185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592"/>
        <c:crosses val="autoZero"/>
        <c:auto val="1"/>
        <c:lblAlgn val="ctr"/>
        <c:lblOffset val="100"/>
        <c:noMultiLvlLbl val="0"/>
      </c:catAx>
      <c:valAx>
        <c:axId val="72185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r>
                  <a:rPr lang="ru-RU" sz="16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3.9351954898734819E-3"/>
              <c:y val="0.428595092886202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E9851-B491-4368-92DF-6E048A109F52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7377B3A9-4872-46E5-828E-05EA95BBF27C}">
      <dgm:prSet custT="1"/>
      <dgm:spPr>
        <a:ln>
          <a:solidFill>
            <a:srgbClr val="006666"/>
          </a:solidFill>
        </a:ln>
      </dgm:spPr>
      <dgm:t>
        <a:bodyPr/>
        <a:lstStyle/>
        <a:p>
          <a:pPr marL="450850" indent="0" algn="just"/>
          <a:r>
            <a:rPr lang="ru-RU" sz="1800" dirty="0">
              <a:latin typeface="Book Antiqua" panose="02040602050305030304" pitchFamily="18" charset="0"/>
              <a:cs typeface="Times New Roman" panose="02020603050405020304" pitchFamily="18" charset="0"/>
            </a:rPr>
            <a:t> </a:t>
          </a:r>
          <a:r>
            <a:rPr lang="ru-RU" sz="1800" u="sng" dirty="0">
              <a:latin typeface="Book Antiqua" panose="02040602050305030304" pitchFamily="18" charset="0"/>
              <a:cs typeface="Times New Roman" panose="02020603050405020304" pitchFamily="18" charset="0"/>
            </a:rPr>
            <a:t>13 ноября 1958 года</a:t>
          </a:r>
          <a:r>
            <a:rPr lang="ru-RU" sz="1800" dirty="0">
              <a:latin typeface="Book Antiqua" panose="02040602050305030304" pitchFamily="18" charset="0"/>
              <a:cs typeface="Times New Roman" panose="02020603050405020304" pitchFamily="18" charset="0"/>
            </a:rPr>
            <a:t> образована кафедра "Финансы предприятий отраслей народного хозяйства и финансирование капитальных вложений« (ранее входила в состав кафедры «Государственный бюджет и финансы предприятий отраслей народного хозяйства» Московского финансового института)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gm:t>
    </dgm:pt>
    <dgm:pt modelId="{9FC61CD5-90C4-4A3F-874D-8C2EF2793D49}" type="parTrans" cxnId="{EC40E7E6-4E54-4D32-BA35-C145A7CF3A11}">
      <dgm:prSet/>
      <dgm:spPr/>
      <dgm:t>
        <a:bodyPr/>
        <a:lstStyle/>
        <a:p>
          <a:endParaRPr lang="ru-RU"/>
        </a:p>
      </dgm:t>
    </dgm:pt>
    <dgm:pt modelId="{C2F55379-0AC8-4B8F-8D3C-7D2AFC60637D}" type="sibTrans" cxnId="{EC40E7E6-4E54-4D32-BA35-C145A7CF3A11}">
      <dgm:prSet/>
      <dgm:spPr/>
      <dgm:t>
        <a:bodyPr/>
        <a:lstStyle/>
        <a:p>
          <a:endParaRPr lang="ru-RU"/>
        </a:p>
      </dgm:t>
    </dgm:pt>
    <dgm:pt modelId="{56B27D7D-6211-4C94-A8BF-ABF639DA86F8}">
      <dgm:prSet custT="1"/>
      <dgm:spPr>
        <a:ln>
          <a:solidFill>
            <a:srgbClr val="006666"/>
          </a:solidFill>
        </a:ln>
      </dgm:spPr>
      <dgm:t>
        <a:bodyPr/>
        <a:lstStyle/>
        <a:p>
          <a:pPr algn="r"/>
          <a:r>
            <a:rPr lang="ru-RU" sz="1800" u="sng" dirty="0">
              <a:latin typeface="Book Antiqua" panose="02040602050305030304" pitchFamily="18" charset="0"/>
              <a:cs typeface="Times New Roman" panose="02020603050405020304" pitchFamily="18" charset="0"/>
            </a:rPr>
            <a:t>1998 год -</a:t>
          </a:r>
          <a:r>
            <a:rPr lang="ru-RU" sz="1800" dirty="0">
              <a:latin typeface="Book Antiqua" panose="02040602050305030304" pitchFamily="18" charset="0"/>
              <a:cs typeface="Times New Roman" panose="02020603050405020304" pitchFamily="18" charset="0"/>
            </a:rPr>
            <a:t> переименование - кафедра "Финансы предприятий и финансовый менеджмент" </a:t>
          </a:r>
        </a:p>
      </dgm:t>
    </dgm:pt>
    <dgm:pt modelId="{14EB4273-DA5B-417A-A2A9-541ED989FC19}" type="parTrans" cxnId="{2F5944ED-07D3-4EBF-B253-6EB9C8E2B2D1}">
      <dgm:prSet/>
      <dgm:spPr/>
      <dgm:t>
        <a:bodyPr/>
        <a:lstStyle/>
        <a:p>
          <a:endParaRPr lang="ru-RU"/>
        </a:p>
      </dgm:t>
    </dgm:pt>
    <dgm:pt modelId="{3C864994-2A32-4641-AD3A-4DFCF9E75A26}" type="sibTrans" cxnId="{2F5944ED-07D3-4EBF-B253-6EB9C8E2B2D1}">
      <dgm:prSet/>
      <dgm:spPr/>
      <dgm:t>
        <a:bodyPr/>
        <a:lstStyle/>
        <a:p>
          <a:endParaRPr lang="ru-RU"/>
        </a:p>
      </dgm:t>
    </dgm:pt>
    <dgm:pt modelId="{9BC34990-AB8A-4B1B-97C3-827E2070FE07}">
      <dgm:prSet custT="1"/>
      <dgm:spPr>
        <a:ln>
          <a:solidFill>
            <a:srgbClr val="006666"/>
          </a:solidFill>
        </a:ln>
      </dgm:spPr>
      <dgm:t>
        <a:bodyPr/>
        <a:lstStyle/>
        <a:p>
          <a:pPr marL="541338" indent="0" algn="l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u="sng" dirty="0">
              <a:latin typeface="Book Antiqua" panose="02040602050305030304" pitchFamily="18" charset="0"/>
              <a:cs typeface="Times New Roman" panose="02020603050405020304" pitchFamily="18" charset="0"/>
            </a:rPr>
            <a:t>1 апреля 2007 года</a:t>
          </a:r>
          <a:r>
            <a:rPr lang="ru-RU" sz="1800" dirty="0">
              <a:latin typeface="Book Antiqua" panose="02040602050305030304" pitchFamily="18" charset="0"/>
              <a:cs typeface="Times New Roman" panose="02020603050405020304" pitchFamily="18" charset="0"/>
            </a:rPr>
            <a:t> - переименование - кафедра "Финансовый менеджмент"</a:t>
          </a:r>
        </a:p>
      </dgm:t>
    </dgm:pt>
    <dgm:pt modelId="{D2B52AC3-1F78-44BF-A084-7A4F0F2F3EB4}" type="parTrans" cxnId="{6251E04A-B0E1-47F6-99E3-5897314A46A9}">
      <dgm:prSet/>
      <dgm:spPr/>
      <dgm:t>
        <a:bodyPr/>
        <a:lstStyle/>
        <a:p>
          <a:endParaRPr lang="ru-RU"/>
        </a:p>
      </dgm:t>
    </dgm:pt>
    <dgm:pt modelId="{7141E9CF-77BC-4CEB-A9B1-C36F0442D458}" type="sibTrans" cxnId="{6251E04A-B0E1-47F6-99E3-5897314A46A9}">
      <dgm:prSet/>
      <dgm:spPr/>
      <dgm:t>
        <a:bodyPr/>
        <a:lstStyle/>
        <a:p>
          <a:endParaRPr lang="ru-RU"/>
        </a:p>
      </dgm:t>
    </dgm:pt>
    <dgm:pt modelId="{F2F41769-8AEA-475B-9225-B068AE8C2578}">
      <dgm:prSet custT="1"/>
      <dgm:spPr>
        <a:ln>
          <a:solidFill>
            <a:srgbClr val="006666"/>
          </a:solidFill>
        </a:ln>
      </dgm:spPr>
      <dgm:t>
        <a:bodyPr/>
        <a:lstStyle/>
        <a:p>
          <a:pPr marL="541338" indent="0" algn="l"/>
          <a:r>
            <a:rPr lang="ru-RU" sz="1800" u="sng" dirty="0">
              <a:latin typeface="Book Antiqua" panose="02040602050305030304" pitchFamily="18" charset="0"/>
              <a:cs typeface="Times New Roman" panose="02020603050405020304" pitchFamily="18" charset="0"/>
            </a:rPr>
            <a:t>25 января 2013 года</a:t>
          </a:r>
          <a:r>
            <a:rPr lang="ru-RU" sz="1800" dirty="0">
              <a:latin typeface="Book Antiqua" panose="02040602050305030304" pitchFamily="18" charset="0"/>
              <a:cs typeface="Times New Roman" panose="02020603050405020304" pitchFamily="18" charset="0"/>
            </a:rPr>
            <a:t> - переименование - кафедра "Корпоративные финансы" </a:t>
          </a:r>
        </a:p>
      </dgm:t>
    </dgm:pt>
    <dgm:pt modelId="{D09F0586-E1C3-4D7B-B34A-38717992998E}" type="parTrans" cxnId="{435D51CF-D75B-42F9-8120-45926CE34D0D}">
      <dgm:prSet/>
      <dgm:spPr/>
      <dgm:t>
        <a:bodyPr/>
        <a:lstStyle/>
        <a:p>
          <a:endParaRPr lang="ru-RU"/>
        </a:p>
      </dgm:t>
    </dgm:pt>
    <dgm:pt modelId="{9CB8EA43-AD5A-43CD-8A9C-5C84C6BED1F5}" type="sibTrans" cxnId="{435D51CF-D75B-42F9-8120-45926CE34D0D}">
      <dgm:prSet/>
      <dgm:spPr/>
      <dgm:t>
        <a:bodyPr/>
        <a:lstStyle/>
        <a:p>
          <a:endParaRPr lang="ru-RU"/>
        </a:p>
      </dgm:t>
    </dgm:pt>
    <dgm:pt modelId="{43FBDD80-7EEC-416A-B2C5-EBC06B481014}">
      <dgm:prSet custT="1"/>
      <dgm:spPr>
        <a:ln>
          <a:solidFill>
            <a:srgbClr val="006666"/>
          </a:solidFill>
        </a:ln>
      </dgm:spPr>
      <dgm:t>
        <a:bodyPr/>
        <a:lstStyle/>
        <a:p>
          <a:pPr marL="0" algn="r"/>
          <a:endParaRPr lang="ru-RU" sz="1800" b="0" i="0" u="sng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41338" indent="0" algn="l"/>
          <a:r>
            <a:rPr lang="ru-RU" sz="1800" b="0" i="0" u="sng" dirty="0"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28 марта 2014 года </a:t>
          </a:r>
          <a:r>
            <a:rPr lang="ru-RU" sz="1800" b="0" i="0" dirty="0"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учреждена и утверждена </a:t>
          </a:r>
          <a:r>
            <a:rPr lang="ru-RU" sz="1800" b="0" i="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Ученым советом </a:t>
          </a:r>
          <a:r>
            <a:rPr lang="ru-RU" sz="1800" b="0" i="0" dirty="0" err="1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Финуниверситета</a:t>
          </a:r>
          <a:r>
            <a:rPr lang="ru-RU" sz="1800" b="0" i="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 Научная Школа "Школа </a:t>
          </a:r>
          <a:r>
            <a:rPr lang="ru-RU" sz="1800" b="0" i="0" dirty="0" err="1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Молякова</a:t>
          </a:r>
          <a:r>
            <a:rPr lang="ru-RU" sz="1800" b="0" i="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 Д.С. – Финансы микроэкономики"</a:t>
          </a:r>
          <a:r>
            <a:rPr lang="ru-RU" sz="18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algn="r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1CE0E9-67AA-4438-A8C0-F86F3BAEFFC9}" type="parTrans" cxnId="{B0A55B58-579C-415D-AEAD-A889107F5FBE}">
      <dgm:prSet/>
      <dgm:spPr/>
      <dgm:t>
        <a:bodyPr/>
        <a:lstStyle/>
        <a:p>
          <a:endParaRPr lang="ru-RU"/>
        </a:p>
      </dgm:t>
    </dgm:pt>
    <dgm:pt modelId="{4C46A8CD-4A6D-49C9-AF85-8988DB4C0831}" type="sibTrans" cxnId="{B0A55B58-579C-415D-AEAD-A889107F5FBE}">
      <dgm:prSet/>
      <dgm:spPr/>
      <dgm:t>
        <a:bodyPr/>
        <a:lstStyle/>
        <a:p>
          <a:endParaRPr lang="ru-RU"/>
        </a:p>
      </dgm:t>
    </dgm:pt>
    <dgm:pt modelId="{75155DDD-D1C0-4445-A168-770696936DFF}" type="pres">
      <dgm:prSet presAssocID="{8EAE9851-B491-4368-92DF-6E048A109F52}" presName="linearFlow" presStyleCnt="0">
        <dgm:presLayoutVars>
          <dgm:dir/>
          <dgm:resizeHandles val="exact"/>
        </dgm:presLayoutVars>
      </dgm:prSet>
      <dgm:spPr/>
    </dgm:pt>
    <dgm:pt modelId="{36AE304F-F2B7-4857-A848-9F8CBB5DD160}" type="pres">
      <dgm:prSet presAssocID="{7377B3A9-4872-46E5-828E-05EA95BBF27C}" presName="composite" presStyleCnt="0"/>
      <dgm:spPr/>
    </dgm:pt>
    <dgm:pt modelId="{2F77B023-E354-4D24-9635-AFC6CE45896A}" type="pres">
      <dgm:prSet presAssocID="{7377B3A9-4872-46E5-828E-05EA95BBF27C}" presName="imgShp" presStyleLbl="fgImgPlace1" presStyleIdx="0" presStyleCnt="5" custLinFactX="-100000" custLinFactNeighborX="-159288" custLinFactNeighborY="-2280"/>
      <dgm:spPr>
        <a:solidFill>
          <a:srgbClr val="006666"/>
        </a:solidFill>
      </dgm:spPr>
    </dgm:pt>
    <dgm:pt modelId="{BB53C949-3CFE-4374-AFD3-E55FB17631A2}" type="pres">
      <dgm:prSet presAssocID="{7377B3A9-4872-46E5-828E-05EA95BBF27C}" presName="txShp" presStyleLbl="node1" presStyleIdx="0" presStyleCnt="5" custScaleX="150376" custScaleY="123749" custLinFactNeighborX="1" custLinFactNeighborY="5118">
        <dgm:presLayoutVars>
          <dgm:bulletEnabled val="1"/>
        </dgm:presLayoutVars>
      </dgm:prSet>
      <dgm:spPr/>
    </dgm:pt>
    <dgm:pt modelId="{A29250D1-2A46-4668-A074-AADD38832CB3}" type="pres">
      <dgm:prSet presAssocID="{C2F55379-0AC8-4B8F-8D3C-7D2AFC60637D}" presName="spacing" presStyleCnt="0"/>
      <dgm:spPr/>
    </dgm:pt>
    <dgm:pt modelId="{39C6E45A-1BF9-45ED-AB94-DFB22F562C80}" type="pres">
      <dgm:prSet presAssocID="{56B27D7D-6211-4C94-A8BF-ABF639DA86F8}" presName="composite" presStyleCnt="0"/>
      <dgm:spPr/>
    </dgm:pt>
    <dgm:pt modelId="{3057B401-5878-4F9F-9BAD-2958AF12F838}" type="pres">
      <dgm:prSet presAssocID="{56B27D7D-6211-4C94-A8BF-ABF639DA86F8}" presName="imgShp" presStyleLbl="fgImgPlace1" presStyleIdx="1" presStyleCnt="5" custLinFactX="-100000" custLinFactNeighborX="-156229" custLinFactNeighborY="-4091"/>
      <dgm:spPr>
        <a:solidFill>
          <a:srgbClr val="006666"/>
        </a:solidFill>
      </dgm:spPr>
    </dgm:pt>
    <dgm:pt modelId="{F6E5865B-074D-43A4-9C94-6B41B84987F0}" type="pres">
      <dgm:prSet presAssocID="{56B27D7D-6211-4C94-A8BF-ABF639DA86F8}" presName="txShp" presStyleLbl="node1" presStyleIdx="1" presStyleCnt="5" custScaleX="150376">
        <dgm:presLayoutVars>
          <dgm:bulletEnabled val="1"/>
        </dgm:presLayoutVars>
      </dgm:prSet>
      <dgm:spPr/>
    </dgm:pt>
    <dgm:pt modelId="{44B919E0-5D71-42A3-AFE1-E7826698A066}" type="pres">
      <dgm:prSet presAssocID="{3C864994-2A32-4641-AD3A-4DFCF9E75A26}" presName="spacing" presStyleCnt="0"/>
      <dgm:spPr/>
    </dgm:pt>
    <dgm:pt modelId="{2C1EDBBD-7AB4-469F-AC95-5D780758BCC1}" type="pres">
      <dgm:prSet presAssocID="{9BC34990-AB8A-4B1B-97C3-827E2070FE07}" presName="composite" presStyleCnt="0"/>
      <dgm:spPr/>
    </dgm:pt>
    <dgm:pt modelId="{B34F1AB5-E63A-4617-AEED-110F5D97FE14}" type="pres">
      <dgm:prSet presAssocID="{9BC34990-AB8A-4B1B-97C3-827E2070FE07}" presName="imgShp" presStyleLbl="fgImgPlace1" presStyleIdx="2" presStyleCnt="5" custLinFactX="-100000" custLinFactNeighborX="-156229" custLinFactNeighborY="5188"/>
      <dgm:spPr>
        <a:solidFill>
          <a:srgbClr val="006666"/>
        </a:solidFill>
      </dgm:spPr>
    </dgm:pt>
    <dgm:pt modelId="{45722294-02AB-4DF2-92D4-C9F0500C97F4}" type="pres">
      <dgm:prSet presAssocID="{9BC34990-AB8A-4B1B-97C3-827E2070FE07}" presName="txShp" presStyleLbl="node1" presStyleIdx="2" presStyleCnt="5" custScaleX="150376">
        <dgm:presLayoutVars>
          <dgm:bulletEnabled val="1"/>
        </dgm:presLayoutVars>
      </dgm:prSet>
      <dgm:spPr/>
    </dgm:pt>
    <dgm:pt modelId="{02D0B277-1E79-41D9-962B-8BEA581A3A3A}" type="pres">
      <dgm:prSet presAssocID="{7141E9CF-77BC-4CEB-A9B1-C36F0442D458}" presName="spacing" presStyleCnt="0"/>
      <dgm:spPr/>
    </dgm:pt>
    <dgm:pt modelId="{E5B12B2A-37F4-4804-9C85-97DCF6D8AE9E}" type="pres">
      <dgm:prSet presAssocID="{F2F41769-8AEA-475B-9225-B068AE8C2578}" presName="composite" presStyleCnt="0"/>
      <dgm:spPr/>
    </dgm:pt>
    <dgm:pt modelId="{D62C6576-DBF4-409F-83EA-D7E9BE8A7BD3}" type="pres">
      <dgm:prSet presAssocID="{F2F41769-8AEA-475B-9225-B068AE8C2578}" presName="imgShp" presStyleLbl="fgImgPlace1" presStyleIdx="3" presStyleCnt="5" custLinFactX="-100000" custLinFactNeighborX="-171510" custLinFactNeighborY="4918"/>
      <dgm:spPr>
        <a:solidFill>
          <a:srgbClr val="006666"/>
        </a:solidFill>
      </dgm:spPr>
    </dgm:pt>
    <dgm:pt modelId="{73B4B682-6F3A-4371-8D25-BF912429402E}" type="pres">
      <dgm:prSet presAssocID="{F2F41769-8AEA-475B-9225-B068AE8C2578}" presName="txShp" presStyleLbl="node1" presStyleIdx="3" presStyleCnt="5" custScaleX="150376">
        <dgm:presLayoutVars>
          <dgm:bulletEnabled val="1"/>
        </dgm:presLayoutVars>
      </dgm:prSet>
      <dgm:spPr/>
    </dgm:pt>
    <dgm:pt modelId="{220CCF1F-46CD-42DB-9F07-E8248AFA5F59}" type="pres">
      <dgm:prSet presAssocID="{9CB8EA43-AD5A-43CD-8A9C-5C84C6BED1F5}" presName="spacing" presStyleCnt="0"/>
      <dgm:spPr/>
    </dgm:pt>
    <dgm:pt modelId="{49A052C6-E940-4A58-8C15-14374860562B}" type="pres">
      <dgm:prSet presAssocID="{43FBDD80-7EEC-416A-B2C5-EBC06B481014}" presName="composite" presStyleCnt="0"/>
      <dgm:spPr/>
    </dgm:pt>
    <dgm:pt modelId="{B719D202-016A-4A5C-A456-EE4B04B18D0B}" type="pres">
      <dgm:prSet presAssocID="{43FBDD80-7EEC-416A-B2C5-EBC06B481014}" presName="imgShp" presStyleLbl="fgImgPlace1" presStyleIdx="4" presStyleCnt="5" custLinFactX="-100000" custLinFactNeighborX="-159289" custLinFactNeighborY="-5762"/>
      <dgm:spPr>
        <a:solidFill>
          <a:srgbClr val="006666"/>
        </a:solidFill>
      </dgm:spPr>
    </dgm:pt>
    <dgm:pt modelId="{5E196F2F-626C-4BC2-85CC-E47EF9A82F02}" type="pres">
      <dgm:prSet presAssocID="{43FBDD80-7EEC-416A-B2C5-EBC06B481014}" presName="txShp" presStyleLbl="node1" presStyleIdx="4" presStyleCnt="5" custScaleX="150376" custLinFactNeighborX="79893" custLinFactNeighborY="33055">
        <dgm:presLayoutVars>
          <dgm:bulletEnabled val="1"/>
        </dgm:presLayoutVars>
      </dgm:prSet>
      <dgm:spPr/>
    </dgm:pt>
  </dgm:ptLst>
  <dgm:cxnLst>
    <dgm:cxn modelId="{5625E01A-00BE-4D5A-AAC0-86CC6D4D7925}" type="presOf" srcId="{8EAE9851-B491-4368-92DF-6E048A109F52}" destId="{75155DDD-D1C0-4445-A168-770696936DFF}" srcOrd="0" destOrd="0" presId="urn:microsoft.com/office/officeart/2005/8/layout/vList3"/>
    <dgm:cxn modelId="{32B9412B-4CEF-4E40-BE56-4673092B3028}" type="presOf" srcId="{F2F41769-8AEA-475B-9225-B068AE8C2578}" destId="{73B4B682-6F3A-4371-8D25-BF912429402E}" srcOrd="0" destOrd="0" presId="urn:microsoft.com/office/officeart/2005/8/layout/vList3"/>
    <dgm:cxn modelId="{6251E04A-B0E1-47F6-99E3-5897314A46A9}" srcId="{8EAE9851-B491-4368-92DF-6E048A109F52}" destId="{9BC34990-AB8A-4B1B-97C3-827E2070FE07}" srcOrd="2" destOrd="0" parTransId="{D2B52AC3-1F78-44BF-A084-7A4F0F2F3EB4}" sibTransId="{7141E9CF-77BC-4CEB-A9B1-C36F0442D458}"/>
    <dgm:cxn modelId="{B0A55B58-579C-415D-AEAD-A889107F5FBE}" srcId="{8EAE9851-B491-4368-92DF-6E048A109F52}" destId="{43FBDD80-7EEC-416A-B2C5-EBC06B481014}" srcOrd="4" destOrd="0" parTransId="{061CE0E9-67AA-4438-A8C0-F86F3BAEFFC9}" sibTransId="{4C46A8CD-4A6D-49C9-AF85-8988DB4C0831}"/>
    <dgm:cxn modelId="{8287C8A3-F129-4134-B3D5-1DF30DACCACA}" type="presOf" srcId="{43FBDD80-7EEC-416A-B2C5-EBC06B481014}" destId="{5E196F2F-626C-4BC2-85CC-E47EF9A82F02}" srcOrd="0" destOrd="0" presId="urn:microsoft.com/office/officeart/2005/8/layout/vList3"/>
    <dgm:cxn modelId="{435D51CF-D75B-42F9-8120-45926CE34D0D}" srcId="{8EAE9851-B491-4368-92DF-6E048A109F52}" destId="{F2F41769-8AEA-475B-9225-B068AE8C2578}" srcOrd="3" destOrd="0" parTransId="{D09F0586-E1C3-4D7B-B34A-38717992998E}" sibTransId="{9CB8EA43-AD5A-43CD-8A9C-5C84C6BED1F5}"/>
    <dgm:cxn modelId="{90B6AEDD-AB88-4D34-A07D-A0BE12C4AB9C}" type="presOf" srcId="{9BC34990-AB8A-4B1B-97C3-827E2070FE07}" destId="{45722294-02AB-4DF2-92D4-C9F0500C97F4}" srcOrd="0" destOrd="0" presId="urn:microsoft.com/office/officeart/2005/8/layout/vList3"/>
    <dgm:cxn modelId="{AF459AE0-26D5-46FE-8735-8BF98D9E076F}" type="presOf" srcId="{56B27D7D-6211-4C94-A8BF-ABF639DA86F8}" destId="{F6E5865B-074D-43A4-9C94-6B41B84987F0}" srcOrd="0" destOrd="0" presId="urn:microsoft.com/office/officeart/2005/8/layout/vList3"/>
    <dgm:cxn modelId="{EC40E7E6-4E54-4D32-BA35-C145A7CF3A11}" srcId="{8EAE9851-B491-4368-92DF-6E048A109F52}" destId="{7377B3A9-4872-46E5-828E-05EA95BBF27C}" srcOrd="0" destOrd="0" parTransId="{9FC61CD5-90C4-4A3F-874D-8C2EF2793D49}" sibTransId="{C2F55379-0AC8-4B8F-8D3C-7D2AFC60637D}"/>
    <dgm:cxn modelId="{FA9D36EC-BD83-4414-BC73-21051C2A103F}" type="presOf" srcId="{7377B3A9-4872-46E5-828E-05EA95BBF27C}" destId="{BB53C949-3CFE-4374-AFD3-E55FB17631A2}" srcOrd="0" destOrd="0" presId="urn:microsoft.com/office/officeart/2005/8/layout/vList3"/>
    <dgm:cxn modelId="{2F5944ED-07D3-4EBF-B253-6EB9C8E2B2D1}" srcId="{8EAE9851-B491-4368-92DF-6E048A109F52}" destId="{56B27D7D-6211-4C94-A8BF-ABF639DA86F8}" srcOrd="1" destOrd="0" parTransId="{14EB4273-DA5B-417A-A2A9-541ED989FC19}" sibTransId="{3C864994-2A32-4641-AD3A-4DFCF9E75A26}"/>
    <dgm:cxn modelId="{92C67996-59D3-4548-8D5F-EC059B5CB317}" type="presParOf" srcId="{75155DDD-D1C0-4445-A168-770696936DFF}" destId="{36AE304F-F2B7-4857-A848-9F8CBB5DD160}" srcOrd="0" destOrd="0" presId="urn:microsoft.com/office/officeart/2005/8/layout/vList3"/>
    <dgm:cxn modelId="{9362813B-C882-40D1-89AF-849B5552EBED}" type="presParOf" srcId="{36AE304F-F2B7-4857-A848-9F8CBB5DD160}" destId="{2F77B023-E354-4D24-9635-AFC6CE45896A}" srcOrd="0" destOrd="0" presId="urn:microsoft.com/office/officeart/2005/8/layout/vList3"/>
    <dgm:cxn modelId="{30399A25-1769-4E00-8BDA-CEFA873C2E6F}" type="presParOf" srcId="{36AE304F-F2B7-4857-A848-9F8CBB5DD160}" destId="{BB53C949-3CFE-4374-AFD3-E55FB17631A2}" srcOrd="1" destOrd="0" presId="urn:microsoft.com/office/officeart/2005/8/layout/vList3"/>
    <dgm:cxn modelId="{01741091-71A8-4DFF-9B83-17927DDEB8DF}" type="presParOf" srcId="{75155DDD-D1C0-4445-A168-770696936DFF}" destId="{A29250D1-2A46-4668-A074-AADD38832CB3}" srcOrd="1" destOrd="0" presId="urn:microsoft.com/office/officeart/2005/8/layout/vList3"/>
    <dgm:cxn modelId="{E1F8864B-566D-4D47-92E7-EB0668AF28C6}" type="presParOf" srcId="{75155DDD-D1C0-4445-A168-770696936DFF}" destId="{39C6E45A-1BF9-45ED-AB94-DFB22F562C80}" srcOrd="2" destOrd="0" presId="urn:microsoft.com/office/officeart/2005/8/layout/vList3"/>
    <dgm:cxn modelId="{3FB22170-B038-46CE-9560-40E7CE16F31A}" type="presParOf" srcId="{39C6E45A-1BF9-45ED-AB94-DFB22F562C80}" destId="{3057B401-5878-4F9F-9BAD-2958AF12F838}" srcOrd="0" destOrd="0" presId="urn:microsoft.com/office/officeart/2005/8/layout/vList3"/>
    <dgm:cxn modelId="{332CE525-9EDB-4639-85A7-49CE8C47021E}" type="presParOf" srcId="{39C6E45A-1BF9-45ED-AB94-DFB22F562C80}" destId="{F6E5865B-074D-43A4-9C94-6B41B84987F0}" srcOrd="1" destOrd="0" presId="urn:microsoft.com/office/officeart/2005/8/layout/vList3"/>
    <dgm:cxn modelId="{81BB1F6D-CC2F-4CB4-927A-3F390256CFC3}" type="presParOf" srcId="{75155DDD-D1C0-4445-A168-770696936DFF}" destId="{44B919E0-5D71-42A3-AFE1-E7826698A066}" srcOrd="3" destOrd="0" presId="urn:microsoft.com/office/officeart/2005/8/layout/vList3"/>
    <dgm:cxn modelId="{7D8DC369-95B0-4E0E-A21F-2F0DD9617187}" type="presParOf" srcId="{75155DDD-D1C0-4445-A168-770696936DFF}" destId="{2C1EDBBD-7AB4-469F-AC95-5D780758BCC1}" srcOrd="4" destOrd="0" presId="urn:microsoft.com/office/officeart/2005/8/layout/vList3"/>
    <dgm:cxn modelId="{72BEA013-434F-48B9-975F-220CCC4F9DBD}" type="presParOf" srcId="{2C1EDBBD-7AB4-469F-AC95-5D780758BCC1}" destId="{B34F1AB5-E63A-4617-AEED-110F5D97FE14}" srcOrd="0" destOrd="0" presId="urn:microsoft.com/office/officeart/2005/8/layout/vList3"/>
    <dgm:cxn modelId="{B147EF8C-A837-4C97-938D-625CD3137632}" type="presParOf" srcId="{2C1EDBBD-7AB4-469F-AC95-5D780758BCC1}" destId="{45722294-02AB-4DF2-92D4-C9F0500C97F4}" srcOrd="1" destOrd="0" presId="urn:microsoft.com/office/officeart/2005/8/layout/vList3"/>
    <dgm:cxn modelId="{D2EA5852-F560-4972-8EED-32D9F89900D8}" type="presParOf" srcId="{75155DDD-D1C0-4445-A168-770696936DFF}" destId="{02D0B277-1E79-41D9-962B-8BEA581A3A3A}" srcOrd="5" destOrd="0" presId="urn:microsoft.com/office/officeart/2005/8/layout/vList3"/>
    <dgm:cxn modelId="{50BD3C79-4218-4239-BC72-1F225D444019}" type="presParOf" srcId="{75155DDD-D1C0-4445-A168-770696936DFF}" destId="{E5B12B2A-37F4-4804-9C85-97DCF6D8AE9E}" srcOrd="6" destOrd="0" presId="urn:microsoft.com/office/officeart/2005/8/layout/vList3"/>
    <dgm:cxn modelId="{D3EFBC55-39AD-4480-B67A-D1EB0A168CF2}" type="presParOf" srcId="{E5B12B2A-37F4-4804-9C85-97DCF6D8AE9E}" destId="{D62C6576-DBF4-409F-83EA-D7E9BE8A7BD3}" srcOrd="0" destOrd="0" presId="urn:microsoft.com/office/officeart/2005/8/layout/vList3"/>
    <dgm:cxn modelId="{D84C09EA-A00F-4A39-AF22-E29F1F1A58E0}" type="presParOf" srcId="{E5B12B2A-37F4-4804-9C85-97DCF6D8AE9E}" destId="{73B4B682-6F3A-4371-8D25-BF912429402E}" srcOrd="1" destOrd="0" presId="urn:microsoft.com/office/officeart/2005/8/layout/vList3"/>
    <dgm:cxn modelId="{159CF8E7-2E73-4472-9719-4F0EAB0368F2}" type="presParOf" srcId="{75155DDD-D1C0-4445-A168-770696936DFF}" destId="{220CCF1F-46CD-42DB-9F07-E8248AFA5F59}" srcOrd="7" destOrd="0" presId="urn:microsoft.com/office/officeart/2005/8/layout/vList3"/>
    <dgm:cxn modelId="{B8FBD738-12ED-49BD-8358-A059E0D57ADB}" type="presParOf" srcId="{75155DDD-D1C0-4445-A168-770696936DFF}" destId="{49A052C6-E940-4A58-8C15-14374860562B}" srcOrd="8" destOrd="0" presId="urn:microsoft.com/office/officeart/2005/8/layout/vList3"/>
    <dgm:cxn modelId="{3EF81A1E-9B57-4D99-9149-F77B5C1FE4AE}" type="presParOf" srcId="{49A052C6-E940-4A58-8C15-14374860562B}" destId="{B719D202-016A-4A5C-A456-EE4B04B18D0B}" srcOrd="0" destOrd="0" presId="urn:microsoft.com/office/officeart/2005/8/layout/vList3"/>
    <dgm:cxn modelId="{97CD0B7B-3DFE-41FA-BC73-7161CBF699BC}" type="presParOf" srcId="{49A052C6-E940-4A58-8C15-14374860562B}" destId="{5E196F2F-626C-4BC2-85CC-E47EF9A82F0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C740F-9E6A-4737-86C5-44252649277A}" type="doc">
      <dgm:prSet loTypeId="urn:microsoft.com/office/officeart/2005/8/layout/hProcess7#1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20B0873D-39B5-45F5-85CD-81DECE5A98BB}">
      <dgm:prSet phldrT="[Текст]" custT="1"/>
      <dgm:spPr>
        <a:solidFill>
          <a:schemeClr val="bg1"/>
        </a:solidFill>
        <a:ln>
          <a:solidFill>
            <a:srgbClr val="006666"/>
          </a:solidFill>
        </a:ln>
      </dgm:spPr>
      <dgm:t>
        <a:bodyPr/>
        <a:lstStyle/>
        <a:p>
          <a:r>
            <a:rPr lang="ru-RU" sz="2000" b="1" dirty="0">
              <a:latin typeface="Book Antiqua" panose="02040602050305030304" pitchFamily="18" charset="0"/>
            </a:rPr>
            <a:t>1958-1973</a:t>
          </a:r>
        </a:p>
      </dgm:t>
    </dgm:pt>
    <dgm:pt modelId="{5B524F2F-F710-4C6C-A56F-1CF8555DFDF8}" type="parTrans" cxnId="{07E0932A-74F8-4082-8977-7EC5D2B73FD4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B2CCEFAC-D73E-4DD2-9E67-E198B6DBBC11}" type="sibTrans" cxnId="{07E0932A-74F8-4082-8977-7EC5D2B73FD4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23F39ADB-CE78-41FE-A38F-BF26E17553A0}">
      <dgm:prSet phldrT="[Текст]" custT="1"/>
      <dgm:spPr/>
      <dgm:t>
        <a:bodyPr/>
        <a:lstStyle/>
        <a:p>
          <a:r>
            <a:rPr lang="ru-RU" sz="1600" dirty="0">
              <a:latin typeface="Book Antiqua" panose="02040602050305030304" pitchFamily="18" charset="0"/>
            </a:rPr>
            <a:t>доктор экономических наук, профессор </a:t>
          </a:r>
        </a:p>
        <a:p>
          <a:r>
            <a:rPr lang="ru-RU" sz="1600" b="1" dirty="0">
              <a:latin typeface="Book Antiqua" panose="02040602050305030304" pitchFamily="18" charset="0"/>
            </a:rPr>
            <a:t>Шер  </a:t>
          </a:r>
        </a:p>
        <a:p>
          <a:r>
            <a:rPr lang="ru-RU" sz="1600" b="1" dirty="0">
              <a:latin typeface="Book Antiqua" panose="02040602050305030304" pitchFamily="18" charset="0"/>
            </a:rPr>
            <a:t>Исаак </a:t>
          </a:r>
        </a:p>
        <a:p>
          <a:r>
            <a:rPr lang="ru-RU" sz="1600" b="1" dirty="0">
              <a:latin typeface="Book Antiqua" panose="02040602050305030304" pitchFamily="18" charset="0"/>
            </a:rPr>
            <a:t>Дмитриевич</a:t>
          </a:r>
          <a:r>
            <a:rPr lang="ru-RU" sz="1600" dirty="0">
              <a:latin typeface="Book Antiqua" panose="02040602050305030304" pitchFamily="18" charset="0"/>
            </a:rPr>
            <a:t> </a:t>
          </a:r>
        </a:p>
        <a:p>
          <a:r>
            <a:rPr lang="ru-RU" sz="1600" dirty="0">
              <a:latin typeface="Book Antiqua" panose="02040602050305030304" pitchFamily="18" charset="0"/>
            </a:rPr>
            <a:t>До начала научно-педагогической деятельности в Московском финансовом институте работал в Промбанке СССР, а с 1946 года - в Московском финансовом институте</a:t>
          </a:r>
        </a:p>
      </dgm:t>
    </dgm:pt>
    <dgm:pt modelId="{9DC6DA30-430C-4D5A-A2A1-5F052A6A2C6E}" type="parTrans" cxnId="{8245EDF6-59B6-47F7-86B8-FB8756F43685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1EC1F673-807F-42CA-A92E-C33447CE2552}" type="sibTrans" cxnId="{8245EDF6-59B6-47F7-86B8-FB8756F43685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0D13DFE9-6985-4124-BB5A-734F08975C35}">
      <dgm:prSet phldrT="[Текст]" custT="1"/>
      <dgm:spPr>
        <a:solidFill>
          <a:schemeClr val="bg1"/>
        </a:solidFill>
        <a:ln>
          <a:solidFill>
            <a:srgbClr val="006666"/>
          </a:solidFill>
        </a:ln>
      </dgm:spPr>
      <dgm:t>
        <a:bodyPr/>
        <a:lstStyle/>
        <a:p>
          <a:r>
            <a:rPr lang="ru-RU" sz="2000" b="1" dirty="0">
              <a:latin typeface="Book Antiqua" panose="02040602050305030304" pitchFamily="18" charset="0"/>
            </a:rPr>
            <a:t>1973-1988</a:t>
          </a:r>
        </a:p>
      </dgm:t>
    </dgm:pt>
    <dgm:pt modelId="{82C77683-6981-429E-9BE3-F368ECDEAEC4}" type="parTrans" cxnId="{53168E5B-B4EC-4017-A3B4-7EC88C7CD1CF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16EB8CEE-AF47-4D20-B845-E7A416EC634D}" type="sibTrans" cxnId="{53168E5B-B4EC-4017-A3B4-7EC88C7CD1CF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E03A8032-D877-43E8-95C4-DF301BAAA9F4}">
      <dgm:prSet phldrT="[Текст]" custT="1"/>
      <dgm:spPr/>
      <dgm:t>
        <a:bodyPr/>
        <a:lstStyle/>
        <a:p>
          <a:r>
            <a:rPr lang="ru-RU" sz="1600" dirty="0">
              <a:latin typeface="Book Antiqua" panose="02040602050305030304" pitchFamily="18" charset="0"/>
            </a:rPr>
            <a:t>заслуженный деятель науки РФСР, доктор экономических наук, профессор </a:t>
          </a:r>
        </a:p>
        <a:p>
          <a:r>
            <a:rPr lang="ru-RU" sz="1600" b="1" dirty="0" err="1">
              <a:latin typeface="Book Antiqua" panose="02040602050305030304" pitchFamily="18" charset="0"/>
            </a:rPr>
            <a:t>Моляков</a:t>
          </a:r>
          <a:r>
            <a:rPr lang="ru-RU" sz="1600" b="1" dirty="0">
              <a:latin typeface="Book Antiqua" panose="02040602050305030304" pitchFamily="18" charset="0"/>
            </a:rPr>
            <a:t> </a:t>
          </a:r>
        </a:p>
        <a:p>
          <a:r>
            <a:rPr lang="ru-RU" sz="1600" b="1" dirty="0">
              <a:latin typeface="Book Antiqua" panose="02040602050305030304" pitchFamily="18" charset="0"/>
            </a:rPr>
            <a:t>Дмитрий </a:t>
          </a:r>
        </a:p>
        <a:p>
          <a:r>
            <a:rPr lang="ru-RU" sz="1600" b="1" dirty="0">
              <a:latin typeface="Book Antiqua" panose="02040602050305030304" pitchFamily="18" charset="0"/>
            </a:rPr>
            <a:t>Степанович</a:t>
          </a:r>
          <a:r>
            <a:rPr lang="ru-RU" sz="1600" dirty="0">
              <a:latin typeface="Book Antiqua" panose="02040602050305030304" pitchFamily="18" charset="0"/>
            </a:rPr>
            <a:t> </a:t>
          </a:r>
        </a:p>
        <a:p>
          <a:r>
            <a:rPr lang="ru-RU" sz="1600" dirty="0">
              <a:latin typeface="Book Antiqua" panose="02040602050305030304" pitchFamily="18" charset="0"/>
            </a:rPr>
            <a:t>На научно-педагогическую деятельность в Московский финансовый институт </a:t>
          </a:r>
          <a:r>
            <a:rPr lang="ru-RU" sz="1600" dirty="0" err="1">
              <a:latin typeface="Book Antiqua" panose="02040602050305030304" pitchFamily="18" charset="0"/>
            </a:rPr>
            <a:t>Моляков</a:t>
          </a:r>
          <a:r>
            <a:rPr lang="ru-RU" sz="1600" dirty="0">
              <a:latin typeface="Book Antiqua" panose="02040602050305030304" pitchFamily="18" charset="0"/>
            </a:rPr>
            <a:t> Д.С. пришел в 1963 году с должности начальника Управления финансирования промышленности Министерства финансов РСФСР </a:t>
          </a:r>
        </a:p>
      </dgm:t>
    </dgm:pt>
    <dgm:pt modelId="{1717DA7E-E0DC-4ECB-9559-EA94CA509C70}" type="parTrans" cxnId="{3F97D71E-3FFF-401E-A1D2-357B76BBA3EE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B9E85DAA-4515-4245-8343-5660EFBB826E}" type="sibTrans" cxnId="{3F97D71E-3FFF-401E-A1D2-357B76BBA3EE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B4C0785-5C90-4302-A57A-9DDFC33E1DA2}">
      <dgm:prSet phldrT="[Текст]" custT="1"/>
      <dgm:spPr>
        <a:solidFill>
          <a:schemeClr val="bg1"/>
        </a:solidFill>
        <a:ln>
          <a:solidFill>
            <a:srgbClr val="006666"/>
          </a:solidFill>
        </a:ln>
      </dgm:spPr>
      <dgm:t>
        <a:bodyPr/>
        <a:lstStyle/>
        <a:p>
          <a:r>
            <a:rPr lang="ru-RU" sz="2000" b="1" dirty="0">
              <a:latin typeface="Book Antiqua" panose="02040602050305030304" pitchFamily="18" charset="0"/>
            </a:rPr>
            <a:t>1988-1991</a:t>
          </a:r>
        </a:p>
      </dgm:t>
    </dgm:pt>
    <dgm:pt modelId="{9D436EC0-4220-4FA1-8F62-C2ACCBA22CFD}" type="parTrans" cxnId="{71498DA1-B050-4817-B3BC-2945B500822E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A91E47E-7BB8-4345-A0CF-A8BCD9D90014}" type="sibTrans" cxnId="{71498DA1-B050-4817-B3BC-2945B500822E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34638AB8-7984-43A0-98E1-DE9F491A3BD7}">
      <dgm:prSet phldrT="[Текст]" custT="1"/>
      <dgm:spPr/>
      <dgm:t>
        <a:bodyPr/>
        <a:lstStyle/>
        <a:p>
          <a:r>
            <a:rPr lang="ru-RU" sz="1600" b="0" dirty="0">
              <a:latin typeface="Book Antiqua" panose="02040602050305030304" pitchFamily="18" charset="0"/>
            </a:rPr>
            <a:t>доктор экономических наук, </a:t>
          </a:r>
        </a:p>
        <a:p>
          <a:r>
            <a:rPr lang="ru-RU" sz="1600" b="0" dirty="0">
              <a:latin typeface="Book Antiqua" panose="02040602050305030304" pitchFamily="18" charset="0"/>
            </a:rPr>
            <a:t>профессор </a:t>
          </a:r>
        </a:p>
        <a:p>
          <a:r>
            <a:rPr lang="ru-RU" sz="1600" b="1" dirty="0">
              <a:latin typeface="Book Antiqua" panose="02040602050305030304" pitchFamily="18" charset="0"/>
            </a:rPr>
            <a:t>Бард </a:t>
          </a:r>
        </a:p>
        <a:p>
          <a:r>
            <a:rPr lang="ru-RU" sz="1600" b="1" dirty="0">
              <a:latin typeface="Book Antiqua" panose="02040602050305030304" pitchFamily="18" charset="0"/>
            </a:rPr>
            <a:t>Владимир</a:t>
          </a:r>
        </a:p>
        <a:p>
          <a:r>
            <a:rPr lang="ru-RU" sz="1600" b="1" dirty="0">
              <a:latin typeface="Book Antiqua" panose="02040602050305030304" pitchFamily="18" charset="0"/>
            </a:rPr>
            <a:t>Семенович – </a:t>
          </a:r>
        </a:p>
        <a:p>
          <a:r>
            <a:rPr lang="ru-RU" sz="1600" b="0" dirty="0">
              <a:latin typeface="Book Antiqua" panose="02040602050305030304" pitchFamily="18" charset="0"/>
            </a:rPr>
            <a:t>выпускник Московского финансового института 1962 года</a:t>
          </a:r>
        </a:p>
      </dgm:t>
    </dgm:pt>
    <dgm:pt modelId="{A9F96558-7017-4DD5-B910-84C0A003D979}" type="parTrans" cxnId="{E2D45AE8-FEA2-4927-A746-E23127B2A69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9751730-B310-4A0E-AA46-D609529CFBB8}" type="sibTrans" cxnId="{E2D45AE8-FEA2-4927-A746-E23127B2A69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2B30A3B-A2F8-4FCE-95C5-602AEE692D1E}">
      <dgm:prSet phldrT="[Текст]" custT="1"/>
      <dgm:spPr>
        <a:solidFill>
          <a:schemeClr val="bg1"/>
        </a:solidFill>
        <a:ln>
          <a:solidFill>
            <a:srgbClr val="006666"/>
          </a:solidFill>
        </a:ln>
      </dgm:spPr>
      <dgm:t>
        <a:bodyPr/>
        <a:lstStyle/>
        <a:p>
          <a:r>
            <a:rPr lang="ru-RU" sz="2000" b="1" dirty="0">
              <a:latin typeface="Book Antiqua" panose="02040602050305030304" pitchFamily="18" charset="0"/>
            </a:rPr>
            <a:t>1991 по н.в.</a:t>
          </a:r>
        </a:p>
      </dgm:t>
    </dgm:pt>
    <dgm:pt modelId="{1336B970-F8D6-4BFD-94CF-2F84EB63BC86}" type="parTrans" cxnId="{DFA8F0C2-B0A5-4BEE-B6D9-0EAD24CE63EC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801B08FA-E7BC-478A-8B37-A81BD1A68DA0}" type="sibTrans" cxnId="{DFA8F0C2-B0A5-4BEE-B6D9-0EAD24CE63EC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671E8AA-0CEE-466F-9C0A-B9ECB3908334}">
      <dgm:prSet phldrT="[Текст]" custT="1"/>
      <dgm:spPr/>
      <dgm:t>
        <a:bodyPr/>
        <a:lstStyle/>
        <a:p>
          <a:r>
            <a:rPr lang="ru-RU" sz="1600" b="0" dirty="0">
              <a:latin typeface="Book Antiqua" panose="02040602050305030304" pitchFamily="18" charset="0"/>
            </a:rPr>
            <a:t>кандидат экономических наук, </a:t>
          </a:r>
        </a:p>
        <a:p>
          <a:r>
            <a:rPr lang="ru-RU" sz="1600" b="0" dirty="0">
              <a:latin typeface="Book Antiqua" panose="02040602050305030304" pitchFamily="18" charset="0"/>
            </a:rPr>
            <a:t>профессор </a:t>
          </a:r>
        </a:p>
        <a:p>
          <a:r>
            <a:rPr lang="ru-RU" sz="1600" b="1" dirty="0">
              <a:latin typeface="Book Antiqua" panose="02040602050305030304" pitchFamily="18" charset="0"/>
            </a:rPr>
            <a:t>Шохин </a:t>
          </a:r>
        </a:p>
        <a:p>
          <a:r>
            <a:rPr lang="ru-RU" sz="1600" b="1" dirty="0">
              <a:latin typeface="Book Antiqua" panose="02040602050305030304" pitchFamily="18" charset="0"/>
            </a:rPr>
            <a:t>Евгений </a:t>
          </a:r>
        </a:p>
        <a:p>
          <a:r>
            <a:rPr lang="ru-RU" sz="1600" b="1" dirty="0">
              <a:latin typeface="Book Antiqua" panose="02040602050305030304" pitchFamily="18" charset="0"/>
            </a:rPr>
            <a:t>Иванович </a:t>
          </a:r>
          <a:r>
            <a:rPr lang="ru-RU" sz="1600" b="0" dirty="0">
              <a:latin typeface="Book Antiqua" panose="02040602050305030304" pitchFamily="18" charset="0"/>
            </a:rPr>
            <a:t>– </a:t>
          </a:r>
        </a:p>
        <a:p>
          <a:r>
            <a:rPr lang="ru-RU" sz="1600" b="0" dirty="0">
              <a:latin typeface="Book Antiqua" panose="02040602050305030304" pitchFamily="18" charset="0"/>
            </a:rPr>
            <a:t>выпускник Московского финансового института 1969 года. </a:t>
          </a:r>
        </a:p>
      </dgm:t>
    </dgm:pt>
    <dgm:pt modelId="{4F950538-5999-4A24-8EB4-2E3E71AFEAF3}" type="parTrans" cxnId="{BFB0E7C0-937A-4F34-BD0C-D17277CBBE23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710DC24-3D27-41E8-87EE-D343FB0EA93A}" type="sibTrans" cxnId="{BFB0E7C0-937A-4F34-BD0C-D17277CBBE23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D3E75FC3-BEE0-435C-8117-2F614EAEA544}" type="pres">
      <dgm:prSet presAssocID="{BB3C740F-9E6A-4737-86C5-44252649277A}" presName="Name0" presStyleCnt="0">
        <dgm:presLayoutVars>
          <dgm:dir/>
          <dgm:animLvl val="lvl"/>
          <dgm:resizeHandles val="exact"/>
        </dgm:presLayoutVars>
      </dgm:prSet>
      <dgm:spPr/>
    </dgm:pt>
    <dgm:pt modelId="{35B37DBF-C721-47AE-9B51-CFBE6370EA1D}" type="pres">
      <dgm:prSet presAssocID="{20B0873D-39B5-45F5-85CD-81DECE5A98BB}" presName="compositeNode" presStyleCnt="0">
        <dgm:presLayoutVars>
          <dgm:bulletEnabled val="1"/>
        </dgm:presLayoutVars>
      </dgm:prSet>
      <dgm:spPr/>
    </dgm:pt>
    <dgm:pt modelId="{37F1FB9D-22F7-43A4-8CD4-1381EC777EFB}" type="pres">
      <dgm:prSet presAssocID="{20B0873D-39B5-45F5-85CD-81DECE5A98BB}" presName="bgRect" presStyleLbl="node1" presStyleIdx="0" presStyleCnt="4" custScaleY="151699" custLinFactNeighborX="-413" custLinFactNeighborY="11603"/>
      <dgm:spPr/>
    </dgm:pt>
    <dgm:pt modelId="{68933C22-6D4F-41FF-9718-135727FBF75F}" type="pres">
      <dgm:prSet presAssocID="{20B0873D-39B5-45F5-85CD-81DECE5A98BB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39F05FA3-0601-4A50-A7F1-F812173B13F2}" type="pres">
      <dgm:prSet presAssocID="{20B0873D-39B5-45F5-85CD-81DECE5A98BB}" presName="childNode" presStyleLbl="node1" presStyleIdx="0" presStyleCnt="4">
        <dgm:presLayoutVars>
          <dgm:bulletEnabled val="1"/>
        </dgm:presLayoutVars>
      </dgm:prSet>
      <dgm:spPr/>
    </dgm:pt>
    <dgm:pt modelId="{75F0C9B5-4600-40FA-A481-FF0AE474FB25}" type="pres">
      <dgm:prSet presAssocID="{B2CCEFAC-D73E-4DD2-9E67-E198B6DBBC11}" presName="hSp" presStyleCnt="0"/>
      <dgm:spPr/>
    </dgm:pt>
    <dgm:pt modelId="{BF96FCEB-2350-436C-B626-0F3AE0DB821C}" type="pres">
      <dgm:prSet presAssocID="{B2CCEFAC-D73E-4DD2-9E67-E198B6DBBC11}" presName="vProcSp" presStyleCnt="0"/>
      <dgm:spPr/>
    </dgm:pt>
    <dgm:pt modelId="{71B432A7-7BA2-4174-A6E2-1DC9C52B4204}" type="pres">
      <dgm:prSet presAssocID="{B2CCEFAC-D73E-4DD2-9E67-E198B6DBBC11}" presName="vSp1" presStyleCnt="0"/>
      <dgm:spPr/>
    </dgm:pt>
    <dgm:pt modelId="{AA707AC5-E6BC-4E48-B9A5-B703A546FA19}" type="pres">
      <dgm:prSet presAssocID="{B2CCEFAC-D73E-4DD2-9E67-E198B6DBBC11}" presName="simulatedConn" presStyleLbl="solidFgAcc1" presStyleIdx="0" presStyleCnt="3"/>
      <dgm:spPr>
        <a:solidFill>
          <a:srgbClr val="006666"/>
        </a:solidFill>
      </dgm:spPr>
    </dgm:pt>
    <dgm:pt modelId="{29F99EEA-3DED-4B4F-8950-B933416009E5}" type="pres">
      <dgm:prSet presAssocID="{B2CCEFAC-D73E-4DD2-9E67-E198B6DBBC11}" presName="vSp2" presStyleCnt="0"/>
      <dgm:spPr/>
    </dgm:pt>
    <dgm:pt modelId="{FA82E4C9-9116-4291-9007-0D611408D414}" type="pres">
      <dgm:prSet presAssocID="{B2CCEFAC-D73E-4DD2-9E67-E198B6DBBC11}" presName="sibTrans" presStyleCnt="0"/>
      <dgm:spPr/>
    </dgm:pt>
    <dgm:pt modelId="{4A8E3859-2187-4E41-A868-CBBAC98041A1}" type="pres">
      <dgm:prSet presAssocID="{0D13DFE9-6985-4124-BB5A-734F08975C35}" presName="compositeNode" presStyleCnt="0">
        <dgm:presLayoutVars>
          <dgm:bulletEnabled val="1"/>
        </dgm:presLayoutVars>
      </dgm:prSet>
      <dgm:spPr/>
    </dgm:pt>
    <dgm:pt modelId="{900D1EBF-8618-46DD-8274-AD19CBEA5489}" type="pres">
      <dgm:prSet presAssocID="{0D13DFE9-6985-4124-BB5A-734F08975C35}" presName="bgRect" presStyleLbl="node1" presStyleIdx="1" presStyleCnt="4" custScaleY="152022" custLinFactNeighborX="-2401" custLinFactNeighborY="11602"/>
      <dgm:spPr/>
    </dgm:pt>
    <dgm:pt modelId="{5BFB2DB0-A26D-473A-B9B9-00F72320CF84}" type="pres">
      <dgm:prSet presAssocID="{0D13DFE9-6985-4124-BB5A-734F08975C35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075AE9F9-02AB-4D0E-98F2-40407E9DB371}" type="pres">
      <dgm:prSet presAssocID="{0D13DFE9-6985-4124-BB5A-734F08975C35}" presName="childNode" presStyleLbl="node1" presStyleIdx="1" presStyleCnt="4">
        <dgm:presLayoutVars>
          <dgm:bulletEnabled val="1"/>
        </dgm:presLayoutVars>
      </dgm:prSet>
      <dgm:spPr/>
    </dgm:pt>
    <dgm:pt modelId="{915F5F78-218B-4BBD-A177-CA2E45E61FBC}" type="pres">
      <dgm:prSet presAssocID="{16EB8CEE-AF47-4D20-B845-E7A416EC634D}" presName="hSp" presStyleCnt="0"/>
      <dgm:spPr/>
    </dgm:pt>
    <dgm:pt modelId="{7AB1A0A0-7A84-466C-BB66-0BA79EF63667}" type="pres">
      <dgm:prSet presAssocID="{16EB8CEE-AF47-4D20-B845-E7A416EC634D}" presName="vProcSp" presStyleCnt="0"/>
      <dgm:spPr/>
    </dgm:pt>
    <dgm:pt modelId="{1DDF9190-9547-4A32-B996-4F6C44F614CD}" type="pres">
      <dgm:prSet presAssocID="{16EB8CEE-AF47-4D20-B845-E7A416EC634D}" presName="vSp1" presStyleCnt="0"/>
      <dgm:spPr/>
    </dgm:pt>
    <dgm:pt modelId="{3E3546BD-DA7D-4149-BE79-74D43FBCC01D}" type="pres">
      <dgm:prSet presAssocID="{16EB8CEE-AF47-4D20-B845-E7A416EC634D}" presName="simulatedConn" presStyleLbl="solidFgAcc1" presStyleIdx="1" presStyleCnt="3"/>
      <dgm:spPr>
        <a:solidFill>
          <a:srgbClr val="006666"/>
        </a:solidFill>
      </dgm:spPr>
    </dgm:pt>
    <dgm:pt modelId="{B9C34311-E643-4CC5-BBA4-1CCE65533A9F}" type="pres">
      <dgm:prSet presAssocID="{16EB8CEE-AF47-4D20-B845-E7A416EC634D}" presName="vSp2" presStyleCnt="0"/>
      <dgm:spPr/>
    </dgm:pt>
    <dgm:pt modelId="{6AD015BA-5F53-4ED0-8FDE-6FA1E8F7D56D}" type="pres">
      <dgm:prSet presAssocID="{16EB8CEE-AF47-4D20-B845-E7A416EC634D}" presName="sibTrans" presStyleCnt="0"/>
      <dgm:spPr/>
    </dgm:pt>
    <dgm:pt modelId="{05FEF8E5-BED5-49B9-B6EE-9B1CDBB62A20}" type="pres">
      <dgm:prSet presAssocID="{AB4C0785-5C90-4302-A57A-9DDFC33E1DA2}" presName="compositeNode" presStyleCnt="0">
        <dgm:presLayoutVars>
          <dgm:bulletEnabled val="1"/>
        </dgm:presLayoutVars>
      </dgm:prSet>
      <dgm:spPr/>
    </dgm:pt>
    <dgm:pt modelId="{74546169-9355-40C4-B7FF-509430AE4325}" type="pres">
      <dgm:prSet presAssocID="{AB4C0785-5C90-4302-A57A-9DDFC33E1DA2}" presName="bgRect" presStyleLbl="node1" presStyleIdx="2" presStyleCnt="4" custScaleX="65912" custScaleY="152022" custLinFactNeighborX="-2475" custLinFactNeighborY="11539"/>
      <dgm:spPr/>
    </dgm:pt>
    <dgm:pt modelId="{DC42DC2F-8582-49B2-B6E3-DC9077F51B62}" type="pres">
      <dgm:prSet presAssocID="{AB4C0785-5C90-4302-A57A-9DDFC33E1DA2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87F38540-984F-43EB-BEAD-061E05B7D158}" type="pres">
      <dgm:prSet presAssocID="{AB4C0785-5C90-4302-A57A-9DDFC33E1DA2}" presName="childNode" presStyleLbl="node1" presStyleIdx="2" presStyleCnt="4">
        <dgm:presLayoutVars>
          <dgm:bulletEnabled val="1"/>
        </dgm:presLayoutVars>
      </dgm:prSet>
      <dgm:spPr/>
    </dgm:pt>
    <dgm:pt modelId="{58BE3600-C72E-469E-A1A4-3B502723A8C2}" type="pres">
      <dgm:prSet presAssocID="{5A91E47E-7BB8-4345-A0CF-A8BCD9D90014}" presName="hSp" presStyleCnt="0"/>
      <dgm:spPr/>
    </dgm:pt>
    <dgm:pt modelId="{2DC87A9B-9FC3-4B3C-82A0-53DFBED20558}" type="pres">
      <dgm:prSet presAssocID="{5A91E47E-7BB8-4345-A0CF-A8BCD9D90014}" presName="vProcSp" presStyleCnt="0"/>
      <dgm:spPr/>
    </dgm:pt>
    <dgm:pt modelId="{A8C51FA0-48E7-469E-A985-50B914CD7BF9}" type="pres">
      <dgm:prSet presAssocID="{5A91E47E-7BB8-4345-A0CF-A8BCD9D90014}" presName="vSp1" presStyleCnt="0"/>
      <dgm:spPr/>
    </dgm:pt>
    <dgm:pt modelId="{8423B03B-9FA8-44FD-8EDF-34020C450EA7}" type="pres">
      <dgm:prSet presAssocID="{5A91E47E-7BB8-4345-A0CF-A8BCD9D90014}" presName="simulatedConn" presStyleLbl="solidFgAcc1" presStyleIdx="2" presStyleCnt="3"/>
      <dgm:spPr>
        <a:solidFill>
          <a:srgbClr val="006666"/>
        </a:solidFill>
      </dgm:spPr>
    </dgm:pt>
    <dgm:pt modelId="{7D2A1F26-F129-48DD-842A-8EF87EDC659B}" type="pres">
      <dgm:prSet presAssocID="{5A91E47E-7BB8-4345-A0CF-A8BCD9D90014}" presName="vSp2" presStyleCnt="0"/>
      <dgm:spPr/>
    </dgm:pt>
    <dgm:pt modelId="{A6BECA5C-241B-471E-993A-7EEFF8AB61F9}" type="pres">
      <dgm:prSet presAssocID="{5A91E47E-7BB8-4345-A0CF-A8BCD9D90014}" presName="sibTrans" presStyleCnt="0"/>
      <dgm:spPr/>
    </dgm:pt>
    <dgm:pt modelId="{A02E4945-8422-43C3-912A-53C221C455DC}" type="pres">
      <dgm:prSet presAssocID="{A2B30A3B-A2F8-4FCE-95C5-602AEE692D1E}" presName="compositeNode" presStyleCnt="0">
        <dgm:presLayoutVars>
          <dgm:bulletEnabled val="1"/>
        </dgm:presLayoutVars>
      </dgm:prSet>
      <dgm:spPr/>
    </dgm:pt>
    <dgm:pt modelId="{4E827BA7-6518-4127-BE93-906FD959C5C2}" type="pres">
      <dgm:prSet presAssocID="{A2B30A3B-A2F8-4FCE-95C5-602AEE692D1E}" presName="bgRect" presStyleLbl="node1" presStyleIdx="3" presStyleCnt="4" custScaleX="78321" custScaleY="152022" custLinFactNeighborY="549"/>
      <dgm:spPr/>
    </dgm:pt>
    <dgm:pt modelId="{92054B22-A8A9-4BC6-8CCE-BA8BFE82440E}" type="pres">
      <dgm:prSet presAssocID="{A2B30A3B-A2F8-4FCE-95C5-602AEE692D1E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18C19512-D8FA-4D6C-9834-B3FBA22761F5}" type="pres">
      <dgm:prSet presAssocID="{A2B30A3B-A2F8-4FCE-95C5-602AEE692D1E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ECD70C05-E919-442A-BB6B-20A4BFF05048}" type="presOf" srcId="{0D13DFE9-6985-4124-BB5A-734F08975C35}" destId="{5BFB2DB0-A26D-473A-B9B9-00F72320CF84}" srcOrd="1" destOrd="0" presId="urn:microsoft.com/office/officeart/2005/8/layout/hProcess7#1"/>
    <dgm:cxn modelId="{3F97D71E-3FFF-401E-A1D2-357B76BBA3EE}" srcId="{0D13DFE9-6985-4124-BB5A-734F08975C35}" destId="{E03A8032-D877-43E8-95C4-DF301BAAA9F4}" srcOrd="0" destOrd="0" parTransId="{1717DA7E-E0DC-4ECB-9559-EA94CA509C70}" sibTransId="{B9E85DAA-4515-4245-8343-5660EFBB826E}"/>
    <dgm:cxn modelId="{07E0932A-74F8-4082-8977-7EC5D2B73FD4}" srcId="{BB3C740F-9E6A-4737-86C5-44252649277A}" destId="{20B0873D-39B5-45F5-85CD-81DECE5A98BB}" srcOrd="0" destOrd="0" parTransId="{5B524F2F-F710-4C6C-A56F-1CF8555DFDF8}" sibTransId="{B2CCEFAC-D73E-4DD2-9E67-E198B6DBBC11}"/>
    <dgm:cxn modelId="{A7047A34-DEB1-4551-8BB3-2494E81357E9}" type="presOf" srcId="{BB3C740F-9E6A-4737-86C5-44252649277A}" destId="{D3E75FC3-BEE0-435C-8117-2F614EAEA544}" srcOrd="0" destOrd="0" presId="urn:microsoft.com/office/officeart/2005/8/layout/hProcess7#1"/>
    <dgm:cxn modelId="{53168E5B-B4EC-4017-A3B4-7EC88C7CD1CF}" srcId="{BB3C740F-9E6A-4737-86C5-44252649277A}" destId="{0D13DFE9-6985-4124-BB5A-734F08975C35}" srcOrd="1" destOrd="0" parTransId="{82C77683-6981-429E-9BE3-F368ECDEAEC4}" sibTransId="{16EB8CEE-AF47-4D20-B845-E7A416EC634D}"/>
    <dgm:cxn modelId="{AAEFFF6A-B721-4847-99E8-E52CBFE203A0}" type="presOf" srcId="{A2B30A3B-A2F8-4FCE-95C5-602AEE692D1E}" destId="{4E827BA7-6518-4127-BE93-906FD959C5C2}" srcOrd="0" destOrd="0" presId="urn:microsoft.com/office/officeart/2005/8/layout/hProcess7#1"/>
    <dgm:cxn modelId="{29CAA479-0840-4D3C-82AC-758722856E3C}" type="presOf" srcId="{23F39ADB-CE78-41FE-A38F-BF26E17553A0}" destId="{39F05FA3-0601-4A50-A7F1-F812173B13F2}" srcOrd="0" destOrd="0" presId="urn:microsoft.com/office/officeart/2005/8/layout/hProcess7#1"/>
    <dgm:cxn modelId="{4F8CDE59-A8D2-4634-8D18-E2EDA5B8216A}" type="presOf" srcId="{E03A8032-D877-43E8-95C4-DF301BAAA9F4}" destId="{075AE9F9-02AB-4D0E-98F2-40407E9DB371}" srcOrd="0" destOrd="0" presId="urn:microsoft.com/office/officeart/2005/8/layout/hProcess7#1"/>
    <dgm:cxn modelId="{4F9B5C94-0E7E-45D8-9523-574DD703A14E}" type="presOf" srcId="{A2B30A3B-A2F8-4FCE-95C5-602AEE692D1E}" destId="{92054B22-A8A9-4BC6-8CCE-BA8BFE82440E}" srcOrd="1" destOrd="0" presId="urn:microsoft.com/office/officeart/2005/8/layout/hProcess7#1"/>
    <dgm:cxn modelId="{776DED9C-8DEC-4BF6-AC38-643A68876C65}" type="presOf" srcId="{0D13DFE9-6985-4124-BB5A-734F08975C35}" destId="{900D1EBF-8618-46DD-8274-AD19CBEA5489}" srcOrd="0" destOrd="0" presId="urn:microsoft.com/office/officeart/2005/8/layout/hProcess7#1"/>
    <dgm:cxn modelId="{71498DA1-B050-4817-B3BC-2945B500822E}" srcId="{BB3C740F-9E6A-4737-86C5-44252649277A}" destId="{AB4C0785-5C90-4302-A57A-9DDFC33E1DA2}" srcOrd="2" destOrd="0" parTransId="{9D436EC0-4220-4FA1-8F62-C2ACCBA22CFD}" sibTransId="{5A91E47E-7BB8-4345-A0CF-A8BCD9D90014}"/>
    <dgm:cxn modelId="{483189AA-092F-4A49-8401-77A6F8A143CE}" type="presOf" srcId="{34638AB8-7984-43A0-98E1-DE9F491A3BD7}" destId="{87F38540-984F-43EB-BEAD-061E05B7D158}" srcOrd="0" destOrd="0" presId="urn:microsoft.com/office/officeart/2005/8/layout/hProcess7#1"/>
    <dgm:cxn modelId="{034D72B2-1704-4A5D-B521-6DC8E4640869}" type="presOf" srcId="{5671E8AA-0CEE-466F-9C0A-B9ECB3908334}" destId="{18C19512-D8FA-4D6C-9834-B3FBA22761F5}" srcOrd="0" destOrd="0" presId="urn:microsoft.com/office/officeart/2005/8/layout/hProcess7#1"/>
    <dgm:cxn modelId="{BFB0E7C0-937A-4F34-BD0C-D17277CBBE23}" srcId="{A2B30A3B-A2F8-4FCE-95C5-602AEE692D1E}" destId="{5671E8AA-0CEE-466F-9C0A-B9ECB3908334}" srcOrd="0" destOrd="0" parTransId="{4F950538-5999-4A24-8EB4-2E3E71AFEAF3}" sibTransId="{A710DC24-3D27-41E8-87EE-D343FB0EA93A}"/>
    <dgm:cxn modelId="{DFA8F0C2-B0A5-4BEE-B6D9-0EAD24CE63EC}" srcId="{BB3C740F-9E6A-4737-86C5-44252649277A}" destId="{A2B30A3B-A2F8-4FCE-95C5-602AEE692D1E}" srcOrd="3" destOrd="0" parTransId="{1336B970-F8D6-4BFD-94CF-2F84EB63BC86}" sibTransId="{801B08FA-E7BC-478A-8B37-A81BD1A68DA0}"/>
    <dgm:cxn modelId="{1CCF06E2-4486-44FA-B4FD-55E700F4E862}" type="presOf" srcId="{AB4C0785-5C90-4302-A57A-9DDFC33E1DA2}" destId="{DC42DC2F-8582-49B2-B6E3-DC9077F51B62}" srcOrd="1" destOrd="0" presId="urn:microsoft.com/office/officeart/2005/8/layout/hProcess7#1"/>
    <dgm:cxn modelId="{E2D45AE8-FEA2-4927-A746-E23127B2A697}" srcId="{AB4C0785-5C90-4302-A57A-9DDFC33E1DA2}" destId="{34638AB8-7984-43A0-98E1-DE9F491A3BD7}" srcOrd="0" destOrd="0" parTransId="{A9F96558-7017-4DD5-B910-84C0A003D979}" sibTransId="{59751730-B310-4A0E-AA46-D609529CFBB8}"/>
    <dgm:cxn modelId="{CB4E9BEA-3A5E-44F1-A7AE-05D5D7902CFA}" type="presOf" srcId="{20B0873D-39B5-45F5-85CD-81DECE5A98BB}" destId="{68933C22-6D4F-41FF-9718-135727FBF75F}" srcOrd="1" destOrd="0" presId="urn:microsoft.com/office/officeart/2005/8/layout/hProcess7#1"/>
    <dgm:cxn modelId="{8459CFF6-850C-4051-AD01-0ED1CE9356B0}" type="presOf" srcId="{AB4C0785-5C90-4302-A57A-9DDFC33E1DA2}" destId="{74546169-9355-40C4-B7FF-509430AE4325}" srcOrd="0" destOrd="0" presId="urn:microsoft.com/office/officeart/2005/8/layout/hProcess7#1"/>
    <dgm:cxn modelId="{8245EDF6-59B6-47F7-86B8-FB8756F43685}" srcId="{20B0873D-39B5-45F5-85CD-81DECE5A98BB}" destId="{23F39ADB-CE78-41FE-A38F-BF26E17553A0}" srcOrd="0" destOrd="0" parTransId="{9DC6DA30-430C-4D5A-A2A1-5F052A6A2C6E}" sibTransId="{1EC1F673-807F-42CA-A92E-C33447CE2552}"/>
    <dgm:cxn modelId="{772E6EFC-9C8F-41FE-A9DB-7B13B2B36FE9}" type="presOf" srcId="{20B0873D-39B5-45F5-85CD-81DECE5A98BB}" destId="{37F1FB9D-22F7-43A4-8CD4-1381EC777EFB}" srcOrd="0" destOrd="0" presId="urn:microsoft.com/office/officeart/2005/8/layout/hProcess7#1"/>
    <dgm:cxn modelId="{BC28515B-1040-4591-9490-D19EBD7059EF}" type="presParOf" srcId="{D3E75FC3-BEE0-435C-8117-2F614EAEA544}" destId="{35B37DBF-C721-47AE-9B51-CFBE6370EA1D}" srcOrd="0" destOrd="0" presId="urn:microsoft.com/office/officeart/2005/8/layout/hProcess7#1"/>
    <dgm:cxn modelId="{4B55384D-9E41-4DED-B052-82CA187EDE85}" type="presParOf" srcId="{35B37DBF-C721-47AE-9B51-CFBE6370EA1D}" destId="{37F1FB9D-22F7-43A4-8CD4-1381EC777EFB}" srcOrd="0" destOrd="0" presId="urn:microsoft.com/office/officeart/2005/8/layout/hProcess7#1"/>
    <dgm:cxn modelId="{2EDB76D8-3A5E-4B07-98B3-0493B4AF6064}" type="presParOf" srcId="{35B37DBF-C721-47AE-9B51-CFBE6370EA1D}" destId="{68933C22-6D4F-41FF-9718-135727FBF75F}" srcOrd="1" destOrd="0" presId="urn:microsoft.com/office/officeart/2005/8/layout/hProcess7#1"/>
    <dgm:cxn modelId="{9462CFFE-777A-4623-9F26-42AB1E453F13}" type="presParOf" srcId="{35B37DBF-C721-47AE-9B51-CFBE6370EA1D}" destId="{39F05FA3-0601-4A50-A7F1-F812173B13F2}" srcOrd="2" destOrd="0" presId="urn:microsoft.com/office/officeart/2005/8/layout/hProcess7#1"/>
    <dgm:cxn modelId="{C7A5FFEF-E171-4BB3-B562-A5C8998DE5D1}" type="presParOf" srcId="{D3E75FC3-BEE0-435C-8117-2F614EAEA544}" destId="{75F0C9B5-4600-40FA-A481-FF0AE474FB25}" srcOrd="1" destOrd="0" presId="urn:microsoft.com/office/officeart/2005/8/layout/hProcess7#1"/>
    <dgm:cxn modelId="{D68B2188-E7DE-4614-8ED2-755AEDF8F867}" type="presParOf" srcId="{D3E75FC3-BEE0-435C-8117-2F614EAEA544}" destId="{BF96FCEB-2350-436C-B626-0F3AE0DB821C}" srcOrd="2" destOrd="0" presId="urn:microsoft.com/office/officeart/2005/8/layout/hProcess7#1"/>
    <dgm:cxn modelId="{B8C08112-08E1-4C27-B2DB-413BCC9DD686}" type="presParOf" srcId="{BF96FCEB-2350-436C-B626-0F3AE0DB821C}" destId="{71B432A7-7BA2-4174-A6E2-1DC9C52B4204}" srcOrd="0" destOrd="0" presId="urn:microsoft.com/office/officeart/2005/8/layout/hProcess7#1"/>
    <dgm:cxn modelId="{3AD195D7-188E-4D3A-A2F9-B9FBA5CB62A8}" type="presParOf" srcId="{BF96FCEB-2350-436C-B626-0F3AE0DB821C}" destId="{AA707AC5-E6BC-4E48-B9A5-B703A546FA19}" srcOrd="1" destOrd="0" presId="urn:microsoft.com/office/officeart/2005/8/layout/hProcess7#1"/>
    <dgm:cxn modelId="{F5EB634D-6CE8-42A4-9616-DE036EE91576}" type="presParOf" srcId="{BF96FCEB-2350-436C-B626-0F3AE0DB821C}" destId="{29F99EEA-3DED-4B4F-8950-B933416009E5}" srcOrd="2" destOrd="0" presId="urn:microsoft.com/office/officeart/2005/8/layout/hProcess7#1"/>
    <dgm:cxn modelId="{990DBB6F-A8B2-4AB0-B3AD-0BEF4C355892}" type="presParOf" srcId="{D3E75FC3-BEE0-435C-8117-2F614EAEA544}" destId="{FA82E4C9-9116-4291-9007-0D611408D414}" srcOrd="3" destOrd="0" presId="urn:microsoft.com/office/officeart/2005/8/layout/hProcess7#1"/>
    <dgm:cxn modelId="{570460E4-8C3C-4A1A-8FF1-B6D22160F9CD}" type="presParOf" srcId="{D3E75FC3-BEE0-435C-8117-2F614EAEA544}" destId="{4A8E3859-2187-4E41-A868-CBBAC98041A1}" srcOrd="4" destOrd="0" presId="urn:microsoft.com/office/officeart/2005/8/layout/hProcess7#1"/>
    <dgm:cxn modelId="{79ED5222-25BC-4D62-839B-9D93C1EF1FE3}" type="presParOf" srcId="{4A8E3859-2187-4E41-A868-CBBAC98041A1}" destId="{900D1EBF-8618-46DD-8274-AD19CBEA5489}" srcOrd="0" destOrd="0" presId="urn:microsoft.com/office/officeart/2005/8/layout/hProcess7#1"/>
    <dgm:cxn modelId="{7F486C56-B287-4DBD-9CC7-CAF1533D8C0E}" type="presParOf" srcId="{4A8E3859-2187-4E41-A868-CBBAC98041A1}" destId="{5BFB2DB0-A26D-473A-B9B9-00F72320CF84}" srcOrd="1" destOrd="0" presId="urn:microsoft.com/office/officeart/2005/8/layout/hProcess7#1"/>
    <dgm:cxn modelId="{E41F17DD-83A5-4370-B937-5039CABB6970}" type="presParOf" srcId="{4A8E3859-2187-4E41-A868-CBBAC98041A1}" destId="{075AE9F9-02AB-4D0E-98F2-40407E9DB371}" srcOrd="2" destOrd="0" presId="urn:microsoft.com/office/officeart/2005/8/layout/hProcess7#1"/>
    <dgm:cxn modelId="{3A732058-0376-4E2F-A692-1153206D8E47}" type="presParOf" srcId="{D3E75FC3-BEE0-435C-8117-2F614EAEA544}" destId="{915F5F78-218B-4BBD-A177-CA2E45E61FBC}" srcOrd="5" destOrd="0" presId="urn:microsoft.com/office/officeart/2005/8/layout/hProcess7#1"/>
    <dgm:cxn modelId="{80CEA6A4-DCD3-42C4-8842-0C279E2266D0}" type="presParOf" srcId="{D3E75FC3-BEE0-435C-8117-2F614EAEA544}" destId="{7AB1A0A0-7A84-466C-BB66-0BA79EF63667}" srcOrd="6" destOrd="0" presId="urn:microsoft.com/office/officeart/2005/8/layout/hProcess7#1"/>
    <dgm:cxn modelId="{4F6A7AED-27BE-49E7-ADF5-E4C5C2C1344D}" type="presParOf" srcId="{7AB1A0A0-7A84-466C-BB66-0BA79EF63667}" destId="{1DDF9190-9547-4A32-B996-4F6C44F614CD}" srcOrd="0" destOrd="0" presId="urn:microsoft.com/office/officeart/2005/8/layout/hProcess7#1"/>
    <dgm:cxn modelId="{BD886E19-B815-42CB-9169-D8A642F185B4}" type="presParOf" srcId="{7AB1A0A0-7A84-466C-BB66-0BA79EF63667}" destId="{3E3546BD-DA7D-4149-BE79-74D43FBCC01D}" srcOrd="1" destOrd="0" presId="urn:microsoft.com/office/officeart/2005/8/layout/hProcess7#1"/>
    <dgm:cxn modelId="{32E223BA-C31B-471B-AA57-0868635B837C}" type="presParOf" srcId="{7AB1A0A0-7A84-466C-BB66-0BA79EF63667}" destId="{B9C34311-E643-4CC5-BBA4-1CCE65533A9F}" srcOrd="2" destOrd="0" presId="urn:microsoft.com/office/officeart/2005/8/layout/hProcess7#1"/>
    <dgm:cxn modelId="{A54EBB41-D8F9-4E25-AA10-C4E00742F16F}" type="presParOf" srcId="{D3E75FC3-BEE0-435C-8117-2F614EAEA544}" destId="{6AD015BA-5F53-4ED0-8FDE-6FA1E8F7D56D}" srcOrd="7" destOrd="0" presId="urn:microsoft.com/office/officeart/2005/8/layout/hProcess7#1"/>
    <dgm:cxn modelId="{076C50DC-1952-4317-A526-D081B55811DC}" type="presParOf" srcId="{D3E75FC3-BEE0-435C-8117-2F614EAEA544}" destId="{05FEF8E5-BED5-49B9-B6EE-9B1CDBB62A20}" srcOrd="8" destOrd="0" presId="urn:microsoft.com/office/officeart/2005/8/layout/hProcess7#1"/>
    <dgm:cxn modelId="{6A1EFB67-C8D1-4FB5-9DE1-FE4832F8CF64}" type="presParOf" srcId="{05FEF8E5-BED5-49B9-B6EE-9B1CDBB62A20}" destId="{74546169-9355-40C4-B7FF-509430AE4325}" srcOrd="0" destOrd="0" presId="urn:microsoft.com/office/officeart/2005/8/layout/hProcess7#1"/>
    <dgm:cxn modelId="{F514FCF9-9C71-4A0D-8749-AEC0043426C7}" type="presParOf" srcId="{05FEF8E5-BED5-49B9-B6EE-9B1CDBB62A20}" destId="{DC42DC2F-8582-49B2-B6E3-DC9077F51B62}" srcOrd="1" destOrd="0" presId="urn:microsoft.com/office/officeart/2005/8/layout/hProcess7#1"/>
    <dgm:cxn modelId="{87B626BB-D7BB-43C4-9FC3-F82A9B02097E}" type="presParOf" srcId="{05FEF8E5-BED5-49B9-B6EE-9B1CDBB62A20}" destId="{87F38540-984F-43EB-BEAD-061E05B7D158}" srcOrd="2" destOrd="0" presId="urn:microsoft.com/office/officeart/2005/8/layout/hProcess7#1"/>
    <dgm:cxn modelId="{295271EE-4F6F-42F4-B6FB-A7AAE21C4DE5}" type="presParOf" srcId="{D3E75FC3-BEE0-435C-8117-2F614EAEA544}" destId="{58BE3600-C72E-469E-A1A4-3B502723A8C2}" srcOrd="9" destOrd="0" presId="urn:microsoft.com/office/officeart/2005/8/layout/hProcess7#1"/>
    <dgm:cxn modelId="{AB0A97D4-1418-48EF-98F0-1730FF3B772B}" type="presParOf" srcId="{D3E75FC3-BEE0-435C-8117-2F614EAEA544}" destId="{2DC87A9B-9FC3-4B3C-82A0-53DFBED20558}" srcOrd="10" destOrd="0" presId="urn:microsoft.com/office/officeart/2005/8/layout/hProcess7#1"/>
    <dgm:cxn modelId="{D8FE338F-57A2-4933-BE77-7F85FFDC6F73}" type="presParOf" srcId="{2DC87A9B-9FC3-4B3C-82A0-53DFBED20558}" destId="{A8C51FA0-48E7-469E-A985-50B914CD7BF9}" srcOrd="0" destOrd="0" presId="urn:microsoft.com/office/officeart/2005/8/layout/hProcess7#1"/>
    <dgm:cxn modelId="{79CDB0D8-A309-42E7-9A2D-406C956A75D4}" type="presParOf" srcId="{2DC87A9B-9FC3-4B3C-82A0-53DFBED20558}" destId="{8423B03B-9FA8-44FD-8EDF-34020C450EA7}" srcOrd="1" destOrd="0" presId="urn:microsoft.com/office/officeart/2005/8/layout/hProcess7#1"/>
    <dgm:cxn modelId="{296E55B6-E499-4F78-86F3-B9167C85235D}" type="presParOf" srcId="{2DC87A9B-9FC3-4B3C-82A0-53DFBED20558}" destId="{7D2A1F26-F129-48DD-842A-8EF87EDC659B}" srcOrd="2" destOrd="0" presId="urn:microsoft.com/office/officeart/2005/8/layout/hProcess7#1"/>
    <dgm:cxn modelId="{CA101459-0DB7-430B-8032-7E61DA29412A}" type="presParOf" srcId="{D3E75FC3-BEE0-435C-8117-2F614EAEA544}" destId="{A6BECA5C-241B-471E-993A-7EEFF8AB61F9}" srcOrd="11" destOrd="0" presId="urn:microsoft.com/office/officeart/2005/8/layout/hProcess7#1"/>
    <dgm:cxn modelId="{E416BD9C-D8A6-4F56-98BB-08ED280DD6EC}" type="presParOf" srcId="{D3E75FC3-BEE0-435C-8117-2F614EAEA544}" destId="{A02E4945-8422-43C3-912A-53C221C455DC}" srcOrd="12" destOrd="0" presId="urn:microsoft.com/office/officeart/2005/8/layout/hProcess7#1"/>
    <dgm:cxn modelId="{5BAC2245-C5E1-455C-8E65-61B0F9A1958B}" type="presParOf" srcId="{A02E4945-8422-43C3-912A-53C221C455DC}" destId="{4E827BA7-6518-4127-BE93-906FD959C5C2}" srcOrd="0" destOrd="0" presId="urn:microsoft.com/office/officeart/2005/8/layout/hProcess7#1"/>
    <dgm:cxn modelId="{19947474-2654-4F76-BC04-9011C3F41829}" type="presParOf" srcId="{A02E4945-8422-43C3-912A-53C221C455DC}" destId="{92054B22-A8A9-4BC6-8CCE-BA8BFE82440E}" srcOrd="1" destOrd="0" presId="urn:microsoft.com/office/officeart/2005/8/layout/hProcess7#1"/>
    <dgm:cxn modelId="{EF7060E9-C65B-44A1-853D-67DC5B9FF643}" type="presParOf" srcId="{A02E4945-8422-43C3-912A-53C221C455DC}" destId="{18C19512-D8FA-4D6C-9834-B3FBA22761F5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3C949-3CFE-4374-AFD3-E55FB17631A2}">
      <dsp:nvSpPr>
        <dsp:cNvPr id="0" name=""/>
        <dsp:cNvSpPr/>
      </dsp:nvSpPr>
      <dsp:spPr>
        <a:xfrm rot="10800000">
          <a:off x="-2" y="36101"/>
          <a:ext cx="10956862" cy="87274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97" tIns="68580" rIns="128016" bIns="68580" numCol="1" spcCol="1270" anchor="ctr" anchorCtr="0">
          <a:noAutofit/>
        </a:bodyPr>
        <a:lstStyle/>
        <a:p>
          <a:pPr marL="45085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</a:t>
          </a:r>
          <a:r>
            <a:rPr lang="ru-RU" sz="1800" u="sng" kern="1200" dirty="0">
              <a:latin typeface="Book Antiqua" panose="02040602050305030304" pitchFamily="18" charset="0"/>
              <a:cs typeface="Times New Roman" panose="02020603050405020304" pitchFamily="18" charset="0"/>
            </a:rPr>
            <a:t>13 ноября 1958 года</a:t>
          </a:r>
          <a:r>
            <a:rPr lang="ru-RU" sz="18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образована кафедра "Финансы предприятий отраслей народного хозяйства и финансирование капитальных вложений« (ранее входила в состав кафедры «Государственный бюджет и финансы предприятий отраслей народного хозяйства» Московского финансового института)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sp:txBody>
      <dsp:txXfrm rot="10800000">
        <a:off x="218184" y="36101"/>
        <a:ext cx="10738676" cy="872744"/>
      </dsp:txXfrm>
    </dsp:sp>
    <dsp:sp modelId="{2F77B023-E354-4D24-9635-AFC6CE45896A}">
      <dsp:nvSpPr>
        <dsp:cNvPr id="0" name=""/>
        <dsp:cNvSpPr/>
      </dsp:nvSpPr>
      <dsp:spPr>
        <a:xfrm>
          <a:off x="0" y="67672"/>
          <a:ext cx="705254" cy="705254"/>
        </a:xfrm>
        <a:prstGeom prst="ellipse">
          <a:avLst/>
        </a:prstGeom>
        <a:solidFill>
          <a:srgbClr val="006666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5865B-074D-43A4-9C94-6B41B84987F0}">
      <dsp:nvSpPr>
        <dsp:cNvPr id="0" name=""/>
        <dsp:cNvSpPr/>
      </dsp:nvSpPr>
      <dsp:spPr>
        <a:xfrm rot="10800000">
          <a:off x="-2" y="1083275"/>
          <a:ext cx="10956862" cy="70525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97" tIns="68580" rIns="128016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>
              <a:latin typeface="Book Antiqua" panose="02040602050305030304" pitchFamily="18" charset="0"/>
              <a:cs typeface="Times New Roman" panose="02020603050405020304" pitchFamily="18" charset="0"/>
            </a:rPr>
            <a:t>1998 год -</a:t>
          </a:r>
          <a:r>
            <a:rPr lang="ru-RU" sz="18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переименование - кафедра "Финансы предприятий и финансовый менеджмент" </a:t>
          </a:r>
        </a:p>
      </dsp:txBody>
      <dsp:txXfrm rot="10800000">
        <a:off x="176311" y="1083275"/>
        <a:ext cx="10780549" cy="705254"/>
      </dsp:txXfrm>
    </dsp:sp>
    <dsp:sp modelId="{3057B401-5878-4F9F-9BAD-2958AF12F838}">
      <dsp:nvSpPr>
        <dsp:cNvPr id="0" name=""/>
        <dsp:cNvSpPr/>
      </dsp:nvSpPr>
      <dsp:spPr>
        <a:xfrm>
          <a:off x="0" y="1054423"/>
          <a:ext cx="705254" cy="705254"/>
        </a:xfrm>
        <a:prstGeom prst="ellipse">
          <a:avLst/>
        </a:prstGeom>
        <a:solidFill>
          <a:srgbClr val="006666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22294-02AB-4DF2-92D4-C9F0500C97F4}">
      <dsp:nvSpPr>
        <dsp:cNvPr id="0" name=""/>
        <dsp:cNvSpPr/>
      </dsp:nvSpPr>
      <dsp:spPr>
        <a:xfrm rot="10800000">
          <a:off x="-2" y="1999052"/>
          <a:ext cx="10956862" cy="70525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97" tIns="68580" rIns="128016" bIns="68580" numCol="1" spcCol="1270" anchor="ctr" anchorCtr="0">
          <a:noAutofit/>
        </a:bodyPr>
        <a:lstStyle/>
        <a:p>
          <a:pPr marL="541338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u="sng" kern="1200" dirty="0">
              <a:latin typeface="Book Antiqua" panose="02040602050305030304" pitchFamily="18" charset="0"/>
              <a:cs typeface="Times New Roman" panose="02020603050405020304" pitchFamily="18" charset="0"/>
            </a:rPr>
            <a:t>1 апреля 2007 года</a:t>
          </a:r>
          <a:r>
            <a:rPr lang="ru-RU" sz="18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- переименование - кафедра "Финансовый менеджмент"</a:t>
          </a:r>
        </a:p>
      </dsp:txBody>
      <dsp:txXfrm rot="10800000">
        <a:off x="176311" y="1999052"/>
        <a:ext cx="10780549" cy="705254"/>
      </dsp:txXfrm>
    </dsp:sp>
    <dsp:sp modelId="{B34F1AB5-E63A-4617-AEED-110F5D97FE14}">
      <dsp:nvSpPr>
        <dsp:cNvPr id="0" name=""/>
        <dsp:cNvSpPr/>
      </dsp:nvSpPr>
      <dsp:spPr>
        <a:xfrm>
          <a:off x="0" y="2035641"/>
          <a:ext cx="705254" cy="705254"/>
        </a:xfrm>
        <a:prstGeom prst="ellipse">
          <a:avLst/>
        </a:prstGeom>
        <a:solidFill>
          <a:srgbClr val="006666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4B682-6F3A-4371-8D25-BF912429402E}">
      <dsp:nvSpPr>
        <dsp:cNvPr id="0" name=""/>
        <dsp:cNvSpPr/>
      </dsp:nvSpPr>
      <dsp:spPr>
        <a:xfrm rot="10800000">
          <a:off x="-2" y="2914830"/>
          <a:ext cx="10956862" cy="70525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97" tIns="68580" rIns="128016" bIns="68580" numCol="1" spcCol="1270" anchor="ctr" anchorCtr="0">
          <a:noAutofit/>
        </a:bodyPr>
        <a:lstStyle/>
        <a:p>
          <a:pPr marL="541338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sng" kern="1200" dirty="0">
              <a:latin typeface="Book Antiqua" panose="02040602050305030304" pitchFamily="18" charset="0"/>
              <a:cs typeface="Times New Roman" panose="02020603050405020304" pitchFamily="18" charset="0"/>
            </a:rPr>
            <a:t>25 января 2013 года</a:t>
          </a:r>
          <a:r>
            <a:rPr lang="ru-RU" sz="18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- переименование - кафедра "Корпоративные финансы" </a:t>
          </a:r>
        </a:p>
      </dsp:txBody>
      <dsp:txXfrm rot="10800000">
        <a:off x="176311" y="2914830"/>
        <a:ext cx="10780549" cy="705254"/>
      </dsp:txXfrm>
    </dsp:sp>
    <dsp:sp modelId="{D62C6576-DBF4-409F-83EA-D7E9BE8A7BD3}">
      <dsp:nvSpPr>
        <dsp:cNvPr id="0" name=""/>
        <dsp:cNvSpPr/>
      </dsp:nvSpPr>
      <dsp:spPr>
        <a:xfrm>
          <a:off x="0" y="2949514"/>
          <a:ext cx="705254" cy="705254"/>
        </a:xfrm>
        <a:prstGeom prst="ellipse">
          <a:avLst/>
        </a:prstGeom>
        <a:solidFill>
          <a:srgbClr val="006666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96F2F-626C-4BC2-85CC-E47EF9A82F02}">
      <dsp:nvSpPr>
        <dsp:cNvPr id="0" name=""/>
        <dsp:cNvSpPr/>
      </dsp:nvSpPr>
      <dsp:spPr>
        <a:xfrm rot="10800000">
          <a:off x="-2" y="3830614"/>
          <a:ext cx="10956862" cy="70525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97" tIns="68580" rIns="128016" bIns="68580" numCol="1" spcCol="1270" anchor="ctr" anchorCtr="0">
          <a:noAutofit/>
        </a:bodyPr>
        <a:lstStyle/>
        <a:p>
          <a:pPr marL="0"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0" i="0" u="sng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41338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u="sng" kern="1200" dirty="0"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28 марта 2014 года </a:t>
          </a:r>
          <a:r>
            <a:rPr lang="ru-RU" sz="1800" b="0" i="0" kern="1200" dirty="0"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учреждена и утверждена </a:t>
          </a:r>
          <a:r>
            <a:rPr lang="ru-RU" sz="1800" b="0" i="0" kern="120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Ученым советом </a:t>
          </a:r>
          <a:r>
            <a:rPr lang="ru-RU" sz="1800" b="0" i="0" kern="1200" dirty="0" err="1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Финуниверситета</a:t>
          </a:r>
          <a:r>
            <a:rPr lang="ru-RU" sz="1800" b="0" i="0" kern="120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 Научная Школа "Школа </a:t>
          </a:r>
          <a:r>
            <a:rPr lang="ru-RU" sz="1800" b="0" i="0" kern="1200" dirty="0" err="1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Молякова</a:t>
          </a:r>
          <a:r>
            <a:rPr lang="ru-RU" sz="1800" b="0" i="0" kern="1200" dirty="0">
              <a:solidFill>
                <a:schemeClr val="tx1"/>
              </a:solidFill>
              <a:effectLst/>
              <a:latin typeface="Book Antiqua" panose="02040602050305030304" pitchFamily="18" charset="0"/>
              <a:cs typeface="Times New Roman" panose="02020603050405020304" pitchFamily="18" charset="0"/>
            </a:rPr>
            <a:t> Д.С. – Финансы микроэкономики"</a:t>
          </a:r>
          <a:r>
            <a:rPr lang="ru-RU" sz="1800" b="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6311" y="3830614"/>
        <a:ext cx="10780549" cy="705254"/>
      </dsp:txXfrm>
    </dsp:sp>
    <dsp:sp modelId="{B719D202-016A-4A5C-A456-EE4B04B18D0B}">
      <dsp:nvSpPr>
        <dsp:cNvPr id="0" name=""/>
        <dsp:cNvSpPr/>
      </dsp:nvSpPr>
      <dsp:spPr>
        <a:xfrm>
          <a:off x="0" y="3789971"/>
          <a:ext cx="705254" cy="705254"/>
        </a:xfrm>
        <a:prstGeom prst="ellipse">
          <a:avLst/>
        </a:prstGeom>
        <a:solidFill>
          <a:srgbClr val="006666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1FB9D-22F7-43A4-8CD4-1381EC777EFB}">
      <dsp:nvSpPr>
        <dsp:cNvPr id="0" name=""/>
        <dsp:cNvSpPr/>
      </dsp:nvSpPr>
      <dsp:spPr>
        <a:xfrm>
          <a:off x="0" y="11219"/>
          <a:ext cx="2897461" cy="5274503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666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Book Antiqua" panose="02040602050305030304" pitchFamily="18" charset="0"/>
            </a:rPr>
            <a:t>1958-1973</a:t>
          </a:r>
        </a:p>
      </dsp:txBody>
      <dsp:txXfrm rot="16200000">
        <a:off x="-1872800" y="1884019"/>
        <a:ext cx="4325092" cy="579492"/>
      </dsp:txXfrm>
    </dsp:sp>
    <dsp:sp modelId="{39F05FA3-0601-4A50-A7F1-F812173B13F2}">
      <dsp:nvSpPr>
        <dsp:cNvPr id="0" name=""/>
        <dsp:cNvSpPr/>
      </dsp:nvSpPr>
      <dsp:spPr>
        <a:xfrm>
          <a:off x="579492" y="11219"/>
          <a:ext cx="2158608" cy="5274503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Book Antiqua" panose="02040602050305030304" pitchFamily="18" charset="0"/>
            </a:rPr>
            <a:t>доктор экономических наук, профессор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Шер 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Исаак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Дмитриевич</a:t>
          </a:r>
          <a:r>
            <a:rPr lang="ru-RU" sz="1600" kern="1200" dirty="0">
              <a:latin typeface="Book Antiqua" panose="02040602050305030304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Book Antiqua" panose="02040602050305030304" pitchFamily="18" charset="0"/>
            </a:rPr>
            <a:t>До начала научно-педагогической деятельности в Московском финансовом институте работал в Промбанке СССР, а с 1946 года - в Московском финансовом институте</a:t>
          </a:r>
        </a:p>
      </dsp:txBody>
      <dsp:txXfrm>
        <a:off x="579492" y="11219"/>
        <a:ext cx="2158608" cy="5274503"/>
      </dsp:txXfrm>
    </dsp:sp>
    <dsp:sp modelId="{900D1EBF-8618-46DD-8274-AD19CBEA5489}">
      <dsp:nvSpPr>
        <dsp:cNvPr id="0" name=""/>
        <dsp:cNvSpPr/>
      </dsp:nvSpPr>
      <dsp:spPr>
        <a:xfrm>
          <a:off x="2932293" y="-5"/>
          <a:ext cx="2897461" cy="5285733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666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Book Antiqua" panose="02040602050305030304" pitchFamily="18" charset="0"/>
            </a:rPr>
            <a:t>1973-1988</a:t>
          </a:r>
        </a:p>
      </dsp:txBody>
      <dsp:txXfrm rot="16200000">
        <a:off x="1054888" y="1877399"/>
        <a:ext cx="4334301" cy="579492"/>
      </dsp:txXfrm>
    </dsp:sp>
    <dsp:sp modelId="{AA707AC5-E6BC-4E48-B9A5-B703A546FA19}">
      <dsp:nvSpPr>
        <dsp:cNvPr id="0" name=""/>
        <dsp:cNvSpPr/>
      </dsp:nvSpPr>
      <dsp:spPr>
        <a:xfrm rot="5400000">
          <a:off x="2761019" y="2761523"/>
          <a:ext cx="510658" cy="434619"/>
        </a:xfrm>
        <a:prstGeom prst="flowChartExtract">
          <a:avLst/>
        </a:prstGeom>
        <a:solidFill>
          <a:srgbClr val="006666"/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75AE9F9-02AB-4D0E-98F2-40407E9DB371}">
      <dsp:nvSpPr>
        <dsp:cNvPr id="0" name=""/>
        <dsp:cNvSpPr/>
      </dsp:nvSpPr>
      <dsp:spPr>
        <a:xfrm>
          <a:off x="3511785" y="-5"/>
          <a:ext cx="2158608" cy="5285733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Book Antiqua" panose="02040602050305030304" pitchFamily="18" charset="0"/>
            </a:rPr>
            <a:t>заслуженный деятель науки РФСР, доктор экономических наук, профессор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latin typeface="Book Antiqua" panose="02040602050305030304" pitchFamily="18" charset="0"/>
            </a:rPr>
            <a:t>Моляков</a:t>
          </a:r>
          <a:r>
            <a:rPr lang="ru-RU" sz="1600" b="1" kern="1200" dirty="0">
              <a:latin typeface="Book Antiqua" panose="02040602050305030304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Дмитрий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Степанович</a:t>
          </a:r>
          <a:r>
            <a:rPr lang="ru-RU" sz="1600" kern="1200" dirty="0">
              <a:latin typeface="Book Antiqua" panose="02040602050305030304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Book Antiqua" panose="02040602050305030304" pitchFamily="18" charset="0"/>
            </a:rPr>
            <a:t>На научно-педагогическую деятельность в Московский финансовый институт </a:t>
          </a:r>
          <a:r>
            <a:rPr lang="ru-RU" sz="1600" kern="1200" dirty="0" err="1">
              <a:latin typeface="Book Antiqua" panose="02040602050305030304" pitchFamily="18" charset="0"/>
            </a:rPr>
            <a:t>Моляков</a:t>
          </a:r>
          <a:r>
            <a:rPr lang="ru-RU" sz="1600" kern="1200" dirty="0">
              <a:latin typeface="Book Antiqua" panose="02040602050305030304" pitchFamily="18" charset="0"/>
            </a:rPr>
            <a:t> Д.С. пришел в 1963 году с должности начальника Управления финансирования промышленности Министерства финансов РСФСР </a:t>
          </a:r>
        </a:p>
      </dsp:txBody>
      <dsp:txXfrm>
        <a:off x="3511785" y="-5"/>
        <a:ext cx="2158608" cy="5285733"/>
      </dsp:txXfrm>
    </dsp:sp>
    <dsp:sp modelId="{74546169-9355-40C4-B7FF-509430AE4325}">
      <dsp:nvSpPr>
        <dsp:cNvPr id="0" name=""/>
        <dsp:cNvSpPr/>
      </dsp:nvSpPr>
      <dsp:spPr>
        <a:xfrm>
          <a:off x="5929021" y="-5"/>
          <a:ext cx="1909774" cy="5285733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666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Book Antiqua" panose="02040602050305030304" pitchFamily="18" charset="0"/>
            </a:rPr>
            <a:t>1988-1991</a:t>
          </a:r>
        </a:p>
      </dsp:txBody>
      <dsp:txXfrm rot="16200000">
        <a:off x="3952848" y="1976168"/>
        <a:ext cx="4334301" cy="381954"/>
      </dsp:txXfrm>
    </dsp:sp>
    <dsp:sp modelId="{3E3546BD-DA7D-4149-BE79-74D43FBCC01D}">
      <dsp:nvSpPr>
        <dsp:cNvPr id="0" name=""/>
        <dsp:cNvSpPr/>
      </dsp:nvSpPr>
      <dsp:spPr>
        <a:xfrm rot="5400000">
          <a:off x="5759891" y="2761523"/>
          <a:ext cx="510658" cy="434619"/>
        </a:xfrm>
        <a:prstGeom prst="flowChartExtract">
          <a:avLst/>
        </a:prstGeom>
        <a:solidFill>
          <a:srgbClr val="006666"/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954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7F38540-984F-43EB-BEAD-061E05B7D158}">
      <dsp:nvSpPr>
        <dsp:cNvPr id="0" name=""/>
        <dsp:cNvSpPr/>
      </dsp:nvSpPr>
      <dsp:spPr>
        <a:xfrm>
          <a:off x="6382583" y="-5"/>
          <a:ext cx="1422781" cy="5285733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доктор экономических наук,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профессор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Бард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Владимир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Семенович –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выпускник Московского финансового института 1962 года</a:t>
          </a:r>
        </a:p>
      </dsp:txBody>
      <dsp:txXfrm>
        <a:off x="6382583" y="-5"/>
        <a:ext cx="1422781" cy="5285733"/>
      </dsp:txXfrm>
    </dsp:sp>
    <dsp:sp modelId="{4E827BA7-6518-4127-BE93-906FD959C5C2}">
      <dsp:nvSpPr>
        <dsp:cNvPr id="0" name=""/>
        <dsp:cNvSpPr/>
      </dsp:nvSpPr>
      <dsp:spPr>
        <a:xfrm>
          <a:off x="8011919" y="-5"/>
          <a:ext cx="2269320" cy="5285733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6666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Book Antiqua" panose="02040602050305030304" pitchFamily="18" charset="0"/>
            </a:rPr>
            <a:t>1991 по н.в.</a:t>
          </a:r>
        </a:p>
      </dsp:txBody>
      <dsp:txXfrm rot="16200000">
        <a:off x="6071700" y="1940213"/>
        <a:ext cx="4334301" cy="453864"/>
      </dsp:txXfrm>
    </dsp:sp>
    <dsp:sp modelId="{8423B03B-9FA8-44FD-8EDF-34020C450EA7}">
      <dsp:nvSpPr>
        <dsp:cNvPr id="0" name=""/>
        <dsp:cNvSpPr/>
      </dsp:nvSpPr>
      <dsp:spPr>
        <a:xfrm rot="5400000">
          <a:off x="7771077" y="2761523"/>
          <a:ext cx="510658" cy="434619"/>
        </a:xfrm>
        <a:prstGeom prst="flowChartExtract">
          <a:avLst/>
        </a:prstGeom>
        <a:solidFill>
          <a:srgbClr val="006666"/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C19512-D8FA-4D6C-9834-B3FBA22761F5}">
      <dsp:nvSpPr>
        <dsp:cNvPr id="0" name=""/>
        <dsp:cNvSpPr/>
      </dsp:nvSpPr>
      <dsp:spPr>
        <a:xfrm>
          <a:off x="8511323" y="-5"/>
          <a:ext cx="1690643" cy="5285733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кандидат экономических наук,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профессор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Шохин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Евгений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Book Antiqua" panose="02040602050305030304" pitchFamily="18" charset="0"/>
            </a:rPr>
            <a:t>Иванович </a:t>
          </a:r>
          <a:r>
            <a:rPr lang="ru-RU" sz="1600" b="0" kern="1200" dirty="0">
              <a:latin typeface="Book Antiqua" panose="02040602050305030304" pitchFamily="18" charset="0"/>
            </a:rPr>
            <a:t>–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Book Antiqua" panose="02040602050305030304" pitchFamily="18" charset="0"/>
            </a:rPr>
            <a:t>выпускник Московского финансового института 1969 года. </a:t>
          </a:r>
        </a:p>
      </dsp:txBody>
      <dsp:txXfrm>
        <a:off x="8511323" y="-5"/>
        <a:ext cx="1690643" cy="5285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r">
              <a:defRPr sz="2500"/>
            </a:lvl1pPr>
          </a:lstStyle>
          <a:p>
            <a:fld id="{1AC30527-64E8-42C1-A405-A211CABCD3E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10212388" y="6323013"/>
            <a:ext cx="30351413" cy="17073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9107" tIns="94554" rIns="189107" bIns="945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24345161"/>
            <a:ext cx="7941310" cy="19918769"/>
          </a:xfrm>
          <a:prstGeom prst="rect">
            <a:avLst/>
          </a:prstGeom>
        </p:spPr>
        <p:txBody>
          <a:bodyPr vert="horz" lIns="189107" tIns="94554" rIns="189107" bIns="945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049205"/>
            <a:ext cx="4301543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48049205"/>
            <a:ext cx="4301543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r">
              <a:defRPr sz="2500"/>
            </a:lvl1pPr>
          </a:lstStyle>
          <a:p>
            <a:fld id="{62BD927F-2192-4608-BC81-1BA6417B3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3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3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1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97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3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50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45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301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77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08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3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01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72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82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74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2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2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5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0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06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0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25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7EA5-0016-47F0-8E73-FAAB278422D7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0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4C95-C6B8-4F79-859D-84C3301107DB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FF9E-66BB-4228-8CB1-3DD05D18113E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3BE-AD29-48EF-A03F-C726C1EBE07B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6072-D6D1-4433-85A4-750E7D7CDC93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3D0-B93C-4126-9181-92830EE8DA17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6DDD-5617-476F-8406-EFA6173237B5}" type="datetime1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9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57C0-E51D-4D9C-828F-1F563E1F0F4B}" type="datetime1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869A-74B0-46B8-8137-ED0D13FB4B32}" type="datetime1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763D-E5F5-46F8-8C5A-720006C4D6ED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7A25-FA20-46B8-83F1-E817DEE45845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6ABB-EE1C-4704-A9A8-04072D1BBCD6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31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a.ru/_layouts/15/ViewProfile.aspx?accountname=FADOMAIN%5cEShokhin&amp;ReturnUrl=http%3a//www.fa.ru/Pages/PersonList.aspx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14FF19-03B1-40FE-B931-8A8B67A94B0F}"/>
              </a:ext>
            </a:extLst>
          </p:cNvPr>
          <p:cNvSpPr/>
          <p:nvPr/>
        </p:nvSpPr>
        <p:spPr>
          <a:xfrm>
            <a:off x="0" y="12029"/>
            <a:ext cx="12188825" cy="6858000"/>
          </a:xfrm>
          <a:prstGeom prst="rect">
            <a:avLst/>
          </a:prstGeom>
          <a:solidFill>
            <a:srgbClr val="00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ДЕЯТЕЛЬНОСТИ НАУЧНОЙ ШКОЛЫ </a:t>
            </a:r>
          </a:p>
          <a:p>
            <a:pPr algn="ctr"/>
            <a:r>
              <a:rPr lang="ru-RU" sz="3200" b="0" i="0" dirty="0">
                <a:solidFill>
                  <a:schemeClr val="bg1"/>
                </a:solidFill>
                <a:effectLst/>
                <a:latin typeface="PT Sans"/>
              </a:rPr>
              <a:t>"Школа </a:t>
            </a:r>
            <a:r>
              <a:rPr lang="ru-RU" sz="3200" b="0" i="0" dirty="0" err="1">
                <a:solidFill>
                  <a:schemeClr val="bg1"/>
                </a:solidFill>
                <a:effectLst/>
                <a:latin typeface="PT Sans"/>
              </a:rPr>
              <a:t>Молякова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PT Sans"/>
              </a:rPr>
              <a:t> Д.С. – Финансы микроэкономики" </a:t>
            </a:r>
          </a:p>
          <a:p>
            <a:pPr algn="ctr"/>
            <a:endParaRPr lang="ru-RU" sz="3200" b="0" i="0" dirty="0">
              <a:solidFill>
                <a:schemeClr val="bg1"/>
              </a:solidFill>
              <a:effectLst/>
              <a:latin typeface="PT Sans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PT Sans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PT Sans"/>
              </a:rPr>
              <a:t>Научный руководитель – </a:t>
            </a:r>
            <a:r>
              <a:rPr lang="ru-RU" sz="3200" b="1" dirty="0" err="1">
                <a:solidFill>
                  <a:schemeClr val="bg1"/>
                </a:solidFill>
                <a:latin typeface="PT Sans"/>
              </a:rPr>
              <a:t>Е.И.Шохин</a:t>
            </a:r>
            <a:endParaRPr lang="ru-RU" sz="32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Segoe UI Light" panose="020B0502040204020203" pitchFamily="34" charset="0"/>
            </a:endParaRPr>
          </a:p>
        </p:txBody>
      </p:sp>
      <p:pic>
        <p:nvPicPr>
          <p:cNvPr id="14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8670098" y="477078"/>
            <a:ext cx="3521902" cy="6508039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26575" y="340442"/>
            <a:ext cx="3131127" cy="10880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30598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публикационной деятельности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2325350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45370" y="49988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" y="467833"/>
            <a:ext cx="5324476" cy="6060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деятельности научной школы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2014-202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гг. 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529390"/>
              </p:ext>
            </p:extLst>
          </p:nvPr>
        </p:nvGraphicFramePr>
        <p:xfrm>
          <a:off x="708917" y="1215455"/>
          <a:ext cx="10559718" cy="529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4942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0" y="262868"/>
            <a:ext cx="5187462" cy="566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деятельности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научной школы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  <a:t> за 2014-2020 гг.</a:t>
            </a:r>
            <a:b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95936"/>
              </p:ext>
            </p:extLst>
          </p:nvPr>
        </p:nvGraphicFramePr>
        <p:xfrm>
          <a:off x="838200" y="1336431"/>
          <a:ext cx="10515600" cy="484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6525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Показатели</a:t>
            </a:r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 деятельности научной школы </a:t>
            </a:r>
            <a:r>
              <a:rPr lang="ru-RU" altLang="ru-RU" sz="1600" b="1" dirty="0">
                <a:solidFill>
                  <a:schemeClr val="bg1"/>
                </a:solidFill>
                <a:latin typeface="Book Antiqua" panose="02040602050305030304" pitchFamily="18" charset="0"/>
                <a:cs typeface="Times New Roman" pitchFamily="18" charset="0"/>
              </a:rPr>
              <a:t> за 2014-2020 гг.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13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122132"/>
              </p:ext>
            </p:extLst>
          </p:nvPr>
        </p:nvGraphicFramePr>
        <p:xfrm>
          <a:off x="838200" y="1283677"/>
          <a:ext cx="10515600" cy="48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7564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14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Показатели деятельности научной школы </a:t>
            </a:r>
            <a:r>
              <a:rPr lang="ru-RU" altLang="ru-RU" sz="1600" b="1" dirty="0">
                <a:solidFill>
                  <a:schemeClr val="bg1"/>
                </a:solidFill>
                <a:latin typeface="Book Antiqua" panose="02040602050305030304" pitchFamily="18" charset="0"/>
                <a:cs typeface="Times New Roman" pitchFamily="18" charset="0"/>
              </a:rPr>
              <a:t> за 2014-2020 гг.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771305"/>
              </p:ext>
            </p:extLst>
          </p:nvPr>
        </p:nvGraphicFramePr>
        <p:xfrm>
          <a:off x="838200" y="1213338"/>
          <a:ext cx="10515600" cy="496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1402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15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Показатели </a:t>
            </a:r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деятельности</a:t>
            </a:r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 научной школы </a:t>
            </a:r>
            <a:r>
              <a:rPr lang="ru-RU" altLang="ru-RU" sz="1600" b="1" dirty="0">
                <a:solidFill>
                  <a:schemeClr val="bg1"/>
                </a:solidFill>
                <a:latin typeface="Book Antiqua" panose="02040602050305030304" pitchFamily="18" charset="0"/>
                <a:cs typeface="Times New Roman" pitchFamily="18" charset="0"/>
              </a:rPr>
              <a:t> за 2014-2020 гг.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/>
        </p:nvGraphicFramePr>
        <p:xfrm>
          <a:off x="838200" y="1266092"/>
          <a:ext cx="10515600" cy="491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242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подготовке докторантов и аспирантов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64509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58262" y="198395"/>
            <a:ext cx="5166214" cy="5706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Количество защищённых диссертаций под руководством членов школы с 2015 года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845270" y="992870"/>
            <a:ext cx="10515600" cy="551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Диссертации кандидатов экономических наук, защищенные под руководством членов школы (2015-2020 гг.):</a:t>
            </a:r>
          </a:p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lang="ru-RU" b="1" i="1" dirty="0"/>
          </a:p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июне 2021 года планируется защита 1 кандидатской диссертации.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9E50BED-DA95-4743-98B6-ACC22A79F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14176"/>
              </p:ext>
            </p:extLst>
          </p:nvPr>
        </p:nvGraphicFramePr>
        <p:xfrm>
          <a:off x="988444" y="1867645"/>
          <a:ext cx="10358285" cy="40809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8195">
                  <a:extLst>
                    <a:ext uri="{9D8B030D-6E8A-4147-A177-3AD203B41FA5}">
                      <a16:colId xmlns:a16="http://schemas.microsoft.com/office/drawing/2014/main" val="1304198752"/>
                    </a:ext>
                  </a:extLst>
                </a:gridCol>
                <a:gridCol w="1214293">
                  <a:extLst>
                    <a:ext uri="{9D8B030D-6E8A-4147-A177-3AD203B41FA5}">
                      <a16:colId xmlns:a16="http://schemas.microsoft.com/office/drawing/2014/main" val="1307135395"/>
                    </a:ext>
                  </a:extLst>
                </a:gridCol>
                <a:gridCol w="4305220">
                  <a:extLst>
                    <a:ext uri="{9D8B030D-6E8A-4147-A177-3AD203B41FA5}">
                      <a16:colId xmlns:a16="http://schemas.microsoft.com/office/drawing/2014/main" val="2119587413"/>
                    </a:ext>
                  </a:extLst>
                </a:gridCol>
                <a:gridCol w="2520577">
                  <a:extLst>
                    <a:ext uri="{9D8B030D-6E8A-4147-A177-3AD203B41FA5}">
                      <a16:colId xmlns:a16="http://schemas.microsoft.com/office/drawing/2014/main" val="11455660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Абасова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Хадижат </a:t>
                      </a: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Айдиновна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Развитие методов управления финансовыми рисками в организациях </a:t>
                      </a: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нефтесервиса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Проф. Каменева Е.А.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7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Корнилова (Щеглова) Елена Валерьевна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Финансовое проектирование параметров лизинговых сделок субъектов малого и среднего предпринимательства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Проф. </a:t>
                      </a: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Паштова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Л.Г.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70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Копелев Игорь Борисович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Оценка и прогнозирование риска финансовой несостоятельности компании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Доц. Булава И.В.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1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Ванькович Инна Михайловна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Совершенствование оценки влияния финансовых рисков на деятельность компаний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Проф. Лахметкина Н.И.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3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Поступинский Иван Александровирч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Формирование эффективной политики заимствования металлургических компаний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Проф. Хотинская Г.И.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40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Шамсутдинова Элеонора Рустемовна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Влияние финансовых рисков на эффективность деятельности компаний нефтяного машиностроения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Доц. Булава И.В.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Гудова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Марина Руслановна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Совершенствование методического инструментария выявления и контроля финансовых нарушений компаний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Проф. </a:t>
                      </a:r>
                      <a:r>
                        <a:rPr kumimoji="0" lang="ru-RU" sz="14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Паштова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Л.Г.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9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9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научно-исследовательской работе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366061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7"/>
            <a:ext cx="4760259" cy="653473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57" y="332863"/>
            <a:ext cx="4156634" cy="6068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Объем финансирования научных исследований в 2014-2020 гг.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824319"/>
              </p:ext>
            </p:extLst>
          </p:nvPr>
        </p:nvGraphicFramePr>
        <p:xfrm>
          <a:off x="1057835" y="1237129"/>
          <a:ext cx="9681857" cy="511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91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99585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Научный руководитель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819B741-CF9A-4B1F-897F-062A2EE9E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1" y="1160368"/>
            <a:ext cx="1840007" cy="237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CC87002-52D8-4FE2-A578-EE30016D2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498391"/>
              </p:ext>
            </p:extLst>
          </p:nvPr>
        </p:nvGraphicFramePr>
        <p:xfrm>
          <a:off x="2599765" y="1023734"/>
          <a:ext cx="9092453" cy="5518785"/>
        </p:xfrm>
        <a:graphic>
          <a:graphicData uri="http://schemas.openxmlformats.org/drawingml/2006/table">
            <a:tbl>
              <a:tblPr/>
              <a:tblGrid>
                <a:gridCol w="9092453">
                  <a:extLst>
                    <a:ext uri="{9D8B030D-6E8A-4147-A177-3AD203B41FA5}">
                      <a16:colId xmlns:a16="http://schemas.microsoft.com/office/drawing/2014/main" val="788689062"/>
                    </a:ext>
                  </a:extLst>
                </a:gridCol>
              </a:tblGrid>
              <a:tr h="5332615">
                <a:tc>
                  <a:txBody>
                    <a:bodyPr/>
                    <a:lstStyle/>
                    <a:p>
                      <a:pPr algn="just" fontAlgn="t"/>
                      <a:r>
                        <a:rPr lang="ru-RU" dirty="0">
                          <a:effectLst/>
                          <a:latin typeface="Book Antiqua" panose="02040602050305030304" pitchFamily="18" charset="0"/>
                        </a:rPr>
                        <a:t>​</a:t>
                      </a:r>
                      <a:r>
                        <a:rPr lang="ru-RU" sz="1600" b="1" u="none" strike="noStrike" dirty="0">
                          <a:solidFill>
                            <a:srgbClr val="006666"/>
                          </a:solidFill>
                          <a:effectLst/>
                          <a:latin typeface="Book Antiqua" panose="0204060205030503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Шохин Евгений Иванович</a:t>
                      </a:r>
                      <a:endParaRPr lang="ru-RU" sz="1600" b="1" u="none" strike="noStrike" dirty="0">
                        <a:solidFill>
                          <a:srgbClr val="006666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just" fontAlgn="t"/>
                      <a:endParaRPr lang="ru-RU" sz="1600" b="1" u="none" strike="noStrike" dirty="0">
                        <a:solidFill>
                          <a:srgbClr val="006666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«Заслуженный работник высшей школы Российской Федерации» (Указ Президента РФ от 30.04.2014); 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Почётный работник Финансовой академии и Заслуженный работник Финансового университета</a:t>
                      </a:r>
                    </a:p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Имеет правительственные награды, в числе которых орден Почёта (2009) и медали: «За воинскую доблесть», «В память 850-летия Москвы», «Генерал-полковник </a:t>
                      </a:r>
                      <a:r>
                        <a:rPr lang="ru-RU" sz="1600" b="0" i="0" kern="1200" dirty="0" err="1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Дутов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», памятная медаль «Патриот России»;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Кандидат экономических наук;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Профессор; 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Советник ректора </a:t>
                      </a:r>
                      <a:r>
                        <a:rPr lang="ru-RU" sz="1600" b="0" i="0" kern="1200" dirty="0" err="1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Финуниверситета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Автор монографий, учебников, учебных пособий и методик (более 100 публикаций общим объемом более 150 печатных листов по проблемам капитальных вложений, инвестиций, финансовому и инвестиционному менеджменту), 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Член ученого совета Финансового университета; </a:t>
                      </a:r>
                    </a:p>
                    <a:p>
                      <a:pPr marL="342900" indent="-34290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Член ученого совета факультета;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За значительные результаты в научно-педагогической деятельности, существенный вклад в развитие науки и образования и иные области деятельности Финансового университета награждён медалью «За заслуги перед Финансовым университетом» (25.03.2016).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Труд Е.И. Шохина отмечен благодарностями многих вузов столицы, а также Благодарностью Министерства общего и профессионального образования РФ.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7625" marR="47625" marT="66675" marB="571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2C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C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49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433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20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44" y="309531"/>
            <a:ext cx="4882787" cy="6068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 -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Госзадание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92369" y="963004"/>
            <a:ext cx="11413491" cy="55097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В соответствии с научными направлениями деятельности Школы представители научной школы за время ее существования (2014-2021 гг.) участвовали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НИР в рамках Государственного задания (бюджетное финансирование), среди которых основные: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algn="just"/>
            <a:r>
              <a:rPr lang="ru-RU" sz="2000" i="1" dirty="0"/>
              <a:t>Управление диверсификацией и рисками предприятий ОПК в условиях новой модели экономического роста (2020)</a:t>
            </a:r>
          </a:p>
          <a:p>
            <a:pPr algn="just"/>
            <a:r>
              <a:rPr lang="ru-RU" sz="2000" i="1" dirty="0"/>
              <a:t>Роль децентрализованных финансовых потоков в экономическом развитии России (на примере туристической отрасли) (2019)</a:t>
            </a:r>
          </a:p>
          <a:p>
            <a:pPr algn="just"/>
            <a:r>
              <a:rPr lang="ru-RU" sz="2000" i="1" dirty="0"/>
              <a:t>Статистические методы комплексной сравнительной оценки уровня экономического, социального и культурного развития Российской Федерации и регионов (2017)</a:t>
            </a:r>
          </a:p>
          <a:p>
            <a:pPr algn="just">
              <a:defRPr/>
            </a:pPr>
            <a:r>
              <a:rPr lang="ru-RU" sz="2000" i="1" dirty="0">
                <a:ea typeface="Times New Roman" panose="02020603050405020304" pitchFamily="18" charset="0"/>
              </a:rPr>
              <a:t>Ф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инансовый инструментарий повышения деловой активности российского бизнеса в целях обеспечения экономического роста (2015)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000" i="1" dirty="0">
                <a:ea typeface="Times New Roman" panose="02020603050405020304" pitchFamily="18" charset="0"/>
              </a:rPr>
              <a:t>Ф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инансовый инструментарий повышения конкурентоспособности российских организаций</a:t>
            </a:r>
            <a:r>
              <a:rPr lang="ru-RU" sz="2000" i="1" dirty="0">
                <a:ea typeface="Times New Roman" panose="02020603050405020304" pitchFamily="18" charset="0"/>
              </a:rPr>
              <a:t> (2014)</a:t>
            </a: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4200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626278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21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73598" y="309531"/>
            <a:ext cx="4777279" cy="5796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 - Хоздоговорные темы 2014-2020 гг.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62877" y="1150916"/>
            <a:ext cx="11466245" cy="5008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В соответствии с научными направлениями деятельности Школы представители научной школы за время ее существования (2014-2021 гг.) участвовали: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28 хоздоговорных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НИРах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(заказчик – Центральный банк Российской Федерации, Федеральное государственное унитарное предприятие «Научно-исследовательский институт стандартизации и унификации, АО «Агентство по ипотечному жилищному кредитованию и страхованию)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Наиболее значимые: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Расчет тарифов по обязательному страхованию государственной ответственности владельцев транспортных средств (ОСАГО) с учетом планируемого изменения законодательства". Заказчик Центральный банк Российской Федерации.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Ипотека в России: как правильно получить и обслуживать (для потребителей). Заказчик АО «Агентство по ипотечному жилищному кредитованию и страхованию».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Отчет по НИР (закрытая тема) шифр «Отрасль-ФУ». Заказчик – федеральное государственное унитарное предприятие «Научно-исследовательский институт стандартизации и унификации»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519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 rot="10800000" flipV="1">
            <a:off x="361520" y="309531"/>
            <a:ext cx="4601433" cy="4451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50631" y="1023734"/>
            <a:ext cx="10880171" cy="515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</a:t>
            </a:r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В соответствии с научными направлениями деятельности Школы представители научной школы за 2014-2021 гг. участвовали в профильных </a:t>
            </a:r>
            <a:r>
              <a:rPr kumimoji="0" lang="ru-RU" sz="2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подтемах</a:t>
            </a:r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общеуниверситетской комплексной НИР:</a:t>
            </a:r>
          </a:p>
          <a:p>
            <a:pPr algn="just" hangingPunct="0">
              <a:defRPr/>
            </a:pPr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«Устойчивое развитие России в условиях глобальных изменений»</a:t>
            </a:r>
          </a:p>
          <a:p>
            <a:pPr algn="just"/>
            <a:r>
              <a:rPr lang="ru-RU" sz="2600" i="0" u="none" strike="noStrike" baseline="0" dirty="0">
                <a:solidFill>
                  <a:schemeClr val="tx1"/>
                </a:solidFill>
                <a:cs typeface="Times New Roman" panose="02020603050405020304" pitchFamily="18" charset="0"/>
              </a:rPr>
              <a:t> «Новая парадигма общественного развития в условиях цифровой экономики»</a:t>
            </a: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algn="just"/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«</a:t>
            </a:r>
            <a:r>
              <a:rPr lang="ru-RU" sz="2600" b="0" i="0" u="none" strike="noStrike" baseline="0" dirty="0">
                <a:solidFill>
                  <a:schemeClr val="tx1"/>
                </a:solidFill>
                <a:cs typeface="Times New Roman" panose="02020603050405020304" pitchFamily="18" charset="0"/>
              </a:rPr>
              <a:t>Формирование условий долгосрочного устойчивого развития России: теория и практика</a:t>
            </a:r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» </a:t>
            </a:r>
          </a:p>
          <a:p>
            <a:pPr marL="0" indent="0" algn="l">
              <a:buNone/>
            </a:pPr>
            <a:endParaRPr kumimoji="0" lang="ru-RU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kumimoji="0" lang="ru-RU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Материалы исследования по тематике научной школы используются в преподавании около 30 дисциплин уровня бакалавриата, магистратуры и аспирантуры</a:t>
            </a:r>
          </a:p>
          <a:p>
            <a:pPr marL="0" marR="0" lvl="0" indent="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656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теоретических результатах школы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59492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915835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24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308767" y="220344"/>
            <a:ext cx="7481562" cy="414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Наиболее значимые теоретические результаты школы (1):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16460" y="971185"/>
            <a:ext cx="11372666" cy="5750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Создание и развитие профессиональной педагогики трехуровневого образования: программы подготовки бакалавров, магистров, аспирантов, более 30 базовых и авторских дисциплин, дисциплин по выбору с полным методическим обеспечением (учебники и учебные пособия, рабочие программы дисциплин,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видеолекции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методические разработки для самостоятельной работы студентов, сборники заданий и ситуационных задач, сценарии и методические разработки для исследовательских проектов, кейсы, компьютерные симуляторы и др.). Базовыми для преподавателей научной школы являются образовательные программы: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Бакалавриат: Направление подготовки «Экономика», профиль «Корпоративные финансы»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Магистратура: Направление подготовки «Финансы и кредит», ОП «Корпоративные финансы в цифровой экономике» (очная форма обучения)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Магистратура: Направление подготовки «Экономика», ОП «Корпоративные финансы» (заочная форма обучения)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endParaRPr lang="ru-RU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этих и других образовательных программах с ключевым участием преподавателей Научной Школы ежегодно проходят обучение более 500 студентов</a:t>
            </a:r>
            <a:endParaRPr lang="ru-RU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63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7539318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25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308767" y="220344"/>
            <a:ext cx="7373986" cy="414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Наиболее значимые теоретические результаты школы (2)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16460" y="971185"/>
            <a:ext cx="11372666" cy="5750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Создана/развита теория финансовых трансформаций в экономических системах разного уровня (макроэкономика, отраслевые рынки, хозяйствующие субъекты, поведение и мышление экономических агентов);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Изучены принципиальные отличия финансовых парадигм в корпоративных курсах: учетной/затратной и финансовой/стоимостной;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Исследуются трансформации в бизнес-моделях, обусловленные современными финансовыми технологиями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FinTech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вплоть до формирования деловых экосистем;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Развивается теория финансирования хозяйствующих субъектов (в том числе высокотехнологичных компаний, стартапов, инновационных проектов) в направлении современных альтернатив: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краудинвестинга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краудлендинга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бизнес-акселерации,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ICO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т.п.;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Систематизируются отраслевые особенности в корпоративных финансах, выявляются эмпирические закономерности их эволюции в условиях цифровизации, а также специфика развития в условиях системных стрессов;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Моделируются тренды развития компаний и отраслевых рынков, финансовые стратегии корпоративного (в том числе инновационного) роста и устойчивого развития в разных ИТ-средах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31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Перспективные направления развития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471348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772401" cy="827378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0622" y="262868"/>
            <a:ext cx="7166433" cy="7931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Перспективные направления развития научной школы в рамках стратегических научных целей и задач Финансового университета :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48054" y="1265118"/>
            <a:ext cx="11095892" cy="5273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hangingPunct="0"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влияние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FinTech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на корпоративные финансы и экономику 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целом: измерение и управление;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цифровизация экономики и ее влияние на организацию финансовой работы в корпорациях; 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разработка предложений по развитию и совершенствованию финансового инструментария в  корпоративном менеджменте в условиях шестого технологического уклада и применения искусственного интеллекта; </a:t>
            </a:r>
          </a:p>
          <a:p>
            <a:pPr algn="just" hangingPunct="0"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формирование предложений по совершенствованию экономических, юридических и социологических наук в связи с трансформацией корпоративных финансов в новой экономической реальности;  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разработка рекомендаций  для Министерства экономического развития РФ и Министерства Финансов РФ по совершенствованию финансового механизма деятельности корпораций.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42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Направления повышения значимости</a:t>
            </a:r>
            <a:r>
              <a:rPr kumimoji="0" lang="ru-RU" sz="4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научной деятельности школы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899033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0124"/>
            <a:ext cx="6365631" cy="664614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29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4221" y="383562"/>
            <a:ext cx="5659379" cy="601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Основные направления повышения значимости научной деятельности школы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39261" y="1519546"/>
            <a:ext cx="11113478" cy="48368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формирование дискуссионных площадок для обсуждения актуальных проблем развития </a:t>
            </a:r>
            <a:r>
              <a:rPr lang="ru-RU" sz="2400" dirty="0">
                <a:cs typeface="Times New Roman" panose="02020603050405020304" pitchFamily="18" charset="0"/>
              </a:rPr>
              <a:t>финансов компаний и отраслевых рынков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расширение участия в исследованиях по заказу Аппарата Правительства Российской Федерации, Банка России, Государственной Думы;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cs typeface="Times New Roman" panose="02020603050405020304" pitchFamily="18" charset="0"/>
              </a:rPr>
              <a:t>развитие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 проекта «Молодые исследователи + наставники» и стимулирование научных публикаций аспирантов и магистрантов, включая подготовку совместных статей с учеными научной школы, в том числе в зарубежных изданиях;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dirty="0">
                <a:cs typeface="Times New Roman" panose="02020603050405020304" pitchFamily="18" charset="0"/>
              </a:rPr>
              <a:t>е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жегодный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 выпуск монографий по актуальным проблемам финансов компаний и отраслевых рынков;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dirty="0">
                <a:cs typeface="Times New Roman" panose="02020603050405020304" pitchFamily="18" charset="0"/>
              </a:rPr>
              <a:t>с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истемная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cs typeface="Times New Roman" panose="02020603050405020304" pitchFamily="18" charset="0"/>
              </a:rPr>
              <a:t> и систематическая работа над учебниками и учебными пособиями по профильным дисциплинам (переиздание ранее опубликованных, подготовка новых)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5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754471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273461"/>
            <a:ext cx="768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Историческая справка (ценим традиции – смотрим в будущее)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3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AF8A05-87D4-493F-9B79-0AC6E758FC00}"/>
              </a:ext>
            </a:extLst>
          </p:cNvPr>
          <p:cNvSpPr txBox="1"/>
          <p:nvPr/>
        </p:nvSpPr>
        <p:spPr>
          <a:xfrm>
            <a:off x="258955" y="938398"/>
            <a:ext cx="11368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i="1" dirty="0">
                <a:latin typeface="Book Antiqua" panose="02040602050305030304" pitchFamily="18" charset="0"/>
                <a:cs typeface="Times New Roman" panose="02020603050405020304" pitchFamily="18" charset="0"/>
              </a:rPr>
              <a:t>История научной школы неразрывно связана с Финансовым университетом и насчитывает многие десятилетия</a:t>
            </a:r>
            <a:endParaRPr lang="ru-RU" sz="2000" b="1" i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Схема 31">
            <a:extLst>
              <a:ext uri="{FF2B5EF4-FFF2-40B4-BE49-F238E27FC236}">
                <a16:creationId xmlns:a16="http://schemas.microsoft.com/office/drawing/2014/main" id="{329F4195-BAE6-402C-8E49-1696AE703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8459553"/>
              </p:ext>
            </p:extLst>
          </p:nvPr>
        </p:nvGraphicFramePr>
        <p:xfrm>
          <a:off x="670364" y="1739424"/>
          <a:ext cx="10956858" cy="4535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6645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73461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Book Antiqua" panose="02040602050305030304" pitchFamily="18" charset="0"/>
              </a:rPr>
              <a:t>Руководство кафедры/научной школы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4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49C52FE1-7CDE-42B5-BC46-5B91D79C1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59800"/>
              </p:ext>
            </p:extLst>
          </p:nvPr>
        </p:nvGraphicFramePr>
        <p:xfrm>
          <a:off x="733395" y="1070627"/>
          <a:ext cx="10284229" cy="5285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0899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73461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Кадровый состав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5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435342" y="1138868"/>
            <a:ext cx="488913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Кадровый состав школы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269506" y="1640541"/>
            <a:ext cx="5728070" cy="4549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Количественный состав научной школы на май 2021 года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- 26 человек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(из них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2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академика академий наук, имеющих государственный статус,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5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докторов наук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18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кандидатов наук) - преподаватели и аспиранты Департамента </a:t>
            </a:r>
            <a:r>
              <a:rPr lang="ru-RU" dirty="0">
                <a:solidFill>
                  <a:sysClr val="windowText" lastClr="000000"/>
                </a:solidFill>
              </a:rPr>
              <a:t>корпоративных финансов и корпоративного управления Факультета экономики и бизнеса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Финансового университета.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Численность молодых ученых до 35 лет – 4 человека.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 работе Школы привлекаются бакалавры и магистры.</a:t>
            </a: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6295292" y="754660"/>
            <a:ext cx="5395964" cy="1208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Пул потенциальных научных руководителей аспирантов научной школы: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6172199" y="1524000"/>
            <a:ext cx="5519057" cy="5029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Шохин Е.И., </a:t>
            </a:r>
            <a:r>
              <a:rPr lang="ru-RU" sz="1400" dirty="0">
                <a:solidFill>
                  <a:schemeClr val="tx1"/>
                </a:solidFill>
              </a:rPr>
              <a:t>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.э.н., профессор, профессор Департамента корпоративных финансов и корпоративного управления Факультета экономики и бизнеса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Каменева Е.А., д.э.н., профессор, профессор Департамента корпоративных финансов и корпоративного управления Факультета экономики и бизнеса </a:t>
            </a:r>
          </a:p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Мингалиев К.Н., д.э.н., профессор, профессор Департамента корпоративных финансов и корпоративного управления Факультета экономики и бизнеса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Паштова Л.Г., д.э.н., профессор, профессор Департамента корпоративных финансов и корпоративного управления Факультета экономики и бизнеса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Хотинская Г.И., д.э.н., профессор, профессор Департамента корпоративных финансов и корпоративного управления Факультета экономики и бизнеса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Черникова Л.И., д.э.н., профессор, профессор Департамента корпоративных финансов и корпоративного управления Факультета экономики и бизнеса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Слепнева Т.А., к.э.н., профессор, профессор Департамента корпоративных финансов и корпоративного управления Факультета экономики и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336767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6096000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6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5958034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Направление научной деятельности: 08.00.10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области исследований: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ru-RU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корпоративные финансы, включая публичные, инновационные, высокотехнологичные компании, компании реального сектора экономики, предприятия оборонно-промышленного сектора (в части открытой информации), международные и транснациональные корпорации, крупный, средний и малый бизнес, стартапы и деловые экосистемы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секторальные финансы - финансы</a:t>
            </a:r>
            <a:r>
              <a:rPr lang="ru-RU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отраслевых рынков и их участников (в том числе топливно-энергетический комплекс, машиностроение, металлургия, фармацевтика, строительство, аграрно-промышленный комплекс, сервисные виды деятельности и т.д.)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613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6589060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6451093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Направление научной деятельности: 08.00.10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направления исследований (1):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Развитие корпоративного казначейства в условиях современных технологий и практик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Активы компаний с участием иностранного капитала: особенности структуры и управления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финансовой стратегии роста стоимости компании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Модернизация финансовой стратегии компании в условиях изменяющейся внешней среды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Методы финансового прогнозирования деловой активности коммерческих организаций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политики заимствования металлургических компаний</a:t>
            </a:r>
            <a:endParaRPr lang="ru-RU" sz="19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 инноваций на различных этапах жизненного цикла высокотехнологичных компаний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Финансовая оценка устойчивости хозяйствующих субъектов территорий опережающего развития (ТОР)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Управление структурными преобразованиями в корпоративном секторе национальной индустрии (финансовый аспект)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Теория и практика формирования высокотехнологичных кластеров в Российской Федерации (финансовый аспект)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8760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6481482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8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6271799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Направление научной деятельности: 08.00.10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направления исследований (2):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Оценка эффектов воздействия финансовых рынков на развитие отраслевой экономики России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Финансовый инструментарий эффективного энергетического менеджмента в компаниях строительного комплекса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Повышение эффективности финансирования компаний агропромышленного комплекса: теория и практика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Теоретико-методические основы развития финансового потенциала оборонно-промышленного комплекса Российской Федерации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финансирования жилищно-коммунального хозяйства в условиях его реформирования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Диверсификация источников финансирования проектов газодобывающей отрасли: опыт России и Вьетнама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Финансовые инструменты стимулирования развития корпораций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 инновационной деятельности в российском топливно-энергетическом комплексе</a:t>
            </a:r>
          </a:p>
          <a:p>
            <a:pPr lvl="0"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Оптимизация структуры источников финансирования сетевых компаний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Влияние предпринимательских рисков на финансовую результативность предприятий нефтяного машиностроения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5125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6427694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9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6289727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Направление научной деятельности: 08.00.10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826378"/>
            <a:ext cx="11073602" cy="56820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направления исследований (3):</a:t>
            </a:r>
          </a:p>
          <a:p>
            <a:pPr algn="just">
              <a:lnSpc>
                <a:spcPct val="115000"/>
              </a:lnSpc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перспективы развития системы финансирования инновационно-активных организаций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Управление финансами компании с использованием сбалансированной системы показателей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Отраслевые особенности формирования корпоративной финансовой стратегии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Финансовое проектирование параметров лизинговых сделок субъектов малого и среднего предпринимательства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Развитие методов управления финансовыми рисками в организациях </a:t>
            </a:r>
            <a:r>
              <a:rPr lang="ru-RU" sz="21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нефтесервиса</a:t>
            </a:r>
            <a:endParaRPr lang="ru-RU" sz="2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Оценка и прогнозирование риска финансовой несостоятельности компании</a:t>
            </a:r>
          </a:p>
          <a:p>
            <a:pPr algn="just">
              <a:lnSpc>
                <a:spcPct val="115000"/>
              </a:lnSpc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модели финансирования энергосбережения и энергоэффективности в России (на примере ЖКХ)</a:t>
            </a:r>
          </a:p>
          <a:p>
            <a:pPr algn="just">
              <a:lnSpc>
                <a:spcPct val="115000"/>
              </a:lnSpc>
            </a:pPr>
            <a:r>
              <a:rPr lang="ru-RU" sz="2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Финансовые инструменты экономического роста на микроуровне, включая модернизационный рост и инновационное обновление российских компаний и отраслевых рынков</a:t>
            </a:r>
          </a:p>
          <a:p>
            <a:pPr algn="just" fontAlgn="base">
              <a:lnSpc>
                <a:spcPct val="115000"/>
              </a:lnSpc>
            </a:pPr>
            <a:r>
              <a:rPr lang="ru-RU" sz="2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механизма обеспечения финансовой устойчивости кредитного потребительского кооператива</a:t>
            </a:r>
            <a:endParaRPr lang="ru-RU" sz="2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35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sz="2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финансовой стратегии вертикально интегрированных нефтяных компаний</a:t>
            </a:r>
            <a:endParaRPr lang="ru-RU" sz="2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1679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A489453717914681D93B5A7BDC7ED2" ma:contentTypeVersion="13" ma:contentTypeDescription="Создание документа." ma:contentTypeScope="" ma:versionID="6133a5482f5fb1cb32acb01051cf82d5">
  <xsd:schema xmlns:xsd="http://www.w3.org/2001/XMLSchema" xmlns:xs="http://www.w3.org/2001/XMLSchema" xmlns:p="http://schemas.microsoft.com/office/2006/metadata/properties" xmlns:ns3="83ac7d08-3f2b-48dd-877a-47652b566724" xmlns:ns4="b94d476b-2b49-4037-a150-9830eb8bd70f" targetNamespace="http://schemas.microsoft.com/office/2006/metadata/properties" ma:root="true" ma:fieldsID="9fec29cfef89410982e3b897124371b6" ns3:_="" ns4:_="">
    <xsd:import namespace="83ac7d08-3f2b-48dd-877a-47652b566724"/>
    <xsd:import namespace="b94d476b-2b49-4037-a150-9830eb8bd70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c7d08-3f2b-48dd-877a-47652b5667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d476b-2b49-4037-a150-9830eb8bd7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schemas.openxmlformats.org/package/2006/metadata/core-properties"/>
    <ds:schemaRef ds:uri="b94d476b-2b49-4037-a150-9830eb8bd70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3ac7d08-3f2b-48dd-877a-47652b56672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2EA0ED-872B-4677-9E97-9FCD50EF8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c7d08-3f2b-48dd-877a-47652b566724"/>
    <ds:schemaRef ds:uri="b94d476b-2b49-4037-a150-9830eb8bd7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8733</TotalTime>
  <Words>2234</Words>
  <Application>Microsoft Office PowerPoint</Application>
  <PresentationFormat>Широкоэкранный</PresentationFormat>
  <Paragraphs>268</Paragraphs>
  <Slides>29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Book Antiqua</vt:lpstr>
      <vt:lpstr>Calibri</vt:lpstr>
      <vt:lpstr>Calibri Light</vt:lpstr>
      <vt:lpstr>PT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Сергей Гермогентов</cp:lastModifiedBy>
  <cp:revision>1180</cp:revision>
  <cp:lastPrinted>2021-05-30T16:29:20Z</cp:lastPrinted>
  <dcterms:created xsi:type="dcterms:W3CDTF">2016-09-22T16:49:19Z</dcterms:created>
  <dcterms:modified xsi:type="dcterms:W3CDTF">2021-05-31T15:12:53Z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0x010100B0A489453717914681D93B5A7BDC7ED2</vt:lpwstr>
  </property>
</Properties>
</file>