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6"/>
  </p:notesMasterIdLst>
  <p:sldIdLst>
    <p:sldId id="256" r:id="rId5"/>
    <p:sldId id="741" r:id="rId6"/>
    <p:sldId id="780" r:id="rId7"/>
    <p:sldId id="776" r:id="rId8"/>
    <p:sldId id="2534" r:id="rId9"/>
    <p:sldId id="724" r:id="rId10"/>
    <p:sldId id="768" r:id="rId11"/>
    <p:sldId id="769" r:id="rId12"/>
    <p:sldId id="772" r:id="rId13"/>
    <p:sldId id="767" r:id="rId14"/>
    <p:sldId id="766" r:id="rId15"/>
    <p:sldId id="764" r:id="rId16"/>
    <p:sldId id="782" r:id="rId17"/>
    <p:sldId id="2541" r:id="rId18"/>
    <p:sldId id="2536" r:id="rId19"/>
    <p:sldId id="770" r:id="rId20"/>
    <p:sldId id="783" r:id="rId21"/>
    <p:sldId id="779" r:id="rId22"/>
    <p:sldId id="781" r:id="rId23"/>
    <p:sldId id="2542" r:id="rId24"/>
    <p:sldId id="728" r:id="rId25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3B4"/>
    <a:srgbClr val="7D21E1"/>
    <a:srgbClr val="AFE0F4"/>
    <a:srgbClr val="79CBED"/>
    <a:srgbClr val="44B6E6"/>
    <a:srgbClr val="F7F5EF"/>
    <a:srgbClr val="F1EDE4"/>
    <a:srgbClr val="002E42"/>
    <a:srgbClr val="0070A2"/>
    <a:srgbClr val="007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943" autoAdjust="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54060-7415-4951-84FF-7FDAAD8F754E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100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2FD2-0FF8-4ADA-806C-99E047856E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1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913D5-74FE-4746-AA1D-72C78855472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7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913D5-74FE-4746-AA1D-72C78855472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50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913D5-74FE-4746-AA1D-72C78855472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2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54060-7415-4951-84FF-7FDAAD8F754E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82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4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76F89-E248-4256-BF13-BE051D689EB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32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">
            <a:extLst>
              <a:ext uri="{FF2B5EF4-FFF2-40B4-BE49-F238E27FC236}">
                <a16:creationId xmlns:a16="http://schemas.microsoft.com/office/drawing/2014/main" id="{0EC4FFB3-39A8-494A-AD81-570F62DC44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797425"/>
          </a:xfrm>
          <a:solidFill>
            <a:schemeClr val="accent3">
              <a:lumMod val="40000"/>
              <a:lumOff val="60000"/>
            </a:schemeClr>
          </a:solidFill>
        </p:spPr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125" y="1181101"/>
            <a:ext cx="4897438" cy="28956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5" y="4941888"/>
            <a:ext cx="4897438" cy="1366838"/>
          </a:xfrm>
        </p:spPr>
        <p:txBody>
          <a:bodyPr anchor="t"/>
          <a:lstStyle>
            <a:lvl1pPr>
              <a:spcBef>
                <a:spcPts val="0"/>
              </a:spcBef>
              <a:defRPr sz="1800" cap="none" spc="30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</a:t>
            </a:r>
            <a:r>
              <a:rPr lang="ru-RU" dirty="0"/>
              <a:t>22 г.</a:t>
            </a:r>
          </a:p>
        </p:txBody>
      </p:sp>
    </p:spTree>
    <p:extLst>
      <p:ext uri="{BB962C8B-B14F-4D97-AF65-F5344CB8AC3E}">
        <p14:creationId xmlns:p14="http://schemas.microsoft.com/office/powerpoint/2010/main" val="24463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8F8213-B332-4661-8AE1-0C8E16EB9636}"/>
              </a:ext>
            </a:extLst>
          </p:cNvPr>
          <p:cNvSpPr/>
          <p:nvPr userDrawn="1"/>
        </p:nvSpPr>
        <p:spPr>
          <a:xfrm rot="5400000">
            <a:off x="2666993" y="-2666999"/>
            <a:ext cx="6858006" cy="12192005"/>
          </a:xfrm>
          <a:prstGeom prst="rect">
            <a:avLst/>
          </a:prstGeom>
          <a:gradFill>
            <a:gsLst>
              <a:gs pos="58000">
                <a:schemeClr val="accent2">
                  <a:lumMod val="80000"/>
                </a:schemeClr>
              </a:gs>
              <a:gs pos="22000">
                <a:schemeClr val="accent2">
                  <a:lumMod val="70000"/>
                </a:schemeClr>
              </a:gs>
              <a:gs pos="100000">
                <a:schemeClr val="accent3">
                  <a:lumMod val="86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96979"/>
            <a:ext cx="3455987" cy="511174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EC39EA6-59A3-482D-AB89-7935BCDA0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82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FD2343-3F94-4786-8569-FF3143D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6335712" cy="77628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70A0DD61-733E-4713-B14C-4E902D418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5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6">
            <a:extLst>
              <a:ext uri="{FF2B5EF4-FFF2-40B4-BE49-F238E27FC236}">
                <a16:creationId xmlns:a16="http://schemas.microsoft.com/office/drawing/2014/main" id="{BA8F480C-F500-4CC7-A950-8ABAD9F94470}"/>
              </a:ext>
            </a:extLst>
          </p:cNvPr>
          <p:cNvSpPr/>
          <p:nvPr userDrawn="1"/>
        </p:nvSpPr>
        <p:spPr>
          <a:xfrm>
            <a:off x="1703388" y="2"/>
            <a:ext cx="4713920" cy="6857998"/>
          </a:xfrm>
          <a:custGeom>
            <a:avLst/>
            <a:gdLst>
              <a:gd name="connsiteX0" fmla="*/ 3193778 w 4121947"/>
              <a:gd name="connsiteY0" fmla="*/ 7 h 5996772"/>
              <a:gd name="connsiteX1" fmla="*/ 1 w 4121947"/>
              <a:gd name="connsiteY1" fmla="*/ 0 h 5996772"/>
              <a:gd name="connsiteX2" fmla="*/ 0 w 4121947"/>
              <a:gd name="connsiteY2" fmla="*/ 5996773 h 5996772"/>
              <a:gd name="connsiteX3" fmla="*/ 3193778 w 4121947"/>
              <a:gd name="connsiteY3" fmla="*/ 5996773 h 5996772"/>
              <a:gd name="connsiteX4" fmla="*/ 4036166 w 4121947"/>
              <a:gd name="connsiteY4" fmla="*/ 3475665 h 5996772"/>
              <a:gd name="connsiteX5" fmla="*/ 4029476 w 4121947"/>
              <a:gd name="connsiteY5" fmla="*/ 2401234 h 5996772"/>
              <a:gd name="connsiteX6" fmla="*/ 3193778 w 4121947"/>
              <a:gd name="connsiteY6" fmla="*/ 7 h 59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1947" h="5996772">
                <a:moveTo>
                  <a:pt x="3193778" y="7"/>
                </a:moveTo>
                <a:lnTo>
                  <a:pt x="1" y="0"/>
                </a:lnTo>
                <a:lnTo>
                  <a:pt x="0" y="5996773"/>
                </a:lnTo>
                <a:lnTo>
                  <a:pt x="3193778" y="5996773"/>
                </a:lnTo>
                <a:lnTo>
                  <a:pt x="4036166" y="3475665"/>
                </a:lnTo>
                <a:cubicBezTo>
                  <a:pt x="4152790" y="3126632"/>
                  <a:pt x="4150437" y="2748786"/>
                  <a:pt x="4029476" y="2401234"/>
                </a:cubicBezTo>
                <a:lnTo>
                  <a:pt x="3193778" y="7"/>
                </a:lnTo>
                <a:close/>
              </a:path>
            </a:pathLst>
          </a:custGeom>
          <a:gradFill>
            <a:gsLst>
              <a:gs pos="58000">
                <a:schemeClr val="accent2">
                  <a:lumMod val="80000"/>
                  <a:alpha val="20000"/>
                </a:schemeClr>
              </a:gs>
              <a:gs pos="22000">
                <a:schemeClr val="accent2">
                  <a:lumMod val="70000"/>
                  <a:alpha val="20000"/>
                </a:schemeClr>
              </a:gs>
              <a:gs pos="100000">
                <a:schemeClr val="accent3">
                  <a:lumMod val="86000"/>
                  <a:alpha val="20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78DBF807-32B8-45B5-A729-B39C747EEE85}"/>
              </a:ext>
            </a:extLst>
          </p:cNvPr>
          <p:cNvSpPr/>
          <p:nvPr userDrawn="1"/>
        </p:nvSpPr>
        <p:spPr>
          <a:xfrm>
            <a:off x="930753" y="2"/>
            <a:ext cx="4713920" cy="6857998"/>
          </a:xfrm>
          <a:custGeom>
            <a:avLst/>
            <a:gdLst>
              <a:gd name="connsiteX0" fmla="*/ 3193778 w 4121947"/>
              <a:gd name="connsiteY0" fmla="*/ 7 h 5996772"/>
              <a:gd name="connsiteX1" fmla="*/ 1 w 4121947"/>
              <a:gd name="connsiteY1" fmla="*/ 0 h 5996772"/>
              <a:gd name="connsiteX2" fmla="*/ 0 w 4121947"/>
              <a:gd name="connsiteY2" fmla="*/ 5996773 h 5996772"/>
              <a:gd name="connsiteX3" fmla="*/ 3193778 w 4121947"/>
              <a:gd name="connsiteY3" fmla="*/ 5996773 h 5996772"/>
              <a:gd name="connsiteX4" fmla="*/ 4036166 w 4121947"/>
              <a:gd name="connsiteY4" fmla="*/ 3475665 h 5996772"/>
              <a:gd name="connsiteX5" fmla="*/ 4029476 w 4121947"/>
              <a:gd name="connsiteY5" fmla="*/ 2401234 h 5996772"/>
              <a:gd name="connsiteX6" fmla="*/ 3193778 w 4121947"/>
              <a:gd name="connsiteY6" fmla="*/ 7 h 59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1947" h="5996772">
                <a:moveTo>
                  <a:pt x="3193778" y="7"/>
                </a:moveTo>
                <a:lnTo>
                  <a:pt x="1" y="0"/>
                </a:lnTo>
                <a:lnTo>
                  <a:pt x="0" y="5996773"/>
                </a:lnTo>
                <a:lnTo>
                  <a:pt x="3193778" y="5996773"/>
                </a:lnTo>
                <a:lnTo>
                  <a:pt x="4036166" y="3475665"/>
                </a:lnTo>
                <a:cubicBezTo>
                  <a:pt x="4152790" y="3126632"/>
                  <a:pt x="4150437" y="2748786"/>
                  <a:pt x="4029476" y="2401234"/>
                </a:cubicBezTo>
                <a:lnTo>
                  <a:pt x="3193778" y="7"/>
                </a:lnTo>
                <a:close/>
              </a:path>
            </a:pathLst>
          </a:custGeom>
          <a:gradFill>
            <a:gsLst>
              <a:gs pos="58000">
                <a:schemeClr val="accent2">
                  <a:lumMod val="80000"/>
                  <a:alpha val="20000"/>
                </a:schemeClr>
              </a:gs>
              <a:gs pos="22000">
                <a:schemeClr val="accent2">
                  <a:lumMod val="70000"/>
                  <a:alpha val="20000"/>
                </a:schemeClr>
              </a:gs>
              <a:gs pos="100000">
                <a:schemeClr val="accent3">
                  <a:lumMod val="86000"/>
                  <a:alpha val="20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2758F040-5916-49E4-B7A4-791C5AACA98D}"/>
              </a:ext>
            </a:extLst>
          </p:cNvPr>
          <p:cNvSpPr/>
          <p:nvPr userDrawn="1"/>
        </p:nvSpPr>
        <p:spPr>
          <a:xfrm>
            <a:off x="0" y="2"/>
            <a:ext cx="4713920" cy="6857998"/>
          </a:xfrm>
          <a:custGeom>
            <a:avLst/>
            <a:gdLst>
              <a:gd name="connsiteX0" fmla="*/ 3193778 w 4121947"/>
              <a:gd name="connsiteY0" fmla="*/ 7 h 5996772"/>
              <a:gd name="connsiteX1" fmla="*/ 1 w 4121947"/>
              <a:gd name="connsiteY1" fmla="*/ 0 h 5996772"/>
              <a:gd name="connsiteX2" fmla="*/ 0 w 4121947"/>
              <a:gd name="connsiteY2" fmla="*/ 5996773 h 5996772"/>
              <a:gd name="connsiteX3" fmla="*/ 3193778 w 4121947"/>
              <a:gd name="connsiteY3" fmla="*/ 5996773 h 5996772"/>
              <a:gd name="connsiteX4" fmla="*/ 4036166 w 4121947"/>
              <a:gd name="connsiteY4" fmla="*/ 3475665 h 5996772"/>
              <a:gd name="connsiteX5" fmla="*/ 4029476 w 4121947"/>
              <a:gd name="connsiteY5" fmla="*/ 2401234 h 5996772"/>
              <a:gd name="connsiteX6" fmla="*/ 3193778 w 4121947"/>
              <a:gd name="connsiteY6" fmla="*/ 7 h 59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1947" h="5996772">
                <a:moveTo>
                  <a:pt x="3193778" y="7"/>
                </a:moveTo>
                <a:lnTo>
                  <a:pt x="1" y="0"/>
                </a:lnTo>
                <a:lnTo>
                  <a:pt x="0" y="5996773"/>
                </a:lnTo>
                <a:lnTo>
                  <a:pt x="3193778" y="5996773"/>
                </a:lnTo>
                <a:lnTo>
                  <a:pt x="4036166" y="3475665"/>
                </a:lnTo>
                <a:cubicBezTo>
                  <a:pt x="4152790" y="3126632"/>
                  <a:pt x="4150437" y="2748786"/>
                  <a:pt x="4029476" y="2401234"/>
                </a:cubicBezTo>
                <a:lnTo>
                  <a:pt x="3193778" y="7"/>
                </a:lnTo>
                <a:close/>
              </a:path>
            </a:pathLst>
          </a:custGeom>
          <a:gradFill>
            <a:gsLst>
              <a:gs pos="58000">
                <a:schemeClr val="accent2">
                  <a:lumMod val="80000"/>
                </a:schemeClr>
              </a:gs>
              <a:gs pos="22000">
                <a:schemeClr val="accent2">
                  <a:lumMod val="70000"/>
                </a:schemeClr>
              </a:gs>
              <a:gs pos="100000">
                <a:schemeClr val="accent3">
                  <a:lumMod val="86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FD2343-3F94-4786-8569-FF3143D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6335712" cy="77628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4D287C-F6EE-4774-8518-590B7C31F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25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Z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6">
            <a:extLst>
              <a:ext uri="{FF2B5EF4-FFF2-40B4-BE49-F238E27FC236}">
                <a16:creationId xmlns:a16="http://schemas.microsoft.com/office/drawing/2014/main" id="{9BF569F7-9BB3-4455-9D49-26DD6E542298}"/>
              </a:ext>
            </a:extLst>
          </p:cNvPr>
          <p:cNvSpPr/>
          <p:nvPr/>
        </p:nvSpPr>
        <p:spPr>
          <a:xfrm>
            <a:off x="1703388" y="2"/>
            <a:ext cx="4713920" cy="6857998"/>
          </a:xfrm>
          <a:custGeom>
            <a:avLst/>
            <a:gdLst>
              <a:gd name="connsiteX0" fmla="*/ 3193778 w 4121947"/>
              <a:gd name="connsiteY0" fmla="*/ 7 h 5996772"/>
              <a:gd name="connsiteX1" fmla="*/ 1 w 4121947"/>
              <a:gd name="connsiteY1" fmla="*/ 0 h 5996772"/>
              <a:gd name="connsiteX2" fmla="*/ 0 w 4121947"/>
              <a:gd name="connsiteY2" fmla="*/ 5996773 h 5996772"/>
              <a:gd name="connsiteX3" fmla="*/ 3193778 w 4121947"/>
              <a:gd name="connsiteY3" fmla="*/ 5996773 h 5996772"/>
              <a:gd name="connsiteX4" fmla="*/ 4036166 w 4121947"/>
              <a:gd name="connsiteY4" fmla="*/ 3475665 h 5996772"/>
              <a:gd name="connsiteX5" fmla="*/ 4029476 w 4121947"/>
              <a:gd name="connsiteY5" fmla="*/ 2401234 h 5996772"/>
              <a:gd name="connsiteX6" fmla="*/ 3193778 w 4121947"/>
              <a:gd name="connsiteY6" fmla="*/ 7 h 59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1947" h="5996772">
                <a:moveTo>
                  <a:pt x="3193778" y="7"/>
                </a:moveTo>
                <a:lnTo>
                  <a:pt x="1" y="0"/>
                </a:lnTo>
                <a:lnTo>
                  <a:pt x="0" y="5996773"/>
                </a:lnTo>
                <a:lnTo>
                  <a:pt x="3193778" y="5996773"/>
                </a:lnTo>
                <a:lnTo>
                  <a:pt x="4036166" y="3475665"/>
                </a:lnTo>
                <a:cubicBezTo>
                  <a:pt x="4152790" y="3126632"/>
                  <a:pt x="4150437" y="2748786"/>
                  <a:pt x="4029476" y="2401234"/>
                </a:cubicBezTo>
                <a:lnTo>
                  <a:pt x="3193778" y="7"/>
                </a:lnTo>
                <a:close/>
              </a:path>
            </a:pathLst>
          </a:custGeom>
          <a:gradFill>
            <a:gsLst>
              <a:gs pos="58000">
                <a:schemeClr val="accent2">
                  <a:lumMod val="80000"/>
                  <a:alpha val="20000"/>
                </a:schemeClr>
              </a:gs>
              <a:gs pos="22000">
                <a:schemeClr val="accent2">
                  <a:lumMod val="70000"/>
                  <a:alpha val="20000"/>
                </a:schemeClr>
              </a:gs>
              <a:gs pos="100000">
                <a:schemeClr val="accent3">
                  <a:lumMod val="86000"/>
                  <a:alpha val="20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0F5C9172-3383-4B0E-89F5-FE9934D56A02}"/>
              </a:ext>
            </a:extLst>
          </p:cNvPr>
          <p:cNvSpPr/>
          <p:nvPr/>
        </p:nvSpPr>
        <p:spPr>
          <a:xfrm>
            <a:off x="930753" y="2"/>
            <a:ext cx="4713920" cy="6857998"/>
          </a:xfrm>
          <a:custGeom>
            <a:avLst/>
            <a:gdLst>
              <a:gd name="connsiteX0" fmla="*/ 3193778 w 4121947"/>
              <a:gd name="connsiteY0" fmla="*/ 7 h 5996772"/>
              <a:gd name="connsiteX1" fmla="*/ 1 w 4121947"/>
              <a:gd name="connsiteY1" fmla="*/ 0 h 5996772"/>
              <a:gd name="connsiteX2" fmla="*/ 0 w 4121947"/>
              <a:gd name="connsiteY2" fmla="*/ 5996773 h 5996772"/>
              <a:gd name="connsiteX3" fmla="*/ 3193778 w 4121947"/>
              <a:gd name="connsiteY3" fmla="*/ 5996773 h 5996772"/>
              <a:gd name="connsiteX4" fmla="*/ 4036166 w 4121947"/>
              <a:gd name="connsiteY4" fmla="*/ 3475665 h 5996772"/>
              <a:gd name="connsiteX5" fmla="*/ 4029476 w 4121947"/>
              <a:gd name="connsiteY5" fmla="*/ 2401234 h 5996772"/>
              <a:gd name="connsiteX6" fmla="*/ 3193778 w 4121947"/>
              <a:gd name="connsiteY6" fmla="*/ 7 h 59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1947" h="5996772">
                <a:moveTo>
                  <a:pt x="3193778" y="7"/>
                </a:moveTo>
                <a:lnTo>
                  <a:pt x="1" y="0"/>
                </a:lnTo>
                <a:lnTo>
                  <a:pt x="0" y="5996773"/>
                </a:lnTo>
                <a:lnTo>
                  <a:pt x="3193778" y="5996773"/>
                </a:lnTo>
                <a:lnTo>
                  <a:pt x="4036166" y="3475665"/>
                </a:lnTo>
                <a:cubicBezTo>
                  <a:pt x="4152790" y="3126632"/>
                  <a:pt x="4150437" y="2748786"/>
                  <a:pt x="4029476" y="2401234"/>
                </a:cubicBezTo>
                <a:lnTo>
                  <a:pt x="3193778" y="7"/>
                </a:lnTo>
                <a:close/>
              </a:path>
            </a:pathLst>
          </a:custGeom>
          <a:gradFill>
            <a:gsLst>
              <a:gs pos="58000">
                <a:schemeClr val="accent2">
                  <a:lumMod val="80000"/>
                  <a:alpha val="20000"/>
                </a:schemeClr>
              </a:gs>
              <a:gs pos="22000">
                <a:schemeClr val="accent2">
                  <a:lumMod val="70000"/>
                  <a:alpha val="20000"/>
                </a:schemeClr>
              </a:gs>
              <a:gs pos="100000">
                <a:schemeClr val="accent3">
                  <a:lumMod val="86000"/>
                  <a:alpha val="20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DE21050D-E74A-4CB5-B869-D703BF8A089E}"/>
              </a:ext>
            </a:extLst>
          </p:cNvPr>
          <p:cNvSpPr/>
          <p:nvPr/>
        </p:nvSpPr>
        <p:spPr>
          <a:xfrm>
            <a:off x="0" y="2"/>
            <a:ext cx="4713920" cy="6857998"/>
          </a:xfrm>
          <a:custGeom>
            <a:avLst/>
            <a:gdLst>
              <a:gd name="connsiteX0" fmla="*/ 3193778 w 4121947"/>
              <a:gd name="connsiteY0" fmla="*/ 7 h 5996772"/>
              <a:gd name="connsiteX1" fmla="*/ 1 w 4121947"/>
              <a:gd name="connsiteY1" fmla="*/ 0 h 5996772"/>
              <a:gd name="connsiteX2" fmla="*/ 0 w 4121947"/>
              <a:gd name="connsiteY2" fmla="*/ 5996773 h 5996772"/>
              <a:gd name="connsiteX3" fmla="*/ 3193778 w 4121947"/>
              <a:gd name="connsiteY3" fmla="*/ 5996773 h 5996772"/>
              <a:gd name="connsiteX4" fmla="*/ 4036166 w 4121947"/>
              <a:gd name="connsiteY4" fmla="*/ 3475665 h 5996772"/>
              <a:gd name="connsiteX5" fmla="*/ 4029476 w 4121947"/>
              <a:gd name="connsiteY5" fmla="*/ 2401234 h 5996772"/>
              <a:gd name="connsiteX6" fmla="*/ 3193778 w 4121947"/>
              <a:gd name="connsiteY6" fmla="*/ 7 h 59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1947" h="5996772">
                <a:moveTo>
                  <a:pt x="3193778" y="7"/>
                </a:moveTo>
                <a:lnTo>
                  <a:pt x="1" y="0"/>
                </a:lnTo>
                <a:lnTo>
                  <a:pt x="0" y="5996773"/>
                </a:lnTo>
                <a:lnTo>
                  <a:pt x="3193778" y="5996773"/>
                </a:lnTo>
                <a:lnTo>
                  <a:pt x="4036166" y="3475665"/>
                </a:lnTo>
                <a:cubicBezTo>
                  <a:pt x="4152790" y="3126632"/>
                  <a:pt x="4150437" y="2748786"/>
                  <a:pt x="4029476" y="2401234"/>
                </a:cubicBezTo>
                <a:lnTo>
                  <a:pt x="3193778" y="7"/>
                </a:lnTo>
                <a:close/>
              </a:path>
            </a:pathLst>
          </a:custGeom>
          <a:gradFill>
            <a:gsLst>
              <a:gs pos="58000">
                <a:schemeClr val="accent2">
                  <a:lumMod val="80000"/>
                </a:schemeClr>
              </a:gs>
              <a:gs pos="22000">
                <a:schemeClr val="accent2">
                  <a:lumMod val="70000"/>
                </a:schemeClr>
              </a:gs>
              <a:gs pos="100000">
                <a:schemeClr val="accent3">
                  <a:lumMod val="86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FD2343-3F94-4786-8569-FF3143DBCFB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888163" y="404813"/>
            <a:ext cx="4895850" cy="5903912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16FCC-608D-43D9-9705-5A19B4C0C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9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D102DA9-5BF2-4651-855E-F567FB24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61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F7EF04D9-65AD-400C-B3F9-F2C647FF55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55975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FD2343-3F94-4786-8569-FF3143D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6335712" cy="77628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38A242C-2B67-4CE4-AABE-242A839ED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56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0F7225-D050-4B65-9A12-E4A7B67E7A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83E090-C41D-4A1D-BEDC-0EC80A7CB114}"/>
              </a:ext>
            </a:extLst>
          </p:cNvPr>
          <p:cNvSpPr/>
          <p:nvPr userDrawn="1"/>
        </p:nvSpPr>
        <p:spPr>
          <a:xfrm flipV="1">
            <a:off x="0" y="0"/>
            <a:ext cx="12192000" cy="2317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FD2343-3F94-4786-8569-FF3143D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5616574" cy="77628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778F1DA-A11F-4800-AE80-BC4A6A566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FD2343-3F94-4786-8569-FF3143D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6335712" cy="77628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66C4673-CD9D-43D7-8BA9-74BA30A05C20}"/>
              </a:ext>
            </a:extLst>
          </p:cNvPr>
          <p:cNvSpPr/>
          <p:nvPr userDrawn="1"/>
        </p:nvSpPr>
        <p:spPr>
          <a:xfrm>
            <a:off x="0" y="1365533"/>
            <a:ext cx="12192000" cy="54924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6ABECC-4A92-4485-8299-1BE3FC325EB4}"/>
              </a:ext>
            </a:extLst>
          </p:cNvPr>
          <p:cNvSpPr/>
          <p:nvPr userDrawn="1"/>
        </p:nvSpPr>
        <p:spPr>
          <a:xfrm>
            <a:off x="0" y="1181100"/>
            <a:ext cx="12192000" cy="5676900"/>
          </a:xfrm>
          <a:prstGeom prst="rect">
            <a:avLst/>
          </a:prstGeom>
          <a:gradFill>
            <a:gsLst>
              <a:gs pos="58000">
                <a:schemeClr val="accent2">
                  <a:lumMod val="80000"/>
                </a:schemeClr>
              </a:gs>
              <a:gs pos="22000">
                <a:schemeClr val="accent2">
                  <a:lumMod val="70000"/>
                </a:schemeClr>
              </a:gs>
              <a:gs pos="100000">
                <a:schemeClr val="accent3">
                  <a:lumMod val="86000"/>
                </a:schemeClr>
              </a:gs>
            </a:gsLst>
            <a:lin ang="18900000" scaled="1"/>
          </a:gra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9B896-8FD2-4DDC-8776-3E52B1E6F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0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F1FF43A-8FD1-4866-8D0F-E8A5E829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96979"/>
            <a:ext cx="11376025" cy="7175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84DCD6C-E11F-4D0B-B0D1-5A84A313E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062163"/>
            <a:ext cx="11376025" cy="4246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6AA2AE3-F359-4A1B-B090-6B63F5791409}"/>
              </a:ext>
            </a:extLst>
          </p:cNvPr>
          <p:cNvCxnSpPr>
            <a:cxnSpLocks/>
          </p:cNvCxnSpPr>
          <p:nvPr userDrawn="1"/>
        </p:nvCxnSpPr>
        <p:spPr>
          <a:xfrm>
            <a:off x="407988" y="908720"/>
            <a:ext cx="113760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Рисунок 5">
            <a:extLst>
              <a:ext uri="{FF2B5EF4-FFF2-40B4-BE49-F238E27FC236}">
                <a16:creationId xmlns:a16="http://schemas.microsoft.com/office/drawing/2014/main" id="{2A118EA2-4984-4B14-BC83-1A05133BA9C0}"/>
              </a:ext>
            </a:extLst>
          </p:cNvPr>
          <p:cNvGrpSpPr/>
          <p:nvPr userDrawn="1"/>
        </p:nvGrpSpPr>
        <p:grpSpPr>
          <a:xfrm>
            <a:off x="403861" y="404142"/>
            <a:ext cx="1712426" cy="427127"/>
            <a:chOff x="6854443" y="4667611"/>
            <a:chExt cx="4162425" cy="1038225"/>
          </a:xfrm>
          <a:solidFill>
            <a:srgbClr val="78787D"/>
          </a:solidFill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E5018A9F-D9CB-4DF5-91F9-6121FB1B25EB}"/>
                </a:ext>
              </a:extLst>
            </p:cNvPr>
            <p:cNvSpPr/>
            <p:nvPr/>
          </p:nvSpPr>
          <p:spPr>
            <a:xfrm>
              <a:off x="6854443" y="4667611"/>
              <a:ext cx="1036367" cy="1035367"/>
            </a:xfrm>
            <a:custGeom>
              <a:avLst/>
              <a:gdLst>
                <a:gd name="connsiteX0" fmla="*/ 518186 w 1036367"/>
                <a:gd name="connsiteY0" fmla="*/ 0 h 1035367"/>
                <a:gd name="connsiteX1" fmla="*/ 0 w 1036367"/>
                <a:gd name="connsiteY1" fmla="*/ 517684 h 1035367"/>
                <a:gd name="connsiteX2" fmla="*/ 518186 w 1036367"/>
                <a:gd name="connsiteY2" fmla="*/ 1035368 h 1035367"/>
                <a:gd name="connsiteX3" fmla="*/ 1036368 w 1036367"/>
                <a:gd name="connsiteY3" fmla="*/ 517684 h 1035367"/>
                <a:gd name="connsiteX4" fmla="*/ 518186 w 1036367"/>
                <a:gd name="connsiteY4" fmla="*/ 0 h 1035367"/>
                <a:gd name="connsiteX5" fmla="*/ 847939 w 1036367"/>
                <a:gd name="connsiteY5" fmla="*/ 669328 h 1035367"/>
                <a:gd name="connsiteX6" fmla="*/ 847939 w 1036367"/>
                <a:gd name="connsiteY6" fmla="*/ 669328 h 1035367"/>
                <a:gd name="connsiteX7" fmla="*/ 800832 w 1036367"/>
                <a:gd name="connsiteY7" fmla="*/ 601349 h 1035367"/>
                <a:gd name="connsiteX8" fmla="*/ 748490 w 1036367"/>
                <a:gd name="connsiteY8" fmla="*/ 554287 h 1035367"/>
                <a:gd name="connsiteX9" fmla="*/ 743256 w 1036367"/>
                <a:gd name="connsiteY9" fmla="*/ 528142 h 1035367"/>
                <a:gd name="connsiteX10" fmla="*/ 685680 w 1036367"/>
                <a:gd name="connsiteY10" fmla="*/ 533371 h 1035367"/>
                <a:gd name="connsiteX11" fmla="*/ 633337 w 1036367"/>
                <a:gd name="connsiteY11" fmla="*/ 538601 h 1035367"/>
                <a:gd name="connsiteX12" fmla="*/ 622869 w 1036367"/>
                <a:gd name="connsiteY12" fmla="*/ 559517 h 1035367"/>
                <a:gd name="connsiteX13" fmla="*/ 664743 w 1036367"/>
                <a:gd name="connsiteY13" fmla="*/ 575204 h 1035367"/>
                <a:gd name="connsiteX14" fmla="*/ 690914 w 1036367"/>
                <a:gd name="connsiteY14" fmla="*/ 648412 h 1035367"/>
                <a:gd name="connsiteX15" fmla="*/ 732788 w 1036367"/>
                <a:gd name="connsiteY15" fmla="*/ 690245 h 1035367"/>
                <a:gd name="connsiteX16" fmla="*/ 743256 w 1036367"/>
                <a:gd name="connsiteY16" fmla="*/ 700703 h 1035367"/>
                <a:gd name="connsiteX17" fmla="*/ 785130 w 1036367"/>
                <a:gd name="connsiteY17" fmla="*/ 679787 h 1035367"/>
                <a:gd name="connsiteX18" fmla="*/ 816534 w 1036367"/>
                <a:gd name="connsiteY18" fmla="*/ 695475 h 1035367"/>
                <a:gd name="connsiteX19" fmla="*/ 795598 w 1036367"/>
                <a:gd name="connsiteY19" fmla="*/ 695475 h 1035367"/>
                <a:gd name="connsiteX20" fmla="*/ 811301 w 1036367"/>
                <a:gd name="connsiteY20" fmla="*/ 732078 h 1035367"/>
                <a:gd name="connsiteX21" fmla="*/ 800832 w 1036367"/>
                <a:gd name="connsiteY21" fmla="*/ 716391 h 1035367"/>
                <a:gd name="connsiteX22" fmla="*/ 785130 w 1036367"/>
                <a:gd name="connsiteY22" fmla="*/ 726849 h 1035367"/>
                <a:gd name="connsiteX23" fmla="*/ 732788 w 1036367"/>
                <a:gd name="connsiteY23" fmla="*/ 737307 h 1035367"/>
                <a:gd name="connsiteX24" fmla="*/ 727553 w 1036367"/>
                <a:gd name="connsiteY24" fmla="*/ 758223 h 1035367"/>
                <a:gd name="connsiteX25" fmla="*/ 717085 w 1036367"/>
                <a:gd name="connsiteY25" fmla="*/ 763453 h 1035367"/>
                <a:gd name="connsiteX26" fmla="*/ 722319 w 1036367"/>
                <a:gd name="connsiteY26" fmla="*/ 779140 h 1035367"/>
                <a:gd name="connsiteX27" fmla="*/ 690914 w 1036367"/>
                <a:gd name="connsiteY27" fmla="*/ 747766 h 1035367"/>
                <a:gd name="connsiteX28" fmla="*/ 711851 w 1036367"/>
                <a:gd name="connsiteY28" fmla="*/ 721620 h 1035367"/>
                <a:gd name="connsiteX29" fmla="*/ 701382 w 1036367"/>
                <a:gd name="connsiteY29" fmla="*/ 700703 h 1035367"/>
                <a:gd name="connsiteX30" fmla="*/ 664743 w 1036367"/>
                <a:gd name="connsiteY30" fmla="*/ 674558 h 1035367"/>
                <a:gd name="connsiteX31" fmla="*/ 654274 w 1036367"/>
                <a:gd name="connsiteY31" fmla="*/ 669328 h 1035367"/>
                <a:gd name="connsiteX32" fmla="*/ 643806 w 1036367"/>
                <a:gd name="connsiteY32" fmla="*/ 669328 h 1035367"/>
                <a:gd name="connsiteX33" fmla="*/ 633337 w 1036367"/>
                <a:gd name="connsiteY33" fmla="*/ 669328 h 1035367"/>
                <a:gd name="connsiteX34" fmla="*/ 575762 w 1036367"/>
                <a:gd name="connsiteY34" fmla="*/ 648412 h 1035367"/>
                <a:gd name="connsiteX35" fmla="*/ 580995 w 1036367"/>
                <a:gd name="connsiteY35" fmla="*/ 653641 h 1035367"/>
                <a:gd name="connsiteX36" fmla="*/ 586229 w 1036367"/>
                <a:gd name="connsiteY36" fmla="*/ 664099 h 1035367"/>
                <a:gd name="connsiteX37" fmla="*/ 591464 w 1036367"/>
                <a:gd name="connsiteY37" fmla="*/ 679787 h 1035367"/>
                <a:gd name="connsiteX38" fmla="*/ 654274 w 1036367"/>
                <a:gd name="connsiteY38" fmla="*/ 831432 h 1035367"/>
                <a:gd name="connsiteX39" fmla="*/ 638572 w 1036367"/>
                <a:gd name="connsiteY39" fmla="*/ 873264 h 1035367"/>
                <a:gd name="connsiteX40" fmla="*/ 601932 w 1036367"/>
                <a:gd name="connsiteY40" fmla="*/ 862806 h 1035367"/>
                <a:gd name="connsiteX41" fmla="*/ 601932 w 1036367"/>
                <a:gd name="connsiteY41" fmla="*/ 883723 h 1035367"/>
                <a:gd name="connsiteX42" fmla="*/ 586229 w 1036367"/>
                <a:gd name="connsiteY42" fmla="*/ 899411 h 1035367"/>
                <a:gd name="connsiteX43" fmla="*/ 565294 w 1036367"/>
                <a:gd name="connsiteY43" fmla="*/ 899411 h 1035367"/>
                <a:gd name="connsiteX44" fmla="*/ 549591 w 1036367"/>
                <a:gd name="connsiteY44" fmla="*/ 883723 h 1035367"/>
                <a:gd name="connsiteX45" fmla="*/ 518186 w 1036367"/>
                <a:gd name="connsiteY45" fmla="*/ 909868 h 1035367"/>
                <a:gd name="connsiteX46" fmla="*/ 486780 w 1036367"/>
                <a:gd name="connsiteY46" fmla="*/ 883723 h 1035367"/>
                <a:gd name="connsiteX47" fmla="*/ 471078 w 1036367"/>
                <a:gd name="connsiteY47" fmla="*/ 894181 h 1035367"/>
                <a:gd name="connsiteX48" fmla="*/ 450141 w 1036367"/>
                <a:gd name="connsiteY48" fmla="*/ 894181 h 1035367"/>
                <a:gd name="connsiteX49" fmla="*/ 434438 w 1036367"/>
                <a:gd name="connsiteY49" fmla="*/ 878494 h 1035367"/>
                <a:gd name="connsiteX50" fmla="*/ 434438 w 1036367"/>
                <a:gd name="connsiteY50" fmla="*/ 857577 h 1035367"/>
                <a:gd name="connsiteX51" fmla="*/ 397799 w 1036367"/>
                <a:gd name="connsiteY51" fmla="*/ 868035 h 1035367"/>
                <a:gd name="connsiteX52" fmla="*/ 382096 w 1036367"/>
                <a:gd name="connsiteY52" fmla="*/ 826202 h 1035367"/>
                <a:gd name="connsiteX53" fmla="*/ 444907 w 1036367"/>
                <a:gd name="connsiteY53" fmla="*/ 674558 h 1035367"/>
                <a:gd name="connsiteX54" fmla="*/ 450141 w 1036367"/>
                <a:gd name="connsiteY54" fmla="*/ 658870 h 1035367"/>
                <a:gd name="connsiteX55" fmla="*/ 455375 w 1036367"/>
                <a:gd name="connsiteY55" fmla="*/ 648412 h 1035367"/>
                <a:gd name="connsiteX56" fmla="*/ 460609 w 1036367"/>
                <a:gd name="connsiteY56" fmla="*/ 643183 h 1035367"/>
                <a:gd name="connsiteX57" fmla="*/ 403033 w 1036367"/>
                <a:gd name="connsiteY57" fmla="*/ 664099 h 1035367"/>
                <a:gd name="connsiteX58" fmla="*/ 392564 w 1036367"/>
                <a:gd name="connsiteY58" fmla="*/ 664099 h 1035367"/>
                <a:gd name="connsiteX59" fmla="*/ 382096 w 1036367"/>
                <a:gd name="connsiteY59" fmla="*/ 664099 h 1035367"/>
                <a:gd name="connsiteX60" fmla="*/ 371627 w 1036367"/>
                <a:gd name="connsiteY60" fmla="*/ 669328 h 1035367"/>
                <a:gd name="connsiteX61" fmla="*/ 334989 w 1036367"/>
                <a:gd name="connsiteY61" fmla="*/ 695475 h 1035367"/>
                <a:gd name="connsiteX62" fmla="*/ 324521 w 1036367"/>
                <a:gd name="connsiteY62" fmla="*/ 716391 h 1035367"/>
                <a:gd name="connsiteX63" fmla="*/ 345457 w 1036367"/>
                <a:gd name="connsiteY63" fmla="*/ 742537 h 1035367"/>
                <a:gd name="connsiteX64" fmla="*/ 314052 w 1036367"/>
                <a:gd name="connsiteY64" fmla="*/ 773911 h 1035367"/>
                <a:gd name="connsiteX65" fmla="*/ 319286 w 1036367"/>
                <a:gd name="connsiteY65" fmla="*/ 758223 h 1035367"/>
                <a:gd name="connsiteX66" fmla="*/ 308818 w 1036367"/>
                <a:gd name="connsiteY66" fmla="*/ 752994 h 1035367"/>
                <a:gd name="connsiteX67" fmla="*/ 303584 w 1036367"/>
                <a:gd name="connsiteY67" fmla="*/ 732078 h 1035367"/>
                <a:gd name="connsiteX68" fmla="*/ 251241 w 1036367"/>
                <a:gd name="connsiteY68" fmla="*/ 721620 h 1035367"/>
                <a:gd name="connsiteX69" fmla="*/ 235539 w 1036367"/>
                <a:gd name="connsiteY69" fmla="*/ 711161 h 1035367"/>
                <a:gd name="connsiteX70" fmla="*/ 225070 w 1036367"/>
                <a:gd name="connsiteY70" fmla="*/ 726849 h 1035367"/>
                <a:gd name="connsiteX71" fmla="*/ 240773 w 1036367"/>
                <a:gd name="connsiteY71" fmla="*/ 690245 h 1035367"/>
                <a:gd name="connsiteX72" fmla="*/ 219836 w 1036367"/>
                <a:gd name="connsiteY72" fmla="*/ 690245 h 1035367"/>
                <a:gd name="connsiteX73" fmla="*/ 251241 w 1036367"/>
                <a:gd name="connsiteY73" fmla="*/ 674558 h 1035367"/>
                <a:gd name="connsiteX74" fmla="*/ 293115 w 1036367"/>
                <a:gd name="connsiteY74" fmla="*/ 695475 h 1035367"/>
                <a:gd name="connsiteX75" fmla="*/ 303584 w 1036367"/>
                <a:gd name="connsiteY75" fmla="*/ 685016 h 1035367"/>
                <a:gd name="connsiteX76" fmla="*/ 345457 w 1036367"/>
                <a:gd name="connsiteY76" fmla="*/ 643183 h 1035367"/>
                <a:gd name="connsiteX77" fmla="*/ 371627 w 1036367"/>
                <a:gd name="connsiteY77" fmla="*/ 569975 h 1035367"/>
                <a:gd name="connsiteX78" fmla="*/ 413501 w 1036367"/>
                <a:gd name="connsiteY78" fmla="*/ 554287 h 1035367"/>
                <a:gd name="connsiteX79" fmla="*/ 403033 w 1036367"/>
                <a:gd name="connsiteY79" fmla="*/ 533371 h 1035367"/>
                <a:gd name="connsiteX80" fmla="*/ 350691 w 1036367"/>
                <a:gd name="connsiteY80" fmla="*/ 528142 h 1035367"/>
                <a:gd name="connsiteX81" fmla="*/ 293115 w 1036367"/>
                <a:gd name="connsiteY81" fmla="*/ 522913 h 1035367"/>
                <a:gd name="connsiteX82" fmla="*/ 287881 w 1036367"/>
                <a:gd name="connsiteY82" fmla="*/ 549058 h 1035367"/>
                <a:gd name="connsiteX83" fmla="*/ 235539 w 1036367"/>
                <a:gd name="connsiteY83" fmla="*/ 596120 h 1035367"/>
                <a:gd name="connsiteX84" fmla="*/ 193665 w 1036367"/>
                <a:gd name="connsiteY84" fmla="*/ 664099 h 1035367"/>
                <a:gd name="connsiteX85" fmla="*/ 188431 w 1036367"/>
                <a:gd name="connsiteY85" fmla="*/ 664099 h 1035367"/>
                <a:gd name="connsiteX86" fmla="*/ 94215 w 1036367"/>
                <a:gd name="connsiteY86" fmla="*/ 700703 h 1035367"/>
                <a:gd name="connsiteX87" fmla="*/ 109919 w 1036367"/>
                <a:gd name="connsiteY87" fmla="*/ 669328 h 1035367"/>
                <a:gd name="connsiteX88" fmla="*/ 115152 w 1036367"/>
                <a:gd name="connsiteY88" fmla="*/ 449705 h 1035367"/>
                <a:gd name="connsiteX89" fmla="*/ 256476 w 1036367"/>
                <a:gd name="connsiteY89" fmla="*/ 250998 h 1035367"/>
                <a:gd name="connsiteX90" fmla="*/ 314052 w 1036367"/>
                <a:gd name="connsiteY90" fmla="*/ 261456 h 1035367"/>
                <a:gd name="connsiteX91" fmla="*/ 334989 w 1036367"/>
                <a:gd name="connsiteY91" fmla="*/ 345122 h 1035367"/>
                <a:gd name="connsiteX92" fmla="*/ 334989 w 1036367"/>
                <a:gd name="connsiteY92" fmla="*/ 350351 h 1035367"/>
                <a:gd name="connsiteX93" fmla="*/ 334989 w 1036367"/>
                <a:gd name="connsiteY93" fmla="*/ 376498 h 1035367"/>
                <a:gd name="connsiteX94" fmla="*/ 376862 w 1036367"/>
                <a:gd name="connsiteY94" fmla="*/ 397414 h 1035367"/>
                <a:gd name="connsiteX95" fmla="*/ 403033 w 1036367"/>
                <a:gd name="connsiteY95" fmla="*/ 386956 h 1035367"/>
                <a:gd name="connsiteX96" fmla="*/ 434438 w 1036367"/>
                <a:gd name="connsiteY96" fmla="*/ 329435 h 1035367"/>
                <a:gd name="connsiteX97" fmla="*/ 429204 w 1036367"/>
                <a:gd name="connsiteY97" fmla="*/ 266686 h 1035367"/>
                <a:gd name="connsiteX98" fmla="*/ 361159 w 1036367"/>
                <a:gd name="connsiteY98" fmla="*/ 230082 h 1035367"/>
                <a:gd name="connsiteX99" fmla="*/ 314052 w 1036367"/>
                <a:gd name="connsiteY99" fmla="*/ 214394 h 1035367"/>
                <a:gd name="connsiteX100" fmla="*/ 298349 w 1036367"/>
                <a:gd name="connsiteY100" fmla="*/ 224853 h 1035367"/>
                <a:gd name="connsiteX101" fmla="*/ 298349 w 1036367"/>
                <a:gd name="connsiteY101" fmla="*/ 193478 h 1035367"/>
                <a:gd name="connsiteX102" fmla="*/ 345457 w 1036367"/>
                <a:gd name="connsiteY102" fmla="*/ 177791 h 1035367"/>
                <a:gd name="connsiteX103" fmla="*/ 418735 w 1036367"/>
                <a:gd name="connsiteY103" fmla="*/ 156874 h 1035367"/>
                <a:gd name="connsiteX104" fmla="*/ 486780 w 1036367"/>
                <a:gd name="connsiteY104" fmla="*/ 146415 h 1035367"/>
                <a:gd name="connsiteX105" fmla="*/ 460609 w 1036367"/>
                <a:gd name="connsiteY105" fmla="*/ 188248 h 1035367"/>
                <a:gd name="connsiteX106" fmla="*/ 518186 w 1036367"/>
                <a:gd name="connsiteY106" fmla="*/ 324206 h 1035367"/>
                <a:gd name="connsiteX107" fmla="*/ 575762 w 1036367"/>
                <a:gd name="connsiteY107" fmla="*/ 188248 h 1035367"/>
                <a:gd name="connsiteX108" fmla="*/ 549591 w 1036367"/>
                <a:gd name="connsiteY108" fmla="*/ 146415 h 1035367"/>
                <a:gd name="connsiteX109" fmla="*/ 617635 w 1036367"/>
                <a:gd name="connsiteY109" fmla="*/ 156874 h 1035367"/>
                <a:gd name="connsiteX110" fmla="*/ 690914 w 1036367"/>
                <a:gd name="connsiteY110" fmla="*/ 177791 h 1035367"/>
                <a:gd name="connsiteX111" fmla="*/ 738022 w 1036367"/>
                <a:gd name="connsiteY111" fmla="*/ 193478 h 1035367"/>
                <a:gd name="connsiteX112" fmla="*/ 738022 w 1036367"/>
                <a:gd name="connsiteY112" fmla="*/ 224853 h 1035367"/>
                <a:gd name="connsiteX113" fmla="*/ 722319 w 1036367"/>
                <a:gd name="connsiteY113" fmla="*/ 214394 h 1035367"/>
                <a:gd name="connsiteX114" fmla="*/ 675211 w 1036367"/>
                <a:gd name="connsiteY114" fmla="*/ 230082 h 1035367"/>
                <a:gd name="connsiteX115" fmla="*/ 612400 w 1036367"/>
                <a:gd name="connsiteY115" fmla="*/ 271915 h 1035367"/>
                <a:gd name="connsiteX116" fmla="*/ 607166 w 1036367"/>
                <a:gd name="connsiteY116" fmla="*/ 334665 h 1035367"/>
                <a:gd name="connsiteX117" fmla="*/ 638572 w 1036367"/>
                <a:gd name="connsiteY117" fmla="*/ 392184 h 1035367"/>
                <a:gd name="connsiteX118" fmla="*/ 664743 w 1036367"/>
                <a:gd name="connsiteY118" fmla="*/ 402643 h 1035367"/>
                <a:gd name="connsiteX119" fmla="*/ 706616 w 1036367"/>
                <a:gd name="connsiteY119" fmla="*/ 381727 h 1035367"/>
                <a:gd name="connsiteX120" fmla="*/ 711851 w 1036367"/>
                <a:gd name="connsiteY120" fmla="*/ 360810 h 1035367"/>
                <a:gd name="connsiteX121" fmla="*/ 711851 w 1036367"/>
                <a:gd name="connsiteY121" fmla="*/ 355581 h 1035367"/>
                <a:gd name="connsiteX122" fmla="*/ 732788 w 1036367"/>
                <a:gd name="connsiteY122" fmla="*/ 271915 h 1035367"/>
                <a:gd name="connsiteX123" fmla="*/ 785130 w 1036367"/>
                <a:gd name="connsiteY123" fmla="*/ 261456 h 1035367"/>
                <a:gd name="connsiteX124" fmla="*/ 926453 w 1036367"/>
                <a:gd name="connsiteY124" fmla="*/ 460163 h 1035367"/>
                <a:gd name="connsiteX125" fmla="*/ 931687 w 1036367"/>
                <a:gd name="connsiteY125" fmla="*/ 679787 h 1035367"/>
                <a:gd name="connsiteX126" fmla="*/ 947389 w 1036367"/>
                <a:gd name="connsiteY126" fmla="*/ 711161 h 1035367"/>
                <a:gd name="connsiteX127" fmla="*/ 847939 w 1036367"/>
                <a:gd name="connsiteY127" fmla="*/ 669328 h 103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036367" h="1035367">
                  <a:moveTo>
                    <a:pt x="518186" y="0"/>
                  </a:moveTo>
                  <a:cubicBezTo>
                    <a:pt x="230305" y="0"/>
                    <a:pt x="0" y="230082"/>
                    <a:pt x="0" y="517684"/>
                  </a:cubicBezTo>
                  <a:cubicBezTo>
                    <a:pt x="0" y="805285"/>
                    <a:pt x="230305" y="1035368"/>
                    <a:pt x="518186" y="1035368"/>
                  </a:cubicBezTo>
                  <a:cubicBezTo>
                    <a:pt x="806067" y="1035368"/>
                    <a:pt x="1036368" y="805285"/>
                    <a:pt x="1036368" y="517684"/>
                  </a:cubicBezTo>
                  <a:cubicBezTo>
                    <a:pt x="1036368" y="230082"/>
                    <a:pt x="806067" y="0"/>
                    <a:pt x="518186" y="0"/>
                  </a:cubicBezTo>
                  <a:close/>
                  <a:moveTo>
                    <a:pt x="847939" y="669328"/>
                  </a:moveTo>
                  <a:cubicBezTo>
                    <a:pt x="847939" y="669328"/>
                    <a:pt x="842705" y="669328"/>
                    <a:pt x="847939" y="669328"/>
                  </a:cubicBezTo>
                  <a:cubicBezTo>
                    <a:pt x="800832" y="658870"/>
                    <a:pt x="800832" y="611808"/>
                    <a:pt x="800832" y="601349"/>
                  </a:cubicBezTo>
                  <a:cubicBezTo>
                    <a:pt x="764193" y="601349"/>
                    <a:pt x="753724" y="564746"/>
                    <a:pt x="748490" y="554287"/>
                  </a:cubicBezTo>
                  <a:cubicBezTo>
                    <a:pt x="743256" y="543830"/>
                    <a:pt x="743256" y="533371"/>
                    <a:pt x="743256" y="528142"/>
                  </a:cubicBezTo>
                  <a:cubicBezTo>
                    <a:pt x="743256" y="549058"/>
                    <a:pt x="717085" y="564746"/>
                    <a:pt x="685680" y="533371"/>
                  </a:cubicBezTo>
                  <a:cubicBezTo>
                    <a:pt x="685680" y="564746"/>
                    <a:pt x="649040" y="559517"/>
                    <a:pt x="633337" y="538601"/>
                  </a:cubicBezTo>
                  <a:cubicBezTo>
                    <a:pt x="633337" y="543830"/>
                    <a:pt x="622869" y="559517"/>
                    <a:pt x="622869" y="559517"/>
                  </a:cubicBezTo>
                  <a:cubicBezTo>
                    <a:pt x="643806" y="564746"/>
                    <a:pt x="654274" y="569975"/>
                    <a:pt x="664743" y="575204"/>
                  </a:cubicBezTo>
                  <a:cubicBezTo>
                    <a:pt x="685680" y="596121"/>
                    <a:pt x="690914" y="627496"/>
                    <a:pt x="690914" y="648412"/>
                  </a:cubicBezTo>
                  <a:cubicBezTo>
                    <a:pt x="690914" y="648412"/>
                    <a:pt x="722319" y="679787"/>
                    <a:pt x="732788" y="690245"/>
                  </a:cubicBezTo>
                  <a:cubicBezTo>
                    <a:pt x="738022" y="695475"/>
                    <a:pt x="738022" y="695475"/>
                    <a:pt x="743256" y="700703"/>
                  </a:cubicBezTo>
                  <a:cubicBezTo>
                    <a:pt x="769427" y="664099"/>
                    <a:pt x="785130" y="679787"/>
                    <a:pt x="785130" y="679787"/>
                  </a:cubicBezTo>
                  <a:cubicBezTo>
                    <a:pt x="811301" y="669328"/>
                    <a:pt x="821768" y="685016"/>
                    <a:pt x="816534" y="695475"/>
                  </a:cubicBezTo>
                  <a:cubicBezTo>
                    <a:pt x="811301" y="690245"/>
                    <a:pt x="800832" y="690245"/>
                    <a:pt x="795598" y="695475"/>
                  </a:cubicBezTo>
                  <a:cubicBezTo>
                    <a:pt x="827002" y="700704"/>
                    <a:pt x="821768" y="726849"/>
                    <a:pt x="811301" y="732078"/>
                  </a:cubicBezTo>
                  <a:cubicBezTo>
                    <a:pt x="811301" y="726849"/>
                    <a:pt x="811301" y="716391"/>
                    <a:pt x="800832" y="716391"/>
                  </a:cubicBezTo>
                  <a:cubicBezTo>
                    <a:pt x="800832" y="726849"/>
                    <a:pt x="795598" y="726849"/>
                    <a:pt x="785130" y="726849"/>
                  </a:cubicBezTo>
                  <a:cubicBezTo>
                    <a:pt x="769427" y="726849"/>
                    <a:pt x="743256" y="726849"/>
                    <a:pt x="732788" y="737307"/>
                  </a:cubicBezTo>
                  <a:cubicBezTo>
                    <a:pt x="727553" y="742537"/>
                    <a:pt x="732787" y="752995"/>
                    <a:pt x="727553" y="758223"/>
                  </a:cubicBezTo>
                  <a:cubicBezTo>
                    <a:pt x="722319" y="763453"/>
                    <a:pt x="717085" y="763453"/>
                    <a:pt x="717085" y="763453"/>
                  </a:cubicBezTo>
                  <a:cubicBezTo>
                    <a:pt x="717085" y="768682"/>
                    <a:pt x="717085" y="773911"/>
                    <a:pt x="722319" y="779140"/>
                  </a:cubicBezTo>
                  <a:cubicBezTo>
                    <a:pt x="701382" y="779140"/>
                    <a:pt x="680445" y="758223"/>
                    <a:pt x="690914" y="747766"/>
                  </a:cubicBezTo>
                  <a:cubicBezTo>
                    <a:pt x="696148" y="742537"/>
                    <a:pt x="711851" y="726849"/>
                    <a:pt x="711851" y="721620"/>
                  </a:cubicBezTo>
                  <a:cubicBezTo>
                    <a:pt x="711851" y="716391"/>
                    <a:pt x="706616" y="705932"/>
                    <a:pt x="701382" y="700703"/>
                  </a:cubicBezTo>
                  <a:cubicBezTo>
                    <a:pt x="690914" y="690245"/>
                    <a:pt x="680445" y="679787"/>
                    <a:pt x="664743" y="674558"/>
                  </a:cubicBezTo>
                  <a:cubicBezTo>
                    <a:pt x="659508" y="669328"/>
                    <a:pt x="659508" y="669328"/>
                    <a:pt x="654274" y="669328"/>
                  </a:cubicBezTo>
                  <a:cubicBezTo>
                    <a:pt x="649040" y="669328"/>
                    <a:pt x="649040" y="669328"/>
                    <a:pt x="643806" y="669328"/>
                  </a:cubicBezTo>
                  <a:cubicBezTo>
                    <a:pt x="633337" y="674558"/>
                    <a:pt x="633337" y="669328"/>
                    <a:pt x="633337" y="669328"/>
                  </a:cubicBezTo>
                  <a:cubicBezTo>
                    <a:pt x="622869" y="664099"/>
                    <a:pt x="607166" y="648412"/>
                    <a:pt x="575762" y="648412"/>
                  </a:cubicBezTo>
                  <a:lnTo>
                    <a:pt x="580995" y="653641"/>
                  </a:lnTo>
                  <a:cubicBezTo>
                    <a:pt x="580995" y="653641"/>
                    <a:pt x="586229" y="658870"/>
                    <a:pt x="586229" y="664099"/>
                  </a:cubicBezTo>
                  <a:cubicBezTo>
                    <a:pt x="586229" y="669328"/>
                    <a:pt x="591464" y="674558"/>
                    <a:pt x="591464" y="679787"/>
                  </a:cubicBezTo>
                  <a:cubicBezTo>
                    <a:pt x="612401" y="732078"/>
                    <a:pt x="633337" y="779140"/>
                    <a:pt x="654274" y="831432"/>
                  </a:cubicBezTo>
                  <a:cubicBezTo>
                    <a:pt x="659508" y="847119"/>
                    <a:pt x="654274" y="862806"/>
                    <a:pt x="638572" y="873264"/>
                  </a:cubicBezTo>
                  <a:cubicBezTo>
                    <a:pt x="628103" y="878494"/>
                    <a:pt x="612400" y="878494"/>
                    <a:pt x="601932" y="862806"/>
                  </a:cubicBezTo>
                  <a:cubicBezTo>
                    <a:pt x="601932" y="873264"/>
                    <a:pt x="607166" y="878494"/>
                    <a:pt x="601932" y="883723"/>
                  </a:cubicBezTo>
                  <a:cubicBezTo>
                    <a:pt x="596698" y="888952"/>
                    <a:pt x="591464" y="894181"/>
                    <a:pt x="586229" y="899411"/>
                  </a:cubicBezTo>
                  <a:cubicBezTo>
                    <a:pt x="580995" y="904640"/>
                    <a:pt x="570528" y="904640"/>
                    <a:pt x="565294" y="899411"/>
                  </a:cubicBezTo>
                  <a:cubicBezTo>
                    <a:pt x="560059" y="899411"/>
                    <a:pt x="554825" y="894181"/>
                    <a:pt x="549591" y="883723"/>
                  </a:cubicBezTo>
                  <a:cubicBezTo>
                    <a:pt x="549591" y="899411"/>
                    <a:pt x="539122" y="909868"/>
                    <a:pt x="518186" y="909868"/>
                  </a:cubicBezTo>
                  <a:cubicBezTo>
                    <a:pt x="497249" y="909868"/>
                    <a:pt x="486780" y="899411"/>
                    <a:pt x="486780" y="883723"/>
                  </a:cubicBezTo>
                  <a:cubicBezTo>
                    <a:pt x="486780" y="888952"/>
                    <a:pt x="481546" y="894181"/>
                    <a:pt x="471078" y="894181"/>
                  </a:cubicBezTo>
                  <a:cubicBezTo>
                    <a:pt x="465843" y="894181"/>
                    <a:pt x="455375" y="894181"/>
                    <a:pt x="450141" y="894181"/>
                  </a:cubicBezTo>
                  <a:cubicBezTo>
                    <a:pt x="444907" y="888952"/>
                    <a:pt x="439672" y="883723"/>
                    <a:pt x="434438" y="878494"/>
                  </a:cubicBezTo>
                  <a:cubicBezTo>
                    <a:pt x="429204" y="873264"/>
                    <a:pt x="434438" y="862806"/>
                    <a:pt x="434438" y="857577"/>
                  </a:cubicBezTo>
                  <a:cubicBezTo>
                    <a:pt x="423970" y="868035"/>
                    <a:pt x="413501" y="873264"/>
                    <a:pt x="397799" y="868035"/>
                  </a:cubicBezTo>
                  <a:cubicBezTo>
                    <a:pt x="382096" y="857577"/>
                    <a:pt x="376862" y="847119"/>
                    <a:pt x="382096" y="826202"/>
                  </a:cubicBezTo>
                  <a:cubicBezTo>
                    <a:pt x="403033" y="773911"/>
                    <a:pt x="423970" y="726849"/>
                    <a:pt x="444907" y="674558"/>
                  </a:cubicBezTo>
                  <a:cubicBezTo>
                    <a:pt x="444907" y="669328"/>
                    <a:pt x="450141" y="664099"/>
                    <a:pt x="450141" y="658870"/>
                  </a:cubicBezTo>
                  <a:cubicBezTo>
                    <a:pt x="450141" y="653641"/>
                    <a:pt x="455375" y="653641"/>
                    <a:pt x="455375" y="648412"/>
                  </a:cubicBezTo>
                  <a:lnTo>
                    <a:pt x="460609" y="643183"/>
                  </a:lnTo>
                  <a:cubicBezTo>
                    <a:pt x="429204" y="648412"/>
                    <a:pt x="413501" y="658870"/>
                    <a:pt x="403033" y="664099"/>
                  </a:cubicBezTo>
                  <a:cubicBezTo>
                    <a:pt x="403033" y="664099"/>
                    <a:pt x="403033" y="664099"/>
                    <a:pt x="392564" y="664099"/>
                  </a:cubicBezTo>
                  <a:cubicBezTo>
                    <a:pt x="387330" y="664099"/>
                    <a:pt x="382096" y="664099"/>
                    <a:pt x="382096" y="664099"/>
                  </a:cubicBezTo>
                  <a:cubicBezTo>
                    <a:pt x="376862" y="664099"/>
                    <a:pt x="371627" y="669328"/>
                    <a:pt x="371627" y="669328"/>
                  </a:cubicBezTo>
                  <a:cubicBezTo>
                    <a:pt x="361159" y="679787"/>
                    <a:pt x="345457" y="685016"/>
                    <a:pt x="334989" y="695475"/>
                  </a:cubicBezTo>
                  <a:cubicBezTo>
                    <a:pt x="329755" y="700704"/>
                    <a:pt x="324521" y="705932"/>
                    <a:pt x="324521" y="716391"/>
                  </a:cubicBezTo>
                  <a:cubicBezTo>
                    <a:pt x="324521" y="721620"/>
                    <a:pt x="340223" y="737307"/>
                    <a:pt x="345457" y="742537"/>
                  </a:cubicBezTo>
                  <a:cubicBezTo>
                    <a:pt x="355925" y="752995"/>
                    <a:pt x="340223" y="773911"/>
                    <a:pt x="314052" y="773911"/>
                  </a:cubicBezTo>
                  <a:cubicBezTo>
                    <a:pt x="319286" y="768682"/>
                    <a:pt x="319286" y="763453"/>
                    <a:pt x="319286" y="758223"/>
                  </a:cubicBezTo>
                  <a:cubicBezTo>
                    <a:pt x="319286" y="758223"/>
                    <a:pt x="314052" y="758223"/>
                    <a:pt x="308818" y="752994"/>
                  </a:cubicBezTo>
                  <a:cubicBezTo>
                    <a:pt x="303584" y="747766"/>
                    <a:pt x="303584" y="737307"/>
                    <a:pt x="303584" y="732078"/>
                  </a:cubicBezTo>
                  <a:cubicBezTo>
                    <a:pt x="293115" y="721620"/>
                    <a:pt x="266944" y="721620"/>
                    <a:pt x="251241" y="721620"/>
                  </a:cubicBezTo>
                  <a:cubicBezTo>
                    <a:pt x="246007" y="721620"/>
                    <a:pt x="235539" y="721620"/>
                    <a:pt x="235539" y="711161"/>
                  </a:cubicBezTo>
                  <a:cubicBezTo>
                    <a:pt x="225070" y="711161"/>
                    <a:pt x="225070" y="721620"/>
                    <a:pt x="225070" y="726849"/>
                  </a:cubicBezTo>
                  <a:cubicBezTo>
                    <a:pt x="214602" y="721620"/>
                    <a:pt x="209368" y="700704"/>
                    <a:pt x="240773" y="690245"/>
                  </a:cubicBezTo>
                  <a:cubicBezTo>
                    <a:pt x="235539" y="685016"/>
                    <a:pt x="225070" y="685016"/>
                    <a:pt x="219836" y="690245"/>
                  </a:cubicBezTo>
                  <a:cubicBezTo>
                    <a:pt x="214602" y="679787"/>
                    <a:pt x="230305" y="664099"/>
                    <a:pt x="251241" y="674558"/>
                  </a:cubicBezTo>
                  <a:cubicBezTo>
                    <a:pt x="251241" y="674558"/>
                    <a:pt x="261710" y="658870"/>
                    <a:pt x="293115" y="695475"/>
                  </a:cubicBezTo>
                  <a:cubicBezTo>
                    <a:pt x="298349" y="690245"/>
                    <a:pt x="303584" y="690245"/>
                    <a:pt x="303584" y="685016"/>
                  </a:cubicBezTo>
                  <a:cubicBezTo>
                    <a:pt x="314052" y="674558"/>
                    <a:pt x="345457" y="643183"/>
                    <a:pt x="345457" y="643183"/>
                  </a:cubicBezTo>
                  <a:cubicBezTo>
                    <a:pt x="345457" y="627496"/>
                    <a:pt x="345457" y="590892"/>
                    <a:pt x="371627" y="569975"/>
                  </a:cubicBezTo>
                  <a:cubicBezTo>
                    <a:pt x="382096" y="559517"/>
                    <a:pt x="392564" y="554287"/>
                    <a:pt x="413501" y="554287"/>
                  </a:cubicBezTo>
                  <a:cubicBezTo>
                    <a:pt x="413501" y="554287"/>
                    <a:pt x="403033" y="538601"/>
                    <a:pt x="403033" y="533371"/>
                  </a:cubicBezTo>
                  <a:cubicBezTo>
                    <a:pt x="387330" y="549058"/>
                    <a:pt x="350691" y="554287"/>
                    <a:pt x="350691" y="528142"/>
                  </a:cubicBezTo>
                  <a:cubicBezTo>
                    <a:pt x="319286" y="559517"/>
                    <a:pt x="293115" y="543830"/>
                    <a:pt x="293115" y="522913"/>
                  </a:cubicBezTo>
                  <a:cubicBezTo>
                    <a:pt x="293115" y="533371"/>
                    <a:pt x="287881" y="543830"/>
                    <a:pt x="287881" y="549058"/>
                  </a:cubicBezTo>
                  <a:cubicBezTo>
                    <a:pt x="282647" y="559517"/>
                    <a:pt x="272178" y="596120"/>
                    <a:pt x="235539" y="596120"/>
                  </a:cubicBezTo>
                  <a:cubicBezTo>
                    <a:pt x="235539" y="611808"/>
                    <a:pt x="235539" y="653641"/>
                    <a:pt x="193665" y="664099"/>
                  </a:cubicBezTo>
                  <a:lnTo>
                    <a:pt x="188431" y="664099"/>
                  </a:lnTo>
                  <a:cubicBezTo>
                    <a:pt x="172728" y="685016"/>
                    <a:pt x="99450" y="705932"/>
                    <a:pt x="94215" y="700703"/>
                  </a:cubicBezTo>
                  <a:cubicBezTo>
                    <a:pt x="99450" y="695475"/>
                    <a:pt x="109919" y="690245"/>
                    <a:pt x="109919" y="669328"/>
                  </a:cubicBezTo>
                  <a:cubicBezTo>
                    <a:pt x="109919" y="653641"/>
                    <a:pt x="115152" y="569975"/>
                    <a:pt x="115152" y="449705"/>
                  </a:cubicBezTo>
                  <a:cubicBezTo>
                    <a:pt x="115152" y="407872"/>
                    <a:pt x="120386" y="271915"/>
                    <a:pt x="256476" y="250998"/>
                  </a:cubicBezTo>
                  <a:cubicBezTo>
                    <a:pt x="277413" y="245769"/>
                    <a:pt x="298349" y="250998"/>
                    <a:pt x="314052" y="261456"/>
                  </a:cubicBezTo>
                  <a:cubicBezTo>
                    <a:pt x="340223" y="277144"/>
                    <a:pt x="350691" y="308519"/>
                    <a:pt x="334989" y="345122"/>
                  </a:cubicBezTo>
                  <a:cubicBezTo>
                    <a:pt x="334989" y="345122"/>
                    <a:pt x="334989" y="345122"/>
                    <a:pt x="334989" y="350351"/>
                  </a:cubicBezTo>
                  <a:cubicBezTo>
                    <a:pt x="324521" y="360810"/>
                    <a:pt x="329755" y="371268"/>
                    <a:pt x="334989" y="376498"/>
                  </a:cubicBezTo>
                  <a:cubicBezTo>
                    <a:pt x="345457" y="386956"/>
                    <a:pt x="361159" y="397414"/>
                    <a:pt x="376862" y="397414"/>
                  </a:cubicBezTo>
                  <a:cubicBezTo>
                    <a:pt x="387330" y="397414"/>
                    <a:pt x="392564" y="392184"/>
                    <a:pt x="403033" y="386956"/>
                  </a:cubicBezTo>
                  <a:cubicBezTo>
                    <a:pt x="418735" y="371268"/>
                    <a:pt x="429204" y="355581"/>
                    <a:pt x="434438" y="329435"/>
                  </a:cubicBezTo>
                  <a:cubicBezTo>
                    <a:pt x="439672" y="287602"/>
                    <a:pt x="429204" y="266686"/>
                    <a:pt x="429204" y="266686"/>
                  </a:cubicBezTo>
                  <a:cubicBezTo>
                    <a:pt x="413501" y="245769"/>
                    <a:pt x="387330" y="230082"/>
                    <a:pt x="361159" y="230082"/>
                  </a:cubicBezTo>
                  <a:cubicBezTo>
                    <a:pt x="350691" y="203936"/>
                    <a:pt x="314052" y="214394"/>
                    <a:pt x="314052" y="214394"/>
                  </a:cubicBezTo>
                  <a:cubicBezTo>
                    <a:pt x="303584" y="214394"/>
                    <a:pt x="303584" y="219624"/>
                    <a:pt x="298349" y="224853"/>
                  </a:cubicBezTo>
                  <a:cubicBezTo>
                    <a:pt x="298349" y="224853"/>
                    <a:pt x="282647" y="198707"/>
                    <a:pt x="298349" y="193478"/>
                  </a:cubicBezTo>
                  <a:cubicBezTo>
                    <a:pt x="314052" y="183019"/>
                    <a:pt x="345457" y="177791"/>
                    <a:pt x="345457" y="177791"/>
                  </a:cubicBezTo>
                  <a:cubicBezTo>
                    <a:pt x="345457" y="162103"/>
                    <a:pt x="371627" y="151645"/>
                    <a:pt x="418735" y="156874"/>
                  </a:cubicBezTo>
                  <a:cubicBezTo>
                    <a:pt x="476312" y="167332"/>
                    <a:pt x="486780" y="146415"/>
                    <a:pt x="486780" y="146415"/>
                  </a:cubicBezTo>
                  <a:cubicBezTo>
                    <a:pt x="486780" y="172562"/>
                    <a:pt x="471078" y="188248"/>
                    <a:pt x="460609" y="188248"/>
                  </a:cubicBezTo>
                  <a:cubicBezTo>
                    <a:pt x="481546" y="209165"/>
                    <a:pt x="512951" y="256227"/>
                    <a:pt x="518186" y="324206"/>
                  </a:cubicBezTo>
                  <a:cubicBezTo>
                    <a:pt x="528654" y="261456"/>
                    <a:pt x="554825" y="214394"/>
                    <a:pt x="575762" y="188248"/>
                  </a:cubicBezTo>
                  <a:cubicBezTo>
                    <a:pt x="570528" y="183019"/>
                    <a:pt x="549591" y="172562"/>
                    <a:pt x="549591" y="146415"/>
                  </a:cubicBezTo>
                  <a:cubicBezTo>
                    <a:pt x="549591" y="146415"/>
                    <a:pt x="560059" y="167332"/>
                    <a:pt x="617635" y="156874"/>
                  </a:cubicBezTo>
                  <a:cubicBezTo>
                    <a:pt x="664743" y="146415"/>
                    <a:pt x="690914" y="162103"/>
                    <a:pt x="690914" y="177791"/>
                  </a:cubicBezTo>
                  <a:cubicBezTo>
                    <a:pt x="690914" y="177791"/>
                    <a:pt x="722319" y="183019"/>
                    <a:pt x="738022" y="193478"/>
                  </a:cubicBezTo>
                  <a:cubicBezTo>
                    <a:pt x="753724" y="203936"/>
                    <a:pt x="738022" y="224853"/>
                    <a:pt x="738022" y="224853"/>
                  </a:cubicBezTo>
                  <a:cubicBezTo>
                    <a:pt x="738022" y="219624"/>
                    <a:pt x="732788" y="219624"/>
                    <a:pt x="722319" y="214394"/>
                  </a:cubicBezTo>
                  <a:cubicBezTo>
                    <a:pt x="722319" y="214394"/>
                    <a:pt x="685680" y="203936"/>
                    <a:pt x="675211" y="230082"/>
                  </a:cubicBezTo>
                  <a:cubicBezTo>
                    <a:pt x="649040" y="230082"/>
                    <a:pt x="622869" y="250998"/>
                    <a:pt x="612400" y="271915"/>
                  </a:cubicBezTo>
                  <a:cubicBezTo>
                    <a:pt x="612400" y="271915"/>
                    <a:pt x="601932" y="292831"/>
                    <a:pt x="607166" y="334665"/>
                  </a:cubicBezTo>
                  <a:cubicBezTo>
                    <a:pt x="612401" y="355581"/>
                    <a:pt x="622869" y="376498"/>
                    <a:pt x="638572" y="392184"/>
                  </a:cubicBezTo>
                  <a:cubicBezTo>
                    <a:pt x="643806" y="397414"/>
                    <a:pt x="654274" y="402643"/>
                    <a:pt x="664743" y="402643"/>
                  </a:cubicBezTo>
                  <a:cubicBezTo>
                    <a:pt x="680445" y="402643"/>
                    <a:pt x="696148" y="392184"/>
                    <a:pt x="706616" y="381727"/>
                  </a:cubicBezTo>
                  <a:cubicBezTo>
                    <a:pt x="711851" y="376498"/>
                    <a:pt x="717085" y="366039"/>
                    <a:pt x="711851" y="360810"/>
                  </a:cubicBezTo>
                  <a:cubicBezTo>
                    <a:pt x="711851" y="360810"/>
                    <a:pt x="711851" y="360810"/>
                    <a:pt x="711851" y="355581"/>
                  </a:cubicBezTo>
                  <a:cubicBezTo>
                    <a:pt x="696148" y="324206"/>
                    <a:pt x="711851" y="292831"/>
                    <a:pt x="732788" y="271915"/>
                  </a:cubicBezTo>
                  <a:cubicBezTo>
                    <a:pt x="743256" y="256227"/>
                    <a:pt x="764193" y="256227"/>
                    <a:pt x="785130" y="261456"/>
                  </a:cubicBezTo>
                  <a:cubicBezTo>
                    <a:pt x="921218" y="282373"/>
                    <a:pt x="926453" y="418330"/>
                    <a:pt x="926453" y="460163"/>
                  </a:cubicBezTo>
                  <a:cubicBezTo>
                    <a:pt x="926453" y="580434"/>
                    <a:pt x="926453" y="664099"/>
                    <a:pt x="931687" y="679787"/>
                  </a:cubicBezTo>
                  <a:cubicBezTo>
                    <a:pt x="931687" y="705932"/>
                    <a:pt x="942155" y="711161"/>
                    <a:pt x="947389" y="711161"/>
                  </a:cubicBezTo>
                  <a:cubicBezTo>
                    <a:pt x="931687" y="716391"/>
                    <a:pt x="863642" y="690245"/>
                    <a:pt x="847939" y="669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235BA76C-AFB5-4339-973E-89DDA44702B1}"/>
                </a:ext>
              </a:extLst>
            </p:cNvPr>
            <p:cNvSpPr/>
            <p:nvPr/>
          </p:nvSpPr>
          <p:spPr>
            <a:xfrm>
              <a:off x="8152519" y="5002274"/>
              <a:ext cx="246011" cy="381726"/>
            </a:xfrm>
            <a:custGeom>
              <a:avLst/>
              <a:gdLst>
                <a:gd name="connsiteX0" fmla="*/ 99450 w 246011"/>
                <a:gd name="connsiteY0" fmla="*/ 5229 h 381726"/>
                <a:gd name="connsiteX1" fmla="*/ 219837 w 246011"/>
                <a:gd name="connsiteY1" fmla="*/ 0 h 381726"/>
                <a:gd name="connsiteX2" fmla="*/ 219837 w 246011"/>
                <a:gd name="connsiteY2" fmla="*/ 20917 h 381726"/>
                <a:gd name="connsiteX3" fmla="*/ 219837 w 246011"/>
                <a:gd name="connsiteY3" fmla="*/ 36604 h 381726"/>
                <a:gd name="connsiteX4" fmla="*/ 125625 w 246011"/>
                <a:gd name="connsiteY4" fmla="*/ 31375 h 381726"/>
                <a:gd name="connsiteX5" fmla="*/ 52349 w 246011"/>
                <a:gd name="connsiteY5" fmla="*/ 36604 h 381726"/>
                <a:gd name="connsiteX6" fmla="*/ 52349 w 246011"/>
                <a:gd name="connsiteY6" fmla="*/ 167332 h 381726"/>
                <a:gd name="connsiteX7" fmla="*/ 78515 w 246011"/>
                <a:gd name="connsiteY7" fmla="*/ 167332 h 381726"/>
                <a:gd name="connsiteX8" fmla="*/ 246012 w 246011"/>
                <a:gd name="connsiteY8" fmla="*/ 271915 h 381726"/>
                <a:gd name="connsiteX9" fmla="*/ 99450 w 246011"/>
                <a:gd name="connsiteY9" fmla="*/ 381727 h 381726"/>
                <a:gd name="connsiteX10" fmla="*/ 31404 w 246011"/>
                <a:gd name="connsiteY10" fmla="*/ 381727 h 381726"/>
                <a:gd name="connsiteX11" fmla="*/ 0 w 246011"/>
                <a:gd name="connsiteY11" fmla="*/ 381727 h 381726"/>
                <a:gd name="connsiteX12" fmla="*/ 5239 w 246011"/>
                <a:gd name="connsiteY12" fmla="*/ 183020 h 381726"/>
                <a:gd name="connsiteX13" fmla="*/ 0 w 246011"/>
                <a:gd name="connsiteY13" fmla="*/ 10458 h 381726"/>
                <a:gd name="connsiteX14" fmla="*/ 99450 w 246011"/>
                <a:gd name="connsiteY14" fmla="*/ 5229 h 381726"/>
                <a:gd name="connsiteX15" fmla="*/ 47111 w 246011"/>
                <a:gd name="connsiteY15" fmla="*/ 339894 h 381726"/>
                <a:gd name="connsiteX16" fmla="*/ 88983 w 246011"/>
                <a:gd name="connsiteY16" fmla="*/ 339894 h 381726"/>
                <a:gd name="connsiteX17" fmla="*/ 183204 w 246011"/>
                <a:gd name="connsiteY17" fmla="*/ 256227 h 381726"/>
                <a:gd name="connsiteX18" fmla="*/ 41872 w 246011"/>
                <a:gd name="connsiteY18" fmla="*/ 183020 h 381726"/>
                <a:gd name="connsiteX19" fmla="*/ 41872 w 246011"/>
                <a:gd name="connsiteY19" fmla="*/ 339894 h 381726"/>
                <a:gd name="connsiteX20" fmla="*/ 47111 w 246011"/>
                <a:gd name="connsiteY20" fmla="*/ 339894 h 3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6011" h="381726">
                  <a:moveTo>
                    <a:pt x="99450" y="5229"/>
                  </a:moveTo>
                  <a:cubicBezTo>
                    <a:pt x="125625" y="5229"/>
                    <a:pt x="188433" y="5229"/>
                    <a:pt x="219837" y="0"/>
                  </a:cubicBezTo>
                  <a:cubicBezTo>
                    <a:pt x="219837" y="5229"/>
                    <a:pt x="219837" y="15688"/>
                    <a:pt x="219837" y="20917"/>
                  </a:cubicBezTo>
                  <a:cubicBezTo>
                    <a:pt x="219837" y="26146"/>
                    <a:pt x="219837" y="31375"/>
                    <a:pt x="219837" y="36604"/>
                  </a:cubicBezTo>
                  <a:cubicBezTo>
                    <a:pt x="188433" y="31375"/>
                    <a:pt x="141322" y="31375"/>
                    <a:pt x="125625" y="31375"/>
                  </a:cubicBezTo>
                  <a:cubicBezTo>
                    <a:pt x="115157" y="31375"/>
                    <a:pt x="73285" y="31375"/>
                    <a:pt x="52349" y="36604"/>
                  </a:cubicBezTo>
                  <a:lnTo>
                    <a:pt x="52349" y="167332"/>
                  </a:lnTo>
                  <a:lnTo>
                    <a:pt x="78515" y="167332"/>
                  </a:lnTo>
                  <a:cubicBezTo>
                    <a:pt x="130854" y="167332"/>
                    <a:pt x="246012" y="177791"/>
                    <a:pt x="246012" y="271915"/>
                  </a:cubicBezTo>
                  <a:cubicBezTo>
                    <a:pt x="246012" y="345123"/>
                    <a:pt x="183204" y="381727"/>
                    <a:pt x="99450" y="381727"/>
                  </a:cubicBezTo>
                  <a:cubicBezTo>
                    <a:pt x="88983" y="381727"/>
                    <a:pt x="57579" y="381727"/>
                    <a:pt x="31404" y="381727"/>
                  </a:cubicBezTo>
                  <a:cubicBezTo>
                    <a:pt x="20936" y="381727"/>
                    <a:pt x="10468" y="381727"/>
                    <a:pt x="0" y="381727"/>
                  </a:cubicBezTo>
                  <a:cubicBezTo>
                    <a:pt x="5239" y="324206"/>
                    <a:pt x="5239" y="245769"/>
                    <a:pt x="5239" y="183020"/>
                  </a:cubicBezTo>
                  <a:cubicBezTo>
                    <a:pt x="5239" y="125500"/>
                    <a:pt x="5239" y="36604"/>
                    <a:pt x="0" y="10458"/>
                  </a:cubicBezTo>
                  <a:cubicBezTo>
                    <a:pt x="31404" y="0"/>
                    <a:pt x="88983" y="5229"/>
                    <a:pt x="99450" y="5229"/>
                  </a:cubicBezTo>
                  <a:close/>
                  <a:moveTo>
                    <a:pt x="47111" y="339894"/>
                  </a:moveTo>
                  <a:cubicBezTo>
                    <a:pt x="62817" y="339894"/>
                    <a:pt x="78515" y="339894"/>
                    <a:pt x="88983" y="339894"/>
                  </a:cubicBezTo>
                  <a:cubicBezTo>
                    <a:pt x="151790" y="339894"/>
                    <a:pt x="183204" y="313748"/>
                    <a:pt x="183204" y="256227"/>
                  </a:cubicBezTo>
                  <a:cubicBezTo>
                    <a:pt x="183204" y="198707"/>
                    <a:pt x="141322" y="183020"/>
                    <a:pt x="41872" y="183020"/>
                  </a:cubicBezTo>
                  <a:lnTo>
                    <a:pt x="41872" y="339894"/>
                  </a:lnTo>
                  <a:lnTo>
                    <a:pt x="47111" y="339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6A34A8D3-63B5-4807-A505-1C6123696DDF}"/>
                </a:ext>
              </a:extLst>
            </p:cNvPr>
            <p:cNvSpPr/>
            <p:nvPr/>
          </p:nvSpPr>
          <p:spPr>
            <a:xfrm>
              <a:off x="8429935" y="5106857"/>
              <a:ext cx="230304" cy="271914"/>
            </a:xfrm>
            <a:custGeom>
              <a:avLst/>
              <a:gdLst>
                <a:gd name="connsiteX0" fmla="*/ 20936 w 230304"/>
                <a:gd name="connsiteY0" fmla="*/ 36604 h 271914"/>
                <a:gd name="connsiteX1" fmla="*/ 109918 w 230304"/>
                <a:gd name="connsiteY1" fmla="*/ 0 h 271914"/>
                <a:gd name="connsiteX2" fmla="*/ 198901 w 230304"/>
                <a:gd name="connsiteY2" fmla="*/ 88895 h 271914"/>
                <a:gd name="connsiteX3" fmla="*/ 198901 w 230304"/>
                <a:gd name="connsiteY3" fmla="*/ 214394 h 271914"/>
                <a:gd name="connsiteX4" fmla="*/ 214598 w 230304"/>
                <a:gd name="connsiteY4" fmla="*/ 245769 h 271914"/>
                <a:gd name="connsiteX5" fmla="*/ 225066 w 230304"/>
                <a:gd name="connsiteY5" fmla="*/ 245769 h 271914"/>
                <a:gd name="connsiteX6" fmla="*/ 230305 w 230304"/>
                <a:gd name="connsiteY6" fmla="*/ 256227 h 271914"/>
                <a:gd name="connsiteX7" fmla="*/ 193662 w 230304"/>
                <a:gd name="connsiteY7" fmla="*/ 266686 h 271914"/>
                <a:gd name="connsiteX8" fmla="*/ 162258 w 230304"/>
                <a:gd name="connsiteY8" fmla="*/ 245769 h 271914"/>
                <a:gd name="connsiteX9" fmla="*/ 162258 w 230304"/>
                <a:gd name="connsiteY9" fmla="*/ 240540 h 271914"/>
                <a:gd name="connsiteX10" fmla="*/ 78515 w 230304"/>
                <a:gd name="connsiteY10" fmla="*/ 271915 h 271914"/>
                <a:gd name="connsiteX11" fmla="*/ 0 w 230304"/>
                <a:gd name="connsiteY11" fmla="*/ 203936 h 271914"/>
                <a:gd name="connsiteX12" fmla="*/ 83744 w 230304"/>
                <a:gd name="connsiteY12" fmla="*/ 125500 h 271914"/>
                <a:gd name="connsiteX13" fmla="*/ 136084 w 230304"/>
                <a:gd name="connsiteY13" fmla="*/ 115041 h 271914"/>
                <a:gd name="connsiteX14" fmla="*/ 162258 w 230304"/>
                <a:gd name="connsiteY14" fmla="*/ 94124 h 271914"/>
                <a:gd name="connsiteX15" fmla="*/ 99450 w 230304"/>
                <a:gd name="connsiteY15" fmla="*/ 26146 h 271914"/>
                <a:gd name="connsiteX16" fmla="*/ 31404 w 230304"/>
                <a:gd name="connsiteY16" fmla="*/ 67979 h 271914"/>
                <a:gd name="connsiteX17" fmla="*/ 26165 w 230304"/>
                <a:gd name="connsiteY17" fmla="*/ 67979 h 271914"/>
                <a:gd name="connsiteX18" fmla="*/ 26165 w 230304"/>
                <a:gd name="connsiteY18" fmla="*/ 36604 h 271914"/>
                <a:gd name="connsiteX19" fmla="*/ 20936 w 230304"/>
                <a:gd name="connsiteY19" fmla="*/ 36604 h 271914"/>
                <a:gd name="connsiteX20" fmla="*/ 162258 w 230304"/>
                <a:gd name="connsiteY20" fmla="*/ 135957 h 271914"/>
                <a:gd name="connsiteX21" fmla="*/ 130854 w 230304"/>
                <a:gd name="connsiteY21" fmla="*/ 141186 h 271914"/>
                <a:gd name="connsiteX22" fmla="*/ 52340 w 230304"/>
                <a:gd name="connsiteY22" fmla="*/ 198707 h 271914"/>
                <a:gd name="connsiteX23" fmla="*/ 104680 w 230304"/>
                <a:gd name="connsiteY23" fmla="*/ 245769 h 271914"/>
                <a:gd name="connsiteX24" fmla="*/ 167497 w 230304"/>
                <a:gd name="connsiteY24" fmla="*/ 214394 h 271914"/>
                <a:gd name="connsiteX25" fmla="*/ 167497 w 230304"/>
                <a:gd name="connsiteY25" fmla="*/ 135957 h 271914"/>
                <a:gd name="connsiteX26" fmla="*/ 162258 w 230304"/>
                <a:gd name="connsiteY26" fmla="*/ 135957 h 2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0304" h="271914">
                  <a:moveTo>
                    <a:pt x="20936" y="36604"/>
                  </a:moveTo>
                  <a:cubicBezTo>
                    <a:pt x="41872" y="10458"/>
                    <a:pt x="78515" y="0"/>
                    <a:pt x="109918" y="0"/>
                  </a:cubicBezTo>
                  <a:cubicBezTo>
                    <a:pt x="162258" y="0"/>
                    <a:pt x="198901" y="26146"/>
                    <a:pt x="198901" y="88895"/>
                  </a:cubicBezTo>
                  <a:lnTo>
                    <a:pt x="198901" y="214394"/>
                  </a:lnTo>
                  <a:cubicBezTo>
                    <a:pt x="198901" y="240540"/>
                    <a:pt x="204130" y="245769"/>
                    <a:pt x="214598" y="245769"/>
                  </a:cubicBezTo>
                  <a:cubicBezTo>
                    <a:pt x="219837" y="245769"/>
                    <a:pt x="225066" y="245769"/>
                    <a:pt x="225066" y="245769"/>
                  </a:cubicBezTo>
                  <a:lnTo>
                    <a:pt x="230305" y="256227"/>
                  </a:lnTo>
                  <a:cubicBezTo>
                    <a:pt x="214598" y="266686"/>
                    <a:pt x="198901" y="266686"/>
                    <a:pt x="193662" y="266686"/>
                  </a:cubicBezTo>
                  <a:cubicBezTo>
                    <a:pt x="177965" y="266686"/>
                    <a:pt x="167497" y="261456"/>
                    <a:pt x="162258" y="245769"/>
                  </a:cubicBezTo>
                  <a:lnTo>
                    <a:pt x="162258" y="240540"/>
                  </a:lnTo>
                  <a:cubicBezTo>
                    <a:pt x="136084" y="261456"/>
                    <a:pt x="104680" y="271915"/>
                    <a:pt x="78515" y="271915"/>
                  </a:cubicBezTo>
                  <a:cubicBezTo>
                    <a:pt x="31404" y="271915"/>
                    <a:pt x="0" y="245769"/>
                    <a:pt x="0" y="203936"/>
                  </a:cubicBezTo>
                  <a:cubicBezTo>
                    <a:pt x="0" y="156874"/>
                    <a:pt x="36643" y="135958"/>
                    <a:pt x="83744" y="125500"/>
                  </a:cubicBezTo>
                  <a:lnTo>
                    <a:pt x="136084" y="115041"/>
                  </a:lnTo>
                  <a:cubicBezTo>
                    <a:pt x="151790" y="109812"/>
                    <a:pt x="162258" y="104583"/>
                    <a:pt x="162258" y="94124"/>
                  </a:cubicBezTo>
                  <a:cubicBezTo>
                    <a:pt x="162258" y="36604"/>
                    <a:pt x="136084" y="26146"/>
                    <a:pt x="99450" y="26146"/>
                  </a:cubicBezTo>
                  <a:cubicBezTo>
                    <a:pt x="68047" y="26146"/>
                    <a:pt x="47111" y="36604"/>
                    <a:pt x="31404" y="67979"/>
                  </a:cubicBezTo>
                  <a:lnTo>
                    <a:pt x="26165" y="67979"/>
                  </a:lnTo>
                  <a:lnTo>
                    <a:pt x="26165" y="36604"/>
                  </a:lnTo>
                  <a:lnTo>
                    <a:pt x="20936" y="36604"/>
                  </a:lnTo>
                  <a:close/>
                  <a:moveTo>
                    <a:pt x="162258" y="135957"/>
                  </a:moveTo>
                  <a:lnTo>
                    <a:pt x="130854" y="141186"/>
                  </a:lnTo>
                  <a:cubicBezTo>
                    <a:pt x="94212" y="146415"/>
                    <a:pt x="52340" y="162103"/>
                    <a:pt x="52340" y="198707"/>
                  </a:cubicBezTo>
                  <a:cubicBezTo>
                    <a:pt x="52340" y="230082"/>
                    <a:pt x="68047" y="245769"/>
                    <a:pt x="104680" y="245769"/>
                  </a:cubicBezTo>
                  <a:cubicBezTo>
                    <a:pt x="125616" y="245769"/>
                    <a:pt x="146552" y="240540"/>
                    <a:pt x="167497" y="214394"/>
                  </a:cubicBezTo>
                  <a:lnTo>
                    <a:pt x="167497" y="135957"/>
                  </a:lnTo>
                  <a:lnTo>
                    <a:pt x="162258" y="1359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D9F54F4-C26E-4DE6-8FE5-665758720889}"/>
                </a:ext>
              </a:extLst>
            </p:cNvPr>
            <p:cNvSpPr/>
            <p:nvPr/>
          </p:nvSpPr>
          <p:spPr>
            <a:xfrm>
              <a:off x="8707341" y="5112086"/>
              <a:ext cx="225075" cy="266685"/>
            </a:xfrm>
            <a:custGeom>
              <a:avLst/>
              <a:gdLst>
                <a:gd name="connsiteX0" fmla="*/ 26175 w 225075"/>
                <a:gd name="connsiteY0" fmla="*/ 5229 h 266685"/>
                <a:gd name="connsiteX1" fmla="*/ 52349 w 225075"/>
                <a:gd name="connsiteY1" fmla="*/ 5229 h 266685"/>
                <a:gd name="connsiteX2" fmla="*/ 47111 w 225075"/>
                <a:gd name="connsiteY2" fmla="*/ 109812 h 266685"/>
                <a:gd name="connsiteX3" fmla="*/ 115157 w 225075"/>
                <a:gd name="connsiteY3" fmla="*/ 109812 h 266685"/>
                <a:gd name="connsiteX4" fmla="*/ 177965 w 225075"/>
                <a:gd name="connsiteY4" fmla="*/ 109812 h 266685"/>
                <a:gd name="connsiteX5" fmla="*/ 172736 w 225075"/>
                <a:gd name="connsiteY5" fmla="*/ 5229 h 266685"/>
                <a:gd name="connsiteX6" fmla="*/ 198901 w 225075"/>
                <a:gd name="connsiteY6" fmla="*/ 5229 h 266685"/>
                <a:gd name="connsiteX7" fmla="*/ 225076 w 225075"/>
                <a:gd name="connsiteY7" fmla="*/ 5229 h 266685"/>
                <a:gd name="connsiteX8" fmla="*/ 219837 w 225075"/>
                <a:gd name="connsiteY8" fmla="*/ 135958 h 266685"/>
                <a:gd name="connsiteX9" fmla="*/ 225076 w 225075"/>
                <a:gd name="connsiteY9" fmla="*/ 266686 h 266685"/>
                <a:gd name="connsiteX10" fmla="*/ 198901 w 225075"/>
                <a:gd name="connsiteY10" fmla="*/ 266686 h 266685"/>
                <a:gd name="connsiteX11" fmla="*/ 172736 w 225075"/>
                <a:gd name="connsiteY11" fmla="*/ 266686 h 266685"/>
                <a:gd name="connsiteX12" fmla="*/ 177965 w 225075"/>
                <a:gd name="connsiteY12" fmla="*/ 141186 h 266685"/>
                <a:gd name="connsiteX13" fmla="*/ 115157 w 225075"/>
                <a:gd name="connsiteY13" fmla="*/ 135958 h 266685"/>
                <a:gd name="connsiteX14" fmla="*/ 47111 w 225075"/>
                <a:gd name="connsiteY14" fmla="*/ 135958 h 266685"/>
                <a:gd name="connsiteX15" fmla="*/ 52349 w 225075"/>
                <a:gd name="connsiteY15" fmla="*/ 261457 h 266685"/>
                <a:gd name="connsiteX16" fmla="*/ 26175 w 225075"/>
                <a:gd name="connsiteY16" fmla="*/ 261457 h 266685"/>
                <a:gd name="connsiteX17" fmla="*/ 0 w 225075"/>
                <a:gd name="connsiteY17" fmla="*/ 261457 h 266685"/>
                <a:gd name="connsiteX18" fmla="*/ 5239 w 225075"/>
                <a:gd name="connsiteY18" fmla="*/ 130729 h 266685"/>
                <a:gd name="connsiteX19" fmla="*/ 0 w 225075"/>
                <a:gd name="connsiteY19" fmla="*/ 0 h 266685"/>
                <a:gd name="connsiteX20" fmla="*/ 26175 w 225075"/>
                <a:gd name="connsiteY20" fmla="*/ 5229 h 26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075" h="266685">
                  <a:moveTo>
                    <a:pt x="26175" y="5229"/>
                  </a:moveTo>
                  <a:cubicBezTo>
                    <a:pt x="31413" y="5229"/>
                    <a:pt x="41881" y="5229"/>
                    <a:pt x="52349" y="5229"/>
                  </a:cubicBezTo>
                  <a:cubicBezTo>
                    <a:pt x="47111" y="41833"/>
                    <a:pt x="47111" y="109812"/>
                    <a:pt x="47111" y="109812"/>
                  </a:cubicBezTo>
                  <a:cubicBezTo>
                    <a:pt x="68047" y="109812"/>
                    <a:pt x="99450" y="109812"/>
                    <a:pt x="115157" y="109812"/>
                  </a:cubicBezTo>
                  <a:cubicBezTo>
                    <a:pt x="130855" y="109812"/>
                    <a:pt x="162268" y="109812"/>
                    <a:pt x="177965" y="109812"/>
                  </a:cubicBezTo>
                  <a:cubicBezTo>
                    <a:pt x="177965" y="104583"/>
                    <a:pt x="177965" y="41833"/>
                    <a:pt x="172736" y="5229"/>
                  </a:cubicBezTo>
                  <a:cubicBezTo>
                    <a:pt x="183204" y="5229"/>
                    <a:pt x="193672" y="5229"/>
                    <a:pt x="198901" y="5229"/>
                  </a:cubicBezTo>
                  <a:cubicBezTo>
                    <a:pt x="204140" y="5229"/>
                    <a:pt x="214608" y="5229"/>
                    <a:pt x="225076" y="5229"/>
                  </a:cubicBezTo>
                  <a:cubicBezTo>
                    <a:pt x="219837" y="41833"/>
                    <a:pt x="219837" y="109812"/>
                    <a:pt x="219837" y="135958"/>
                  </a:cubicBezTo>
                  <a:cubicBezTo>
                    <a:pt x="219837" y="156874"/>
                    <a:pt x="219837" y="224853"/>
                    <a:pt x="225076" y="266686"/>
                  </a:cubicBezTo>
                  <a:cubicBezTo>
                    <a:pt x="219837" y="266686"/>
                    <a:pt x="209369" y="266686"/>
                    <a:pt x="198901" y="266686"/>
                  </a:cubicBezTo>
                  <a:cubicBezTo>
                    <a:pt x="188433" y="266686"/>
                    <a:pt x="177965" y="266686"/>
                    <a:pt x="172736" y="266686"/>
                  </a:cubicBezTo>
                  <a:cubicBezTo>
                    <a:pt x="177965" y="230082"/>
                    <a:pt x="177965" y="156874"/>
                    <a:pt x="177965" y="141186"/>
                  </a:cubicBezTo>
                  <a:cubicBezTo>
                    <a:pt x="157029" y="141186"/>
                    <a:pt x="125625" y="135958"/>
                    <a:pt x="115157" y="135958"/>
                  </a:cubicBezTo>
                  <a:cubicBezTo>
                    <a:pt x="99450" y="135958"/>
                    <a:pt x="68047" y="135958"/>
                    <a:pt x="47111" y="135958"/>
                  </a:cubicBezTo>
                  <a:cubicBezTo>
                    <a:pt x="47111" y="151645"/>
                    <a:pt x="47111" y="224853"/>
                    <a:pt x="52349" y="261457"/>
                  </a:cubicBezTo>
                  <a:cubicBezTo>
                    <a:pt x="47111" y="261457"/>
                    <a:pt x="36643" y="261457"/>
                    <a:pt x="26175" y="261457"/>
                  </a:cubicBezTo>
                  <a:cubicBezTo>
                    <a:pt x="15707" y="261457"/>
                    <a:pt x="5239" y="261457"/>
                    <a:pt x="0" y="261457"/>
                  </a:cubicBezTo>
                  <a:cubicBezTo>
                    <a:pt x="5239" y="224853"/>
                    <a:pt x="5239" y="151645"/>
                    <a:pt x="5239" y="130729"/>
                  </a:cubicBezTo>
                  <a:cubicBezTo>
                    <a:pt x="5239" y="104583"/>
                    <a:pt x="5239" y="41833"/>
                    <a:pt x="0" y="0"/>
                  </a:cubicBezTo>
                  <a:cubicBezTo>
                    <a:pt x="10468" y="0"/>
                    <a:pt x="20946" y="5229"/>
                    <a:pt x="26175" y="52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A74D5F8-BD83-4E0F-97D8-B32C9F6727CA}"/>
                </a:ext>
              </a:extLst>
            </p:cNvPr>
            <p:cNvSpPr/>
            <p:nvPr/>
          </p:nvSpPr>
          <p:spPr>
            <a:xfrm>
              <a:off x="9005692" y="5114991"/>
              <a:ext cx="230304" cy="263780"/>
            </a:xfrm>
            <a:custGeom>
              <a:avLst/>
              <a:gdLst>
                <a:gd name="connsiteX0" fmla="*/ 20936 w 230304"/>
                <a:gd name="connsiteY0" fmla="*/ 2324 h 263780"/>
                <a:gd name="connsiteX1" fmla="*/ 47111 w 230304"/>
                <a:gd name="connsiteY1" fmla="*/ 2324 h 263780"/>
                <a:gd name="connsiteX2" fmla="*/ 41881 w 230304"/>
                <a:gd name="connsiteY2" fmla="*/ 117365 h 263780"/>
                <a:gd name="connsiteX3" fmla="*/ 52349 w 230304"/>
                <a:gd name="connsiteY3" fmla="*/ 117365 h 263780"/>
                <a:gd name="connsiteX4" fmla="*/ 162268 w 230304"/>
                <a:gd name="connsiteY4" fmla="*/ 2324 h 263780"/>
                <a:gd name="connsiteX5" fmla="*/ 188433 w 230304"/>
                <a:gd name="connsiteY5" fmla="*/ 2324 h 263780"/>
                <a:gd name="connsiteX6" fmla="*/ 214608 w 230304"/>
                <a:gd name="connsiteY6" fmla="*/ 2324 h 263780"/>
                <a:gd name="connsiteX7" fmla="*/ 94221 w 230304"/>
                <a:gd name="connsiteY7" fmla="*/ 112136 h 263780"/>
                <a:gd name="connsiteX8" fmla="*/ 230305 w 230304"/>
                <a:gd name="connsiteY8" fmla="*/ 263781 h 263780"/>
                <a:gd name="connsiteX9" fmla="*/ 198901 w 230304"/>
                <a:gd name="connsiteY9" fmla="*/ 263781 h 263780"/>
                <a:gd name="connsiteX10" fmla="*/ 167497 w 230304"/>
                <a:gd name="connsiteY10" fmla="*/ 263781 h 263780"/>
                <a:gd name="connsiteX11" fmla="*/ 57579 w 230304"/>
                <a:gd name="connsiteY11" fmla="*/ 133053 h 263780"/>
                <a:gd name="connsiteX12" fmla="*/ 47111 w 230304"/>
                <a:gd name="connsiteY12" fmla="*/ 133053 h 263780"/>
                <a:gd name="connsiteX13" fmla="*/ 52349 w 230304"/>
                <a:gd name="connsiteY13" fmla="*/ 263781 h 263780"/>
                <a:gd name="connsiteX14" fmla="*/ 26175 w 230304"/>
                <a:gd name="connsiteY14" fmla="*/ 263781 h 263780"/>
                <a:gd name="connsiteX15" fmla="*/ 0 w 230304"/>
                <a:gd name="connsiteY15" fmla="*/ 263781 h 263780"/>
                <a:gd name="connsiteX16" fmla="*/ 5239 w 230304"/>
                <a:gd name="connsiteY16" fmla="*/ 133053 h 263780"/>
                <a:gd name="connsiteX17" fmla="*/ 0 w 230304"/>
                <a:gd name="connsiteY17" fmla="*/ 2324 h 263780"/>
                <a:gd name="connsiteX18" fmla="*/ 20936 w 230304"/>
                <a:gd name="connsiteY18" fmla="*/ 2324 h 2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304" h="263780">
                  <a:moveTo>
                    <a:pt x="20936" y="2324"/>
                  </a:moveTo>
                  <a:cubicBezTo>
                    <a:pt x="26175" y="2324"/>
                    <a:pt x="36643" y="2324"/>
                    <a:pt x="47111" y="2324"/>
                  </a:cubicBezTo>
                  <a:cubicBezTo>
                    <a:pt x="41881" y="38928"/>
                    <a:pt x="41881" y="106907"/>
                    <a:pt x="41881" y="117365"/>
                  </a:cubicBezTo>
                  <a:lnTo>
                    <a:pt x="52349" y="117365"/>
                  </a:lnTo>
                  <a:cubicBezTo>
                    <a:pt x="68047" y="117365"/>
                    <a:pt x="157029" y="18012"/>
                    <a:pt x="162268" y="2324"/>
                  </a:cubicBezTo>
                  <a:cubicBezTo>
                    <a:pt x="167497" y="2324"/>
                    <a:pt x="183204" y="2324"/>
                    <a:pt x="188433" y="2324"/>
                  </a:cubicBezTo>
                  <a:cubicBezTo>
                    <a:pt x="193672" y="2324"/>
                    <a:pt x="204140" y="2324"/>
                    <a:pt x="214608" y="2324"/>
                  </a:cubicBezTo>
                  <a:lnTo>
                    <a:pt x="94221" y="112136"/>
                  </a:lnTo>
                  <a:cubicBezTo>
                    <a:pt x="109919" y="133053"/>
                    <a:pt x="193672" y="221948"/>
                    <a:pt x="230305" y="263781"/>
                  </a:cubicBezTo>
                  <a:cubicBezTo>
                    <a:pt x="214608" y="263781"/>
                    <a:pt x="204140" y="263781"/>
                    <a:pt x="198901" y="263781"/>
                  </a:cubicBezTo>
                  <a:cubicBezTo>
                    <a:pt x="188433" y="263781"/>
                    <a:pt x="177965" y="263781"/>
                    <a:pt x="167497" y="263781"/>
                  </a:cubicBezTo>
                  <a:cubicBezTo>
                    <a:pt x="146561" y="232406"/>
                    <a:pt x="88983" y="164427"/>
                    <a:pt x="57579" y="133053"/>
                  </a:cubicBezTo>
                  <a:lnTo>
                    <a:pt x="47111" y="133053"/>
                  </a:lnTo>
                  <a:cubicBezTo>
                    <a:pt x="47111" y="153969"/>
                    <a:pt x="47111" y="227177"/>
                    <a:pt x="52349" y="263781"/>
                  </a:cubicBezTo>
                  <a:cubicBezTo>
                    <a:pt x="47111" y="263781"/>
                    <a:pt x="36643" y="263781"/>
                    <a:pt x="26175" y="263781"/>
                  </a:cubicBezTo>
                  <a:cubicBezTo>
                    <a:pt x="15707" y="263781"/>
                    <a:pt x="5239" y="263781"/>
                    <a:pt x="0" y="263781"/>
                  </a:cubicBezTo>
                  <a:cubicBezTo>
                    <a:pt x="5239" y="227177"/>
                    <a:pt x="5239" y="153969"/>
                    <a:pt x="5239" y="133053"/>
                  </a:cubicBezTo>
                  <a:cubicBezTo>
                    <a:pt x="5239" y="106907"/>
                    <a:pt x="5239" y="44157"/>
                    <a:pt x="0" y="2324"/>
                  </a:cubicBezTo>
                  <a:cubicBezTo>
                    <a:pt x="5239" y="-2905"/>
                    <a:pt x="15707" y="2324"/>
                    <a:pt x="20936" y="23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B0551910-3ED9-4460-93AB-4595C2F6190E}"/>
                </a:ext>
              </a:extLst>
            </p:cNvPr>
            <p:cNvSpPr/>
            <p:nvPr/>
          </p:nvSpPr>
          <p:spPr>
            <a:xfrm>
              <a:off x="9403494" y="5002274"/>
              <a:ext cx="235543" cy="376497"/>
            </a:xfrm>
            <a:custGeom>
              <a:avLst/>
              <a:gdLst>
                <a:gd name="connsiteX0" fmla="*/ 52340 w 235543"/>
                <a:gd name="connsiteY0" fmla="*/ 0 h 376497"/>
                <a:gd name="connsiteX1" fmla="*/ 104689 w 235543"/>
                <a:gd name="connsiteY1" fmla="*/ 0 h 376497"/>
                <a:gd name="connsiteX2" fmla="*/ 235544 w 235543"/>
                <a:gd name="connsiteY2" fmla="*/ 94124 h 376497"/>
                <a:gd name="connsiteX3" fmla="*/ 83744 w 235543"/>
                <a:gd name="connsiteY3" fmla="*/ 203936 h 376497"/>
                <a:gd name="connsiteX4" fmla="*/ 47110 w 235543"/>
                <a:gd name="connsiteY4" fmla="*/ 203936 h 376497"/>
                <a:gd name="connsiteX5" fmla="*/ 47110 w 235543"/>
                <a:gd name="connsiteY5" fmla="*/ 292831 h 376497"/>
                <a:gd name="connsiteX6" fmla="*/ 52340 w 235543"/>
                <a:gd name="connsiteY6" fmla="*/ 376498 h 376497"/>
                <a:gd name="connsiteX7" fmla="*/ 26175 w 235543"/>
                <a:gd name="connsiteY7" fmla="*/ 376498 h 376497"/>
                <a:gd name="connsiteX8" fmla="*/ 0 w 235543"/>
                <a:gd name="connsiteY8" fmla="*/ 376498 h 376497"/>
                <a:gd name="connsiteX9" fmla="*/ 5239 w 235543"/>
                <a:gd name="connsiteY9" fmla="*/ 177791 h 376497"/>
                <a:gd name="connsiteX10" fmla="*/ 0 w 235543"/>
                <a:gd name="connsiteY10" fmla="*/ 5229 h 376497"/>
                <a:gd name="connsiteX11" fmla="*/ 52340 w 235543"/>
                <a:gd name="connsiteY11" fmla="*/ 0 h 376497"/>
                <a:gd name="connsiteX12" fmla="*/ 73276 w 235543"/>
                <a:gd name="connsiteY12" fmla="*/ 172562 h 376497"/>
                <a:gd name="connsiteX13" fmla="*/ 188433 w 235543"/>
                <a:gd name="connsiteY13" fmla="*/ 88895 h 376497"/>
                <a:gd name="connsiteX14" fmla="*/ 99451 w 235543"/>
                <a:gd name="connsiteY14" fmla="*/ 26146 h 376497"/>
                <a:gd name="connsiteX15" fmla="*/ 52340 w 235543"/>
                <a:gd name="connsiteY15" fmla="*/ 26146 h 376497"/>
                <a:gd name="connsiteX16" fmla="*/ 52340 w 235543"/>
                <a:gd name="connsiteY16" fmla="*/ 172562 h 376497"/>
                <a:gd name="connsiteX17" fmla="*/ 73276 w 235543"/>
                <a:gd name="connsiteY17" fmla="*/ 172562 h 37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5543" h="376497">
                  <a:moveTo>
                    <a:pt x="52340" y="0"/>
                  </a:moveTo>
                  <a:cubicBezTo>
                    <a:pt x="68046" y="0"/>
                    <a:pt x="94212" y="0"/>
                    <a:pt x="104689" y="0"/>
                  </a:cubicBezTo>
                  <a:cubicBezTo>
                    <a:pt x="198901" y="0"/>
                    <a:pt x="235544" y="31375"/>
                    <a:pt x="235544" y="94124"/>
                  </a:cubicBezTo>
                  <a:cubicBezTo>
                    <a:pt x="235544" y="177791"/>
                    <a:pt x="167497" y="203936"/>
                    <a:pt x="83744" y="203936"/>
                  </a:cubicBezTo>
                  <a:cubicBezTo>
                    <a:pt x="78514" y="203936"/>
                    <a:pt x="57578" y="203936"/>
                    <a:pt x="47110" y="203936"/>
                  </a:cubicBezTo>
                  <a:lnTo>
                    <a:pt x="47110" y="292831"/>
                  </a:lnTo>
                  <a:cubicBezTo>
                    <a:pt x="47110" y="318977"/>
                    <a:pt x="47110" y="350351"/>
                    <a:pt x="52340" y="376498"/>
                  </a:cubicBezTo>
                  <a:cubicBezTo>
                    <a:pt x="41872" y="376498"/>
                    <a:pt x="36643" y="376498"/>
                    <a:pt x="26175" y="376498"/>
                  </a:cubicBezTo>
                  <a:cubicBezTo>
                    <a:pt x="15707" y="376498"/>
                    <a:pt x="5239" y="376498"/>
                    <a:pt x="0" y="376498"/>
                  </a:cubicBezTo>
                  <a:cubicBezTo>
                    <a:pt x="5239" y="318977"/>
                    <a:pt x="5239" y="240541"/>
                    <a:pt x="5239" y="177791"/>
                  </a:cubicBezTo>
                  <a:cubicBezTo>
                    <a:pt x="5239" y="120270"/>
                    <a:pt x="5239" y="31375"/>
                    <a:pt x="0" y="5229"/>
                  </a:cubicBezTo>
                  <a:cubicBezTo>
                    <a:pt x="20936" y="0"/>
                    <a:pt x="41872" y="0"/>
                    <a:pt x="52340" y="0"/>
                  </a:cubicBezTo>
                  <a:close/>
                  <a:moveTo>
                    <a:pt x="73276" y="172562"/>
                  </a:moveTo>
                  <a:cubicBezTo>
                    <a:pt x="146561" y="172562"/>
                    <a:pt x="188433" y="146415"/>
                    <a:pt x="188433" y="88895"/>
                  </a:cubicBezTo>
                  <a:cubicBezTo>
                    <a:pt x="188433" y="36604"/>
                    <a:pt x="146561" y="26146"/>
                    <a:pt x="99451" y="26146"/>
                  </a:cubicBezTo>
                  <a:cubicBezTo>
                    <a:pt x="88983" y="26146"/>
                    <a:pt x="62808" y="26146"/>
                    <a:pt x="52340" y="26146"/>
                  </a:cubicBezTo>
                  <a:lnTo>
                    <a:pt x="52340" y="172562"/>
                  </a:lnTo>
                  <a:cubicBezTo>
                    <a:pt x="57578" y="172562"/>
                    <a:pt x="68046" y="172562"/>
                    <a:pt x="73276" y="172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2A53BED5-DA42-4760-9B46-7A58BDED5110}"/>
                </a:ext>
              </a:extLst>
            </p:cNvPr>
            <p:cNvSpPr/>
            <p:nvPr/>
          </p:nvSpPr>
          <p:spPr>
            <a:xfrm>
              <a:off x="9649497" y="5106857"/>
              <a:ext cx="261718" cy="271914"/>
            </a:xfrm>
            <a:custGeom>
              <a:avLst/>
              <a:gdLst>
                <a:gd name="connsiteX0" fmla="*/ 261718 w 261718"/>
                <a:gd name="connsiteY0" fmla="*/ 135957 h 271914"/>
                <a:gd name="connsiteX1" fmla="*/ 130864 w 261718"/>
                <a:gd name="connsiteY1" fmla="*/ 271915 h 271914"/>
                <a:gd name="connsiteX2" fmla="*/ 0 w 261718"/>
                <a:gd name="connsiteY2" fmla="*/ 141186 h 271914"/>
                <a:gd name="connsiteX3" fmla="*/ 130864 w 261718"/>
                <a:gd name="connsiteY3" fmla="*/ 0 h 271914"/>
                <a:gd name="connsiteX4" fmla="*/ 261718 w 261718"/>
                <a:gd name="connsiteY4" fmla="*/ 135957 h 271914"/>
                <a:gd name="connsiteX5" fmla="*/ 52349 w 261718"/>
                <a:gd name="connsiteY5" fmla="*/ 141186 h 271914"/>
                <a:gd name="connsiteX6" fmla="*/ 130864 w 261718"/>
                <a:gd name="connsiteY6" fmla="*/ 250998 h 271914"/>
                <a:gd name="connsiteX7" fmla="*/ 214608 w 261718"/>
                <a:gd name="connsiteY7" fmla="*/ 130729 h 271914"/>
                <a:gd name="connsiteX8" fmla="*/ 136093 w 261718"/>
                <a:gd name="connsiteY8" fmla="*/ 20917 h 271914"/>
                <a:gd name="connsiteX9" fmla="*/ 52349 w 261718"/>
                <a:gd name="connsiteY9" fmla="*/ 141186 h 2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718" h="271914">
                  <a:moveTo>
                    <a:pt x="261718" y="135957"/>
                  </a:moveTo>
                  <a:cubicBezTo>
                    <a:pt x="261718" y="214394"/>
                    <a:pt x="209369" y="271915"/>
                    <a:pt x="130864" y="271915"/>
                  </a:cubicBezTo>
                  <a:cubicBezTo>
                    <a:pt x="52349" y="271915"/>
                    <a:pt x="0" y="214394"/>
                    <a:pt x="0" y="141186"/>
                  </a:cubicBezTo>
                  <a:cubicBezTo>
                    <a:pt x="0" y="57521"/>
                    <a:pt x="52349" y="0"/>
                    <a:pt x="130864" y="0"/>
                  </a:cubicBezTo>
                  <a:cubicBezTo>
                    <a:pt x="214608" y="0"/>
                    <a:pt x="261718" y="57521"/>
                    <a:pt x="261718" y="135957"/>
                  </a:cubicBezTo>
                  <a:close/>
                  <a:moveTo>
                    <a:pt x="52349" y="141186"/>
                  </a:moveTo>
                  <a:cubicBezTo>
                    <a:pt x="52349" y="198707"/>
                    <a:pt x="78515" y="250998"/>
                    <a:pt x="130864" y="250998"/>
                  </a:cubicBezTo>
                  <a:cubicBezTo>
                    <a:pt x="183204" y="250998"/>
                    <a:pt x="214608" y="198707"/>
                    <a:pt x="214608" y="130729"/>
                  </a:cubicBezTo>
                  <a:cubicBezTo>
                    <a:pt x="214608" y="73208"/>
                    <a:pt x="193672" y="20917"/>
                    <a:pt x="136093" y="20917"/>
                  </a:cubicBezTo>
                  <a:cubicBezTo>
                    <a:pt x="78515" y="20917"/>
                    <a:pt x="52349" y="78437"/>
                    <a:pt x="52349" y="141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DCE69C10-ADA8-405C-805A-E138E10C9745}"/>
                </a:ext>
              </a:extLst>
            </p:cNvPr>
            <p:cNvSpPr/>
            <p:nvPr/>
          </p:nvSpPr>
          <p:spPr>
            <a:xfrm>
              <a:off x="9947848" y="5106857"/>
              <a:ext cx="230305" cy="271914"/>
            </a:xfrm>
            <a:custGeom>
              <a:avLst/>
              <a:gdLst>
                <a:gd name="connsiteX0" fmla="*/ 214608 w 230305"/>
                <a:gd name="connsiteY0" fmla="*/ 62750 h 271914"/>
                <a:gd name="connsiteX1" fmla="*/ 209369 w 230305"/>
                <a:gd name="connsiteY1" fmla="*/ 62750 h 271914"/>
                <a:gd name="connsiteX2" fmla="*/ 136093 w 230305"/>
                <a:gd name="connsiteY2" fmla="*/ 20917 h 271914"/>
                <a:gd name="connsiteX3" fmla="*/ 47111 w 230305"/>
                <a:gd name="connsiteY3" fmla="*/ 135957 h 271914"/>
                <a:gd name="connsiteX4" fmla="*/ 146561 w 230305"/>
                <a:gd name="connsiteY4" fmla="*/ 250998 h 271914"/>
                <a:gd name="connsiteX5" fmla="*/ 214608 w 230305"/>
                <a:gd name="connsiteY5" fmla="*/ 214394 h 271914"/>
                <a:gd name="connsiteX6" fmla="*/ 219837 w 230305"/>
                <a:gd name="connsiteY6" fmla="*/ 219624 h 271914"/>
                <a:gd name="connsiteX7" fmla="*/ 214608 w 230305"/>
                <a:gd name="connsiteY7" fmla="*/ 245769 h 271914"/>
                <a:gd name="connsiteX8" fmla="*/ 130855 w 230305"/>
                <a:gd name="connsiteY8" fmla="*/ 271915 h 271914"/>
                <a:gd name="connsiteX9" fmla="*/ 0 w 230305"/>
                <a:gd name="connsiteY9" fmla="*/ 135957 h 271914"/>
                <a:gd name="connsiteX10" fmla="*/ 141322 w 230305"/>
                <a:gd name="connsiteY10" fmla="*/ 0 h 271914"/>
                <a:gd name="connsiteX11" fmla="*/ 230305 w 230305"/>
                <a:gd name="connsiteY11" fmla="*/ 20917 h 271914"/>
                <a:gd name="connsiteX12" fmla="*/ 214608 w 230305"/>
                <a:gd name="connsiteY12" fmla="*/ 62750 h 2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305" h="271914">
                  <a:moveTo>
                    <a:pt x="214608" y="62750"/>
                  </a:moveTo>
                  <a:lnTo>
                    <a:pt x="209369" y="62750"/>
                  </a:lnTo>
                  <a:cubicBezTo>
                    <a:pt x="193672" y="31375"/>
                    <a:pt x="167497" y="20917"/>
                    <a:pt x="136093" y="20917"/>
                  </a:cubicBezTo>
                  <a:cubicBezTo>
                    <a:pt x="78515" y="20917"/>
                    <a:pt x="47111" y="78437"/>
                    <a:pt x="47111" y="135957"/>
                  </a:cubicBezTo>
                  <a:cubicBezTo>
                    <a:pt x="47111" y="198707"/>
                    <a:pt x="83753" y="250998"/>
                    <a:pt x="146561" y="250998"/>
                  </a:cubicBezTo>
                  <a:cubicBezTo>
                    <a:pt x="167497" y="250998"/>
                    <a:pt x="188433" y="245769"/>
                    <a:pt x="214608" y="214394"/>
                  </a:cubicBezTo>
                  <a:lnTo>
                    <a:pt x="219837" y="219624"/>
                  </a:lnTo>
                  <a:lnTo>
                    <a:pt x="214608" y="245769"/>
                  </a:lnTo>
                  <a:cubicBezTo>
                    <a:pt x="188433" y="261456"/>
                    <a:pt x="162258" y="271915"/>
                    <a:pt x="130855" y="271915"/>
                  </a:cubicBezTo>
                  <a:cubicBezTo>
                    <a:pt x="52340" y="271915"/>
                    <a:pt x="0" y="214394"/>
                    <a:pt x="0" y="135957"/>
                  </a:cubicBezTo>
                  <a:cubicBezTo>
                    <a:pt x="0" y="52291"/>
                    <a:pt x="57579" y="0"/>
                    <a:pt x="141322" y="0"/>
                  </a:cubicBezTo>
                  <a:cubicBezTo>
                    <a:pt x="167497" y="0"/>
                    <a:pt x="198901" y="5229"/>
                    <a:pt x="230305" y="20917"/>
                  </a:cubicBezTo>
                  <a:lnTo>
                    <a:pt x="214608" y="627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02617B6D-DA16-4D2A-A4C2-313ABAE9B898}"/>
                </a:ext>
              </a:extLst>
            </p:cNvPr>
            <p:cNvSpPr/>
            <p:nvPr/>
          </p:nvSpPr>
          <p:spPr>
            <a:xfrm>
              <a:off x="10209557" y="5106857"/>
              <a:ext cx="230304" cy="271914"/>
            </a:xfrm>
            <a:custGeom>
              <a:avLst/>
              <a:gdLst>
                <a:gd name="connsiteX0" fmla="*/ 214608 w 230304"/>
                <a:gd name="connsiteY0" fmla="*/ 62750 h 271914"/>
                <a:gd name="connsiteX1" fmla="*/ 209369 w 230304"/>
                <a:gd name="connsiteY1" fmla="*/ 62750 h 271914"/>
                <a:gd name="connsiteX2" fmla="*/ 136093 w 230304"/>
                <a:gd name="connsiteY2" fmla="*/ 20917 h 271914"/>
                <a:gd name="connsiteX3" fmla="*/ 47110 w 230304"/>
                <a:gd name="connsiteY3" fmla="*/ 135957 h 271914"/>
                <a:gd name="connsiteX4" fmla="*/ 146561 w 230304"/>
                <a:gd name="connsiteY4" fmla="*/ 250998 h 271914"/>
                <a:gd name="connsiteX5" fmla="*/ 214608 w 230304"/>
                <a:gd name="connsiteY5" fmla="*/ 214394 h 271914"/>
                <a:gd name="connsiteX6" fmla="*/ 219837 w 230304"/>
                <a:gd name="connsiteY6" fmla="*/ 219624 h 271914"/>
                <a:gd name="connsiteX7" fmla="*/ 214608 w 230304"/>
                <a:gd name="connsiteY7" fmla="*/ 245769 h 271914"/>
                <a:gd name="connsiteX8" fmla="*/ 130854 w 230304"/>
                <a:gd name="connsiteY8" fmla="*/ 271915 h 271914"/>
                <a:gd name="connsiteX9" fmla="*/ 0 w 230304"/>
                <a:gd name="connsiteY9" fmla="*/ 135957 h 271914"/>
                <a:gd name="connsiteX10" fmla="*/ 141332 w 230304"/>
                <a:gd name="connsiteY10" fmla="*/ 0 h 271914"/>
                <a:gd name="connsiteX11" fmla="*/ 230305 w 230304"/>
                <a:gd name="connsiteY11" fmla="*/ 20917 h 271914"/>
                <a:gd name="connsiteX12" fmla="*/ 214608 w 230304"/>
                <a:gd name="connsiteY12" fmla="*/ 62750 h 2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304" h="271914">
                  <a:moveTo>
                    <a:pt x="214608" y="62750"/>
                  </a:moveTo>
                  <a:lnTo>
                    <a:pt x="209369" y="62750"/>
                  </a:lnTo>
                  <a:cubicBezTo>
                    <a:pt x="193672" y="31375"/>
                    <a:pt x="167497" y="20917"/>
                    <a:pt x="136093" y="20917"/>
                  </a:cubicBezTo>
                  <a:cubicBezTo>
                    <a:pt x="73285" y="20917"/>
                    <a:pt x="47110" y="78437"/>
                    <a:pt x="47110" y="135957"/>
                  </a:cubicBezTo>
                  <a:cubicBezTo>
                    <a:pt x="47110" y="198707"/>
                    <a:pt x="83753" y="250998"/>
                    <a:pt x="146561" y="250998"/>
                  </a:cubicBezTo>
                  <a:cubicBezTo>
                    <a:pt x="167497" y="250998"/>
                    <a:pt x="188433" y="245769"/>
                    <a:pt x="214608" y="214394"/>
                  </a:cubicBezTo>
                  <a:lnTo>
                    <a:pt x="219837" y="219624"/>
                  </a:lnTo>
                  <a:lnTo>
                    <a:pt x="214608" y="245769"/>
                  </a:lnTo>
                  <a:cubicBezTo>
                    <a:pt x="188433" y="261456"/>
                    <a:pt x="162268" y="271915"/>
                    <a:pt x="130854" y="271915"/>
                  </a:cubicBezTo>
                  <a:cubicBezTo>
                    <a:pt x="52349" y="271915"/>
                    <a:pt x="0" y="214394"/>
                    <a:pt x="0" y="135957"/>
                  </a:cubicBezTo>
                  <a:cubicBezTo>
                    <a:pt x="0" y="52291"/>
                    <a:pt x="57578" y="0"/>
                    <a:pt x="141332" y="0"/>
                  </a:cubicBezTo>
                  <a:cubicBezTo>
                    <a:pt x="167497" y="0"/>
                    <a:pt x="198901" y="5229"/>
                    <a:pt x="230305" y="20917"/>
                  </a:cubicBezTo>
                  <a:lnTo>
                    <a:pt x="214608" y="627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8333ED62-C517-41F8-B1DD-B102EC8C3A44}"/>
                </a:ext>
              </a:extLst>
            </p:cNvPr>
            <p:cNvSpPr/>
            <p:nvPr/>
          </p:nvSpPr>
          <p:spPr>
            <a:xfrm>
              <a:off x="10481743" y="5112086"/>
              <a:ext cx="235534" cy="266685"/>
            </a:xfrm>
            <a:custGeom>
              <a:avLst/>
              <a:gdLst>
                <a:gd name="connsiteX0" fmla="*/ 15697 w 235534"/>
                <a:gd name="connsiteY0" fmla="*/ 261457 h 266685"/>
                <a:gd name="connsiteX1" fmla="*/ 0 w 235534"/>
                <a:gd name="connsiteY1" fmla="*/ 261457 h 266685"/>
                <a:gd name="connsiteX2" fmla="*/ 5229 w 235534"/>
                <a:gd name="connsiteY2" fmla="*/ 130729 h 266685"/>
                <a:gd name="connsiteX3" fmla="*/ 0 w 235534"/>
                <a:gd name="connsiteY3" fmla="*/ 0 h 266685"/>
                <a:gd name="connsiteX4" fmla="*/ 26165 w 235534"/>
                <a:gd name="connsiteY4" fmla="*/ 0 h 266685"/>
                <a:gd name="connsiteX5" fmla="*/ 52340 w 235534"/>
                <a:gd name="connsiteY5" fmla="*/ 0 h 266685"/>
                <a:gd name="connsiteX6" fmla="*/ 47101 w 235534"/>
                <a:gd name="connsiteY6" fmla="*/ 130729 h 266685"/>
                <a:gd name="connsiteX7" fmla="*/ 47101 w 235534"/>
                <a:gd name="connsiteY7" fmla="*/ 198707 h 266685"/>
                <a:gd name="connsiteX8" fmla="*/ 198892 w 235534"/>
                <a:gd name="connsiteY8" fmla="*/ 5229 h 266685"/>
                <a:gd name="connsiteX9" fmla="*/ 214598 w 235534"/>
                <a:gd name="connsiteY9" fmla="*/ 5229 h 266685"/>
                <a:gd name="connsiteX10" fmla="*/ 235534 w 235534"/>
                <a:gd name="connsiteY10" fmla="*/ 5229 h 266685"/>
                <a:gd name="connsiteX11" fmla="*/ 230296 w 235534"/>
                <a:gd name="connsiteY11" fmla="*/ 135958 h 266685"/>
                <a:gd name="connsiteX12" fmla="*/ 235534 w 235534"/>
                <a:gd name="connsiteY12" fmla="*/ 266686 h 266685"/>
                <a:gd name="connsiteX13" fmla="*/ 209360 w 235534"/>
                <a:gd name="connsiteY13" fmla="*/ 266686 h 266685"/>
                <a:gd name="connsiteX14" fmla="*/ 183194 w 235534"/>
                <a:gd name="connsiteY14" fmla="*/ 266686 h 266685"/>
                <a:gd name="connsiteX15" fmla="*/ 188424 w 235534"/>
                <a:gd name="connsiteY15" fmla="*/ 135958 h 266685"/>
                <a:gd name="connsiteX16" fmla="*/ 188424 w 235534"/>
                <a:gd name="connsiteY16" fmla="*/ 67979 h 266685"/>
                <a:gd name="connsiteX17" fmla="*/ 31404 w 235534"/>
                <a:gd name="connsiteY17" fmla="*/ 266686 h 266685"/>
                <a:gd name="connsiteX18" fmla="*/ 15697 w 235534"/>
                <a:gd name="connsiteY18" fmla="*/ 261457 h 26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534" h="266685">
                  <a:moveTo>
                    <a:pt x="15697" y="261457"/>
                  </a:moveTo>
                  <a:cubicBezTo>
                    <a:pt x="10468" y="261457"/>
                    <a:pt x="5229" y="261457"/>
                    <a:pt x="0" y="261457"/>
                  </a:cubicBezTo>
                  <a:cubicBezTo>
                    <a:pt x="5229" y="224853"/>
                    <a:pt x="5229" y="151645"/>
                    <a:pt x="5229" y="130729"/>
                  </a:cubicBezTo>
                  <a:cubicBezTo>
                    <a:pt x="5229" y="104583"/>
                    <a:pt x="5229" y="41833"/>
                    <a:pt x="0" y="0"/>
                  </a:cubicBezTo>
                  <a:cubicBezTo>
                    <a:pt x="10468" y="0"/>
                    <a:pt x="20936" y="0"/>
                    <a:pt x="26165" y="0"/>
                  </a:cubicBezTo>
                  <a:cubicBezTo>
                    <a:pt x="31404" y="0"/>
                    <a:pt x="41872" y="0"/>
                    <a:pt x="52340" y="0"/>
                  </a:cubicBezTo>
                  <a:cubicBezTo>
                    <a:pt x="47101" y="36605"/>
                    <a:pt x="47101" y="104583"/>
                    <a:pt x="47101" y="130729"/>
                  </a:cubicBezTo>
                  <a:cubicBezTo>
                    <a:pt x="47101" y="151645"/>
                    <a:pt x="47101" y="183020"/>
                    <a:pt x="47101" y="198707"/>
                  </a:cubicBezTo>
                  <a:cubicBezTo>
                    <a:pt x="73276" y="162103"/>
                    <a:pt x="177956" y="36605"/>
                    <a:pt x="198892" y="5229"/>
                  </a:cubicBezTo>
                  <a:cubicBezTo>
                    <a:pt x="204130" y="5229"/>
                    <a:pt x="209360" y="5229"/>
                    <a:pt x="214598" y="5229"/>
                  </a:cubicBezTo>
                  <a:cubicBezTo>
                    <a:pt x="219828" y="5229"/>
                    <a:pt x="230305" y="5229"/>
                    <a:pt x="235534" y="5229"/>
                  </a:cubicBezTo>
                  <a:cubicBezTo>
                    <a:pt x="230305" y="41833"/>
                    <a:pt x="230296" y="109812"/>
                    <a:pt x="230296" y="135958"/>
                  </a:cubicBezTo>
                  <a:cubicBezTo>
                    <a:pt x="230296" y="156874"/>
                    <a:pt x="230305" y="224853"/>
                    <a:pt x="235534" y="266686"/>
                  </a:cubicBezTo>
                  <a:cubicBezTo>
                    <a:pt x="230305" y="266686"/>
                    <a:pt x="219828" y="266686"/>
                    <a:pt x="209360" y="266686"/>
                  </a:cubicBezTo>
                  <a:cubicBezTo>
                    <a:pt x="198892" y="266686"/>
                    <a:pt x="188424" y="266686"/>
                    <a:pt x="183194" y="266686"/>
                  </a:cubicBezTo>
                  <a:cubicBezTo>
                    <a:pt x="188424" y="230082"/>
                    <a:pt x="188424" y="156874"/>
                    <a:pt x="188424" y="135958"/>
                  </a:cubicBezTo>
                  <a:cubicBezTo>
                    <a:pt x="188424" y="109812"/>
                    <a:pt x="188424" y="78437"/>
                    <a:pt x="188424" y="67979"/>
                  </a:cubicBezTo>
                  <a:cubicBezTo>
                    <a:pt x="151790" y="104583"/>
                    <a:pt x="62808" y="224853"/>
                    <a:pt x="31404" y="266686"/>
                  </a:cubicBezTo>
                  <a:cubicBezTo>
                    <a:pt x="26165" y="261457"/>
                    <a:pt x="20936" y="261457"/>
                    <a:pt x="15697" y="261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6F880BE5-9048-4AC3-8602-612C58E10D97}"/>
                </a:ext>
              </a:extLst>
            </p:cNvPr>
            <p:cNvSpPr/>
            <p:nvPr/>
          </p:nvSpPr>
          <p:spPr>
            <a:xfrm>
              <a:off x="10774856" y="5112086"/>
              <a:ext cx="235534" cy="266685"/>
            </a:xfrm>
            <a:custGeom>
              <a:avLst/>
              <a:gdLst>
                <a:gd name="connsiteX0" fmla="*/ 15697 w 235534"/>
                <a:gd name="connsiteY0" fmla="*/ 261457 h 266685"/>
                <a:gd name="connsiteX1" fmla="*/ 0 w 235534"/>
                <a:gd name="connsiteY1" fmla="*/ 261457 h 266685"/>
                <a:gd name="connsiteX2" fmla="*/ 5229 w 235534"/>
                <a:gd name="connsiteY2" fmla="*/ 130729 h 266685"/>
                <a:gd name="connsiteX3" fmla="*/ 0 w 235534"/>
                <a:gd name="connsiteY3" fmla="*/ 0 h 266685"/>
                <a:gd name="connsiteX4" fmla="*/ 26165 w 235534"/>
                <a:gd name="connsiteY4" fmla="*/ 0 h 266685"/>
                <a:gd name="connsiteX5" fmla="*/ 52340 w 235534"/>
                <a:gd name="connsiteY5" fmla="*/ 0 h 266685"/>
                <a:gd name="connsiteX6" fmla="*/ 47101 w 235534"/>
                <a:gd name="connsiteY6" fmla="*/ 130729 h 266685"/>
                <a:gd name="connsiteX7" fmla="*/ 47101 w 235534"/>
                <a:gd name="connsiteY7" fmla="*/ 198707 h 266685"/>
                <a:gd name="connsiteX8" fmla="*/ 198891 w 235534"/>
                <a:gd name="connsiteY8" fmla="*/ 5229 h 266685"/>
                <a:gd name="connsiteX9" fmla="*/ 214598 w 235534"/>
                <a:gd name="connsiteY9" fmla="*/ 5229 h 266685"/>
                <a:gd name="connsiteX10" fmla="*/ 235534 w 235534"/>
                <a:gd name="connsiteY10" fmla="*/ 5229 h 266685"/>
                <a:gd name="connsiteX11" fmla="*/ 230305 w 235534"/>
                <a:gd name="connsiteY11" fmla="*/ 135958 h 266685"/>
                <a:gd name="connsiteX12" fmla="*/ 235534 w 235534"/>
                <a:gd name="connsiteY12" fmla="*/ 266686 h 266685"/>
                <a:gd name="connsiteX13" fmla="*/ 209359 w 235534"/>
                <a:gd name="connsiteY13" fmla="*/ 266686 h 266685"/>
                <a:gd name="connsiteX14" fmla="*/ 183194 w 235534"/>
                <a:gd name="connsiteY14" fmla="*/ 266686 h 266685"/>
                <a:gd name="connsiteX15" fmla="*/ 188423 w 235534"/>
                <a:gd name="connsiteY15" fmla="*/ 135958 h 266685"/>
                <a:gd name="connsiteX16" fmla="*/ 188423 w 235534"/>
                <a:gd name="connsiteY16" fmla="*/ 67979 h 266685"/>
                <a:gd name="connsiteX17" fmla="*/ 31404 w 235534"/>
                <a:gd name="connsiteY17" fmla="*/ 266686 h 266685"/>
                <a:gd name="connsiteX18" fmla="*/ 15697 w 235534"/>
                <a:gd name="connsiteY18" fmla="*/ 261457 h 26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534" h="266685">
                  <a:moveTo>
                    <a:pt x="15697" y="261457"/>
                  </a:moveTo>
                  <a:cubicBezTo>
                    <a:pt x="10468" y="261457"/>
                    <a:pt x="5229" y="261457"/>
                    <a:pt x="0" y="261457"/>
                  </a:cubicBezTo>
                  <a:cubicBezTo>
                    <a:pt x="5229" y="224853"/>
                    <a:pt x="5229" y="151645"/>
                    <a:pt x="5229" y="130729"/>
                  </a:cubicBezTo>
                  <a:cubicBezTo>
                    <a:pt x="5229" y="104583"/>
                    <a:pt x="5229" y="41833"/>
                    <a:pt x="0" y="0"/>
                  </a:cubicBezTo>
                  <a:cubicBezTo>
                    <a:pt x="10468" y="0"/>
                    <a:pt x="20936" y="0"/>
                    <a:pt x="26165" y="0"/>
                  </a:cubicBezTo>
                  <a:cubicBezTo>
                    <a:pt x="31404" y="0"/>
                    <a:pt x="41872" y="0"/>
                    <a:pt x="52340" y="0"/>
                  </a:cubicBezTo>
                  <a:cubicBezTo>
                    <a:pt x="47101" y="36605"/>
                    <a:pt x="47101" y="104583"/>
                    <a:pt x="47101" y="130729"/>
                  </a:cubicBezTo>
                  <a:cubicBezTo>
                    <a:pt x="47101" y="151645"/>
                    <a:pt x="47101" y="183020"/>
                    <a:pt x="47101" y="198707"/>
                  </a:cubicBezTo>
                  <a:cubicBezTo>
                    <a:pt x="73276" y="162103"/>
                    <a:pt x="177955" y="36605"/>
                    <a:pt x="198891" y="5229"/>
                  </a:cubicBezTo>
                  <a:cubicBezTo>
                    <a:pt x="204130" y="5229"/>
                    <a:pt x="209359" y="5229"/>
                    <a:pt x="214598" y="5229"/>
                  </a:cubicBezTo>
                  <a:cubicBezTo>
                    <a:pt x="219827" y="5229"/>
                    <a:pt x="230305" y="5229"/>
                    <a:pt x="235534" y="5229"/>
                  </a:cubicBezTo>
                  <a:cubicBezTo>
                    <a:pt x="230305" y="41833"/>
                    <a:pt x="230305" y="109812"/>
                    <a:pt x="230305" y="135958"/>
                  </a:cubicBezTo>
                  <a:cubicBezTo>
                    <a:pt x="230305" y="156874"/>
                    <a:pt x="230305" y="224853"/>
                    <a:pt x="235534" y="266686"/>
                  </a:cubicBezTo>
                  <a:cubicBezTo>
                    <a:pt x="230305" y="266686"/>
                    <a:pt x="219827" y="266686"/>
                    <a:pt x="209359" y="266686"/>
                  </a:cubicBezTo>
                  <a:cubicBezTo>
                    <a:pt x="198891" y="266686"/>
                    <a:pt x="188423" y="266686"/>
                    <a:pt x="183194" y="266686"/>
                  </a:cubicBezTo>
                  <a:cubicBezTo>
                    <a:pt x="188423" y="230082"/>
                    <a:pt x="188423" y="156874"/>
                    <a:pt x="188423" y="135958"/>
                  </a:cubicBezTo>
                  <a:cubicBezTo>
                    <a:pt x="188423" y="109812"/>
                    <a:pt x="188423" y="78437"/>
                    <a:pt x="188423" y="67979"/>
                  </a:cubicBezTo>
                  <a:cubicBezTo>
                    <a:pt x="151790" y="104583"/>
                    <a:pt x="62808" y="224853"/>
                    <a:pt x="31404" y="266686"/>
                  </a:cubicBezTo>
                  <a:cubicBezTo>
                    <a:pt x="26165" y="261457"/>
                    <a:pt x="20936" y="261457"/>
                    <a:pt x="15697" y="2614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D178F62A-3D03-45C1-896C-A88B136FF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6988" y="404815"/>
            <a:ext cx="8497887" cy="5032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D0B29750-F22D-4EBA-96DB-4377A2349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8089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95" r:id="rId3"/>
    <p:sldLayoutId id="2147483696" r:id="rId4"/>
    <p:sldLayoutId id="2147483693" r:id="rId5"/>
    <p:sldLayoutId id="2147483692" r:id="rId6"/>
    <p:sldLayoutId id="2147483691" r:id="rId7"/>
    <p:sldLayoutId id="2147483689" r:id="rId8"/>
    <p:sldLayoutId id="2147483690" r:id="rId9"/>
    <p:sldLayoutId id="2147483694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1400" kern="1200" dirty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aleway" panose="020B0503030101060003" pitchFamily="34" charset="-52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77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7800" indent="-177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68">
          <p15:clr>
            <a:srgbClr val="F26B43"/>
          </p15:clr>
        </p15:guide>
        <p15:guide id="4" orient="horz" pos="255">
          <p15:clr>
            <a:srgbClr val="F26B43"/>
          </p15:clr>
        </p15:guide>
        <p15:guide id="15" pos="3795">
          <p15:clr>
            <a:srgbClr val="F26B43"/>
          </p15:clr>
        </p15:guide>
        <p15:guide id="16" pos="3885">
          <p15:clr>
            <a:srgbClr val="F26B43"/>
          </p15:clr>
        </p15:guide>
        <p15:guide id="28" orient="horz" pos="744">
          <p15:clr>
            <a:srgbClr val="F26B43"/>
          </p15:clr>
        </p15:guide>
        <p15:guide id="32" pos="3432">
          <p15:clr>
            <a:srgbClr val="F26B43"/>
          </p15:clr>
        </p15:guide>
        <p15:guide id="33" pos="3341">
          <p15:clr>
            <a:srgbClr val="F26B43"/>
          </p15:clr>
        </p15:guide>
        <p15:guide id="34" pos="2887">
          <p15:clr>
            <a:srgbClr val="F26B43"/>
          </p15:clr>
        </p15:guide>
        <p15:guide id="35" pos="2978">
          <p15:clr>
            <a:srgbClr val="F26B43"/>
          </p15:clr>
        </p15:guide>
        <p15:guide id="36" pos="2525">
          <p15:clr>
            <a:srgbClr val="F26B43"/>
          </p15:clr>
        </p15:guide>
        <p15:guide id="37" pos="2434">
          <p15:clr>
            <a:srgbClr val="F26B43"/>
          </p15:clr>
        </p15:guide>
        <p15:guide id="38" pos="2071">
          <p15:clr>
            <a:srgbClr val="F26B43"/>
          </p15:clr>
        </p15:guide>
        <p15:guide id="39" pos="1980">
          <p15:clr>
            <a:srgbClr val="F26B43"/>
          </p15:clr>
        </p15:guide>
        <p15:guide id="40" pos="1617">
          <p15:clr>
            <a:srgbClr val="F26B43"/>
          </p15:clr>
        </p15:guide>
        <p15:guide id="41" pos="1527">
          <p15:clr>
            <a:srgbClr val="F26B43"/>
          </p15:clr>
        </p15:guide>
        <p15:guide id="42" pos="257">
          <p15:clr>
            <a:srgbClr val="F26B43"/>
          </p15:clr>
        </p15:guide>
        <p15:guide id="43" pos="1073">
          <p15:clr>
            <a:srgbClr val="F26B43"/>
          </p15:clr>
        </p15:guide>
        <p15:guide id="44" pos="710">
          <p15:clr>
            <a:srgbClr val="F26B43"/>
          </p15:clr>
        </p15:guide>
        <p15:guide id="46" pos="619">
          <p15:clr>
            <a:srgbClr val="F26B43"/>
          </p15:clr>
        </p15:guide>
        <p15:guide id="47" pos="1164">
          <p15:clr>
            <a:srgbClr val="F26B43"/>
          </p15:clr>
        </p15:guide>
        <p15:guide id="48" pos="4248">
          <p15:clr>
            <a:srgbClr val="F26B43"/>
          </p15:clr>
        </p15:guide>
        <p15:guide id="49" pos="4339">
          <p15:clr>
            <a:srgbClr val="F26B43"/>
          </p15:clr>
        </p15:guide>
        <p15:guide id="50" pos="4702">
          <p15:clr>
            <a:srgbClr val="F26B43"/>
          </p15:clr>
        </p15:guide>
        <p15:guide id="51" pos="4793">
          <p15:clr>
            <a:srgbClr val="F26B43"/>
          </p15:clr>
        </p15:guide>
        <p15:guide id="52" pos="5155">
          <p15:clr>
            <a:srgbClr val="F26B43"/>
          </p15:clr>
        </p15:guide>
        <p15:guide id="53" pos="5246">
          <p15:clr>
            <a:srgbClr val="F26B43"/>
          </p15:clr>
        </p15:guide>
        <p15:guide id="54" pos="5609">
          <p15:clr>
            <a:srgbClr val="F26B43"/>
          </p15:clr>
        </p15:guide>
        <p15:guide id="55" pos="5700">
          <p15:clr>
            <a:srgbClr val="F26B43"/>
          </p15:clr>
        </p15:guide>
        <p15:guide id="56" pos="6063">
          <p15:clr>
            <a:srgbClr val="F26B43"/>
          </p15:clr>
        </p15:guide>
        <p15:guide id="57" pos="6153">
          <p15:clr>
            <a:srgbClr val="F26B43"/>
          </p15:clr>
        </p15:guide>
        <p15:guide id="58" pos="6516">
          <p15:clr>
            <a:srgbClr val="F26B43"/>
          </p15:clr>
        </p15:guide>
        <p15:guide id="59" pos="6607">
          <p15:clr>
            <a:srgbClr val="F26B43"/>
          </p15:clr>
        </p15:guide>
        <p15:guide id="60" pos="6970">
          <p15:clr>
            <a:srgbClr val="F26B43"/>
          </p15:clr>
        </p15:guide>
        <p15:guide id="61" pos="7061">
          <p15:clr>
            <a:srgbClr val="F26B43"/>
          </p15:clr>
        </p15:guide>
        <p15:guide id="62" pos="7423">
          <p15:clr>
            <a:srgbClr val="F26B43"/>
          </p15:clr>
        </p15:guide>
        <p15:guide id="64" orient="horz" pos="3974">
          <p15:clr>
            <a:srgbClr val="F26B43"/>
          </p15:clr>
        </p15:guide>
        <p15:guide id="68" orient="horz" pos="572">
          <p15:clr>
            <a:srgbClr val="F26B43"/>
          </p15:clr>
        </p15:guide>
        <p15:guide id="69" orient="horz" pos="3748">
          <p15:clr>
            <a:srgbClr val="F26B43"/>
          </p15:clr>
        </p15:guide>
        <p15:guide id="70" orient="horz" pos="1661">
          <p15:clr>
            <a:srgbClr val="F26B43"/>
          </p15:clr>
        </p15:guide>
        <p15:guide id="71" orient="horz" pos="1752">
          <p15:clr>
            <a:srgbClr val="F26B43"/>
          </p15:clr>
        </p15:guide>
        <p15:guide id="72" orient="horz" pos="2659">
          <p15:clr>
            <a:srgbClr val="F26B43"/>
          </p15:clr>
        </p15:guide>
        <p15:guide id="73" orient="horz" pos="3113">
          <p15:clr>
            <a:srgbClr val="F26B43"/>
          </p15:clr>
        </p15:guide>
        <p15:guide id="74" orient="horz" pos="3022">
          <p15:clr>
            <a:srgbClr val="F26B43"/>
          </p15:clr>
        </p15:guide>
        <p15:guide id="75" orient="horz" pos="2114">
          <p15:clr>
            <a:srgbClr val="F26B43"/>
          </p15:clr>
        </p15:guide>
        <p15:guide id="76" orient="horz" pos="2206">
          <p15:clr>
            <a:srgbClr val="F26B43"/>
          </p15:clr>
        </p15:guide>
        <p15:guide id="77" orient="horz" pos="1206">
          <p15:clr>
            <a:srgbClr val="F26B43"/>
          </p15:clr>
        </p15:guide>
        <p15:guide id="78" orient="horz" pos="12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1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20.sv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9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7AED1.D709F1B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1BC507-28A8-40E0-97AA-0E2E5B20E2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 b="17262"/>
          <a:stretch/>
        </p:blipFill>
        <p:spPr/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D66354-961D-4283-95D4-23B920B0F03E}"/>
              </a:ext>
            </a:extLst>
          </p:cNvPr>
          <p:cNvSpPr/>
          <p:nvPr/>
        </p:nvSpPr>
        <p:spPr>
          <a:xfrm>
            <a:off x="0" y="0"/>
            <a:ext cx="12192000" cy="4797424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59000"/>
                </a:schemeClr>
              </a:gs>
              <a:gs pos="100000">
                <a:schemeClr val="accent1">
                  <a:lumMod val="50000"/>
                  <a:alpha val="9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21C33585-0F7D-4379-9360-C9D8E17D8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7125" y="1181101"/>
            <a:ext cx="8497888" cy="3616324"/>
          </a:xfrm>
        </p:spPr>
        <p:txBody>
          <a:bodyPr anchor="ctr"/>
          <a:lstStyle/>
          <a:p>
            <a:r>
              <a:rPr lang="ru-RU" sz="4400" spc="50" dirty="0"/>
              <a:t>КАК СТРОИТЬ КАРЬЕРУ</a:t>
            </a:r>
          </a:p>
          <a:p>
            <a:r>
              <a:rPr lang="ru-RU" sz="4400" spc="50" dirty="0"/>
              <a:t>В БАНКЕ РОССИИ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0DC65D-DEB4-4E2C-9853-735EE15DC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20090"/>
            <a:ext cx="2276869" cy="564180"/>
          </a:xfrm>
          <a:prstGeom prst="rect">
            <a:avLst/>
          </a:prstGeom>
        </p:spPr>
      </p:pic>
      <p:pic>
        <p:nvPicPr>
          <p:cNvPr id="8" name="Google Shape;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2563" y="403401"/>
            <a:ext cx="3198792" cy="59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99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верхние углы 37">
            <a:extLst>
              <a:ext uri="{FF2B5EF4-FFF2-40B4-BE49-F238E27FC236}">
                <a16:creationId xmlns:a16="http://schemas.microsoft.com/office/drawing/2014/main" id="{E3D5BC91-B5E2-4E13-9EEB-12957E5CDE2D}"/>
              </a:ext>
            </a:extLst>
          </p:cNvPr>
          <p:cNvSpPr/>
          <p:nvPr/>
        </p:nvSpPr>
        <p:spPr>
          <a:xfrm>
            <a:off x="-2" y="1514168"/>
            <a:ext cx="12192002" cy="5343832"/>
          </a:xfrm>
          <a:prstGeom prst="round2SameRect">
            <a:avLst>
              <a:gd name="adj1" fmla="val 19991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40" name="Прямоугольник: скругленные верхние углы 39">
            <a:extLst>
              <a:ext uri="{FF2B5EF4-FFF2-40B4-BE49-F238E27FC236}">
                <a16:creationId xmlns:a16="http://schemas.microsoft.com/office/drawing/2014/main" id="{B537578A-E2D8-4E55-B357-14A422F85845}"/>
              </a:ext>
            </a:extLst>
          </p:cNvPr>
          <p:cNvSpPr/>
          <p:nvPr/>
        </p:nvSpPr>
        <p:spPr>
          <a:xfrm>
            <a:off x="0" y="1514168"/>
            <a:ext cx="4727575" cy="5343832"/>
          </a:xfrm>
          <a:prstGeom prst="round2SameRect">
            <a:avLst>
              <a:gd name="adj1" fmla="val 19991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Банк России — интеллектуальный центр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7C300-6F5C-4E49-B16A-763B5A0ED558}"/>
              </a:ext>
            </a:extLst>
          </p:cNvPr>
          <p:cNvSpPr txBox="1"/>
          <p:nvPr/>
        </p:nvSpPr>
        <p:spPr>
          <a:xfrm>
            <a:off x="5448300" y="2070989"/>
            <a:ext cx="5616575" cy="565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2000" b="1"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Признание экспертизы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301" y="3521074"/>
            <a:ext cx="2736850" cy="865188"/>
          </a:xfrm>
          <a:prstGeom prst="rect">
            <a:avLst/>
          </a:prstGeom>
        </p:spPr>
        <p:txBody>
          <a:bodyPr wrap="square" lIns="0" rIns="0" bIns="0">
            <a:no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100" b="1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1400" kern="0" dirty="0" err="1">
                <a:solidFill>
                  <a:schemeClr val="tx1"/>
                </a:solidFill>
                <a:latin typeface="+mn-lt"/>
              </a:rPr>
              <a:t>КиберКурс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»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удостоен премии Организации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объединенных</a:t>
            </a:r>
            <a:r>
              <a:rPr kumimoji="0" lang="ru-RU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наций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" name="Gruppieren 149"/>
          <p:cNvGrpSpPr>
            <a:grpSpLocks noChangeAspect="1"/>
          </p:cNvGrpSpPr>
          <p:nvPr/>
        </p:nvGrpSpPr>
        <p:grpSpPr bwMode="gray">
          <a:xfrm>
            <a:off x="5448301" y="2714514"/>
            <a:ext cx="481356" cy="720642"/>
            <a:chOff x="5185759" y="-930632"/>
            <a:chExt cx="384471" cy="575594"/>
          </a:xfrm>
          <a:solidFill>
            <a:schemeClr val="accent1">
              <a:lumMod val="75000"/>
            </a:schemeClr>
          </a:solidFill>
        </p:grpSpPr>
        <p:sp>
          <p:nvSpPr>
            <p:cNvPr id="7" name="Freeform 845"/>
            <p:cNvSpPr>
              <a:spLocks noEditPoints="1"/>
            </p:cNvSpPr>
            <p:nvPr/>
          </p:nvSpPr>
          <p:spPr bwMode="gray">
            <a:xfrm>
              <a:off x="5205760" y="-930632"/>
              <a:ext cx="342245" cy="340024"/>
            </a:xfrm>
            <a:custGeom>
              <a:avLst/>
              <a:gdLst>
                <a:gd name="T0" fmla="*/ 151 w 215"/>
                <a:gd name="T1" fmla="*/ 196 h 214"/>
                <a:gd name="T2" fmla="*/ 126 w 215"/>
                <a:gd name="T3" fmla="*/ 205 h 214"/>
                <a:gd name="T4" fmla="*/ 118 w 215"/>
                <a:gd name="T5" fmla="*/ 210 h 214"/>
                <a:gd name="T6" fmla="*/ 94 w 215"/>
                <a:gd name="T7" fmla="*/ 208 h 214"/>
                <a:gd name="T8" fmla="*/ 74 w 215"/>
                <a:gd name="T9" fmla="*/ 197 h 214"/>
                <a:gd name="T10" fmla="*/ 58 w 215"/>
                <a:gd name="T11" fmla="*/ 196 h 214"/>
                <a:gd name="T12" fmla="*/ 35 w 215"/>
                <a:gd name="T13" fmla="*/ 180 h 214"/>
                <a:gd name="T14" fmla="*/ 34 w 215"/>
                <a:gd name="T15" fmla="*/ 177 h 214"/>
                <a:gd name="T16" fmla="*/ 16 w 215"/>
                <a:gd name="T17" fmla="*/ 153 h 214"/>
                <a:gd name="T18" fmla="*/ 3 w 215"/>
                <a:gd name="T19" fmla="*/ 135 h 214"/>
                <a:gd name="T20" fmla="*/ 4 w 215"/>
                <a:gd name="T21" fmla="*/ 124 h 214"/>
                <a:gd name="T22" fmla="*/ 5 w 215"/>
                <a:gd name="T23" fmla="*/ 90 h 214"/>
                <a:gd name="T24" fmla="*/ 14 w 215"/>
                <a:gd name="T25" fmla="*/ 62 h 214"/>
                <a:gd name="T26" fmla="*/ 20 w 215"/>
                <a:gd name="T27" fmla="*/ 58 h 214"/>
                <a:gd name="T28" fmla="*/ 32 w 215"/>
                <a:gd name="T29" fmla="*/ 41 h 214"/>
                <a:gd name="T30" fmla="*/ 35 w 215"/>
                <a:gd name="T31" fmla="*/ 33 h 214"/>
                <a:gd name="T32" fmla="*/ 57 w 215"/>
                <a:gd name="T33" fmla="*/ 17 h 214"/>
                <a:gd name="T34" fmla="*/ 68 w 215"/>
                <a:gd name="T35" fmla="*/ 17 h 214"/>
                <a:gd name="T36" fmla="*/ 86 w 215"/>
                <a:gd name="T37" fmla="*/ 11 h 214"/>
                <a:gd name="T38" fmla="*/ 95 w 215"/>
                <a:gd name="T39" fmla="*/ 5 h 214"/>
                <a:gd name="T40" fmla="*/ 121 w 215"/>
                <a:gd name="T41" fmla="*/ 5 h 214"/>
                <a:gd name="T42" fmla="*/ 123 w 215"/>
                <a:gd name="T43" fmla="*/ 6 h 214"/>
                <a:gd name="T44" fmla="*/ 157 w 215"/>
                <a:gd name="T45" fmla="*/ 17 h 214"/>
                <a:gd name="T46" fmla="*/ 181 w 215"/>
                <a:gd name="T47" fmla="*/ 35 h 214"/>
                <a:gd name="T48" fmla="*/ 183 w 215"/>
                <a:gd name="T49" fmla="*/ 41 h 214"/>
                <a:gd name="T50" fmla="*/ 196 w 215"/>
                <a:gd name="T51" fmla="*/ 58 h 214"/>
                <a:gd name="T52" fmla="*/ 207 w 215"/>
                <a:gd name="T53" fmla="*/ 66 h 214"/>
                <a:gd name="T54" fmla="*/ 213 w 215"/>
                <a:gd name="T55" fmla="*/ 86 h 214"/>
                <a:gd name="T56" fmla="*/ 209 w 215"/>
                <a:gd name="T57" fmla="*/ 98 h 214"/>
                <a:gd name="T58" fmla="*/ 209 w 215"/>
                <a:gd name="T59" fmla="*/ 116 h 214"/>
                <a:gd name="T60" fmla="*/ 213 w 215"/>
                <a:gd name="T61" fmla="*/ 127 h 214"/>
                <a:gd name="T62" fmla="*/ 207 w 215"/>
                <a:gd name="T63" fmla="*/ 148 h 214"/>
                <a:gd name="T64" fmla="*/ 200 w 215"/>
                <a:gd name="T65" fmla="*/ 153 h 214"/>
                <a:gd name="T66" fmla="*/ 182 w 215"/>
                <a:gd name="T67" fmla="*/ 177 h 214"/>
                <a:gd name="T68" fmla="*/ 151 w 215"/>
                <a:gd name="T69" fmla="*/ 196 h 214"/>
                <a:gd name="T70" fmla="*/ 33 w 215"/>
                <a:gd name="T71" fmla="*/ 107 h 214"/>
                <a:gd name="T72" fmla="*/ 107 w 215"/>
                <a:gd name="T73" fmla="*/ 182 h 214"/>
                <a:gd name="T74" fmla="*/ 183 w 215"/>
                <a:gd name="T75" fmla="*/ 108 h 214"/>
                <a:gd name="T76" fmla="*/ 108 w 215"/>
                <a:gd name="T77" fmla="*/ 31 h 214"/>
                <a:gd name="T78" fmla="*/ 33 w 215"/>
                <a:gd name="T7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214">
                  <a:moveTo>
                    <a:pt x="151" y="196"/>
                  </a:moveTo>
                  <a:cubicBezTo>
                    <a:pt x="143" y="195"/>
                    <a:pt x="134" y="198"/>
                    <a:pt x="126" y="205"/>
                  </a:cubicBezTo>
                  <a:cubicBezTo>
                    <a:pt x="124" y="207"/>
                    <a:pt x="121" y="209"/>
                    <a:pt x="118" y="210"/>
                  </a:cubicBezTo>
                  <a:cubicBezTo>
                    <a:pt x="110" y="214"/>
                    <a:pt x="102" y="213"/>
                    <a:pt x="94" y="208"/>
                  </a:cubicBezTo>
                  <a:cubicBezTo>
                    <a:pt x="88" y="204"/>
                    <a:pt x="81" y="200"/>
                    <a:pt x="74" y="197"/>
                  </a:cubicBezTo>
                  <a:cubicBezTo>
                    <a:pt x="69" y="195"/>
                    <a:pt x="63" y="197"/>
                    <a:pt x="58" y="196"/>
                  </a:cubicBezTo>
                  <a:cubicBezTo>
                    <a:pt x="46" y="196"/>
                    <a:pt x="39" y="191"/>
                    <a:pt x="35" y="180"/>
                  </a:cubicBezTo>
                  <a:cubicBezTo>
                    <a:pt x="34" y="179"/>
                    <a:pt x="34" y="178"/>
                    <a:pt x="34" y="177"/>
                  </a:cubicBezTo>
                  <a:cubicBezTo>
                    <a:pt x="31" y="166"/>
                    <a:pt x="25" y="159"/>
                    <a:pt x="16" y="153"/>
                  </a:cubicBezTo>
                  <a:cubicBezTo>
                    <a:pt x="9" y="149"/>
                    <a:pt x="3" y="144"/>
                    <a:pt x="3" y="135"/>
                  </a:cubicBezTo>
                  <a:cubicBezTo>
                    <a:pt x="2" y="131"/>
                    <a:pt x="3" y="127"/>
                    <a:pt x="4" y="124"/>
                  </a:cubicBezTo>
                  <a:cubicBezTo>
                    <a:pt x="10" y="113"/>
                    <a:pt x="9" y="102"/>
                    <a:pt x="5" y="90"/>
                  </a:cubicBezTo>
                  <a:cubicBezTo>
                    <a:pt x="0" y="78"/>
                    <a:pt x="3" y="70"/>
                    <a:pt x="14" y="62"/>
                  </a:cubicBezTo>
                  <a:cubicBezTo>
                    <a:pt x="16" y="61"/>
                    <a:pt x="18" y="59"/>
                    <a:pt x="20" y="58"/>
                  </a:cubicBezTo>
                  <a:cubicBezTo>
                    <a:pt x="26" y="54"/>
                    <a:pt x="30" y="48"/>
                    <a:pt x="32" y="41"/>
                  </a:cubicBezTo>
                  <a:cubicBezTo>
                    <a:pt x="33" y="38"/>
                    <a:pt x="34" y="36"/>
                    <a:pt x="35" y="33"/>
                  </a:cubicBezTo>
                  <a:cubicBezTo>
                    <a:pt x="39" y="23"/>
                    <a:pt x="46" y="18"/>
                    <a:pt x="57" y="17"/>
                  </a:cubicBezTo>
                  <a:cubicBezTo>
                    <a:pt x="61" y="17"/>
                    <a:pt x="64" y="17"/>
                    <a:pt x="68" y="17"/>
                  </a:cubicBezTo>
                  <a:cubicBezTo>
                    <a:pt x="75" y="18"/>
                    <a:pt x="81" y="16"/>
                    <a:pt x="86" y="11"/>
                  </a:cubicBezTo>
                  <a:cubicBezTo>
                    <a:pt x="89" y="9"/>
                    <a:pt x="92" y="7"/>
                    <a:pt x="95" y="5"/>
                  </a:cubicBezTo>
                  <a:cubicBezTo>
                    <a:pt x="103" y="0"/>
                    <a:pt x="112" y="0"/>
                    <a:pt x="121" y="5"/>
                  </a:cubicBezTo>
                  <a:cubicBezTo>
                    <a:pt x="121" y="5"/>
                    <a:pt x="122" y="6"/>
                    <a:pt x="123" y="6"/>
                  </a:cubicBezTo>
                  <a:cubicBezTo>
                    <a:pt x="132" y="15"/>
                    <a:pt x="144" y="18"/>
                    <a:pt x="157" y="17"/>
                  </a:cubicBezTo>
                  <a:cubicBezTo>
                    <a:pt x="170" y="17"/>
                    <a:pt x="177" y="22"/>
                    <a:pt x="181" y="35"/>
                  </a:cubicBezTo>
                  <a:cubicBezTo>
                    <a:pt x="182" y="37"/>
                    <a:pt x="183" y="39"/>
                    <a:pt x="183" y="41"/>
                  </a:cubicBezTo>
                  <a:cubicBezTo>
                    <a:pt x="185" y="48"/>
                    <a:pt x="190" y="54"/>
                    <a:pt x="196" y="58"/>
                  </a:cubicBezTo>
                  <a:cubicBezTo>
                    <a:pt x="200" y="60"/>
                    <a:pt x="204" y="63"/>
                    <a:pt x="207" y="66"/>
                  </a:cubicBezTo>
                  <a:cubicBezTo>
                    <a:pt x="213" y="71"/>
                    <a:pt x="215" y="78"/>
                    <a:pt x="213" y="86"/>
                  </a:cubicBezTo>
                  <a:cubicBezTo>
                    <a:pt x="212" y="90"/>
                    <a:pt x="210" y="94"/>
                    <a:pt x="209" y="98"/>
                  </a:cubicBezTo>
                  <a:cubicBezTo>
                    <a:pt x="206" y="104"/>
                    <a:pt x="207" y="110"/>
                    <a:pt x="209" y="116"/>
                  </a:cubicBezTo>
                  <a:cubicBezTo>
                    <a:pt x="210" y="120"/>
                    <a:pt x="212" y="124"/>
                    <a:pt x="213" y="127"/>
                  </a:cubicBezTo>
                  <a:cubicBezTo>
                    <a:pt x="215" y="135"/>
                    <a:pt x="213" y="142"/>
                    <a:pt x="207" y="148"/>
                  </a:cubicBezTo>
                  <a:cubicBezTo>
                    <a:pt x="205" y="150"/>
                    <a:pt x="202" y="152"/>
                    <a:pt x="200" y="153"/>
                  </a:cubicBezTo>
                  <a:cubicBezTo>
                    <a:pt x="190" y="159"/>
                    <a:pt x="185" y="166"/>
                    <a:pt x="182" y="177"/>
                  </a:cubicBezTo>
                  <a:cubicBezTo>
                    <a:pt x="179" y="189"/>
                    <a:pt x="173" y="198"/>
                    <a:pt x="151" y="196"/>
                  </a:cubicBezTo>
                  <a:close/>
                  <a:moveTo>
                    <a:pt x="33" y="107"/>
                  </a:moveTo>
                  <a:cubicBezTo>
                    <a:pt x="32" y="147"/>
                    <a:pt x="65" y="182"/>
                    <a:pt x="107" y="182"/>
                  </a:cubicBezTo>
                  <a:cubicBezTo>
                    <a:pt x="148" y="183"/>
                    <a:pt x="183" y="150"/>
                    <a:pt x="183" y="108"/>
                  </a:cubicBezTo>
                  <a:cubicBezTo>
                    <a:pt x="184" y="66"/>
                    <a:pt x="151" y="32"/>
                    <a:pt x="108" y="31"/>
                  </a:cubicBezTo>
                  <a:cubicBezTo>
                    <a:pt x="66" y="31"/>
                    <a:pt x="33" y="65"/>
                    <a:pt x="3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846"/>
            <p:cNvSpPr>
              <a:spLocks/>
            </p:cNvSpPr>
            <p:nvPr/>
          </p:nvSpPr>
          <p:spPr bwMode="gray">
            <a:xfrm>
              <a:off x="5394662" y="-572831"/>
              <a:ext cx="175568" cy="217793"/>
            </a:xfrm>
            <a:custGeom>
              <a:avLst/>
              <a:gdLst>
                <a:gd name="T0" fmla="*/ 56 w 111"/>
                <a:gd name="T1" fmla="*/ 138 h 138"/>
                <a:gd name="T2" fmla="*/ 0 w 111"/>
                <a:gd name="T3" fmla="*/ 17 h 138"/>
                <a:gd name="T4" fmla="*/ 28 w 111"/>
                <a:gd name="T5" fmla="*/ 3 h 138"/>
                <a:gd name="T6" fmla="*/ 32 w 111"/>
                <a:gd name="T7" fmla="*/ 2 h 138"/>
                <a:gd name="T8" fmla="*/ 58 w 111"/>
                <a:gd name="T9" fmla="*/ 0 h 138"/>
                <a:gd name="T10" fmla="*/ 111 w 111"/>
                <a:gd name="T11" fmla="*/ 113 h 138"/>
                <a:gd name="T12" fmla="*/ 71 w 111"/>
                <a:gd name="T13" fmla="*/ 98 h 138"/>
                <a:gd name="T14" fmla="*/ 56 w 111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38">
                  <a:moveTo>
                    <a:pt x="56" y="138"/>
                  </a:moveTo>
                  <a:cubicBezTo>
                    <a:pt x="37" y="97"/>
                    <a:pt x="19" y="57"/>
                    <a:pt x="0" y="17"/>
                  </a:cubicBezTo>
                  <a:cubicBezTo>
                    <a:pt x="11" y="15"/>
                    <a:pt x="20" y="9"/>
                    <a:pt x="28" y="3"/>
                  </a:cubicBezTo>
                  <a:cubicBezTo>
                    <a:pt x="29" y="2"/>
                    <a:pt x="30" y="2"/>
                    <a:pt x="32" y="2"/>
                  </a:cubicBezTo>
                  <a:cubicBezTo>
                    <a:pt x="40" y="1"/>
                    <a:pt x="49" y="1"/>
                    <a:pt x="58" y="0"/>
                  </a:cubicBezTo>
                  <a:cubicBezTo>
                    <a:pt x="75" y="37"/>
                    <a:pt x="93" y="74"/>
                    <a:pt x="111" y="113"/>
                  </a:cubicBezTo>
                  <a:cubicBezTo>
                    <a:pt x="97" y="108"/>
                    <a:pt x="84" y="103"/>
                    <a:pt x="71" y="98"/>
                  </a:cubicBezTo>
                  <a:cubicBezTo>
                    <a:pt x="66" y="112"/>
                    <a:pt x="61" y="125"/>
                    <a:pt x="56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47"/>
            <p:cNvSpPr>
              <a:spLocks/>
            </p:cNvSpPr>
            <p:nvPr/>
          </p:nvSpPr>
          <p:spPr bwMode="gray">
            <a:xfrm>
              <a:off x="5185759" y="-572831"/>
              <a:ext cx="177790" cy="217793"/>
            </a:xfrm>
            <a:custGeom>
              <a:avLst/>
              <a:gdLst>
                <a:gd name="T0" fmla="*/ 112 w 112"/>
                <a:gd name="T1" fmla="*/ 17 h 138"/>
                <a:gd name="T2" fmla="*/ 55 w 112"/>
                <a:gd name="T3" fmla="*/ 138 h 138"/>
                <a:gd name="T4" fmla="*/ 40 w 112"/>
                <a:gd name="T5" fmla="*/ 98 h 138"/>
                <a:gd name="T6" fmla="*/ 0 w 112"/>
                <a:gd name="T7" fmla="*/ 113 h 138"/>
                <a:gd name="T8" fmla="*/ 2 w 112"/>
                <a:gd name="T9" fmla="*/ 108 h 138"/>
                <a:gd name="T10" fmla="*/ 52 w 112"/>
                <a:gd name="T11" fmla="*/ 3 h 138"/>
                <a:gd name="T12" fmla="*/ 57 w 112"/>
                <a:gd name="T13" fmla="*/ 0 h 138"/>
                <a:gd name="T14" fmla="*/ 77 w 112"/>
                <a:gd name="T15" fmla="*/ 2 h 138"/>
                <a:gd name="T16" fmla="*/ 84 w 112"/>
                <a:gd name="T17" fmla="*/ 4 h 138"/>
                <a:gd name="T18" fmla="*/ 112 w 112"/>
                <a:gd name="T19" fmla="*/ 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38">
                  <a:moveTo>
                    <a:pt x="112" y="17"/>
                  </a:moveTo>
                  <a:cubicBezTo>
                    <a:pt x="93" y="57"/>
                    <a:pt x="74" y="98"/>
                    <a:pt x="55" y="138"/>
                  </a:cubicBezTo>
                  <a:cubicBezTo>
                    <a:pt x="50" y="125"/>
                    <a:pt x="45" y="112"/>
                    <a:pt x="40" y="98"/>
                  </a:cubicBezTo>
                  <a:cubicBezTo>
                    <a:pt x="27" y="103"/>
                    <a:pt x="14" y="108"/>
                    <a:pt x="0" y="113"/>
                  </a:cubicBezTo>
                  <a:cubicBezTo>
                    <a:pt x="1" y="111"/>
                    <a:pt x="2" y="109"/>
                    <a:pt x="2" y="108"/>
                  </a:cubicBezTo>
                  <a:cubicBezTo>
                    <a:pt x="19" y="73"/>
                    <a:pt x="35" y="38"/>
                    <a:pt x="52" y="3"/>
                  </a:cubicBezTo>
                  <a:cubicBezTo>
                    <a:pt x="53" y="0"/>
                    <a:pt x="54" y="0"/>
                    <a:pt x="57" y="0"/>
                  </a:cubicBezTo>
                  <a:cubicBezTo>
                    <a:pt x="63" y="1"/>
                    <a:pt x="70" y="1"/>
                    <a:pt x="77" y="2"/>
                  </a:cubicBezTo>
                  <a:cubicBezTo>
                    <a:pt x="79" y="2"/>
                    <a:pt x="82" y="2"/>
                    <a:pt x="84" y="4"/>
                  </a:cubicBezTo>
                  <a:cubicBezTo>
                    <a:pt x="92" y="9"/>
                    <a:pt x="101" y="15"/>
                    <a:pt x="1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49"/>
            <p:cNvSpPr>
              <a:spLocks/>
            </p:cNvSpPr>
            <p:nvPr/>
          </p:nvSpPr>
          <p:spPr bwMode="gray">
            <a:xfrm>
              <a:off x="5282431" y="-857293"/>
              <a:ext cx="188902" cy="193347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1 h 122"/>
                <a:gd name="T4" fmla="*/ 120 w 120"/>
                <a:gd name="T5" fmla="*/ 61 h 122"/>
                <a:gd name="T6" fmla="*/ 60 w 120"/>
                <a:gd name="T7" fmla="*/ 121 h 122"/>
                <a:gd name="T8" fmla="*/ 0 w 120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2">
                  <a:moveTo>
                    <a:pt x="0" y="61"/>
                  </a:moveTo>
                  <a:cubicBezTo>
                    <a:pt x="0" y="27"/>
                    <a:pt x="26" y="1"/>
                    <a:pt x="60" y="1"/>
                  </a:cubicBezTo>
                  <a:cubicBezTo>
                    <a:pt x="93" y="0"/>
                    <a:pt x="120" y="28"/>
                    <a:pt x="120" y="61"/>
                  </a:cubicBezTo>
                  <a:cubicBezTo>
                    <a:pt x="120" y="94"/>
                    <a:pt x="93" y="122"/>
                    <a:pt x="60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32142" y="3521074"/>
            <a:ext cx="2732734" cy="865188"/>
          </a:xfrm>
          <a:prstGeom prst="rect">
            <a:avLst/>
          </a:prstGeom>
        </p:spPr>
        <p:txBody>
          <a:bodyPr wrap="square" lIns="0" rIns="0" bIns="0">
            <a:no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100" b="1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1400" b="0" kern="0" dirty="0">
                <a:solidFill>
                  <a:schemeClr val="tx1"/>
                </a:solidFill>
                <a:latin typeface="+mn-lt"/>
              </a:rPr>
              <a:t>Брендовая программа 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400" b="0" kern="0" dirty="0">
                <a:solidFill>
                  <a:schemeClr val="tx1"/>
                </a:solidFill>
                <a:latin typeface="+mn-lt"/>
              </a:rPr>
            </a:br>
            <a:r>
              <a:rPr lang="ru-RU" sz="1400" b="0" kern="0" dirty="0">
                <a:solidFill>
                  <a:schemeClr val="tx1"/>
                </a:solidFill>
                <a:latin typeface="+mn-lt"/>
              </a:rPr>
              <a:t>Банка России 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Shaping</a:t>
            </a:r>
            <a:r>
              <a:rPr lang="ru-RU" sz="1400" kern="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kern="0" dirty="0">
                <a:solidFill>
                  <a:schemeClr val="tx1"/>
                </a:solidFill>
                <a:latin typeface="+mn-lt"/>
              </a:rPr>
            </a:br>
            <a:r>
              <a:rPr lang="en-US" sz="1400" kern="0" dirty="0">
                <a:solidFill>
                  <a:schemeClr val="tx1"/>
                </a:solidFill>
                <a:latin typeface="+mn-lt"/>
              </a:rPr>
              <a:t>the Dialogue</a:t>
            </a:r>
            <a:endParaRPr lang="ru-RU" sz="1400" kern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uppieren 149"/>
          <p:cNvGrpSpPr>
            <a:grpSpLocks noChangeAspect="1"/>
          </p:cNvGrpSpPr>
          <p:nvPr/>
        </p:nvGrpSpPr>
        <p:grpSpPr bwMode="gray">
          <a:xfrm>
            <a:off x="8332142" y="2714514"/>
            <a:ext cx="481356" cy="720642"/>
            <a:chOff x="5185759" y="-930632"/>
            <a:chExt cx="384471" cy="575594"/>
          </a:xfrm>
          <a:solidFill>
            <a:schemeClr val="accent1">
              <a:lumMod val="75000"/>
            </a:schemeClr>
          </a:solidFill>
        </p:grpSpPr>
        <p:sp>
          <p:nvSpPr>
            <p:cNvPr id="16" name="Freeform 845"/>
            <p:cNvSpPr>
              <a:spLocks noEditPoints="1"/>
            </p:cNvSpPr>
            <p:nvPr/>
          </p:nvSpPr>
          <p:spPr bwMode="gray">
            <a:xfrm>
              <a:off x="5205760" y="-930632"/>
              <a:ext cx="342245" cy="340024"/>
            </a:xfrm>
            <a:custGeom>
              <a:avLst/>
              <a:gdLst>
                <a:gd name="T0" fmla="*/ 151 w 215"/>
                <a:gd name="T1" fmla="*/ 196 h 214"/>
                <a:gd name="T2" fmla="*/ 126 w 215"/>
                <a:gd name="T3" fmla="*/ 205 h 214"/>
                <a:gd name="T4" fmla="*/ 118 w 215"/>
                <a:gd name="T5" fmla="*/ 210 h 214"/>
                <a:gd name="T6" fmla="*/ 94 w 215"/>
                <a:gd name="T7" fmla="*/ 208 h 214"/>
                <a:gd name="T8" fmla="*/ 74 w 215"/>
                <a:gd name="T9" fmla="*/ 197 h 214"/>
                <a:gd name="T10" fmla="*/ 58 w 215"/>
                <a:gd name="T11" fmla="*/ 196 h 214"/>
                <a:gd name="T12" fmla="*/ 35 w 215"/>
                <a:gd name="T13" fmla="*/ 180 h 214"/>
                <a:gd name="T14" fmla="*/ 34 w 215"/>
                <a:gd name="T15" fmla="*/ 177 h 214"/>
                <a:gd name="T16" fmla="*/ 16 w 215"/>
                <a:gd name="T17" fmla="*/ 153 h 214"/>
                <a:gd name="T18" fmla="*/ 3 w 215"/>
                <a:gd name="T19" fmla="*/ 135 h 214"/>
                <a:gd name="T20" fmla="*/ 4 w 215"/>
                <a:gd name="T21" fmla="*/ 124 h 214"/>
                <a:gd name="T22" fmla="*/ 5 w 215"/>
                <a:gd name="T23" fmla="*/ 90 h 214"/>
                <a:gd name="T24" fmla="*/ 14 w 215"/>
                <a:gd name="T25" fmla="*/ 62 h 214"/>
                <a:gd name="T26" fmla="*/ 20 w 215"/>
                <a:gd name="T27" fmla="*/ 58 h 214"/>
                <a:gd name="T28" fmla="*/ 32 w 215"/>
                <a:gd name="T29" fmla="*/ 41 h 214"/>
                <a:gd name="T30" fmla="*/ 35 w 215"/>
                <a:gd name="T31" fmla="*/ 33 h 214"/>
                <a:gd name="T32" fmla="*/ 57 w 215"/>
                <a:gd name="T33" fmla="*/ 17 h 214"/>
                <a:gd name="T34" fmla="*/ 68 w 215"/>
                <a:gd name="T35" fmla="*/ 17 h 214"/>
                <a:gd name="T36" fmla="*/ 86 w 215"/>
                <a:gd name="T37" fmla="*/ 11 h 214"/>
                <a:gd name="T38" fmla="*/ 95 w 215"/>
                <a:gd name="T39" fmla="*/ 5 h 214"/>
                <a:gd name="T40" fmla="*/ 121 w 215"/>
                <a:gd name="T41" fmla="*/ 5 h 214"/>
                <a:gd name="T42" fmla="*/ 123 w 215"/>
                <a:gd name="T43" fmla="*/ 6 h 214"/>
                <a:gd name="T44" fmla="*/ 157 w 215"/>
                <a:gd name="T45" fmla="*/ 17 h 214"/>
                <a:gd name="T46" fmla="*/ 181 w 215"/>
                <a:gd name="T47" fmla="*/ 35 h 214"/>
                <a:gd name="T48" fmla="*/ 183 w 215"/>
                <a:gd name="T49" fmla="*/ 41 h 214"/>
                <a:gd name="T50" fmla="*/ 196 w 215"/>
                <a:gd name="T51" fmla="*/ 58 h 214"/>
                <a:gd name="T52" fmla="*/ 207 w 215"/>
                <a:gd name="T53" fmla="*/ 66 h 214"/>
                <a:gd name="T54" fmla="*/ 213 w 215"/>
                <a:gd name="T55" fmla="*/ 86 h 214"/>
                <a:gd name="T56" fmla="*/ 209 w 215"/>
                <a:gd name="T57" fmla="*/ 98 h 214"/>
                <a:gd name="T58" fmla="*/ 209 w 215"/>
                <a:gd name="T59" fmla="*/ 116 h 214"/>
                <a:gd name="T60" fmla="*/ 213 w 215"/>
                <a:gd name="T61" fmla="*/ 127 h 214"/>
                <a:gd name="T62" fmla="*/ 207 w 215"/>
                <a:gd name="T63" fmla="*/ 148 h 214"/>
                <a:gd name="T64" fmla="*/ 200 w 215"/>
                <a:gd name="T65" fmla="*/ 153 h 214"/>
                <a:gd name="T66" fmla="*/ 182 w 215"/>
                <a:gd name="T67" fmla="*/ 177 h 214"/>
                <a:gd name="T68" fmla="*/ 151 w 215"/>
                <a:gd name="T69" fmla="*/ 196 h 214"/>
                <a:gd name="T70" fmla="*/ 33 w 215"/>
                <a:gd name="T71" fmla="*/ 107 h 214"/>
                <a:gd name="T72" fmla="*/ 107 w 215"/>
                <a:gd name="T73" fmla="*/ 182 h 214"/>
                <a:gd name="T74" fmla="*/ 183 w 215"/>
                <a:gd name="T75" fmla="*/ 108 h 214"/>
                <a:gd name="T76" fmla="*/ 108 w 215"/>
                <a:gd name="T77" fmla="*/ 31 h 214"/>
                <a:gd name="T78" fmla="*/ 33 w 215"/>
                <a:gd name="T7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214">
                  <a:moveTo>
                    <a:pt x="151" y="196"/>
                  </a:moveTo>
                  <a:cubicBezTo>
                    <a:pt x="143" y="195"/>
                    <a:pt x="134" y="198"/>
                    <a:pt x="126" y="205"/>
                  </a:cubicBezTo>
                  <a:cubicBezTo>
                    <a:pt x="124" y="207"/>
                    <a:pt x="121" y="209"/>
                    <a:pt x="118" y="210"/>
                  </a:cubicBezTo>
                  <a:cubicBezTo>
                    <a:pt x="110" y="214"/>
                    <a:pt x="102" y="213"/>
                    <a:pt x="94" y="208"/>
                  </a:cubicBezTo>
                  <a:cubicBezTo>
                    <a:pt x="88" y="204"/>
                    <a:pt x="81" y="200"/>
                    <a:pt x="74" y="197"/>
                  </a:cubicBezTo>
                  <a:cubicBezTo>
                    <a:pt x="69" y="195"/>
                    <a:pt x="63" y="197"/>
                    <a:pt x="58" y="196"/>
                  </a:cubicBezTo>
                  <a:cubicBezTo>
                    <a:pt x="46" y="196"/>
                    <a:pt x="39" y="191"/>
                    <a:pt x="35" y="180"/>
                  </a:cubicBezTo>
                  <a:cubicBezTo>
                    <a:pt x="34" y="179"/>
                    <a:pt x="34" y="178"/>
                    <a:pt x="34" y="177"/>
                  </a:cubicBezTo>
                  <a:cubicBezTo>
                    <a:pt x="31" y="166"/>
                    <a:pt x="25" y="159"/>
                    <a:pt x="16" y="153"/>
                  </a:cubicBezTo>
                  <a:cubicBezTo>
                    <a:pt x="9" y="149"/>
                    <a:pt x="3" y="144"/>
                    <a:pt x="3" y="135"/>
                  </a:cubicBezTo>
                  <a:cubicBezTo>
                    <a:pt x="2" y="131"/>
                    <a:pt x="3" y="127"/>
                    <a:pt x="4" y="124"/>
                  </a:cubicBezTo>
                  <a:cubicBezTo>
                    <a:pt x="10" y="113"/>
                    <a:pt x="9" y="102"/>
                    <a:pt x="5" y="90"/>
                  </a:cubicBezTo>
                  <a:cubicBezTo>
                    <a:pt x="0" y="78"/>
                    <a:pt x="3" y="70"/>
                    <a:pt x="14" y="62"/>
                  </a:cubicBezTo>
                  <a:cubicBezTo>
                    <a:pt x="16" y="61"/>
                    <a:pt x="18" y="59"/>
                    <a:pt x="20" y="58"/>
                  </a:cubicBezTo>
                  <a:cubicBezTo>
                    <a:pt x="26" y="54"/>
                    <a:pt x="30" y="48"/>
                    <a:pt x="32" y="41"/>
                  </a:cubicBezTo>
                  <a:cubicBezTo>
                    <a:pt x="33" y="38"/>
                    <a:pt x="34" y="36"/>
                    <a:pt x="35" y="33"/>
                  </a:cubicBezTo>
                  <a:cubicBezTo>
                    <a:pt x="39" y="23"/>
                    <a:pt x="46" y="18"/>
                    <a:pt x="57" y="17"/>
                  </a:cubicBezTo>
                  <a:cubicBezTo>
                    <a:pt x="61" y="17"/>
                    <a:pt x="64" y="17"/>
                    <a:pt x="68" y="17"/>
                  </a:cubicBezTo>
                  <a:cubicBezTo>
                    <a:pt x="75" y="18"/>
                    <a:pt x="81" y="16"/>
                    <a:pt x="86" y="11"/>
                  </a:cubicBezTo>
                  <a:cubicBezTo>
                    <a:pt x="89" y="9"/>
                    <a:pt x="92" y="7"/>
                    <a:pt x="95" y="5"/>
                  </a:cubicBezTo>
                  <a:cubicBezTo>
                    <a:pt x="103" y="0"/>
                    <a:pt x="112" y="0"/>
                    <a:pt x="121" y="5"/>
                  </a:cubicBezTo>
                  <a:cubicBezTo>
                    <a:pt x="121" y="5"/>
                    <a:pt x="122" y="6"/>
                    <a:pt x="123" y="6"/>
                  </a:cubicBezTo>
                  <a:cubicBezTo>
                    <a:pt x="132" y="15"/>
                    <a:pt x="144" y="18"/>
                    <a:pt x="157" y="17"/>
                  </a:cubicBezTo>
                  <a:cubicBezTo>
                    <a:pt x="170" y="17"/>
                    <a:pt x="177" y="22"/>
                    <a:pt x="181" y="35"/>
                  </a:cubicBezTo>
                  <a:cubicBezTo>
                    <a:pt x="182" y="37"/>
                    <a:pt x="183" y="39"/>
                    <a:pt x="183" y="41"/>
                  </a:cubicBezTo>
                  <a:cubicBezTo>
                    <a:pt x="185" y="48"/>
                    <a:pt x="190" y="54"/>
                    <a:pt x="196" y="58"/>
                  </a:cubicBezTo>
                  <a:cubicBezTo>
                    <a:pt x="200" y="60"/>
                    <a:pt x="204" y="63"/>
                    <a:pt x="207" y="66"/>
                  </a:cubicBezTo>
                  <a:cubicBezTo>
                    <a:pt x="213" y="71"/>
                    <a:pt x="215" y="78"/>
                    <a:pt x="213" y="86"/>
                  </a:cubicBezTo>
                  <a:cubicBezTo>
                    <a:pt x="212" y="90"/>
                    <a:pt x="210" y="94"/>
                    <a:pt x="209" y="98"/>
                  </a:cubicBezTo>
                  <a:cubicBezTo>
                    <a:pt x="206" y="104"/>
                    <a:pt x="207" y="110"/>
                    <a:pt x="209" y="116"/>
                  </a:cubicBezTo>
                  <a:cubicBezTo>
                    <a:pt x="210" y="120"/>
                    <a:pt x="212" y="124"/>
                    <a:pt x="213" y="127"/>
                  </a:cubicBezTo>
                  <a:cubicBezTo>
                    <a:pt x="215" y="135"/>
                    <a:pt x="213" y="142"/>
                    <a:pt x="207" y="148"/>
                  </a:cubicBezTo>
                  <a:cubicBezTo>
                    <a:pt x="205" y="150"/>
                    <a:pt x="202" y="152"/>
                    <a:pt x="200" y="153"/>
                  </a:cubicBezTo>
                  <a:cubicBezTo>
                    <a:pt x="190" y="159"/>
                    <a:pt x="185" y="166"/>
                    <a:pt x="182" y="177"/>
                  </a:cubicBezTo>
                  <a:cubicBezTo>
                    <a:pt x="179" y="189"/>
                    <a:pt x="173" y="198"/>
                    <a:pt x="151" y="196"/>
                  </a:cubicBezTo>
                  <a:close/>
                  <a:moveTo>
                    <a:pt x="33" y="107"/>
                  </a:moveTo>
                  <a:cubicBezTo>
                    <a:pt x="32" y="147"/>
                    <a:pt x="65" y="182"/>
                    <a:pt x="107" y="182"/>
                  </a:cubicBezTo>
                  <a:cubicBezTo>
                    <a:pt x="148" y="183"/>
                    <a:pt x="183" y="150"/>
                    <a:pt x="183" y="108"/>
                  </a:cubicBezTo>
                  <a:cubicBezTo>
                    <a:pt x="184" y="66"/>
                    <a:pt x="151" y="32"/>
                    <a:pt x="108" y="31"/>
                  </a:cubicBezTo>
                  <a:cubicBezTo>
                    <a:pt x="66" y="31"/>
                    <a:pt x="33" y="65"/>
                    <a:pt x="3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846"/>
            <p:cNvSpPr>
              <a:spLocks/>
            </p:cNvSpPr>
            <p:nvPr/>
          </p:nvSpPr>
          <p:spPr bwMode="gray">
            <a:xfrm>
              <a:off x="5394662" y="-572831"/>
              <a:ext cx="175568" cy="217793"/>
            </a:xfrm>
            <a:custGeom>
              <a:avLst/>
              <a:gdLst>
                <a:gd name="T0" fmla="*/ 56 w 111"/>
                <a:gd name="T1" fmla="*/ 138 h 138"/>
                <a:gd name="T2" fmla="*/ 0 w 111"/>
                <a:gd name="T3" fmla="*/ 17 h 138"/>
                <a:gd name="T4" fmla="*/ 28 w 111"/>
                <a:gd name="T5" fmla="*/ 3 h 138"/>
                <a:gd name="T6" fmla="*/ 32 w 111"/>
                <a:gd name="T7" fmla="*/ 2 h 138"/>
                <a:gd name="T8" fmla="*/ 58 w 111"/>
                <a:gd name="T9" fmla="*/ 0 h 138"/>
                <a:gd name="T10" fmla="*/ 111 w 111"/>
                <a:gd name="T11" fmla="*/ 113 h 138"/>
                <a:gd name="T12" fmla="*/ 71 w 111"/>
                <a:gd name="T13" fmla="*/ 98 h 138"/>
                <a:gd name="T14" fmla="*/ 56 w 111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38">
                  <a:moveTo>
                    <a:pt x="56" y="138"/>
                  </a:moveTo>
                  <a:cubicBezTo>
                    <a:pt x="37" y="97"/>
                    <a:pt x="19" y="57"/>
                    <a:pt x="0" y="17"/>
                  </a:cubicBezTo>
                  <a:cubicBezTo>
                    <a:pt x="11" y="15"/>
                    <a:pt x="20" y="9"/>
                    <a:pt x="28" y="3"/>
                  </a:cubicBezTo>
                  <a:cubicBezTo>
                    <a:pt x="29" y="2"/>
                    <a:pt x="30" y="2"/>
                    <a:pt x="32" y="2"/>
                  </a:cubicBezTo>
                  <a:cubicBezTo>
                    <a:pt x="40" y="1"/>
                    <a:pt x="49" y="1"/>
                    <a:pt x="58" y="0"/>
                  </a:cubicBezTo>
                  <a:cubicBezTo>
                    <a:pt x="75" y="37"/>
                    <a:pt x="93" y="74"/>
                    <a:pt x="111" y="113"/>
                  </a:cubicBezTo>
                  <a:cubicBezTo>
                    <a:pt x="97" y="108"/>
                    <a:pt x="84" y="103"/>
                    <a:pt x="71" y="98"/>
                  </a:cubicBezTo>
                  <a:cubicBezTo>
                    <a:pt x="66" y="112"/>
                    <a:pt x="61" y="125"/>
                    <a:pt x="56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847"/>
            <p:cNvSpPr>
              <a:spLocks/>
            </p:cNvSpPr>
            <p:nvPr/>
          </p:nvSpPr>
          <p:spPr bwMode="gray">
            <a:xfrm>
              <a:off x="5185759" y="-572831"/>
              <a:ext cx="177790" cy="217793"/>
            </a:xfrm>
            <a:custGeom>
              <a:avLst/>
              <a:gdLst>
                <a:gd name="T0" fmla="*/ 112 w 112"/>
                <a:gd name="T1" fmla="*/ 17 h 138"/>
                <a:gd name="T2" fmla="*/ 55 w 112"/>
                <a:gd name="T3" fmla="*/ 138 h 138"/>
                <a:gd name="T4" fmla="*/ 40 w 112"/>
                <a:gd name="T5" fmla="*/ 98 h 138"/>
                <a:gd name="T6" fmla="*/ 0 w 112"/>
                <a:gd name="T7" fmla="*/ 113 h 138"/>
                <a:gd name="T8" fmla="*/ 2 w 112"/>
                <a:gd name="T9" fmla="*/ 108 h 138"/>
                <a:gd name="T10" fmla="*/ 52 w 112"/>
                <a:gd name="T11" fmla="*/ 3 h 138"/>
                <a:gd name="T12" fmla="*/ 57 w 112"/>
                <a:gd name="T13" fmla="*/ 0 h 138"/>
                <a:gd name="T14" fmla="*/ 77 w 112"/>
                <a:gd name="T15" fmla="*/ 2 h 138"/>
                <a:gd name="T16" fmla="*/ 84 w 112"/>
                <a:gd name="T17" fmla="*/ 4 h 138"/>
                <a:gd name="T18" fmla="*/ 112 w 112"/>
                <a:gd name="T19" fmla="*/ 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38">
                  <a:moveTo>
                    <a:pt x="112" y="17"/>
                  </a:moveTo>
                  <a:cubicBezTo>
                    <a:pt x="93" y="57"/>
                    <a:pt x="74" y="98"/>
                    <a:pt x="55" y="138"/>
                  </a:cubicBezTo>
                  <a:cubicBezTo>
                    <a:pt x="50" y="125"/>
                    <a:pt x="45" y="112"/>
                    <a:pt x="40" y="98"/>
                  </a:cubicBezTo>
                  <a:cubicBezTo>
                    <a:pt x="27" y="103"/>
                    <a:pt x="14" y="108"/>
                    <a:pt x="0" y="113"/>
                  </a:cubicBezTo>
                  <a:cubicBezTo>
                    <a:pt x="1" y="111"/>
                    <a:pt x="2" y="109"/>
                    <a:pt x="2" y="108"/>
                  </a:cubicBezTo>
                  <a:cubicBezTo>
                    <a:pt x="19" y="73"/>
                    <a:pt x="35" y="38"/>
                    <a:pt x="52" y="3"/>
                  </a:cubicBezTo>
                  <a:cubicBezTo>
                    <a:pt x="53" y="0"/>
                    <a:pt x="54" y="0"/>
                    <a:pt x="57" y="0"/>
                  </a:cubicBezTo>
                  <a:cubicBezTo>
                    <a:pt x="63" y="1"/>
                    <a:pt x="70" y="1"/>
                    <a:pt x="77" y="2"/>
                  </a:cubicBezTo>
                  <a:cubicBezTo>
                    <a:pt x="79" y="2"/>
                    <a:pt x="82" y="2"/>
                    <a:pt x="84" y="4"/>
                  </a:cubicBezTo>
                  <a:cubicBezTo>
                    <a:pt x="92" y="9"/>
                    <a:pt x="101" y="15"/>
                    <a:pt x="1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849"/>
            <p:cNvSpPr>
              <a:spLocks/>
            </p:cNvSpPr>
            <p:nvPr/>
          </p:nvSpPr>
          <p:spPr bwMode="gray">
            <a:xfrm>
              <a:off x="5282431" y="-857293"/>
              <a:ext cx="188902" cy="193347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1 h 122"/>
                <a:gd name="T4" fmla="*/ 120 w 120"/>
                <a:gd name="T5" fmla="*/ 61 h 122"/>
                <a:gd name="T6" fmla="*/ 60 w 120"/>
                <a:gd name="T7" fmla="*/ 121 h 122"/>
                <a:gd name="T8" fmla="*/ 0 w 120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2">
                  <a:moveTo>
                    <a:pt x="0" y="61"/>
                  </a:moveTo>
                  <a:cubicBezTo>
                    <a:pt x="0" y="27"/>
                    <a:pt x="26" y="1"/>
                    <a:pt x="60" y="1"/>
                  </a:cubicBezTo>
                  <a:cubicBezTo>
                    <a:pt x="93" y="0"/>
                    <a:pt x="120" y="28"/>
                    <a:pt x="120" y="61"/>
                  </a:cubicBezTo>
                  <a:cubicBezTo>
                    <a:pt x="120" y="94"/>
                    <a:pt x="93" y="122"/>
                    <a:pt x="60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48301" y="4481384"/>
            <a:ext cx="2736850" cy="1468566"/>
          </a:xfrm>
          <a:prstGeom prst="rect">
            <a:avLst/>
          </a:prstGeom>
        </p:spPr>
        <p:txBody>
          <a:bodyPr wrap="square" lIns="0" rIns="0" bIns="0">
            <a:no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100" b="1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место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kern="0" dirty="0">
                <a:solidFill>
                  <a:schemeClr val="tx1"/>
                </a:solidFill>
                <a:latin typeface="+mn-lt"/>
              </a:rPr>
              <a:t>в ТОП-3 организаций-лидеров </a:t>
            </a:r>
            <a:r>
              <a:rPr lang="ru-RU" sz="1400" b="0" kern="0" dirty="0" err="1">
                <a:solidFill>
                  <a:schemeClr val="tx1"/>
                </a:solidFill>
                <a:latin typeface="+mn-lt"/>
              </a:rPr>
              <a:t>менторинга</a:t>
            </a:r>
            <a:r>
              <a:rPr lang="ru-RU" sz="1400" b="0" kern="0" dirty="0">
                <a:solidFill>
                  <a:schemeClr val="tx1"/>
                </a:solidFill>
                <a:latin typeface="+mn-lt"/>
              </a:rPr>
              <a:t> (наставничества) </a:t>
            </a:r>
            <a:br>
              <a:rPr lang="ru-RU" sz="1400" b="0" kern="0" dirty="0">
                <a:solidFill>
                  <a:schemeClr val="tx1"/>
                </a:solidFill>
                <a:latin typeface="+mn-lt"/>
              </a:rPr>
            </a:br>
            <a:r>
              <a:rPr lang="ru-RU" sz="1400" b="0" kern="0" dirty="0">
                <a:solidFill>
                  <a:schemeClr val="tx1"/>
                </a:solidFill>
                <a:latin typeface="+mn-lt"/>
              </a:rPr>
              <a:t>в России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03DC62-6508-EB4E-A447-3288A76F3BDE}"/>
              </a:ext>
            </a:extLst>
          </p:cNvPr>
          <p:cNvSpPr/>
          <p:nvPr/>
        </p:nvSpPr>
        <p:spPr>
          <a:xfrm>
            <a:off x="8329612" y="4481384"/>
            <a:ext cx="2735264" cy="1468564"/>
          </a:xfrm>
          <a:prstGeom prst="rect">
            <a:avLst/>
          </a:prstGeom>
          <a:noFill/>
        </p:spPr>
        <p:txBody>
          <a:bodyPr wrap="square" lIns="0" rIns="0" bIns="0"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1033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/>
              <a:t>взаимодействующие пары</a:t>
            </a:r>
            <a:br>
              <a:rPr lang="ru-RU" sz="1400" dirty="0"/>
            </a:br>
            <a:r>
              <a:rPr lang="ru-RU" sz="1400" dirty="0"/>
              <a:t>в программе наставничества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87C300-6F5C-4E49-B16A-763B5A0ED558}"/>
              </a:ext>
            </a:extLst>
          </p:cNvPr>
          <p:cNvSpPr txBox="1"/>
          <p:nvPr/>
        </p:nvSpPr>
        <p:spPr>
          <a:xfrm>
            <a:off x="407987" y="2070989"/>
            <a:ext cx="4175125" cy="1284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cs typeface="Arial" panose="020B0604020202020204" pitchFamily="34" charset="0"/>
              </a:rPr>
              <a:t>Система развития руководителей </a:t>
            </a:r>
            <a:r>
              <a:rPr lang="en-US" sz="2000" b="1" dirty="0">
                <a:cs typeface="Arial" panose="020B0604020202020204" pitchFamily="34" charset="0"/>
              </a:rPr>
              <a:t/>
            </a:r>
            <a:br>
              <a:rPr lang="en-US" sz="2000" b="1" dirty="0">
                <a:cs typeface="Arial" panose="020B0604020202020204" pitchFamily="34" charset="0"/>
              </a:rPr>
            </a:br>
            <a:r>
              <a:rPr lang="ru-RU" sz="2000" b="1" dirty="0">
                <a:cs typeface="Arial" panose="020B0604020202020204" pitchFamily="34" charset="0"/>
              </a:rPr>
              <a:t>и сотрудников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78D953B-30B7-4AE1-B7AE-FF56486EFA2C}"/>
              </a:ext>
            </a:extLst>
          </p:cNvPr>
          <p:cNvGrpSpPr/>
          <p:nvPr/>
        </p:nvGrpSpPr>
        <p:grpSpPr>
          <a:xfrm>
            <a:off x="407984" y="4481384"/>
            <a:ext cx="4175129" cy="1059098"/>
            <a:chOff x="407984" y="4941888"/>
            <a:chExt cx="4175129" cy="1059098"/>
          </a:xfrm>
        </p:grpSpPr>
        <p:sp>
          <p:nvSpPr>
            <p:cNvPr id="33" name="TextBox 32"/>
            <p:cNvSpPr txBox="1"/>
            <p:nvPr/>
          </p:nvSpPr>
          <p:spPr>
            <a:xfrm>
              <a:off x="407987" y="4941888"/>
              <a:ext cx="4175125" cy="316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ru-RU"/>
              </a:defPPr>
              <a:lvl1pPr defTabSz="765636">
                <a:spcBef>
                  <a:spcPts val="600"/>
                </a:spcBef>
                <a:defRPr sz="1400">
                  <a:solidFill>
                    <a:srgbClr val="292934">
                      <a:lumMod val="50000"/>
                    </a:srgbClr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b="1" dirty="0"/>
                <a:t>Образовательные программы 2021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A307351-023C-4B0E-B4FB-A1CE9887CFD5}"/>
                </a:ext>
              </a:extLst>
            </p:cNvPr>
            <p:cNvGrpSpPr/>
            <p:nvPr/>
          </p:nvGrpSpPr>
          <p:grpSpPr>
            <a:xfrm>
              <a:off x="407984" y="5257953"/>
              <a:ext cx="4175129" cy="743033"/>
              <a:chOff x="407984" y="5521209"/>
              <a:chExt cx="4175129" cy="743033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1A17C491-3B3C-4367-8710-627155469D48}"/>
                  </a:ext>
                </a:extLst>
              </p:cNvPr>
              <p:cNvGrpSpPr/>
              <p:nvPr/>
            </p:nvGrpSpPr>
            <p:grpSpPr>
              <a:xfrm>
                <a:off x="407984" y="5521209"/>
                <a:ext cx="4175129" cy="433659"/>
                <a:chOff x="407984" y="5668347"/>
                <a:chExt cx="3575123" cy="286530"/>
              </a:xfrm>
            </p:grpSpPr>
            <p:sp>
              <p:nvSpPr>
                <p:cNvPr id="35" name="Прямоугольник: скругленные верхние углы 34"/>
                <p:cNvSpPr/>
                <p:nvPr/>
              </p:nvSpPr>
              <p:spPr>
                <a:xfrm rot="5400000">
                  <a:off x="3079227" y="5050996"/>
                  <a:ext cx="286528" cy="152123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ru-RU" b="1" dirty="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        35%</a:t>
                  </a:r>
                </a:p>
              </p:txBody>
            </p:sp>
            <p:sp>
              <p:nvSpPr>
                <p:cNvPr id="34" name="Прямоугольник: скругленные верхние углы 33"/>
                <p:cNvSpPr/>
                <p:nvPr/>
              </p:nvSpPr>
              <p:spPr>
                <a:xfrm rot="5400000">
                  <a:off x="1621141" y="4455190"/>
                  <a:ext cx="286529" cy="271284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ru-RU" b="1" dirty="0">
                      <a:cs typeface="Arial" panose="020B0604020202020204" pitchFamily="34" charset="0"/>
                    </a:rPr>
                    <a:t>65%</a:t>
                  </a: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407988" y="5987243"/>
                <a:ext cx="289266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Bef>
                    <a:spcPts val="300"/>
                  </a:spcBef>
                  <a:defRPr sz="1100" b="1">
                    <a:solidFill>
                      <a:schemeClr val="bg2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defRPr>
                </a:lvl1pPr>
              </a:lstStyle>
              <a:p>
                <a:pPr lvl="0" algn="ctr">
                  <a:defRPr/>
                </a:pPr>
                <a:r>
                  <a:rPr lang="en-US" sz="1200" b="0" kern="0" dirty="0">
                    <a:solidFill>
                      <a:schemeClr val="tx1"/>
                    </a:solidFill>
                    <a:latin typeface="+mn-lt"/>
                  </a:rPr>
                  <a:t>hard skills</a:t>
                </a:r>
                <a:endParaRPr lang="ru-RU" sz="1200" kern="0" dirty="0">
                  <a:solidFill>
                    <a:srgbClr val="5D2A60"/>
                  </a:solidFill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197178" y="5987242"/>
                <a:ext cx="12689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spcBef>
                    <a:spcPts val="300"/>
                  </a:spcBef>
                  <a:defRPr sz="1100" b="1">
                    <a:solidFill>
                      <a:schemeClr val="bg2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defRPr>
                </a:lvl1pPr>
              </a:lstStyle>
              <a:p>
                <a:pPr lvl="0" algn="ctr">
                  <a:defRPr/>
                </a:pPr>
                <a:r>
                  <a:rPr lang="en-US" sz="1200" b="0" kern="0" dirty="0">
                    <a:solidFill>
                      <a:schemeClr val="tx1"/>
                    </a:solidFill>
                    <a:latin typeface="+mn-lt"/>
                  </a:rPr>
                  <a:t>soft skills</a:t>
                </a:r>
                <a:endParaRPr lang="ru-RU" sz="1200" kern="0" dirty="0">
                  <a:solidFill>
                    <a:srgbClr val="5D2A60"/>
                  </a:solidFill>
                  <a:latin typeface="+mn-lt"/>
                </a:endParaRPr>
              </a:p>
            </p:txBody>
          </p:sp>
        </p:grpSp>
      </p:grpSp>
      <p:sp>
        <p:nvSpPr>
          <p:cNvPr id="27" name="Заголовок 48">
            <a:extLst>
              <a:ext uri="{FF2B5EF4-FFF2-40B4-BE49-F238E27FC236}">
                <a16:creationId xmlns:a16="http://schemas.microsoft.com/office/drawing/2014/main" id="{517C5495-1308-4ED1-861B-B1AE7A6E04CA}"/>
              </a:ext>
            </a:extLst>
          </p:cNvPr>
          <p:cNvSpPr>
            <a:spLocks noGrp="1"/>
          </p:cNvSpPr>
          <p:nvPr/>
        </p:nvSpPr>
        <p:spPr>
          <a:xfrm>
            <a:off x="407988" y="3355974"/>
            <a:ext cx="4175126" cy="1058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/>
              <a:t>Университет</a:t>
            </a:r>
            <a:br>
              <a:rPr lang="ru-RU" dirty="0"/>
            </a:br>
            <a:r>
              <a:rPr lang="ru-RU" dirty="0"/>
              <a:t>Банка России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A29CC8-445F-4B9C-979D-4A0274052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44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Молодежные форумы</a:t>
            </a:r>
            <a:br>
              <a:rPr lang="ru-RU" dirty="0"/>
            </a:br>
            <a:r>
              <a:rPr lang="ru-RU" dirty="0"/>
              <a:t>и программы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321DD-B1C3-4C14-ADF7-2F3D9BE3DCB4}"/>
              </a:ext>
            </a:extLst>
          </p:cNvPr>
          <p:cNvSpPr txBox="1"/>
          <p:nvPr/>
        </p:nvSpPr>
        <p:spPr>
          <a:xfrm>
            <a:off x="407989" y="3635049"/>
            <a:ext cx="3460954" cy="2673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79227">
              <a:spcBef>
                <a:spcPts val="600"/>
              </a:spcBef>
              <a:defRPr/>
            </a:pPr>
            <a:r>
              <a:rPr lang="ru-RU" b="1" dirty="0">
                <a:latin typeface="Arial Regular"/>
                <a:cs typeface="Arial" panose="020B0604020202020204" pitchFamily="34" charset="0"/>
              </a:rPr>
              <a:t>FINODAYS — молодежная программа финансового форума FINOPOLIS</a:t>
            </a:r>
            <a:br>
              <a:rPr lang="ru-RU" b="1" dirty="0">
                <a:latin typeface="Arial Regular"/>
                <a:cs typeface="Arial" panose="020B0604020202020204" pitchFamily="34" charset="0"/>
              </a:rPr>
            </a:br>
            <a:r>
              <a:rPr lang="ru-RU" b="1" dirty="0">
                <a:latin typeface="Arial Regular"/>
                <a:cs typeface="Arial" panose="020B0604020202020204" pitchFamily="34" charset="0"/>
              </a:rPr>
              <a:t/>
            </a:r>
            <a:br>
              <a:rPr lang="ru-RU" b="1" dirty="0">
                <a:latin typeface="Arial Regular"/>
                <a:cs typeface="Arial" panose="020B0604020202020204" pitchFamily="34" charset="0"/>
              </a:rPr>
            </a:br>
            <a:r>
              <a:rPr lang="ru-RU" b="1" dirty="0">
                <a:latin typeface="Arial Regular"/>
                <a:cs typeface="Arial" panose="020B0604020202020204" pitchFamily="34" charset="0"/>
              </a:rPr>
              <a:t/>
            </a:r>
            <a:br>
              <a:rPr lang="ru-RU" b="1" dirty="0">
                <a:latin typeface="Arial Regular"/>
                <a:cs typeface="Arial" panose="020B0604020202020204" pitchFamily="34" charset="0"/>
              </a:rPr>
            </a:br>
            <a:endParaRPr lang="ru-RU" b="1" dirty="0">
              <a:latin typeface="Arial Regular"/>
              <a:cs typeface="Arial" panose="020B0604020202020204" pitchFamily="34" charset="0"/>
            </a:endParaRPr>
          </a:p>
          <a:p>
            <a:pPr defTabSz="779227">
              <a:spcBef>
                <a:spcPts val="600"/>
              </a:spcBef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Regular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Regular"/>
                <a:cs typeface="Arial" panose="020B0604020202020204" pitchFamily="34" charset="0"/>
              </a:rPr>
              <a:t>00+ заявок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Regular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Regular"/>
                <a:cs typeface="Arial" panose="020B0604020202020204" pitchFamily="34" charset="0"/>
              </a:rPr>
              <a:t>80+ участников финальной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Regular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Regular"/>
                <a:cs typeface="Arial" panose="020B0604020202020204" pitchFamily="34" charset="0"/>
              </a:rPr>
              <a:t>части программы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3" b="2601"/>
          <a:stretch/>
        </p:blipFill>
        <p:spPr>
          <a:xfrm>
            <a:off x="407989" y="1591121"/>
            <a:ext cx="3460954" cy="1837879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E321DD-B1C3-4C14-ADF7-2F3D9BE3DCB4}"/>
              </a:ext>
            </a:extLst>
          </p:cNvPr>
          <p:cNvSpPr txBox="1"/>
          <p:nvPr/>
        </p:nvSpPr>
        <p:spPr>
          <a:xfrm>
            <a:off x="7608888" y="3635049"/>
            <a:ext cx="3455987" cy="2673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79227">
              <a:spcBef>
                <a:spcPts val="600"/>
              </a:spcBef>
              <a:defRPr/>
            </a:pPr>
            <a:r>
              <a:rPr lang="ru-RU" b="1" dirty="0">
                <a:latin typeface="Arial Regular"/>
                <a:cs typeface="Arial" panose="020B0604020202020204" pitchFamily="34" charset="0"/>
              </a:rPr>
              <a:t>Летняя международная </a:t>
            </a:r>
            <a:br>
              <a:rPr lang="ru-RU" b="1" dirty="0">
                <a:latin typeface="Arial Regular"/>
                <a:cs typeface="Arial" panose="020B0604020202020204" pitchFamily="34" charset="0"/>
              </a:rPr>
            </a:br>
            <a:r>
              <a:rPr lang="ru-RU" b="1" dirty="0">
                <a:latin typeface="Arial Regular"/>
                <a:cs typeface="Arial" panose="020B0604020202020204" pitchFamily="34" charset="0"/>
              </a:rPr>
              <a:t>макроэкономическая школа</a:t>
            </a:r>
            <a:endParaRPr lang="en-US" b="1" dirty="0">
              <a:latin typeface="Arial Regular"/>
              <a:cs typeface="Arial" panose="020B0604020202020204" pitchFamily="34" charset="0"/>
            </a:endParaRPr>
          </a:p>
          <a:p>
            <a:pPr marL="177800" indent="-177800" defTabSz="77922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latin typeface="Arial Regular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b="9579"/>
          <a:stretch/>
        </p:blipFill>
        <p:spPr>
          <a:xfrm>
            <a:off x="7608888" y="1591239"/>
            <a:ext cx="3435352" cy="1836387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321DD-B1C3-4C14-ADF7-2F3D9BE3DCB4}"/>
              </a:ext>
            </a:extLst>
          </p:cNvPr>
          <p:cNvSpPr txBox="1"/>
          <p:nvPr/>
        </p:nvSpPr>
        <p:spPr>
          <a:xfrm>
            <a:off x="4008438" y="3635049"/>
            <a:ext cx="3455986" cy="2673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defTabSz="779227">
              <a:spcBef>
                <a:spcPts val="600"/>
              </a:spcBef>
              <a:defRPr sz="2000" b="1">
                <a:solidFill>
                  <a:schemeClr val="accent1">
                    <a:lumMod val="75000"/>
                  </a:schemeClr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</a:rPr>
              <a:t>Молодежная программа Уральского форума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по информационной безопасности финансовой сферы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вузов-участников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23489"/>
          <a:stretch/>
        </p:blipFill>
        <p:spPr>
          <a:xfrm>
            <a:off x="4008438" y="1591239"/>
            <a:ext cx="3455987" cy="1836387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BF0959-5419-4012-9FE7-D3A436290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06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один скругленный угол 19"/>
          <p:cNvSpPr/>
          <p:nvPr/>
        </p:nvSpPr>
        <p:spPr>
          <a:xfrm flipH="1">
            <a:off x="5742747" y="0"/>
            <a:ext cx="6449253" cy="6858001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9" y="404813"/>
            <a:ext cx="4895849" cy="776287"/>
          </a:xfrm>
        </p:spPr>
        <p:txBody>
          <a:bodyPr/>
          <a:lstStyle/>
          <a:p>
            <a:r>
              <a:rPr lang="ru-RU" dirty="0"/>
              <a:t>Финтех Хаб</a:t>
            </a:r>
            <a:br>
              <a:rPr lang="ru-RU" dirty="0"/>
            </a:br>
            <a:r>
              <a:rPr lang="ru-RU" dirty="0"/>
              <a:t>Банка России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74B8DE4-40F1-43ED-ADE8-4B428B811ABD}"/>
              </a:ext>
            </a:extLst>
          </p:cNvPr>
          <p:cNvGrpSpPr/>
          <p:nvPr/>
        </p:nvGrpSpPr>
        <p:grpSpPr>
          <a:xfrm>
            <a:off x="357498" y="1527218"/>
            <a:ext cx="5148873" cy="1133952"/>
            <a:chOff x="173320" y="1527218"/>
            <a:chExt cx="5148873" cy="1133952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BCA40CE4-CACB-46B2-AB20-2740197F7DC7}"/>
                </a:ext>
              </a:extLst>
            </p:cNvPr>
            <p:cNvGrpSpPr/>
            <p:nvPr/>
          </p:nvGrpSpPr>
          <p:grpSpPr>
            <a:xfrm>
              <a:off x="173320" y="1527218"/>
              <a:ext cx="857132" cy="857132"/>
              <a:chOff x="3828631" y="2570623"/>
              <a:chExt cx="857132" cy="857132"/>
            </a:xfrm>
          </p:grpSpPr>
          <p:sp>
            <p:nvSpPr>
              <p:cNvPr id="31" name="Google Shape;391;p20">
                <a:extLst>
                  <a:ext uri="{FF2B5EF4-FFF2-40B4-BE49-F238E27FC236}">
                    <a16:creationId xmlns:a16="http://schemas.microsoft.com/office/drawing/2014/main" id="{7D8DE011-E37B-4B8C-890B-47E5F5FAA4D5}"/>
                  </a:ext>
                </a:extLst>
              </p:cNvPr>
              <p:cNvSpPr/>
              <p:nvPr/>
            </p:nvSpPr>
            <p:spPr>
              <a:xfrm>
                <a:off x="3828631" y="2570623"/>
                <a:ext cx="857132" cy="85713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/>
              </a:p>
            </p:txBody>
          </p:sp>
          <p:sp>
            <p:nvSpPr>
              <p:cNvPr id="32" name="Google Shape;391;p20">
                <a:extLst>
                  <a:ext uri="{FF2B5EF4-FFF2-40B4-BE49-F238E27FC236}">
                    <a16:creationId xmlns:a16="http://schemas.microsoft.com/office/drawing/2014/main" id="{3B7B56A0-1959-4560-BACF-A2729453560F}"/>
                  </a:ext>
                </a:extLst>
              </p:cNvPr>
              <p:cNvSpPr/>
              <p:nvPr/>
            </p:nvSpPr>
            <p:spPr>
              <a:xfrm>
                <a:off x="3929713" y="2671705"/>
                <a:ext cx="654968" cy="65496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9CD9B9E-41F6-C04F-8DE2-FE3E7D490723}"/>
                </a:ext>
              </a:extLst>
            </p:cNvPr>
            <p:cNvSpPr/>
            <p:nvPr/>
          </p:nvSpPr>
          <p:spPr>
            <a:xfrm>
              <a:off x="426344" y="1676285"/>
              <a:ext cx="4895849" cy="98488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ru-RU" sz="36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1602</a:t>
              </a:r>
              <a:r>
                <a:rPr lang="ru-RU" sz="1400" dirty="0">
                  <a:latin typeface="Arial Regular"/>
                </a:rPr>
                <a:t> </a:t>
              </a:r>
              <a:r>
                <a:rPr lang="ru-RU" sz="1400" b="1" dirty="0">
                  <a:latin typeface="Arial Regular"/>
                </a:rPr>
                <a:t>студента </a:t>
              </a:r>
              <a:r>
                <a:rPr lang="ru-RU" sz="1400" dirty="0">
                  <a:latin typeface="Arial Regular"/>
                </a:rPr>
                <a:t/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приняли участие в отборе из 22 регионов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Российской Федерации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EBF1CBB-9552-4E49-9516-FDD1894E4C19}"/>
              </a:ext>
            </a:extLst>
          </p:cNvPr>
          <p:cNvGrpSpPr/>
          <p:nvPr/>
        </p:nvGrpSpPr>
        <p:grpSpPr>
          <a:xfrm>
            <a:off x="357498" y="2740276"/>
            <a:ext cx="5315783" cy="1575339"/>
            <a:chOff x="173320" y="2650670"/>
            <a:chExt cx="5315783" cy="1575339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60A41F0-852B-4CD7-85C8-04AFDB79CA24}"/>
                </a:ext>
              </a:extLst>
            </p:cNvPr>
            <p:cNvGrpSpPr/>
            <p:nvPr/>
          </p:nvGrpSpPr>
          <p:grpSpPr>
            <a:xfrm>
              <a:off x="173320" y="2650670"/>
              <a:ext cx="2250793" cy="1144452"/>
              <a:chOff x="173320" y="2650670"/>
              <a:chExt cx="2250793" cy="1144452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04590EC2-C07C-4FA7-8C65-B285F03B0185}"/>
                  </a:ext>
                </a:extLst>
              </p:cNvPr>
              <p:cNvGrpSpPr/>
              <p:nvPr/>
            </p:nvGrpSpPr>
            <p:grpSpPr>
              <a:xfrm>
                <a:off x="173320" y="2650670"/>
                <a:ext cx="857132" cy="857132"/>
                <a:chOff x="3828631" y="2570623"/>
                <a:chExt cx="857132" cy="857132"/>
              </a:xfrm>
            </p:grpSpPr>
            <p:sp>
              <p:nvSpPr>
                <p:cNvPr id="28" name="Google Shape;391;p20">
                  <a:extLst>
                    <a:ext uri="{FF2B5EF4-FFF2-40B4-BE49-F238E27FC236}">
                      <a16:creationId xmlns:a16="http://schemas.microsoft.com/office/drawing/2014/main" id="{CD9D1781-8B67-4D48-B97F-CFF3F4F93238}"/>
                    </a:ext>
                  </a:extLst>
                </p:cNvPr>
                <p:cNvSpPr/>
                <p:nvPr/>
              </p:nvSpPr>
              <p:spPr>
                <a:xfrm>
                  <a:off x="3828631" y="2570623"/>
                  <a:ext cx="857132" cy="85713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  <a:alpha val="2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1" dirty="0"/>
                </a:p>
              </p:txBody>
            </p:sp>
            <p:sp>
              <p:nvSpPr>
                <p:cNvPr id="29" name="Google Shape;391;p20">
                  <a:extLst>
                    <a:ext uri="{FF2B5EF4-FFF2-40B4-BE49-F238E27FC236}">
                      <a16:creationId xmlns:a16="http://schemas.microsoft.com/office/drawing/2014/main" id="{BB468352-7511-44AF-BBCF-3AF6B36BA7F9}"/>
                    </a:ext>
                  </a:extLst>
                </p:cNvPr>
                <p:cNvSpPr/>
                <p:nvPr/>
              </p:nvSpPr>
              <p:spPr>
                <a:xfrm>
                  <a:off x="3929713" y="2671705"/>
                  <a:ext cx="654968" cy="654968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 dirty="0"/>
                </a:p>
              </p:txBody>
            </p:sp>
          </p:grp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D03DC62-6508-EB4E-A447-3288A76F3BDE}"/>
                  </a:ext>
                </a:extLst>
              </p:cNvPr>
              <p:cNvSpPr/>
              <p:nvPr/>
            </p:nvSpPr>
            <p:spPr>
              <a:xfrm>
                <a:off x="426344" y="2810237"/>
                <a:ext cx="1997769" cy="98488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r>
                  <a:rPr lang="ru-RU" sz="3600" b="1" dirty="0">
                    <a:solidFill>
                      <a:schemeClr val="accent1">
                        <a:lumMod val="75000"/>
                      </a:schemeClr>
                    </a:solidFill>
                    <a:latin typeface="Arial Regular"/>
                  </a:rPr>
                  <a:t>143</a:t>
                </a:r>
                <a:r>
                  <a:rPr lang="ru-RU" sz="1400" dirty="0">
                    <a:latin typeface="Arial Regular"/>
                  </a:rPr>
                  <a:t> </a:t>
                </a:r>
                <a:r>
                  <a:rPr lang="ru-RU" sz="1400" b="1" dirty="0">
                    <a:latin typeface="Arial Regular"/>
                  </a:rPr>
                  <a:t>выпускника</a:t>
                </a:r>
              </a:p>
              <a:p>
                <a:r>
                  <a:rPr lang="ru-RU" sz="1400" dirty="0">
                    <a:latin typeface="Arial Regular"/>
                  </a:rPr>
                  <a:t>семи образовательных программ</a:t>
                </a: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1A05643F-3E0B-4ED3-A507-86EBFE08B27E}"/>
                </a:ext>
              </a:extLst>
            </p:cNvPr>
            <p:cNvGrpSpPr/>
            <p:nvPr/>
          </p:nvGrpSpPr>
          <p:grpSpPr>
            <a:xfrm>
              <a:off x="2502974" y="2650670"/>
              <a:ext cx="2986129" cy="1575339"/>
              <a:chOff x="2502974" y="2650670"/>
              <a:chExt cx="2986129" cy="1575339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EFDF310F-D6B6-444E-A208-609AAD63A110}"/>
                  </a:ext>
                </a:extLst>
              </p:cNvPr>
              <p:cNvGrpSpPr/>
              <p:nvPr/>
            </p:nvGrpSpPr>
            <p:grpSpPr>
              <a:xfrm>
                <a:off x="2502974" y="2650670"/>
                <a:ext cx="857132" cy="857132"/>
                <a:chOff x="2248244" y="2699222"/>
                <a:chExt cx="857132" cy="857132"/>
              </a:xfrm>
            </p:grpSpPr>
            <p:sp>
              <p:nvSpPr>
                <p:cNvPr id="37" name="Google Shape;391;p20">
                  <a:extLst>
                    <a:ext uri="{FF2B5EF4-FFF2-40B4-BE49-F238E27FC236}">
                      <a16:creationId xmlns:a16="http://schemas.microsoft.com/office/drawing/2014/main" id="{DD89A984-E2A3-41E7-A0B5-3D5333EFB736}"/>
                    </a:ext>
                  </a:extLst>
                </p:cNvPr>
                <p:cNvSpPr/>
                <p:nvPr/>
              </p:nvSpPr>
              <p:spPr>
                <a:xfrm>
                  <a:off x="2248244" y="2699222"/>
                  <a:ext cx="857132" cy="85713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  <a:alpha val="2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1" dirty="0"/>
                </a:p>
              </p:txBody>
            </p:sp>
            <p:sp>
              <p:nvSpPr>
                <p:cNvPr id="38" name="Google Shape;391;p20">
                  <a:extLst>
                    <a:ext uri="{FF2B5EF4-FFF2-40B4-BE49-F238E27FC236}">
                      <a16:creationId xmlns:a16="http://schemas.microsoft.com/office/drawing/2014/main" id="{628EF23B-821E-4077-893E-FB7F6C71156B}"/>
                    </a:ext>
                  </a:extLst>
                </p:cNvPr>
                <p:cNvSpPr/>
                <p:nvPr/>
              </p:nvSpPr>
              <p:spPr>
                <a:xfrm>
                  <a:off x="2349326" y="2800304"/>
                  <a:ext cx="654968" cy="654968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 dirty="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8D9998-0CE4-F14F-B809-908D1D3D574C}"/>
                  </a:ext>
                </a:extLst>
              </p:cNvPr>
              <p:cNvSpPr txBox="1"/>
              <p:nvPr/>
            </p:nvSpPr>
            <p:spPr>
              <a:xfrm>
                <a:off x="2752254" y="2810237"/>
                <a:ext cx="2736849" cy="141577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ru-RU"/>
                </a:defPPr>
                <a:lvl1pPr>
                  <a:spcAft>
                    <a:spcPts val="485"/>
                  </a:spcAft>
                  <a:defRPr sz="1698">
                    <a:latin typeface="PT_Russia-Text"/>
                  </a:defRPr>
                </a:lvl1pPr>
              </a:lstStyle>
              <a:p>
                <a:pPr>
                  <a:spcAft>
                    <a:spcPts val="0"/>
                  </a:spcAft>
                </a:pPr>
                <a:r>
                  <a:rPr lang="ru-RU" sz="3600" b="1" dirty="0">
                    <a:solidFill>
                      <a:schemeClr val="accent1">
                        <a:lumMod val="75000"/>
                      </a:schemeClr>
                    </a:solidFill>
                    <a:latin typeface="Arial Regular"/>
                  </a:rPr>
                  <a:t>96</a:t>
                </a:r>
                <a:r>
                  <a:rPr lang="ru-RU" sz="1400" dirty="0">
                    <a:latin typeface="Arial Regular"/>
                  </a:rPr>
                  <a:t> </a:t>
                </a:r>
                <a:r>
                  <a:rPr lang="ru-RU" sz="1400" b="1" dirty="0">
                    <a:latin typeface="Arial Regular"/>
                  </a:rPr>
                  <a:t>выпускников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400" dirty="0">
                    <a:latin typeface="Arial Regular"/>
                  </a:rPr>
                  <a:t>поступили на практику/ стажировку в Банк России</a:t>
                </a:r>
                <a:br>
                  <a:rPr lang="ru-RU" sz="1400" dirty="0">
                    <a:latin typeface="Arial Regular"/>
                  </a:rPr>
                </a:br>
                <a:r>
                  <a:rPr lang="ru-RU" sz="1400" dirty="0">
                    <a:latin typeface="Arial Regular"/>
                  </a:rPr>
                  <a:t>или стали сотрудниками компаний финансового рынка</a:t>
                </a:r>
              </a:p>
            </p:txBody>
          </p:sp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072A982-6F64-4348-BAAF-CDB58E382AEF}"/>
              </a:ext>
            </a:extLst>
          </p:cNvPr>
          <p:cNvGrpSpPr/>
          <p:nvPr/>
        </p:nvGrpSpPr>
        <p:grpSpPr>
          <a:xfrm>
            <a:off x="357498" y="4204341"/>
            <a:ext cx="5130518" cy="2166957"/>
            <a:chOff x="173320" y="4204341"/>
            <a:chExt cx="5130518" cy="2166957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8331D25A-3680-4B52-88B0-57BB85163A6C}"/>
                </a:ext>
              </a:extLst>
            </p:cNvPr>
            <p:cNvGrpSpPr/>
            <p:nvPr/>
          </p:nvGrpSpPr>
          <p:grpSpPr>
            <a:xfrm>
              <a:off x="173320" y="4204341"/>
              <a:ext cx="857132" cy="857132"/>
              <a:chOff x="3828631" y="2570623"/>
              <a:chExt cx="857132" cy="857132"/>
            </a:xfrm>
          </p:grpSpPr>
          <p:sp>
            <p:nvSpPr>
              <p:cNvPr id="34" name="Google Shape;391;p20">
                <a:extLst>
                  <a:ext uri="{FF2B5EF4-FFF2-40B4-BE49-F238E27FC236}">
                    <a16:creationId xmlns:a16="http://schemas.microsoft.com/office/drawing/2014/main" id="{53EA196F-EB32-4C13-A235-0066D907A766}"/>
                  </a:ext>
                </a:extLst>
              </p:cNvPr>
              <p:cNvSpPr/>
              <p:nvPr/>
            </p:nvSpPr>
            <p:spPr>
              <a:xfrm>
                <a:off x="3828631" y="2570623"/>
                <a:ext cx="857132" cy="85713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/>
              </a:p>
            </p:txBody>
          </p:sp>
          <p:sp>
            <p:nvSpPr>
              <p:cNvPr id="35" name="Google Shape;391;p20">
                <a:extLst>
                  <a:ext uri="{FF2B5EF4-FFF2-40B4-BE49-F238E27FC236}">
                    <a16:creationId xmlns:a16="http://schemas.microsoft.com/office/drawing/2014/main" id="{8F5C35FB-5C95-4F62-BB00-BA2A07646273}"/>
                  </a:ext>
                </a:extLst>
              </p:cNvPr>
              <p:cNvSpPr/>
              <p:nvPr/>
            </p:nvSpPr>
            <p:spPr>
              <a:xfrm>
                <a:off x="3929713" y="2671705"/>
                <a:ext cx="654968" cy="65496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7C63F4F-6E37-42F7-860A-A52C609DE813}"/>
                </a:ext>
              </a:extLst>
            </p:cNvPr>
            <p:cNvGrpSpPr/>
            <p:nvPr/>
          </p:nvGrpSpPr>
          <p:grpSpPr>
            <a:xfrm>
              <a:off x="317837" y="4375076"/>
              <a:ext cx="4986001" cy="1996222"/>
              <a:chOff x="317837" y="4142367"/>
              <a:chExt cx="4986001" cy="199622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5F09D5-4BAB-4DB9-91FB-0E4F8F75F0B8}"/>
                  </a:ext>
                </a:extLst>
              </p:cNvPr>
              <p:cNvSpPr txBox="1"/>
              <p:nvPr/>
            </p:nvSpPr>
            <p:spPr>
              <a:xfrm>
                <a:off x="426344" y="4142367"/>
                <a:ext cx="4877494" cy="98488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ru-RU"/>
                </a:defPPr>
                <a:lvl1pPr>
                  <a:spcAft>
                    <a:spcPts val="485"/>
                  </a:spcAft>
                  <a:defRPr sz="1698">
                    <a:latin typeface="PT_Russia-Text"/>
                  </a:defRPr>
                </a:lvl1pPr>
              </a:lstStyle>
              <a:p>
                <a:pPr>
                  <a:spcAft>
                    <a:spcPts val="0"/>
                  </a:spcAft>
                </a:pPr>
                <a:r>
                  <a:rPr lang="ru-RU" sz="3600" b="1" dirty="0">
                    <a:solidFill>
                      <a:schemeClr val="accent1">
                        <a:lumMod val="75000"/>
                      </a:schemeClr>
                    </a:solidFill>
                    <a:latin typeface="Arial Regular"/>
                  </a:rPr>
                  <a:t>7</a:t>
                </a:r>
                <a:r>
                  <a:rPr lang="ru-RU" sz="1400" b="1" dirty="0">
                    <a:latin typeface="Arial Regular"/>
                  </a:rPr>
                  <a:t>компаний отраслевых партнеров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400" dirty="0">
                    <a:latin typeface="Arial Regular"/>
                  </a:rPr>
                  <a:t>предоставляют уникальный опыт и возможности участникам образовательных программ</a:t>
                </a:r>
              </a:p>
            </p:txBody>
          </p: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2AB00DC7-18A5-485B-BFE5-1CBB1CBDE81A}"/>
                  </a:ext>
                </a:extLst>
              </p:cNvPr>
              <p:cNvGrpSpPr/>
              <p:nvPr/>
            </p:nvGrpSpPr>
            <p:grpSpPr>
              <a:xfrm>
                <a:off x="317837" y="5269997"/>
                <a:ext cx="4082147" cy="868592"/>
                <a:chOff x="317837" y="5172307"/>
                <a:chExt cx="5078311" cy="1080554"/>
              </a:xfrm>
            </p:grpSpPr>
            <p:pic>
              <p:nvPicPr>
                <p:cNvPr id="13" name="Picture 4" descr="Главная - НПК &quot;Атроник&quot;">
                  <a:extLst>
                    <a:ext uri="{FF2B5EF4-FFF2-40B4-BE49-F238E27FC236}">
                      <a16:creationId xmlns:a16="http://schemas.microsoft.com/office/drawing/2014/main" id="{7B3AB745-D5BE-4CF5-80B4-CD5C3F2374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2434" y="5285319"/>
                  <a:ext cx="1390306" cy="2585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>
                  <a:extLst>
                    <a:ext uri="{FF2B5EF4-FFF2-40B4-BE49-F238E27FC236}">
                      <a16:creationId xmlns:a16="http://schemas.microsoft.com/office/drawing/2014/main" id="{E4469661-33AC-4C4B-B934-C1B6AFD8F6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291" y="5200260"/>
                  <a:ext cx="1202969" cy="4287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3425EDE-54A3-40AA-8FBE-3723822709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513" b="34874"/>
                <a:stretch/>
              </p:blipFill>
              <p:spPr bwMode="auto">
                <a:xfrm>
                  <a:off x="3854915" y="5172307"/>
                  <a:ext cx="1400118" cy="4846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Рисунок 9">
                  <a:extLst>
                    <a:ext uri="{FF2B5EF4-FFF2-40B4-BE49-F238E27FC236}">
                      <a16:creationId xmlns:a16="http://schemas.microsoft.com/office/drawing/2014/main" id="{74EFFF4C-9A04-404C-A115-0B3B2FB5E1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grayscl/>
                  <a:extLs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6385" y="5804870"/>
                  <a:ext cx="1115366" cy="341269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4372D414-D3B8-4081-9990-B17400457B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hq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837" y="5698148"/>
                  <a:ext cx="1427170" cy="55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Ассоциация Финтех (АФТ)">
                  <a:extLst>
                    <a:ext uri="{FF2B5EF4-FFF2-40B4-BE49-F238E27FC236}">
                      <a16:creationId xmlns:a16="http://schemas.microsoft.com/office/drawing/2014/main" id="{3F321E37-664C-4317-8DE5-D6EAC99A8A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hq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8259" y="5810483"/>
                  <a:ext cx="1117889" cy="3300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Рисунок 16">
                  <a:extLst>
                    <a:ext uri="{FF2B5EF4-FFF2-40B4-BE49-F238E27FC236}">
                      <a16:creationId xmlns:a16="http://schemas.microsoft.com/office/drawing/2014/main" id="{74B61D76-DC6A-44E8-B514-AA69B678F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514" y="5796299"/>
                  <a:ext cx="798364" cy="35841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9A5031D-204D-47B4-94BC-78F7A1BDD130}"/>
              </a:ext>
            </a:extLst>
          </p:cNvPr>
          <p:cNvGrpSpPr/>
          <p:nvPr/>
        </p:nvGrpSpPr>
        <p:grpSpPr>
          <a:xfrm>
            <a:off x="6219857" y="477044"/>
            <a:ext cx="5616576" cy="5903912"/>
            <a:chOff x="6167437" y="613043"/>
            <a:chExt cx="5616576" cy="59039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67439" y="613043"/>
              <a:ext cx="5616574" cy="7762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779227">
                <a:spcBef>
                  <a:spcPts val="600"/>
                </a:spcBef>
              </a:pPr>
              <a:r>
                <a:rPr lang="ru-RU" sz="2000" b="1" dirty="0">
                  <a:latin typeface="Arial Regular"/>
                  <a:cs typeface="Arial" panose="020B0604020202020204" pitchFamily="34" charset="0"/>
                </a:rPr>
                <a:t>Наши образовательные</a:t>
              </a:r>
              <a:br>
                <a:rPr lang="ru-RU" sz="2000" b="1" dirty="0">
                  <a:latin typeface="Arial Regular"/>
                  <a:cs typeface="Arial" panose="020B0604020202020204" pitchFamily="34" charset="0"/>
                </a:rPr>
              </a:br>
              <a:r>
                <a:rPr lang="ru-RU" sz="2000" b="1" dirty="0">
                  <a:latin typeface="Arial Regular"/>
                  <a:cs typeface="Arial" panose="020B0604020202020204" pitchFamily="34" charset="0"/>
                </a:rPr>
                <a:t>программы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8D9998-0CE4-F14F-B809-908D1D3D574C}"/>
                </a:ext>
              </a:extLst>
            </p:cNvPr>
            <p:cNvSpPr txBox="1"/>
            <p:nvPr/>
          </p:nvSpPr>
          <p:spPr>
            <a:xfrm>
              <a:off x="6167437" y="1389330"/>
              <a:ext cx="5616575" cy="5127625"/>
            </a:xfrm>
            <a:prstGeom prst="rect">
              <a:avLst/>
            </a:prstGeom>
            <a:noFill/>
          </p:spPr>
          <p:txBody>
            <a:bodyPr wrap="square" lIns="0" tIns="0" rIns="0" bIns="0" numCol="2" spcCol="180000">
              <a:noAutofit/>
            </a:bodyPr>
            <a:lstStyle>
              <a:defPPr>
                <a:defRPr lang="ru-RU"/>
              </a:defPPr>
              <a:lvl1pPr>
                <a:spcAft>
                  <a:spcPts val="485"/>
                </a:spcAft>
                <a:defRPr sz="1698">
                  <a:latin typeface="PT_Russia-Text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Технологии распределенных реестров</a:t>
              </a:r>
            </a:p>
            <a:p>
              <a:pPr>
                <a:spcAft>
                  <a:spcPts val="0"/>
                </a:spcAft>
              </a:pPr>
              <a:r>
                <a:rPr lang="ru-RU" sz="1400" dirty="0">
                  <a:latin typeface="Arial Regular"/>
                </a:rPr>
                <a:t>научитесь проектировать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и разрабатывать собственное блокчейн решение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для финансовых организаций</a:t>
              </a:r>
            </a:p>
            <a:p>
              <a:pPr>
                <a:spcAft>
                  <a:spcPts val="0"/>
                </a:spcAft>
              </a:pP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Arial Regular"/>
              </a:endParaRPr>
            </a:p>
            <a:p>
              <a:pPr>
                <a:spcAft>
                  <a:spcPts val="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Открытые 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API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Arial Regular"/>
              </a:endParaRPr>
            </a:p>
            <a:p>
              <a:pPr>
                <a:spcAft>
                  <a:spcPts val="0"/>
                </a:spcAft>
              </a:pPr>
              <a:r>
                <a:rPr lang="ru-RU" sz="1400" dirty="0">
                  <a:latin typeface="Arial Regular"/>
                </a:rPr>
                <a:t>воспользуйтесь 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возможностями стандартов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и сертификационного стенда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для создания собственной интеграционной части финансового сервиса</a:t>
              </a:r>
            </a:p>
            <a:p>
              <a:pPr>
                <a:spcAft>
                  <a:spcPts val="0"/>
                </a:spcAft>
              </a:pP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Arial Regular"/>
              </a:endParaRPr>
            </a:p>
            <a:p>
              <a:pPr>
                <a:spcAft>
                  <a:spcPts val="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Биометрия</a:t>
              </a:r>
            </a:p>
            <a:p>
              <a:pPr>
                <a:spcAft>
                  <a:spcPts val="0"/>
                </a:spcAft>
              </a:pPr>
              <a:r>
                <a:rPr lang="ru-RU" sz="1400" dirty="0">
                  <a:latin typeface="Arial Regular"/>
                </a:rPr>
                <a:t>исследуйте технологию в нашей лаборатории и создайте собственный уникальный финансовый сервис, использующий биометрическую идентификацию</a:t>
              </a:r>
            </a:p>
            <a:p>
              <a:pPr>
                <a:spcAft>
                  <a:spcPts val="0"/>
                </a:spcAft>
              </a:pPr>
              <a:endParaRPr lang="ru-RU" sz="1400" dirty="0">
                <a:latin typeface="Arial Regular"/>
              </a:endParaRPr>
            </a:p>
            <a:p>
              <a:pPr>
                <a:spcAft>
                  <a:spcPts val="0"/>
                </a:spcAft>
              </a:pPr>
              <a:endParaRPr lang="ru-RU" sz="1400" dirty="0">
                <a:latin typeface="Arial Regular"/>
              </a:endParaRPr>
            </a:p>
            <a:p>
              <a:pPr>
                <a:spcAft>
                  <a:spcPts val="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Финансовая кибербезопасность</a:t>
              </a:r>
            </a:p>
            <a:p>
              <a:pPr>
                <a:spcAft>
                  <a:spcPts val="0"/>
                </a:spcAft>
              </a:pPr>
              <a:r>
                <a:rPr lang="ru-RU" sz="1400" dirty="0">
                  <a:latin typeface="Arial Regular"/>
                </a:rPr>
                <a:t>отработайте навыки идентификации и отражения кибератак на инфраструктуру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и платформы финансовых организаций на национальном Киберполигоне</a:t>
              </a:r>
            </a:p>
            <a:p>
              <a:pPr>
                <a:spcAft>
                  <a:spcPts val="0"/>
                </a:spcAft>
              </a:pP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Arial Regular"/>
              </a:endParaRPr>
            </a:p>
            <a:p>
              <a:pPr>
                <a:spcAft>
                  <a:spcPts val="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Сервисы платежной системы</a:t>
              </a:r>
            </a:p>
            <a:p>
              <a:pPr>
                <a:spcAft>
                  <a:spcPts val="0"/>
                </a:spcAft>
              </a:pPr>
              <a:r>
                <a:rPr lang="ru-RU" sz="1400" dirty="0">
                  <a:latin typeface="Arial Regular"/>
                </a:rPr>
                <a:t>разработайте крутое бизнес-обоснование своего платежного финансового сервиса, который изменит мир</a:t>
              </a:r>
            </a:p>
            <a:p>
              <a:pPr>
                <a:spcAft>
                  <a:spcPts val="0"/>
                </a:spcAft>
              </a:pPr>
              <a:endParaRPr lang="ru-RU" sz="1400" dirty="0">
                <a:latin typeface="Arial Regular"/>
              </a:endParaRPr>
            </a:p>
            <a:p>
              <a:pPr>
                <a:spcAft>
                  <a:spcPts val="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</a:rPr>
                <a:t>Инновации в платежах</a:t>
              </a:r>
            </a:p>
            <a:p>
              <a:pPr>
                <a:spcAft>
                  <a:spcPts val="0"/>
                </a:spcAft>
              </a:pPr>
              <a:r>
                <a:rPr lang="ru-RU" sz="1400" dirty="0">
                  <a:latin typeface="Arial Regular"/>
                </a:rPr>
                <a:t>придумайте и спроектируйте модели работы собственного финансового сервиса</a:t>
              </a:r>
              <a:br>
                <a:rPr lang="ru-RU" sz="1400" dirty="0">
                  <a:latin typeface="Arial Regular"/>
                </a:rPr>
              </a:br>
              <a:r>
                <a:rPr lang="ru-RU" sz="1400" dirty="0">
                  <a:latin typeface="Arial Regular"/>
                </a:rPr>
                <a:t>с экспертами платежных финансовых систем</a:t>
              </a: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4D4BD4-931D-4BE9-8A59-CD4B2DCE18D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435430" y="404813"/>
            <a:ext cx="1296000" cy="1296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BA0032-3DEE-4136-80A8-29C3E8A4F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один скругленный угол 20">
            <a:extLst>
              <a:ext uri="{FF2B5EF4-FFF2-40B4-BE49-F238E27FC236}">
                <a16:creationId xmlns:a16="http://schemas.microsoft.com/office/drawing/2014/main" id="{6099E3BB-620B-488D-969B-B3E486DB793C}"/>
              </a:ext>
            </a:extLst>
          </p:cNvPr>
          <p:cNvSpPr/>
          <p:nvPr/>
        </p:nvSpPr>
        <p:spPr>
          <a:xfrm flipH="1">
            <a:off x="6189793" y="0"/>
            <a:ext cx="6024561" cy="6857999"/>
          </a:xfrm>
          <a:prstGeom prst="round1Rect">
            <a:avLst>
              <a:gd name="adj" fmla="val 32746"/>
            </a:avLst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Базовая кафедра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Банка России</a:t>
            </a:r>
            <a:br>
              <a:rPr lang="ru-RU" dirty="0"/>
            </a:br>
            <a:r>
              <a:rPr lang="ru-RU" dirty="0"/>
              <a:t>в НИУ ВШЭ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321DD-B1C3-4C14-ADF7-2F3D9BE3DCB4}"/>
              </a:ext>
            </a:extLst>
          </p:cNvPr>
          <p:cNvSpPr txBox="1"/>
          <p:nvPr/>
        </p:nvSpPr>
        <p:spPr>
          <a:xfrm>
            <a:off x="407988" y="4199527"/>
            <a:ext cx="5616575" cy="1694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79227">
              <a:spcBef>
                <a:spcPts val="600"/>
              </a:spcBef>
              <a:defRPr/>
            </a:pPr>
            <a:r>
              <a:rPr lang="ru-RU" b="1" dirty="0">
                <a:latin typeface="Arial Regular"/>
                <a:cs typeface="Arial" panose="020B0604020202020204" pitchFamily="34" charset="0"/>
              </a:rPr>
              <a:t>Форматы</a:t>
            </a:r>
          </a:p>
          <a:p>
            <a:pPr marL="180975" indent="-180975" defTabSz="77922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Regular"/>
                <a:cs typeface="Arial" panose="020B0604020202020204" pitchFamily="34" charset="0"/>
              </a:rPr>
              <a:t>Лекции и мастер-классы руководителей Банка России </a:t>
            </a:r>
          </a:p>
          <a:p>
            <a:pPr marL="180975" indent="-180975" defTabSz="77922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Regular"/>
                <a:cs typeface="Arial" panose="020B0604020202020204" pitchFamily="34" charset="0"/>
              </a:rPr>
              <a:t>Проектная деятельность</a:t>
            </a:r>
          </a:p>
          <a:p>
            <a:pPr marL="180975" indent="-180975" defTabSz="77922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Regular"/>
                <a:cs typeface="Arial" panose="020B0604020202020204" pitchFamily="34" charset="0"/>
              </a:rPr>
              <a:t>Кураторство подготовки выпускных-квалификационных работ</a:t>
            </a:r>
          </a:p>
          <a:p>
            <a:pPr marL="180975" indent="-180975" defTabSz="77922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Regular"/>
                <a:cs typeface="Arial" panose="020B0604020202020204" pitchFamily="34" charset="0"/>
              </a:rPr>
              <a:t>Краткосрочные образовательные программы</a:t>
            </a:r>
            <a:endParaRPr lang="ru-RU" b="1" dirty="0">
              <a:latin typeface="Arial Regular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0E0014-6476-4734-B0AC-FC4EE1631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" y="2037353"/>
            <a:ext cx="2735262" cy="1937925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42C959-42CA-4A29-B348-781F8DC95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3" y="2037352"/>
            <a:ext cx="2731170" cy="193792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AB010B-3324-4EF9-BD24-C9F253DE0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5309" y="426449"/>
            <a:ext cx="1295400" cy="12954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3FAF847-6412-43F7-A23E-0A38FB422CAE}"/>
              </a:ext>
            </a:extLst>
          </p:cNvPr>
          <p:cNvGrpSpPr/>
          <p:nvPr/>
        </p:nvGrpSpPr>
        <p:grpSpPr>
          <a:xfrm>
            <a:off x="6623181" y="404813"/>
            <a:ext cx="4895848" cy="5903912"/>
            <a:chOff x="6888162" y="404813"/>
            <a:chExt cx="4895848" cy="590391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42D74C0-6F17-418D-8392-D8714C93C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162" y="404813"/>
              <a:ext cx="4788751" cy="2951162"/>
            </a:xfrm>
            <a:prstGeom prst="round2DiagRect">
              <a:avLst>
                <a:gd name="adj1" fmla="val 50000"/>
                <a:gd name="adj2" fmla="val 0"/>
              </a:avLst>
            </a:prstGeom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2E991B-B62B-4B08-B8CC-358C2BAD53ED}"/>
                </a:ext>
              </a:extLst>
            </p:cNvPr>
            <p:cNvSpPr txBox="1"/>
            <p:nvPr/>
          </p:nvSpPr>
          <p:spPr>
            <a:xfrm>
              <a:off x="8363803" y="4221164"/>
              <a:ext cx="3313110" cy="208756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ts val="1200"/>
                </a:spcBef>
                <a:defRPr sz="1400" spc="-15">
                  <a:solidFill>
                    <a:srgbClr val="2B2E33"/>
                  </a:solidFill>
                  <a:cs typeface="Times New Roman" panose="02020603050405020304" pitchFamily="18" charset="0"/>
                </a:defRPr>
              </a:lvl1pPr>
            </a:lstStyle>
            <a:p>
              <a:pPr lvl="0" algn="l">
                <a:lnSpc>
                  <a:spcPct val="100000"/>
                </a:lnSpc>
                <a:spcBef>
                  <a:spcPts val="1800"/>
                </a:spcBef>
                <a:buSzPct val="150000"/>
              </a:pPr>
              <a:r>
                <a:rPr lang="ru-RU" sz="36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  <a:cs typeface="+mn-cs"/>
                </a:rPr>
                <a:t>25 000+ </a:t>
              </a:r>
              <a:br>
                <a:rPr lang="ru-RU" sz="36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  <a:cs typeface="+mn-cs"/>
                </a:rPr>
              </a:br>
              <a:r>
                <a:rPr lang="ru-RU" dirty="0">
                  <a:solidFill>
                    <a:schemeClr val="tx1"/>
                  </a:solidFill>
                  <a:latin typeface="Arial Regular"/>
                  <a:cs typeface="+mn-cs"/>
                </a:rPr>
                <a:t>просмотров на</a:t>
              </a:r>
              <a:r>
                <a:rPr lang="en-US" dirty="0">
                  <a:solidFill>
                    <a:schemeClr val="tx1"/>
                  </a:solidFill>
                  <a:latin typeface="Arial Regular"/>
                  <a:cs typeface="+mn-cs"/>
                </a:rPr>
                <a:t> YouTube</a:t>
              </a:r>
            </a:p>
            <a:p>
              <a:pPr lvl="0" algn="l">
                <a:lnSpc>
                  <a:spcPct val="100000"/>
                </a:lnSpc>
                <a:buSzPct val="150000"/>
              </a:pPr>
              <a:r>
                <a:rPr lang="ru-RU" sz="36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  <a:cs typeface="+mn-cs"/>
                </a:rPr>
                <a:t>9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  <a:cs typeface="+mn-cs"/>
                </a:rPr>
                <a:t>4</a:t>
              </a:r>
              <a:r>
                <a:rPr lang="ru-RU" sz="36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  <a:cs typeface="+mn-cs"/>
                </a:rPr>
                <a:t> 000+ </a:t>
              </a:r>
              <a:br>
                <a:rPr lang="ru-RU" sz="3600" b="1" dirty="0">
                  <a:solidFill>
                    <a:schemeClr val="accent1">
                      <a:lumMod val="75000"/>
                    </a:schemeClr>
                  </a:solidFill>
                  <a:latin typeface="Arial Regular"/>
                  <a:cs typeface="+mn-cs"/>
                </a:rPr>
              </a:br>
              <a:r>
                <a:rPr lang="ru-RU" dirty="0">
                  <a:solidFill>
                    <a:schemeClr val="tx1"/>
                  </a:solidFill>
                  <a:latin typeface="Arial Regular"/>
                  <a:cs typeface="+mn-cs"/>
                </a:rPr>
                <a:t>просмотров в соц.</a:t>
              </a:r>
              <a:r>
                <a:rPr lang="en-US" dirty="0">
                  <a:solidFill>
                    <a:schemeClr val="tx1"/>
                  </a:solidFill>
                  <a:latin typeface="Arial Regular"/>
                  <a:cs typeface="+mn-cs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Arial Regular"/>
                  <a:cs typeface="+mn-cs"/>
                </a:rPr>
                <a:t>сети</a:t>
              </a:r>
              <a:r>
                <a:rPr lang="en-US" dirty="0">
                  <a:solidFill>
                    <a:schemeClr val="tx1"/>
                  </a:solidFill>
                  <a:latin typeface="Arial Regular"/>
                  <a:cs typeface="+mn-cs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Arial Regular"/>
                  <a:cs typeface="+mn-cs"/>
                </a:rPr>
                <a:t>ВКонтакте</a:t>
              </a:r>
            </a:p>
          </p:txBody>
        </p:sp>
        <p:sp>
          <p:nvSpPr>
            <p:cNvPr id="20" name="Нижний колонтитул 15">
              <a:extLst>
                <a:ext uri="{FF2B5EF4-FFF2-40B4-BE49-F238E27FC236}">
                  <a16:creationId xmlns:a16="http://schemas.microsoft.com/office/drawing/2014/main" id="{BDC9A35F-6AF2-48F6-A14E-CE6D3DA4A372}"/>
                </a:ext>
              </a:extLst>
            </p:cNvPr>
            <p:cNvSpPr txBox="1">
              <a:spLocks/>
            </p:cNvSpPr>
            <p:nvPr/>
          </p:nvSpPr>
          <p:spPr>
            <a:xfrm>
              <a:off x="6888163" y="3502025"/>
              <a:ext cx="4895847" cy="5746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defTabSz="779227">
                <a:spcBef>
                  <a:spcPts val="600"/>
                </a:spcBef>
                <a:defRPr b="1">
                  <a:latin typeface="Arial Regular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/>
                <a:t>Видео-интервью «Карьера в Банке России» для </a:t>
              </a:r>
              <a:r>
                <a:rPr lang="en-US" dirty="0"/>
                <a:t>YouTube-</a:t>
              </a:r>
              <a:r>
                <a:rPr lang="ru-RU" dirty="0"/>
                <a:t>канала НИУ ВШЭ 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6F93E0C-5861-449E-88B1-C5F6C5AA1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902573" y="4221164"/>
              <a:ext cx="1296000" cy="1296000"/>
            </a:xfrm>
            <a:prstGeom prst="rect">
              <a:avLst/>
            </a:prstGeom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153B22-586B-4BE4-853B-F462789D4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00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один скругленный угол 17">
            <a:extLst>
              <a:ext uri="{FF2B5EF4-FFF2-40B4-BE49-F238E27FC236}">
                <a16:creationId xmlns:a16="http://schemas.microsoft.com/office/drawing/2014/main" id="{DA0BFCD4-6F62-53F0-A975-D0CACD9109CC}"/>
              </a:ext>
            </a:extLst>
          </p:cNvPr>
          <p:cNvSpPr/>
          <p:nvPr/>
        </p:nvSpPr>
        <p:spPr>
          <a:xfrm flipH="1">
            <a:off x="6189793" y="0"/>
            <a:ext cx="6024561" cy="6857999"/>
          </a:xfrm>
          <a:prstGeom prst="round1Rect">
            <a:avLst>
              <a:gd name="adj" fmla="val 32746"/>
            </a:avLst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Региональные лектории, универсиады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153B22-586B-4BE4-853B-F462789D4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321DD-B1C3-4C14-ADF7-2F3D9BE3DCB4}"/>
              </a:ext>
            </a:extLst>
          </p:cNvPr>
          <p:cNvSpPr txBox="1"/>
          <p:nvPr/>
        </p:nvSpPr>
        <p:spPr>
          <a:xfrm>
            <a:off x="3287714" y="4793408"/>
            <a:ext cx="2736850" cy="1184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79227">
              <a:spcBef>
                <a:spcPts val="6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IT-</a:t>
            </a: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Лекторий (Рязань)</a:t>
            </a:r>
          </a:p>
        </p:txBody>
      </p:sp>
      <p:sp>
        <p:nvSpPr>
          <p:cNvPr id="20" name="Нижний колонтитул 15">
            <a:extLst>
              <a:ext uri="{FF2B5EF4-FFF2-40B4-BE49-F238E27FC236}">
                <a16:creationId xmlns:a16="http://schemas.microsoft.com/office/drawing/2014/main" id="{BDC9A35F-6AF2-48F6-A14E-CE6D3DA4A372}"/>
              </a:ext>
            </a:extLst>
          </p:cNvPr>
          <p:cNvSpPr txBox="1">
            <a:spLocks/>
          </p:cNvSpPr>
          <p:nvPr/>
        </p:nvSpPr>
        <p:spPr>
          <a:xfrm>
            <a:off x="6623182" y="3502025"/>
            <a:ext cx="4895847" cy="574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defTabSz="779227">
              <a:spcBef>
                <a:spcPts val="600"/>
              </a:spcBef>
              <a:defRPr b="1">
                <a:latin typeface="Arial Regular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</a:rPr>
              <a:t>Универсиада Южного ГУ Банка России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для вузов Южного и Северо-Кавказского федерального округов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3393" y="4221164"/>
            <a:ext cx="2731170" cy="5762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1800"/>
              </a:spcBef>
              <a:buSzPct val="150000"/>
            </a:pPr>
            <a:r>
              <a:rPr lang="ru-RU" sz="3600" b="1" spc="-15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2 940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321DD-B1C3-4C14-ADF7-2F3D9BE3DCB4}"/>
              </a:ext>
            </a:extLst>
          </p:cNvPr>
          <p:cNvSpPr txBox="1"/>
          <p:nvPr/>
        </p:nvSpPr>
        <p:spPr>
          <a:xfrm>
            <a:off x="407988" y="4793408"/>
            <a:ext cx="2811462" cy="1184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779227">
              <a:spcBef>
                <a:spcPts val="6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Лекторий (Тверь)</a:t>
            </a:r>
            <a:b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</a:rPr>
              <a:t>«Современные технологии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сбора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и обработки отчетности»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988" y="4221164"/>
            <a:ext cx="2735262" cy="5762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1800"/>
              </a:spcBef>
              <a:buSzPct val="150000"/>
            </a:pPr>
            <a:r>
              <a:rPr lang="ru-RU" sz="3600" b="1" spc="-15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3 283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E991B-B62B-4B08-B8CC-358C2BAD53ED}"/>
              </a:ext>
            </a:extLst>
          </p:cNvPr>
          <p:cNvSpPr txBox="1"/>
          <p:nvPr/>
        </p:nvSpPr>
        <p:spPr>
          <a:xfrm>
            <a:off x="6623181" y="4423717"/>
            <a:ext cx="2825619" cy="18850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1200"/>
              </a:spcBef>
              <a:defRPr sz="1400" spc="-15">
                <a:solidFill>
                  <a:srgbClr val="2B2E33"/>
                </a:solidFill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Региональный этап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 Regular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373 </a:t>
            </a:r>
            <a: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  <a:t/>
            </a:r>
            <a:b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</a:br>
            <a:r>
              <a:rPr lang="ru-RU" dirty="0">
                <a:solidFill>
                  <a:prstClr val="black"/>
                </a:solidFill>
                <a:latin typeface="Arial Regular"/>
              </a:rPr>
              <a:t>студентов</a:t>
            </a:r>
            <a:endParaRPr lang="en-US" dirty="0">
              <a:solidFill>
                <a:prstClr val="black"/>
              </a:solidFill>
              <a:latin typeface="Arial Regular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39</a:t>
            </a:r>
            <a: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  <a:t/>
            </a:r>
            <a:b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</a:br>
            <a:r>
              <a:rPr lang="ru-RU" dirty="0">
                <a:solidFill>
                  <a:prstClr val="black"/>
                </a:solidFill>
                <a:latin typeface="Arial Regular"/>
              </a:rPr>
              <a:t>вузов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2E991B-B62B-4B08-B8CC-358C2BAD53ED}"/>
              </a:ext>
            </a:extLst>
          </p:cNvPr>
          <p:cNvSpPr txBox="1"/>
          <p:nvPr/>
        </p:nvSpPr>
        <p:spPr>
          <a:xfrm>
            <a:off x="9202073" y="4423717"/>
            <a:ext cx="2825619" cy="18850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1200"/>
              </a:spcBef>
              <a:defRPr sz="1400" spc="-15">
                <a:solidFill>
                  <a:srgbClr val="2B2E33"/>
                </a:solidFill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Федеральный этап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 Regular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61 </a:t>
            </a:r>
            <a: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  <a:t/>
            </a:r>
            <a:b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</a:br>
            <a:r>
              <a:rPr lang="ru-RU" dirty="0">
                <a:solidFill>
                  <a:prstClr val="black"/>
                </a:solidFill>
                <a:latin typeface="Arial Regular"/>
              </a:rPr>
              <a:t>студентов</a:t>
            </a:r>
            <a:endParaRPr lang="en-US" dirty="0">
              <a:solidFill>
                <a:prstClr val="black"/>
              </a:solidFill>
              <a:latin typeface="Arial Regular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8</a:t>
            </a:r>
            <a: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  <a:t/>
            </a:r>
            <a:br>
              <a:rPr lang="ru-RU" sz="3600" b="1" dirty="0">
                <a:solidFill>
                  <a:srgbClr val="1C22A0">
                    <a:lumMod val="75000"/>
                  </a:srgbClr>
                </a:solidFill>
                <a:latin typeface="Arial Regular"/>
              </a:rPr>
            </a:br>
            <a:r>
              <a:rPr lang="ru-RU" dirty="0">
                <a:solidFill>
                  <a:prstClr val="black"/>
                </a:solidFill>
                <a:latin typeface="Arial Regular"/>
              </a:rPr>
              <a:t>вузов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3" b="10553"/>
          <a:stretch/>
        </p:blipFill>
        <p:spPr>
          <a:xfrm>
            <a:off x="6623181" y="404813"/>
            <a:ext cx="4840752" cy="286430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7184"/>
          <a:stretch/>
        </p:blipFill>
        <p:spPr>
          <a:xfrm>
            <a:off x="3287714" y="2064592"/>
            <a:ext cx="2731170" cy="2012108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0269" r="44848" b="4040"/>
          <a:stretch/>
        </p:blipFill>
        <p:spPr>
          <a:xfrm rot="5400000">
            <a:off x="767517" y="1702633"/>
            <a:ext cx="2012109" cy="273117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2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: скругленные верхние углы 57">
            <a:extLst>
              <a:ext uri="{FF2B5EF4-FFF2-40B4-BE49-F238E27FC236}">
                <a16:creationId xmlns:a16="http://schemas.microsoft.com/office/drawing/2014/main" id="{B8B78D67-CF21-4A97-9209-F4C5CD586A2A}"/>
              </a:ext>
            </a:extLst>
          </p:cNvPr>
          <p:cNvSpPr/>
          <p:nvPr/>
        </p:nvSpPr>
        <p:spPr>
          <a:xfrm>
            <a:off x="1" y="1671432"/>
            <a:ext cx="12192000" cy="5186569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A0E1CE-5F2B-44F7-ACBB-18368B6FD9AD}"/>
              </a:ext>
            </a:extLst>
          </p:cNvPr>
          <p:cNvSpPr txBox="1"/>
          <p:nvPr/>
        </p:nvSpPr>
        <p:spPr>
          <a:xfrm>
            <a:off x="9767889" y="3922869"/>
            <a:ext cx="2011650" cy="6529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ДЕЙСТВУЙТЕ!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5AB94-8A10-4BAE-9361-5A410E82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стратегии личного профессионального развития</a:t>
            </a: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46F86FA-DE44-4505-9E6E-DDAED97F8372}"/>
              </a:ext>
            </a:extLst>
          </p:cNvPr>
          <p:cNvGrpSpPr/>
          <p:nvPr/>
        </p:nvGrpSpPr>
        <p:grpSpPr>
          <a:xfrm>
            <a:off x="2109982" y="3551554"/>
            <a:ext cx="1395241" cy="1396298"/>
            <a:chOff x="2109982" y="3551554"/>
            <a:chExt cx="1395241" cy="1396298"/>
          </a:xfrm>
        </p:grpSpPr>
        <p:sp>
          <p:nvSpPr>
            <p:cNvPr id="43" name="Google Shape;390;p20">
              <a:extLst>
                <a:ext uri="{FF2B5EF4-FFF2-40B4-BE49-F238E27FC236}">
                  <a16:creationId xmlns:a16="http://schemas.microsoft.com/office/drawing/2014/main" id="{E6BF4AEC-D099-438A-A988-EB94221E052D}"/>
                </a:ext>
              </a:extLst>
            </p:cNvPr>
            <p:cNvSpPr/>
            <p:nvPr/>
          </p:nvSpPr>
          <p:spPr>
            <a:xfrm>
              <a:off x="2109982" y="3551554"/>
              <a:ext cx="1395241" cy="1396298"/>
            </a:xfrm>
            <a:custGeom>
              <a:avLst/>
              <a:gdLst/>
              <a:ahLst/>
              <a:cxnLst/>
              <a:rect l="l" t="t" r="r" b="b"/>
              <a:pathLst>
                <a:path w="42247" h="42279" extrusionOk="0">
                  <a:moveTo>
                    <a:pt x="18811" y="0"/>
                  </a:moveTo>
                  <a:cubicBezTo>
                    <a:pt x="18273" y="0"/>
                    <a:pt x="17830" y="412"/>
                    <a:pt x="17798" y="950"/>
                  </a:cubicBezTo>
                  <a:lnTo>
                    <a:pt x="17608" y="3579"/>
                  </a:lnTo>
                  <a:cubicBezTo>
                    <a:pt x="17545" y="3991"/>
                    <a:pt x="17260" y="4371"/>
                    <a:pt x="16816" y="4497"/>
                  </a:cubicBezTo>
                  <a:cubicBezTo>
                    <a:pt x="15264" y="4877"/>
                    <a:pt x="13776" y="5511"/>
                    <a:pt x="12383" y="6334"/>
                  </a:cubicBezTo>
                  <a:cubicBezTo>
                    <a:pt x="12216" y="6431"/>
                    <a:pt x="12032" y="6480"/>
                    <a:pt x="11848" y="6480"/>
                  </a:cubicBezTo>
                  <a:cubicBezTo>
                    <a:pt x="11611" y="6480"/>
                    <a:pt x="11375" y="6399"/>
                    <a:pt x="11179" y="6239"/>
                  </a:cubicBezTo>
                  <a:lnTo>
                    <a:pt x="9216" y="4529"/>
                  </a:lnTo>
                  <a:cubicBezTo>
                    <a:pt x="9030" y="4359"/>
                    <a:pt x="8783" y="4271"/>
                    <a:pt x="8536" y="4271"/>
                  </a:cubicBezTo>
                  <a:cubicBezTo>
                    <a:pt x="8277" y="4271"/>
                    <a:pt x="8016" y="4366"/>
                    <a:pt x="7822" y="4561"/>
                  </a:cubicBezTo>
                  <a:lnTo>
                    <a:pt x="6777" y="5606"/>
                  </a:lnTo>
                  <a:lnTo>
                    <a:pt x="5732" y="6619"/>
                  </a:lnTo>
                  <a:lnTo>
                    <a:pt x="4655" y="7664"/>
                  </a:lnTo>
                  <a:cubicBezTo>
                    <a:pt x="4275" y="8044"/>
                    <a:pt x="4244" y="8678"/>
                    <a:pt x="4592" y="9058"/>
                  </a:cubicBezTo>
                  <a:lnTo>
                    <a:pt x="6302" y="11084"/>
                  </a:lnTo>
                  <a:cubicBezTo>
                    <a:pt x="6587" y="11433"/>
                    <a:pt x="6619" y="11908"/>
                    <a:pt x="6397" y="12288"/>
                  </a:cubicBezTo>
                  <a:cubicBezTo>
                    <a:pt x="5510" y="13745"/>
                    <a:pt x="4845" y="15360"/>
                    <a:pt x="4434" y="17038"/>
                  </a:cubicBezTo>
                  <a:cubicBezTo>
                    <a:pt x="4339" y="17450"/>
                    <a:pt x="3990" y="17798"/>
                    <a:pt x="3547" y="17830"/>
                  </a:cubicBezTo>
                  <a:lnTo>
                    <a:pt x="950" y="18020"/>
                  </a:lnTo>
                  <a:cubicBezTo>
                    <a:pt x="412" y="18052"/>
                    <a:pt x="0" y="18495"/>
                    <a:pt x="0" y="19033"/>
                  </a:cubicBezTo>
                  <a:lnTo>
                    <a:pt x="0" y="23467"/>
                  </a:lnTo>
                  <a:cubicBezTo>
                    <a:pt x="0" y="24005"/>
                    <a:pt x="412" y="24449"/>
                    <a:pt x="950" y="24480"/>
                  </a:cubicBezTo>
                  <a:lnTo>
                    <a:pt x="3579" y="24702"/>
                  </a:lnTo>
                  <a:cubicBezTo>
                    <a:pt x="4022" y="24734"/>
                    <a:pt x="4370" y="25019"/>
                    <a:pt x="4497" y="25462"/>
                  </a:cubicBezTo>
                  <a:cubicBezTo>
                    <a:pt x="4909" y="27109"/>
                    <a:pt x="5574" y="28661"/>
                    <a:pt x="6460" y="30117"/>
                  </a:cubicBezTo>
                  <a:cubicBezTo>
                    <a:pt x="6682" y="30497"/>
                    <a:pt x="6651" y="30972"/>
                    <a:pt x="6365" y="31321"/>
                  </a:cubicBezTo>
                  <a:lnTo>
                    <a:pt x="4719" y="33284"/>
                  </a:lnTo>
                  <a:cubicBezTo>
                    <a:pt x="4370" y="33696"/>
                    <a:pt x="4402" y="34298"/>
                    <a:pt x="4782" y="34678"/>
                  </a:cubicBezTo>
                  <a:lnTo>
                    <a:pt x="5859" y="35723"/>
                  </a:lnTo>
                  <a:lnTo>
                    <a:pt x="6872" y="36768"/>
                  </a:lnTo>
                  <a:lnTo>
                    <a:pt x="7981" y="37813"/>
                  </a:lnTo>
                  <a:cubicBezTo>
                    <a:pt x="8179" y="38011"/>
                    <a:pt x="8437" y="38114"/>
                    <a:pt x="8697" y="38114"/>
                  </a:cubicBezTo>
                  <a:cubicBezTo>
                    <a:pt x="8936" y="38114"/>
                    <a:pt x="9177" y="38027"/>
                    <a:pt x="9374" y="37845"/>
                  </a:cubicBezTo>
                  <a:lnTo>
                    <a:pt x="11338" y="36134"/>
                  </a:lnTo>
                  <a:cubicBezTo>
                    <a:pt x="11537" y="35953"/>
                    <a:pt x="11779" y="35865"/>
                    <a:pt x="12020" y="35865"/>
                  </a:cubicBezTo>
                  <a:cubicBezTo>
                    <a:pt x="12200" y="35865"/>
                    <a:pt x="12379" y="35913"/>
                    <a:pt x="12541" y="36008"/>
                  </a:cubicBezTo>
                  <a:cubicBezTo>
                    <a:pt x="14029" y="36863"/>
                    <a:pt x="15645" y="37496"/>
                    <a:pt x="17323" y="37876"/>
                  </a:cubicBezTo>
                  <a:cubicBezTo>
                    <a:pt x="17766" y="37971"/>
                    <a:pt x="18083" y="38351"/>
                    <a:pt x="18115" y="38795"/>
                  </a:cubicBezTo>
                  <a:lnTo>
                    <a:pt x="18368" y="41392"/>
                  </a:lnTo>
                  <a:cubicBezTo>
                    <a:pt x="18431" y="41898"/>
                    <a:pt x="18875" y="42278"/>
                    <a:pt x="19413" y="42278"/>
                  </a:cubicBezTo>
                  <a:lnTo>
                    <a:pt x="20902" y="42247"/>
                  </a:lnTo>
                  <a:lnTo>
                    <a:pt x="22358" y="42215"/>
                  </a:lnTo>
                  <a:lnTo>
                    <a:pt x="23847" y="42183"/>
                  </a:lnTo>
                  <a:cubicBezTo>
                    <a:pt x="24385" y="42183"/>
                    <a:pt x="24797" y="41772"/>
                    <a:pt x="24829" y="41233"/>
                  </a:cubicBezTo>
                  <a:lnTo>
                    <a:pt x="24987" y="38605"/>
                  </a:lnTo>
                  <a:cubicBezTo>
                    <a:pt x="25019" y="38161"/>
                    <a:pt x="25304" y="37781"/>
                    <a:pt x="25747" y="37655"/>
                  </a:cubicBezTo>
                  <a:cubicBezTo>
                    <a:pt x="27235" y="37243"/>
                    <a:pt x="28692" y="36610"/>
                    <a:pt x="30022" y="35818"/>
                  </a:cubicBezTo>
                  <a:cubicBezTo>
                    <a:pt x="30189" y="35721"/>
                    <a:pt x="30373" y="35672"/>
                    <a:pt x="30557" y="35672"/>
                  </a:cubicBezTo>
                  <a:cubicBezTo>
                    <a:pt x="30794" y="35672"/>
                    <a:pt x="31030" y="35752"/>
                    <a:pt x="31226" y="35913"/>
                  </a:cubicBezTo>
                  <a:lnTo>
                    <a:pt x="33189" y="37591"/>
                  </a:lnTo>
                  <a:cubicBezTo>
                    <a:pt x="33386" y="37742"/>
                    <a:pt x="33625" y="37821"/>
                    <a:pt x="33864" y="37821"/>
                  </a:cubicBezTo>
                  <a:cubicBezTo>
                    <a:pt x="34125" y="37821"/>
                    <a:pt x="34384" y="37727"/>
                    <a:pt x="34583" y="37528"/>
                  </a:cubicBezTo>
                  <a:lnTo>
                    <a:pt x="35659" y="36451"/>
                  </a:lnTo>
                  <a:lnTo>
                    <a:pt x="36704" y="35438"/>
                  </a:lnTo>
                  <a:lnTo>
                    <a:pt x="37750" y="34393"/>
                  </a:lnTo>
                  <a:cubicBezTo>
                    <a:pt x="38130" y="34013"/>
                    <a:pt x="38130" y="33379"/>
                    <a:pt x="37781" y="32999"/>
                  </a:cubicBezTo>
                  <a:lnTo>
                    <a:pt x="36071" y="31004"/>
                  </a:lnTo>
                  <a:cubicBezTo>
                    <a:pt x="35786" y="30687"/>
                    <a:pt x="35723" y="30181"/>
                    <a:pt x="35944" y="29832"/>
                  </a:cubicBezTo>
                  <a:cubicBezTo>
                    <a:pt x="36799" y="28407"/>
                    <a:pt x="37401" y="26855"/>
                    <a:pt x="37813" y="25272"/>
                  </a:cubicBezTo>
                  <a:cubicBezTo>
                    <a:pt x="37908" y="24829"/>
                    <a:pt x="38256" y="24512"/>
                    <a:pt x="38731" y="24480"/>
                  </a:cubicBezTo>
                  <a:lnTo>
                    <a:pt x="41296" y="24259"/>
                  </a:lnTo>
                  <a:cubicBezTo>
                    <a:pt x="41835" y="24227"/>
                    <a:pt x="42247" y="23784"/>
                    <a:pt x="42247" y="23245"/>
                  </a:cubicBezTo>
                  <a:lnTo>
                    <a:pt x="42247" y="18812"/>
                  </a:lnTo>
                  <a:cubicBezTo>
                    <a:pt x="42247" y="18273"/>
                    <a:pt x="41835" y="17830"/>
                    <a:pt x="41296" y="17798"/>
                  </a:cubicBezTo>
                  <a:lnTo>
                    <a:pt x="38668" y="17577"/>
                  </a:lnTo>
                  <a:cubicBezTo>
                    <a:pt x="38225" y="17545"/>
                    <a:pt x="37876" y="17260"/>
                    <a:pt x="37750" y="16848"/>
                  </a:cubicBezTo>
                  <a:cubicBezTo>
                    <a:pt x="37338" y="15296"/>
                    <a:pt x="36736" y="13808"/>
                    <a:pt x="35944" y="12446"/>
                  </a:cubicBezTo>
                  <a:cubicBezTo>
                    <a:pt x="35691" y="12066"/>
                    <a:pt x="35754" y="11559"/>
                    <a:pt x="36039" y="11243"/>
                  </a:cubicBezTo>
                  <a:lnTo>
                    <a:pt x="37750" y="9279"/>
                  </a:lnTo>
                  <a:cubicBezTo>
                    <a:pt x="38098" y="8899"/>
                    <a:pt x="38066" y="8266"/>
                    <a:pt x="37718" y="7886"/>
                  </a:cubicBezTo>
                  <a:lnTo>
                    <a:pt x="36673" y="6841"/>
                  </a:lnTo>
                  <a:lnTo>
                    <a:pt x="35628" y="5764"/>
                  </a:lnTo>
                  <a:lnTo>
                    <a:pt x="34583" y="4719"/>
                  </a:lnTo>
                  <a:cubicBezTo>
                    <a:pt x="34377" y="4496"/>
                    <a:pt x="34106" y="4384"/>
                    <a:pt x="33835" y="4384"/>
                  </a:cubicBezTo>
                  <a:cubicBezTo>
                    <a:pt x="33606" y="4384"/>
                    <a:pt x="33378" y="4464"/>
                    <a:pt x="33189" y="4624"/>
                  </a:cubicBezTo>
                  <a:lnTo>
                    <a:pt x="31162" y="6334"/>
                  </a:lnTo>
                  <a:cubicBezTo>
                    <a:pt x="30984" y="6494"/>
                    <a:pt x="30756" y="6575"/>
                    <a:pt x="30523" y="6575"/>
                  </a:cubicBezTo>
                  <a:cubicBezTo>
                    <a:pt x="30341" y="6575"/>
                    <a:pt x="30157" y="6526"/>
                    <a:pt x="29991" y="6429"/>
                  </a:cubicBezTo>
                  <a:cubicBezTo>
                    <a:pt x="28502" y="5511"/>
                    <a:pt x="26919" y="4846"/>
                    <a:pt x="25240" y="4434"/>
                  </a:cubicBezTo>
                  <a:cubicBezTo>
                    <a:pt x="24797" y="4339"/>
                    <a:pt x="24480" y="3959"/>
                    <a:pt x="24449" y="3516"/>
                  </a:cubicBezTo>
                  <a:lnTo>
                    <a:pt x="24259" y="950"/>
                  </a:lnTo>
                  <a:cubicBezTo>
                    <a:pt x="24195" y="412"/>
                    <a:pt x="23752" y="0"/>
                    <a:pt x="23213" y="0"/>
                  </a:cubicBezTo>
                  <a:close/>
                </a:path>
              </a:pathLst>
            </a:custGeom>
            <a:gradFill>
              <a:gsLst>
                <a:gs pos="58000">
                  <a:schemeClr val="accent2">
                    <a:lumMod val="80000"/>
                  </a:schemeClr>
                </a:gs>
                <a:gs pos="22000">
                  <a:schemeClr val="accent2">
                    <a:lumMod val="70000"/>
                  </a:schemeClr>
                </a:gs>
                <a:gs pos="100000">
                  <a:schemeClr val="accent3">
                    <a:lumMod val="86000"/>
                  </a:schemeClr>
                </a:gs>
              </a:gsLst>
              <a:lin ang="18900000" scaled="1"/>
            </a:gra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/>
            </a:p>
          </p:txBody>
        </p: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39624A5-F7EE-44B6-BD2E-7E0C2FFFDEC7}"/>
                </a:ext>
              </a:extLst>
            </p:cNvPr>
            <p:cNvGrpSpPr/>
            <p:nvPr/>
          </p:nvGrpSpPr>
          <p:grpSpPr>
            <a:xfrm>
              <a:off x="2379036" y="3821137"/>
              <a:ext cx="857132" cy="857132"/>
              <a:chOff x="2379036" y="3821137"/>
              <a:chExt cx="857132" cy="857132"/>
            </a:xfrm>
          </p:grpSpPr>
          <p:sp>
            <p:nvSpPr>
              <p:cNvPr id="76" name="Google Shape;391;p20">
                <a:extLst>
                  <a:ext uri="{FF2B5EF4-FFF2-40B4-BE49-F238E27FC236}">
                    <a16:creationId xmlns:a16="http://schemas.microsoft.com/office/drawing/2014/main" id="{B3035B61-738F-4508-8A3D-57710534B9FC}"/>
                  </a:ext>
                </a:extLst>
              </p:cNvPr>
              <p:cNvSpPr/>
              <p:nvPr/>
            </p:nvSpPr>
            <p:spPr>
              <a:xfrm>
                <a:off x="2379036" y="3821137"/>
                <a:ext cx="857132" cy="85713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/>
              </a:p>
            </p:txBody>
          </p:sp>
          <p:sp>
            <p:nvSpPr>
              <p:cNvPr id="44" name="Google Shape;391;p20">
                <a:extLst>
                  <a:ext uri="{FF2B5EF4-FFF2-40B4-BE49-F238E27FC236}">
                    <a16:creationId xmlns:a16="http://schemas.microsoft.com/office/drawing/2014/main" id="{D1B5E6B3-4B1C-454D-80EB-44CFC01108D8}"/>
                  </a:ext>
                </a:extLst>
              </p:cNvPr>
              <p:cNvSpPr/>
              <p:nvPr/>
            </p:nvSpPr>
            <p:spPr>
              <a:xfrm>
                <a:off x="2480118" y="3922219"/>
                <a:ext cx="654968" cy="6549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/>
                  <a:t>01</a:t>
                </a:r>
                <a:endParaRPr b="1" dirty="0"/>
              </a:p>
            </p:txBody>
          </p:sp>
        </p:grpSp>
      </p:grpSp>
      <p:cxnSp>
        <p:nvCxnSpPr>
          <p:cNvPr id="23" name="Google Shape;404;p20">
            <a:extLst>
              <a:ext uri="{FF2B5EF4-FFF2-40B4-BE49-F238E27FC236}">
                <a16:creationId xmlns:a16="http://schemas.microsoft.com/office/drawing/2014/main" id="{4A585284-CC11-4D56-A856-479BE30F8019}"/>
              </a:ext>
            </a:extLst>
          </p:cNvPr>
          <p:cNvCxnSpPr>
            <a:cxnSpLocks/>
          </p:cNvCxnSpPr>
          <p:nvPr/>
        </p:nvCxnSpPr>
        <p:spPr>
          <a:xfrm>
            <a:off x="5706692" y="5206831"/>
            <a:ext cx="0" cy="252409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oval" w="med" len="med"/>
          </a:ln>
        </p:spPr>
      </p:cxn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2E53B34D-1A6A-42B6-AF7A-1D5C778A8E83}"/>
              </a:ext>
            </a:extLst>
          </p:cNvPr>
          <p:cNvGrpSpPr/>
          <p:nvPr/>
        </p:nvGrpSpPr>
        <p:grpSpPr>
          <a:xfrm>
            <a:off x="1547927" y="2042390"/>
            <a:ext cx="8219962" cy="3163934"/>
            <a:chOff x="1547927" y="2042390"/>
            <a:chExt cx="8219962" cy="3163934"/>
          </a:xfrm>
        </p:grpSpPr>
        <p:sp>
          <p:nvSpPr>
            <p:cNvPr id="16" name="Google Shape;397;p20">
              <a:extLst>
                <a:ext uri="{FF2B5EF4-FFF2-40B4-BE49-F238E27FC236}">
                  <a16:creationId xmlns:a16="http://schemas.microsoft.com/office/drawing/2014/main" id="{E6D8B81F-EFA0-4ECC-BBDD-F3A812019E5E}"/>
                </a:ext>
              </a:extLst>
            </p:cNvPr>
            <p:cNvSpPr/>
            <p:nvPr/>
          </p:nvSpPr>
          <p:spPr>
            <a:xfrm>
              <a:off x="7667219" y="3292353"/>
              <a:ext cx="1914503" cy="1913971"/>
            </a:xfrm>
            <a:prstGeom prst="arc">
              <a:avLst>
                <a:gd name="adj1" fmla="val 21582905"/>
                <a:gd name="adj2" fmla="val 13249685"/>
              </a:avLst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8;p20">
              <a:extLst>
                <a:ext uri="{FF2B5EF4-FFF2-40B4-BE49-F238E27FC236}">
                  <a16:creationId xmlns:a16="http://schemas.microsoft.com/office/drawing/2014/main" id="{00153DB0-9171-41D3-B942-3ACF527AD143}"/>
                </a:ext>
              </a:extLst>
            </p:cNvPr>
            <p:cNvSpPr/>
            <p:nvPr/>
          </p:nvSpPr>
          <p:spPr>
            <a:xfrm>
              <a:off x="1850262" y="3292353"/>
              <a:ext cx="1914503" cy="1913971"/>
            </a:xfrm>
            <a:prstGeom prst="arc">
              <a:avLst>
                <a:gd name="adj1" fmla="val 19155765"/>
                <a:gd name="adj2" fmla="val 10844702"/>
              </a:avLst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9;p20">
              <a:extLst>
                <a:ext uri="{FF2B5EF4-FFF2-40B4-BE49-F238E27FC236}">
                  <a16:creationId xmlns:a16="http://schemas.microsoft.com/office/drawing/2014/main" id="{CB7405A8-2584-420F-802D-523DC205961E}"/>
                </a:ext>
              </a:extLst>
            </p:cNvPr>
            <p:cNvSpPr/>
            <p:nvPr/>
          </p:nvSpPr>
          <p:spPr>
            <a:xfrm>
              <a:off x="4749441" y="3292353"/>
              <a:ext cx="1914503" cy="1913971"/>
            </a:xfrm>
            <a:prstGeom prst="arc">
              <a:avLst>
                <a:gd name="adj1" fmla="val 19155765"/>
                <a:gd name="adj2" fmla="val 13249685"/>
              </a:avLst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0;p20">
              <a:extLst>
                <a:ext uri="{FF2B5EF4-FFF2-40B4-BE49-F238E27FC236}">
                  <a16:creationId xmlns:a16="http://schemas.microsoft.com/office/drawing/2014/main" id="{97618CC1-179F-4FEA-A614-E2C43C61DCC8}"/>
                </a:ext>
              </a:extLst>
            </p:cNvPr>
            <p:cNvSpPr/>
            <p:nvPr/>
          </p:nvSpPr>
          <p:spPr>
            <a:xfrm rot="10800000">
              <a:off x="6208317" y="2051670"/>
              <a:ext cx="1914503" cy="1913971"/>
            </a:xfrm>
            <a:prstGeom prst="arc">
              <a:avLst>
                <a:gd name="adj1" fmla="val 19155765"/>
                <a:gd name="adj2" fmla="val 13249685"/>
              </a:avLst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1;p20">
              <a:extLst>
                <a:ext uri="{FF2B5EF4-FFF2-40B4-BE49-F238E27FC236}">
                  <a16:creationId xmlns:a16="http://schemas.microsoft.com/office/drawing/2014/main" id="{A59E46FD-89AC-44A1-BA12-58D1E433710E}"/>
                </a:ext>
              </a:extLst>
            </p:cNvPr>
            <p:cNvSpPr/>
            <p:nvPr/>
          </p:nvSpPr>
          <p:spPr>
            <a:xfrm rot="10800000">
              <a:off x="3300628" y="2042390"/>
              <a:ext cx="1914503" cy="1913971"/>
            </a:xfrm>
            <a:prstGeom prst="arc">
              <a:avLst>
                <a:gd name="adj1" fmla="val 19155765"/>
                <a:gd name="adj2" fmla="val 13249685"/>
              </a:avLst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" name="Google Shape;402;p20">
              <a:extLst>
                <a:ext uri="{FF2B5EF4-FFF2-40B4-BE49-F238E27FC236}">
                  <a16:creationId xmlns:a16="http://schemas.microsoft.com/office/drawing/2014/main" id="{611A52C5-0DEB-49BE-9963-130321EA6F98}"/>
                </a:ext>
              </a:extLst>
            </p:cNvPr>
            <p:cNvCxnSpPr>
              <a:cxnSpLocks/>
              <a:stCxn id="17" idx="2"/>
              <a:endCxn id="65" idx="3"/>
            </p:cNvCxnSpPr>
            <p:nvPr/>
          </p:nvCxnSpPr>
          <p:spPr>
            <a:xfrm flipH="1">
              <a:off x="1547927" y="4236891"/>
              <a:ext cx="302416" cy="2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cxnSp>
          <p:nvCxnSpPr>
            <p:cNvPr id="22" name="Google Shape;403;p20">
              <a:extLst>
                <a:ext uri="{FF2B5EF4-FFF2-40B4-BE49-F238E27FC236}">
                  <a16:creationId xmlns:a16="http://schemas.microsoft.com/office/drawing/2014/main" id="{99ABF4C7-FDAF-4C20-A6E5-D4F7086D3FD6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>
              <a:off x="9581842" y="4249338"/>
              <a:ext cx="186047" cy="304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oval" w="med" len="med"/>
              <a:tailEnd type="none" w="med" len="med"/>
            </a:ln>
          </p:spPr>
        </p:cxnSp>
        <p:cxnSp>
          <p:nvCxnSpPr>
            <p:cNvPr id="24" name="Google Shape;405;p20">
              <a:extLst>
                <a:ext uri="{FF2B5EF4-FFF2-40B4-BE49-F238E27FC236}">
                  <a16:creationId xmlns:a16="http://schemas.microsoft.com/office/drawing/2014/main" id="{DF11F609-9BB4-42E5-876A-4E061154BE5E}"/>
                </a:ext>
              </a:extLst>
            </p:cNvPr>
            <p:cNvCxnSpPr>
              <a:cxnSpLocks/>
              <a:endCxn id="51" idx="3"/>
            </p:cNvCxnSpPr>
            <p:nvPr/>
          </p:nvCxnSpPr>
          <p:spPr>
            <a:xfrm flipH="1">
              <a:off x="1703388" y="2272192"/>
              <a:ext cx="1935249" cy="648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cxnSp>
          <p:nvCxnSpPr>
            <p:cNvPr id="25" name="Google Shape;406;p20">
              <a:extLst>
                <a:ext uri="{FF2B5EF4-FFF2-40B4-BE49-F238E27FC236}">
                  <a16:creationId xmlns:a16="http://schemas.microsoft.com/office/drawing/2014/main" id="{A84660AA-2C56-4D5B-99A5-E41F7DD0C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1281" y="2272192"/>
              <a:ext cx="843189" cy="0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dash"/>
              <a:round/>
              <a:headEnd type="oval" w="med" len="med"/>
              <a:tailEnd type="none" w="med" len="med"/>
            </a:ln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70E66F1-D090-4FD9-82B0-024F8BB7042E}"/>
              </a:ext>
            </a:extLst>
          </p:cNvPr>
          <p:cNvSpPr txBox="1"/>
          <p:nvPr/>
        </p:nvSpPr>
        <p:spPr>
          <a:xfrm>
            <a:off x="407988" y="2057396"/>
            <a:ext cx="1295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C46269-876B-4839-96B0-D75AC6EEC6BF}"/>
              </a:ext>
            </a:extLst>
          </p:cNvPr>
          <p:cNvSpPr txBox="1"/>
          <p:nvPr/>
        </p:nvSpPr>
        <p:spPr>
          <a:xfrm>
            <a:off x="4189413" y="5548190"/>
            <a:ext cx="303455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рассмотрите выявленные препятствия (риски)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возможности по их преодолению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1EA129-E68E-4B8C-8AEE-62172364BA4C}"/>
              </a:ext>
            </a:extLst>
          </p:cNvPr>
          <p:cNvSpPr txBox="1"/>
          <p:nvPr/>
        </p:nvSpPr>
        <p:spPr>
          <a:xfrm>
            <a:off x="8826593" y="2057396"/>
            <a:ext cx="25746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приоритеты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примите решения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разработайте вариативный план действий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DF9712-7669-40F8-B85D-F5E18E201058}"/>
              </a:ext>
            </a:extLst>
          </p:cNvPr>
          <p:cNvSpPr txBox="1"/>
          <p:nvPr/>
        </p:nvSpPr>
        <p:spPr>
          <a:xfrm>
            <a:off x="407988" y="3698284"/>
            <a:ext cx="113993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составьте карту своих сильных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слабых сторон</a:t>
            </a: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064D482-C244-4AAB-BA4C-E7E56A74FF07}"/>
              </a:ext>
            </a:extLst>
          </p:cNvPr>
          <p:cNvGrpSpPr/>
          <p:nvPr/>
        </p:nvGrpSpPr>
        <p:grpSpPr>
          <a:xfrm>
            <a:off x="3559577" y="2301040"/>
            <a:ext cx="1395241" cy="1396298"/>
            <a:chOff x="3559577" y="2301040"/>
            <a:chExt cx="1395241" cy="1396298"/>
          </a:xfrm>
        </p:grpSpPr>
        <p:sp>
          <p:nvSpPr>
            <p:cNvPr id="45" name="Google Shape;355;p20">
              <a:extLst>
                <a:ext uri="{FF2B5EF4-FFF2-40B4-BE49-F238E27FC236}">
                  <a16:creationId xmlns:a16="http://schemas.microsoft.com/office/drawing/2014/main" id="{1C9EA4FA-8EAB-4DF9-89DD-9F5E84E96F09}"/>
                </a:ext>
              </a:extLst>
            </p:cNvPr>
            <p:cNvSpPr/>
            <p:nvPr/>
          </p:nvSpPr>
          <p:spPr>
            <a:xfrm>
              <a:off x="3559577" y="2301040"/>
              <a:ext cx="1395241" cy="1396298"/>
            </a:xfrm>
            <a:custGeom>
              <a:avLst/>
              <a:gdLst/>
              <a:ahLst/>
              <a:cxnLst/>
              <a:rect l="l" t="t" r="r" b="b"/>
              <a:pathLst>
                <a:path w="42247" h="42279" extrusionOk="0">
                  <a:moveTo>
                    <a:pt x="18811" y="0"/>
                  </a:moveTo>
                  <a:cubicBezTo>
                    <a:pt x="18273" y="0"/>
                    <a:pt x="17830" y="412"/>
                    <a:pt x="17798" y="950"/>
                  </a:cubicBezTo>
                  <a:lnTo>
                    <a:pt x="17608" y="3579"/>
                  </a:lnTo>
                  <a:cubicBezTo>
                    <a:pt x="17545" y="3991"/>
                    <a:pt x="17260" y="4371"/>
                    <a:pt x="16816" y="4497"/>
                  </a:cubicBezTo>
                  <a:cubicBezTo>
                    <a:pt x="15264" y="4877"/>
                    <a:pt x="13776" y="5511"/>
                    <a:pt x="12383" y="6334"/>
                  </a:cubicBezTo>
                  <a:cubicBezTo>
                    <a:pt x="12216" y="6431"/>
                    <a:pt x="12032" y="6480"/>
                    <a:pt x="11848" y="6480"/>
                  </a:cubicBezTo>
                  <a:cubicBezTo>
                    <a:pt x="11611" y="6480"/>
                    <a:pt x="11375" y="6399"/>
                    <a:pt x="11179" y="6239"/>
                  </a:cubicBezTo>
                  <a:lnTo>
                    <a:pt x="9216" y="4529"/>
                  </a:lnTo>
                  <a:cubicBezTo>
                    <a:pt x="9030" y="4359"/>
                    <a:pt x="8783" y="4271"/>
                    <a:pt x="8536" y="4271"/>
                  </a:cubicBezTo>
                  <a:cubicBezTo>
                    <a:pt x="8277" y="4271"/>
                    <a:pt x="8016" y="4366"/>
                    <a:pt x="7822" y="4561"/>
                  </a:cubicBezTo>
                  <a:lnTo>
                    <a:pt x="6777" y="5606"/>
                  </a:lnTo>
                  <a:lnTo>
                    <a:pt x="5732" y="6619"/>
                  </a:lnTo>
                  <a:lnTo>
                    <a:pt x="4655" y="7664"/>
                  </a:lnTo>
                  <a:cubicBezTo>
                    <a:pt x="4275" y="8044"/>
                    <a:pt x="4244" y="8678"/>
                    <a:pt x="4592" y="9058"/>
                  </a:cubicBezTo>
                  <a:lnTo>
                    <a:pt x="6302" y="11084"/>
                  </a:lnTo>
                  <a:cubicBezTo>
                    <a:pt x="6587" y="11433"/>
                    <a:pt x="6619" y="11908"/>
                    <a:pt x="6397" y="12288"/>
                  </a:cubicBezTo>
                  <a:cubicBezTo>
                    <a:pt x="5510" y="13745"/>
                    <a:pt x="4845" y="15360"/>
                    <a:pt x="4434" y="17038"/>
                  </a:cubicBezTo>
                  <a:cubicBezTo>
                    <a:pt x="4339" y="17450"/>
                    <a:pt x="3990" y="17798"/>
                    <a:pt x="3547" y="17830"/>
                  </a:cubicBezTo>
                  <a:lnTo>
                    <a:pt x="950" y="18020"/>
                  </a:lnTo>
                  <a:cubicBezTo>
                    <a:pt x="412" y="18052"/>
                    <a:pt x="0" y="18495"/>
                    <a:pt x="0" y="19033"/>
                  </a:cubicBezTo>
                  <a:lnTo>
                    <a:pt x="0" y="23467"/>
                  </a:lnTo>
                  <a:cubicBezTo>
                    <a:pt x="0" y="24005"/>
                    <a:pt x="412" y="24449"/>
                    <a:pt x="950" y="24480"/>
                  </a:cubicBezTo>
                  <a:lnTo>
                    <a:pt x="3579" y="24702"/>
                  </a:lnTo>
                  <a:cubicBezTo>
                    <a:pt x="4022" y="24734"/>
                    <a:pt x="4370" y="25019"/>
                    <a:pt x="4497" y="25462"/>
                  </a:cubicBezTo>
                  <a:cubicBezTo>
                    <a:pt x="4909" y="27109"/>
                    <a:pt x="5574" y="28661"/>
                    <a:pt x="6460" y="30117"/>
                  </a:cubicBezTo>
                  <a:cubicBezTo>
                    <a:pt x="6682" y="30497"/>
                    <a:pt x="6651" y="30972"/>
                    <a:pt x="6365" y="31321"/>
                  </a:cubicBezTo>
                  <a:lnTo>
                    <a:pt x="4719" y="33284"/>
                  </a:lnTo>
                  <a:cubicBezTo>
                    <a:pt x="4370" y="33696"/>
                    <a:pt x="4402" y="34298"/>
                    <a:pt x="4782" y="34678"/>
                  </a:cubicBezTo>
                  <a:lnTo>
                    <a:pt x="5859" y="35723"/>
                  </a:lnTo>
                  <a:lnTo>
                    <a:pt x="6872" y="36768"/>
                  </a:lnTo>
                  <a:lnTo>
                    <a:pt x="7981" y="37813"/>
                  </a:lnTo>
                  <a:cubicBezTo>
                    <a:pt x="8179" y="38011"/>
                    <a:pt x="8437" y="38114"/>
                    <a:pt x="8697" y="38114"/>
                  </a:cubicBezTo>
                  <a:cubicBezTo>
                    <a:pt x="8936" y="38114"/>
                    <a:pt x="9177" y="38027"/>
                    <a:pt x="9374" y="37845"/>
                  </a:cubicBezTo>
                  <a:lnTo>
                    <a:pt x="11338" y="36134"/>
                  </a:lnTo>
                  <a:cubicBezTo>
                    <a:pt x="11537" y="35953"/>
                    <a:pt x="11779" y="35865"/>
                    <a:pt x="12020" y="35865"/>
                  </a:cubicBezTo>
                  <a:cubicBezTo>
                    <a:pt x="12200" y="35865"/>
                    <a:pt x="12379" y="35913"/>
                    <a:pt x="12541" y="36008"/>
                  </a:cubicBezTo>
                  <a:cubicBezTo>
                    <a:pt x="14029" y="36863"/>
                    <a:pt x="15645" y="37496"/>
                    <a:pt x="17323" y="37876"/>
                  </a:cubicBezTo>
                  <a:cubicBezTo>
                    <a:pt x="17766" y="37971"/>
                    <a:pt x="18083" y="38351"/>
                    <a:pt x="18115" y="38795"/>
                  </a:cubicBezTo>
                  <a:lnTo>
                    <a:pt x="18368" y="41392"/>
                  </a:lnTo>
                  <a:cubicBezTo>
                    <a:pt x="18431" y="41898"/>
                    <a:pt x="18875" y="42278"/>
                    <a:pt x="19413" y="42278"/>
                  </a:cubicBezTo>
                  <a:lnTo>
                    <a:pt x="20902" y="42247"/>
                  </a:lnTo>
                  <a:lnTo>
                    <a:pt x="22358" y="42215"/>
                  </a:lnTo>
                  <a:lnTo>
                    <a:pt x="23847" y="42183"/>
                  </a:lnTo>
                  <a:cubicBezTo>
                    <a:pt x="24385" y="42183"/>
                    <a:pt x="24797" y="41772"/>
                    <a:pt x="24829" y="41233"/>
                  </a:cubicBezTo>
                  <a:lnTo>
                    <a:pt x="24987" y="38605"/>
                  </a:lnTo>
                  <a:cubicBezTo>
                    <a:pt x="25019" y="38161"/>
                    <a:pt x="25304" y="37781"/>
                    <a:pt x="25747" y="37655"/>
                  </a:cubicBezTo>
                  <a:cubicBezTo>
                    <a:pt x="27235" y="37243"/>
                    <a:pt x="28692" y="36610"/>
                    <a:pt x="30022" y="35818"/>
                  </a:cubicBezTo>
                  <a:cubicBezTo>
                    <a:pt x="30189" y="35721"/>
                    <a:pt x="30373" y="35672"/>
                    <a:pt x="30557" y="35672"/>
                  </a:cubicBezTo>
                  <a:cubicBezTo>
                    <a:pt x="30794" y="35672"/>
                    <a:pt x="31030" y="35752"/>
                    <a:pt x="31226" y="35913"/>
                  </a:cubicBezTo>
                  <a:lnTo>
                    <a:pt x="33189" y="37591"/>
                  </a:lnTo>
                  <a:cubicBezTo>
                    <a:pt x="33386" y="37742"/>
                    <a:pt x="33625" y="37821"/>
                    <a:pt x="33864" y="37821"/>
                  </a:cubicBezTo>
                  <a:cubicBezTo>
                    <a:pt x="34125" y="37821"/>
                    <a:pt x="34384" y="37727"/>
                    <a:pt x="34583" y="37528"/>
                  </a:cubicBezTo>
                  <a:lnTo>
                    <a:pt x="35659" y="36451"/>
                  </a:lnTo>
                  <a:lnTo>
                    <a:pt x="36704" y="35438"/>
                  </a:lnTo>
                  <a:lnTo>
                    <a:pt x="37750" y="34393"/>
                  </a:lnTo>
                  <a:cubicBezTo>
                    <a:pt x="38130" y="34013"/>
                    <a:pt x="38130" y="33379"/>
                    <a:pt x="37781" y="32999"/>
                  </a:cubicBezTo>
                  <a:lnTo>
                    <a:pt x="36071" y="31004"/>
                  </a:lnTo>
                  <a:cubicBezTo>
                    <a:pt x="35786" y="30687"/>
                    <a:pt x="35723" y="30181"/>
                    <a:pt x="35944" y="29832"/>
                  </a:cubicBezTo>
                  <a:cubicBezTo>
                    <a:pt x="36799" y="28407"/>
                    <a:pt x="37401" y="26855"/>
                    <a:pt x="37813" y="25272"/>
                  </a:cubicBezTo>
                  <a:cubicBezTo>
                    <a:pt x="37908" y="24829"/>
                    <a:pt x="38256" y="24512"/>
                    <a:pt x="38731" y="24480"/>
                  </a:cubicBezTo>
                  <a:lnTo>
                    <a:pt x="41296" y="24259"/>
                  </a:lnTo>
                  <a:cubicBezTo>
                    <a:pt x="41835" y="24227"/>
                    <a:pt x="42247" y="23784"/>
                    <a:pt x="42247" y="23245"/>
                  </a:cubicBezTo>
                  <a:lnTo>
                    <a:pt x="42247" y="18812"/>
                  </a:lnTo>
                  <a:cubicBezTo>
                    <a:pt x="42247" y="18273"/>
                    <a:pt x="41835" y="17830"/>
                    <a:pt x="41296" y="17798"/>
                  </a:cubicBezTo>
                  <a:lnTo>
                    <a:pt x="38668" y="17577"/>
                  </a:lnTo>
                  <a:cubicBezTo>
                    <a:pt x="38225" y="17545"/>
                    <a:pt x="37876" y="17260"/>
                    <a:pt x="37750" y="16848"/>
                  </a:cubicBezTo>
                  <a:cubicBezTo>
                    <a:pt x="37338" y="15296"/>
                    <a:pt x="36736" y="13808"/>
                    <a:pt x="35944" y="12446"/>
                  </a:cubicBezTo>
                  <a:cubicBezTo>
                    <a:pt x="35691" y="12066"/>
                    <a:pt x="35754" y="11559"/>
                    <a:pt x="36039" y="11243"/>
                  </a:cubicBezTo>
                  <a:lnTo>
                    <a:pt x="37750" y="9279"/>
                  </a:lnTo>
                  <a:cubicBezTo>
                    <a:pt x="38098" y="8899"/>
                    <a:pt x="38066" y="8266"/>
                    <a:pt x="37718" y="7886"/>
                  </a:cubicBezTo>
                  <a:lnTo>
                    <a:pt x="36673" y="6841"/>
                  </a:lnTo>
                  <a:lnTo>
                    <a:pt x="35628" y="5764"/>
                  </a:lnTo>
                  <a:lnTo>
                    <a:pt x="34583" y="4719"/>
                  </a:lnTo>
                  <a:cubicBezTo>
                    <a:pt x="34377" y="4496"/>
                    <a:pt x="34106" y="4384"/>
                    <a:pt x="33835" y="4384"/>
                  </a:cubicBezTo>
                  <a:cubicBezTo>
                    <a:pt x="33606" y="4384"/>
                    <a:pt x="33378" y="4464"/>
                    <a:pt x="33189" y="4624"/>
                  </a:cubicBezTo>
                  <a:lnTo>
                    <a:pt x="31162" y="6334"/>
                  </a:lnTo>
                  <a:cubicBezTo>
                    <a:pt x="30984" y="6494"/>
                    <a:pt x="30756" y="6575"/>
                    <a:pt x="30523" y="6575"/>
                  </a:cubicBezTo>
                  <a:cubicBezTo>
                    <a:pt x="30341" y="6575"/>
                    <a:pt x="30157" y="6526"/>
                    <a:pt x="29991" y="6429"/>
                  </a:cubicBezTo>
                  <a:cubicBezTo>
                    <a:pt x="28502" y="5511"/>
                    <a:pt x="26919" y="4846"/>
                    <a:pt x="25240" y="4434"/>
                  </a:cubicBezTo>
                  <a:cubicBezTo>
                    <a:pt x="24797" y="4339"/>
                    <a:pt x="24480" y="3959"/>
                    <a:pt x="24449" y="3516"/>
                  </a:cubicBezTo>
                  <a:lnTo>
                    <a:pt x="24259" y="950"/>
                  </a:lnTo>
                  <a:cubicBezTo>
                    <a:pt x="24195" y="412"/>
                    <a:pt x="23752" y="0"/>
                    <a:pt x="23213" y="0"/>
                  </a:cubicBezTo>
                  <a:close/>
                </a:path>
              </a:pathLst>
            </a:custGeom>
            <a:gradFill>
              <a:gsLst>
                <a:gs pos="58000">
                  <a:schemeClr val="accent2">
                    <a:lumMod val="80000"/>
                  </a:schemeClr>
                </a:gs>
                <a:gs pos="22000">
                  <a:schemeClr val="accent2">
                    <a:lumMod val="70000"/>
                  </a:schemeClr>
                </a:gs>
                <a:gs pos="100000">
                  <a:schemeClr val="accent3">
                    <a:lumMod val="86000"/>
                  </a:schemeClr>
                </a:gs>
              </a:gsLst>
              <a:lin ang="18900000" scaled="1"/>
            </a:gra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/>
            </a:p>
          </p:txBody>
        </p: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84AC61FC-7B8D-4286-A69F-2CEE4B0CEDB9}"/>
                </a:ext>
              </a:extLst>
            </p:cNvPr>
            <p:cNvGrpSpPr/>
            <p:nvPr/>
          </p:nvGrpSpPr>
          <p:grpSpPr>
            <a:xfrm>
              <a:off x="3828631" y="2570623"/>
              <a:ext cx="857132" cy="857132"/>
              <a:chOff x="2379036" y="3821137"/>
              <a:chExt cx="857132" cy="857132"/>
            </a:xfrm>
          </p:grpSpPr>
          <p:sp>
            <p:nvSpPr>
              <p:cNvPr id="79" name="Google Shape;391;p20">
                <a:extLst>
                  <a:ext uri="{FF2B5EF4-FFF2-40B4-BE49-F238E27FC236}">
                    <a16:creationId xmlns:a16="http://schemas.microsoft.com/office/drawing/2014/main" id="{080251A7-E703-4E3B-A1C7-ACD6D08AB85D}"/>
                  </a:ext>
                </a:extLst>
              </p:cNvPr>
              <p:cNvSpPr/>
              <p:nvPr/>
            </p:nvSpPr>
            <p:spPr>
              <a:xfrm>
                <a:off x="2379036" y="3821137"/>
                <a:ext cx="857132" cy="85713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/>
              </a:p>
            </p:txBody>
          </p:sp>
          <p:sp>
            <p:nvSpPr>
              <p:cNvPr id="80" name="Google Shape;391;p20">
                <a:extLst>
                  <a:ext uri="{FF2B5EF4-FFF2-40B4-BE49-F238E27FC236}">
                    <a16:creationId xmlns:a16="http://schemas.microsoft.com/office/drawing/2014/main" id="{046AD1B4-9E19-4AE8-B821-9992CEB16619}"/>
                  </a:ext>
                </a:extLst>
              </p:cNvPr>
              <p:cNvSpPr/>
              <p:nvPr/>
            </p:nvSpPr>
            <p:spPr>
              <a:xfrm>
                <a:off x="2480118" y="3922219"/>
                <a:ext cx="654968" cy="6549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/>
                  <a:t>02</a:t>
                </a:r>
                <a:endParaRPr b="1" dirty="0"/>
              </a:p>
            </p:txBody>
          </p:sp>
        </p:grp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5D32301-24AF-4A5D-B4A2-02BD6297B345}"/>
              </a:ext>
            </a:extLst>
          </p:cNvPr>
          <p:cNvGrpSpPr/>
          <p:nvPr/>
        </p:nvGrpSpPr>
        <p:grpSpPr>
          <a:xfrm>
            <a:off x="5009172" y="3551554"/>
            <a:ext cx="1395241" cy="1396298"/>
            <a:chOff x="5009172" y="3551554"/>
            <a:chExt cx="1395241" cy="1396298"/>
          </a:xfrm>
        </p:grpSpPr>
        <p:sp>
          <p:nvSpPr>
            <p:cNvPr id="7" name="Google Shape;362;p20">
              <a:extLst>
                <a:ext uri="{FF2B5EF4-FFF2-40B4-BE49-F238E27FC236}">
                  <a16:creationId xmlns:a16="http://schemas.microsoft.com/office/drawing/2014/main" id="{31589BAC-D7CD-403E-8134-261AC03A643F}"/>
                </a:ext>
              </a:extLst>
            </p:cNvPr>
            <p:cNvSpPr/>
            <p:nvPr/>
          </p:nvSpPr>
          <p:spPr>
            <a:xfrm>
              <a:off x="5009172" y="3551554"/>
              <a:ext cx="1395241" cy="1396298"/>
            </a:xfrm>
            <a:custGeom>
              <a:avLst/>
              <a:gdLst/>
              <a:ahLst/>
              <a:cxnLst/>
              <a:rect l="l" t="t" r="r" b="b"/>
              <a:pathLst>
                <a:path w="42247" h="42279" extrusionOk="0">
                  <a:moveTo>
                    <a:pt x="18811" y="0"/>
                  </a:moveTo>
                  <a:cubicBezTo>
                    <a:pt x="18273" y="0"/>
                    <a:pt x="17830" y="412"/>
                    <a:pt x="17798" y="950"/>
                  </a:cubicBezTo>
                  <a:lnTo>
                    <a:pt x="17608" y="3579"/>
                  </a:lnTo>
                  <a:cubicBezTo>
                    <a:pt x="17545" y="3991"/>
                    <a:pt x="17260" y="4371"/>
                    <a:pt x="16816" y="4497"/>
                  </a:cubicBezTo>
                  <a:cubicBezTo>
                    <a:pt x="15264" y="4877"/>
                    <a:pt x="13776" y="5511"/>
                    <a:pt x="12383" y="6334"/>
                  </a:cubicBezTo>
                  <a:cubicBezTo>
                    <a:pt x="12216" y="6431"/>
                    <a:pt x="12032" y="6480"/>
                    <a:pt x="11848" y="6480"/>
                  </a:cubicBezTo>
                  <a:cubicBezTo>
                    <a:pt x="11611" y="6480"/>
                    <a:pt x="11375" y="6399"/>
                    <a:pt x="11179" y="6239"/>
                  </a:cubicBezTo>
                  <a:lnTo>
                    <a:pt x="9216" y="4529"/>
                  </a:lnTo>
                  <a:cubicBezTo>
                    <a:pt x="9030" y="4359"/>
                    <a:pt x="8783" y="4271"/>
                    <a:pt x="8536" y="4271"/>
                  </a:cubicBezTo>
                  <a:cubicBezTo>
                    <a:pt x="8277" y="4271"/>
                    <a:pt x="8016" y="4366"/>
                    <a:pt x="7822" y="4561"/>
                  </a:cubicBezTo>
                  <a:lnTo>
                    <a:pt x="6777" y="5606"/>
                  </a:lnTo>
                  <a:lnTo>
                    <a:pt x="5732" y="6619"/>
                  </a:lnTo>
                  <a:lnTo>
                    <a:pt x="4655" y="7664"/>
                  </a:lnTo>
                  <a:cubicBezTo>
                    <a:pt x="4275" y="8044"/>
                    <a:pt x="4244" y="8678"/>
                    <a:pt x="4592" y="9058"/>
                  </a:cubicBezTo>
                  <a:lnTo>
                    <a:pt x="6302" y="11084"/>
                  </a:lnTo>
                  <a:cubicBezTo>
                    <a:pt x="6587" y="11433"/>
                    <a:pt x="6619" y="11908"/>
                    <a:pt x="6397" y="12288"/>
                  </a:cubicBezTo>
                  <a:cubicBezTo>
                    <a:pt x="5510" y="13745"/>
                    <a:pt x="4845" y="15360"/>
                    <a:pt x="4434" y="17038"/>
                  </a:cubicBezTo>
                  <a:cubicBezTo>
                    <a:pt x="4339" y="17450"/>
                    <a:pt x="3990" y="17798"/>
                    <a:pt x="3547" y="17830"/>
                  </a:cubicBezTo>
                  <a:lnTo>
                    <a:pt x="950" y="18020"/>
                  </a:lnTo>
                  <a:cubicBezTo>
                    <a:pt x="412" y="18052"/>
                    <a:pt x="0" y="18495"/>
                    <a:pt x="0" y="19033"/>
                  </a:cubicBezTo>
                  <a:lnTo>
                    <a:pt x="0" y="23467"/>
                  </a:lnTo>
                  <a:cubicBezTo>
                    <a:pt x="0" y="24005"/>
                    <a:pt x="412" y="24449"/>
                    <a:pt x="950" y="24480"/>
                  </a:cubicBezTo>
                  <a:lnTo>
                    <a:pt x="3579" y="24702"/>
                  </a:lnTo>
                  <a:cubicBezTo>
                    <a:pt x="4022" y="24734"/>
                    <a:pt x="4370" y="25019"/>
                    <a:pt x="4497" y="25462"/>
                  </a:cubicBezTo>
                  <a:cubicBezTo>
                    <a:pt x="4909" y="27109"/>
                    <a:pt x="5574" y="28661"/>
                    <a:pt x="6460" y="30117"/>
                  </a:cubicBezTo>
                  <a:cubicBezTo>
                    <a:pt x="6682" y="30497"/>
                    <a:pt x="6651" y="30972"/>
                    <a:pt x="6365" y="31321"/>
                  </a:cubicBezTo>
                  <a:lnTo>
                    <a:pt x="4719" y="33284"/>
                  </a:lnTo>
                  <a:cubicBezTo>
                    <a:pt x="4370" y="33696"/>
                    <a:pt x="4402" y="34298"/>
                    <a:pt x="4782" y="34678"/>
                  </a:cubicBezTo>
                  <a:lnTo>
                    <a:pt x="5859" y="35723"/>
                  </a:lnTo>
                  <a:lnTo>
                    <a:pt x="6872" y="36768"/>
                  </a:lnTo>
                  <a:lnTo>
                    <a:pt x="7981" y="37813"/>
                  </a:lnTo>
                  <a:cubicBezTo>
                    <a:pt x="8179" y="38011"/>
                    <a:pt x="8437" y="38114"/>
                    <a:pt x="8697" y="38114"/>
                  </a:cubicBezTo>
                  <a:cubicBezTo>
                    <a:pt x="8936" y="38114"/>
                    <a:pt x="9177" y="38027"/>
                    <a:pt x="9374" y="37845"/>
                  </a:cubicBezTo>
                  <a:lnTo>
                    <a:pt x="11338" y="36134"/>
                  </a:lnTo>
                  <a:cubicBezTo>
                    <a:pt x="11537" y="35953"/>
                    <a:pt x="11779" y="35865"/>
                    <a:pt x="12020" y="35865"/>
                  </a:cubicBezTo>
                  <a:cubicBezTo>
                    <a:pt x="12200" y="35865"/>
                    <a:pt x="12379" y="35913"/>
                    <a:pt x="12541" y="36008"/>
                  </a:cubicBezTo>
                  <a:cubicBezTo>
                    <a:pt x="14029" y="36863"/>
                    <a:pt x="15645" y="37496"/>
                    <a:pt x="17323" y="37876"/>
                  </a:cubicBezTo>
                  <a:cubicBezTo>
                    <a:pt x="17766" y="37971"/>
                    <a:pt x="18083" y="38351"/>
                    <a:pt x="18115" y="38795"/>
                  </a:cubicBezTo>
                  <a:lnTo>
                    <a:pt x="18368" y="41392"/>
                  </a:lnTo>
                  <a:cubicBezTo>
                    <a:pt x="18431" y="41898"/>
                    <a:pt x="18875" y="42278"/>
                    <a:pt x="19413" y="42278"/>
                  </a:cubicBezTo>
                  <a:lnTo>
                    <a:pt x="20902" y="42247"/>
                  </a:lnTo>
                  <a:lnTo>
                    <a:pt x="22358" y="42215"/>
                  </a:lnTo>
                  <a:lnTo>
                    <a:pt x="23847" y="42183"/>
                  </a:lnTo>
                  <a:cubicBezTo>
                    <a:pt x="24385" y="42183"/>
                    <a:pt x="24797" y="41772"/>
                    <a:pt x="24829" y="41233"/>
                  </a:cubicBezTo>
                  <a:lnTo>
                    <a:pt x="24987" y="38605"/>
                  </a:lnTo>
                  <a:cubicBezTo>
                    <a:pt x="25019" y="38161"/>
                    <a:pt x="25304" y="37781"/>
                    <a:pt x="25747" y="37655"/>
                  </a:cubicBezTo>
                  <a:cubicBezTo>
                    <a:pt x="27235" y="37243"/>
                    <a:pt x="28692" y="36610"/>
                    <a:pt x="30022" y="35818"/>
                  </a:cubicBezTo>
                  <a:cubicBezTo>
                    <a:pt x="30189" y="35721"/>
                    <a:pt x="30373" y="35672"/>
                    <a:pt x="30557" y="35672"/>
                  </a:cubicBezTo>
                  <a:cubicBezTo>
                    <a:pt x="30794" y="35672"/>
                    <a:pt x="31030" y="35752"/>
                    <a:pt x="31226" y="35913"/>
                  </a:cubicBezTo>
                  <a:lnTo>
                    <a:pt x="33189" y="37591"/>
                  </a:lnTo>
                  <a:cubicBezTo>
                    <a:pt x="33386" y="37742"/>
                    <a:pt x="33625" y="37821"/>
                    <a:pt x="33864" y="37821"/>
                  </a:cubicBezTo>
                  <a:cubicBezTo>
                    <a:pt x="34125" y="37821"/>
                    <a:pt x="34384" y="37727"/>
                    <a:pt x="34583" y="37528"/>
                  </a:cubicBezTo>
                  <a:lnTo>
                    <a:pt x="35659" y="36451"/>
                  </a:lnTo>
                  <a:lnTo>
                    <a:pt x="36704" y="35438"/>
                  </a:lnTo>
                  <a:lnTo>
                    <a:pt x="37750" y="34393"/>
                  </a:lnTo>
                  <a:cubicBezTo>
                    <a:pt x="38130" y="34013"/>
                    <a:pt x="38130" y="33379"/>
                    <a:pt x="37781" y="32999"/>
                  </a:cubicBezTo>
                  <a:lnTo>
                    <a:pt x="36071" y="31004"/>
                  </a:lnTo>
                  <a:cubicBezTo>
                    <a:pt x="35786" y="30687"/>
                    <a:pt x="35723" y="30181"/>
                    <a:pt x="35944" y="29832"/>
                  </a:cubicBezTo>
                  <a:cubicBezTo>
                    <a:pt x="36799" y="28407"/>
                    <a:pt x="37401" y="26855"/>
                    <a:pt x="37813" y="25272"/>
                  </a:cubicBezTo>
                  <a:cubicBezTo>
                    <a:pt x="37908" y="24829"/>
                    <a:pt x="38256" y="24512"/>
                    <a:pt x="38731" y="24480"/>
                  </a:cubicBezTo>
                  <a:lnTo>
                    <a:pt x="41296" y="24259"/>
                  </a:lnTo>
                  <a:cubicBezTo>
                    <a:pt x="41835" y="24227"/>
                    <a:pt x="42247" y="23784"/>
                    <a:pt x="42247" y="23245"/>
                  </a:cubicBezTo>
                  <a:lnTo>
                    <a:pt x="42247" y="18812"/>
                  </a:lnTo>
                  <a:cubicBezTo>
                    <a:pt x="42247" y="18273"/>
                    <a:pt x="41835" y="17830"/>
                    <a:pt x="41296" y="17798"/>
                  </a:cubicBezTo>
                  <a:lnTo>
                    <a:pt x="38668" y="17577"/>
                  </a:lnTo>
                  <a:cubicBezTo>
                    <a:pt x="38225" y="17545"/>
                    <a:pt x="37876" y="17260"/>
                    <a:pt x="37750" y="16848"/>
                  </a:cubicBezTo>
                  <a:cubicBezTo>
                    <a:pt x="37338" y="15296"/>
                    <a:pt x="36736" y="13808"/>
                    <a:pt x="35944" y="12446"/>
                  </a:cubicBezTo>
                  <a:cubicBezTo>
                    <a:pt x="35691" y="12066"/>
                    <a:pt x="35754" y="11559"/>
                    <a:pt x="36039" y="11243"/>
                  </a:cubicBezTo>
                  <a:lnTo>
                    <a:pt x="37750" y="9279"/>
                  </a:lnTo>
                  <a:cubicBezTo>
                    <a:pt x="38098" y="8899"/>
                    <a:pt x="38066" y="8266"/>
                    <a:pt x="37718" y="7886"/>
                  </a:cubicBezTo>
                  <a:lnTo>
                    <a:pt x="36673" y="6841"/>
                  </a:lnTo>
                  <a:lnTo>
                    <a:pt x="35628" y="5764"/>
                  </a:lnTo>
                  <a:lnTo>
                    <a:pt x="34583" y="4719"/>
                  </a:lnTo>
                  <a:cubicBezTo>
                    <a:pt x="34377" y="4496"/>
                    <a:pt x="34106" y="4384"/>
                    <a:pt x="33835" y="4384"/>
                  </a:cubicBezTo>
                  <a:cubicBezTo>
                    <a:pt x="33606" y="4384"/>
                    <a:pt x="33378" y="4464"/>
                    <a:pt x="33189" y="4624"/>
                  </a:cubicBezTo>
                  <a:lnTo>
                    <a:pt x="31162" y="6334"/>
                  </a:lnTo>
                  <a:cubicBezTo>
                    <a:pt x="30984" y="6494"/>
                    <a:pt x="30756" y="6575"/>
                    <a:pt x="30523" y="6575"/>
                  </a:cubicBezTo>
                  <a:cubicBezTo>
                    <a:pt x="30341" y="6575"/>
                    <a:pt x="30157" y="6526"/>
                    <a:pt x="29991" y="6429"/>
                  </a:cubicBezTo>
                  <a:cubicBezTo>
                    <a:pt x="28502" y="5511"/>
                    <a:pt x="26919" y="4846"/>
                    <a:pt x="25240" y="4434"/>
                  </a:cubicBezTo>
                  <a:cubicBezTo>
                    <a:pt x="24797" y="4339"/>
                    <a:pt x="24480" y="3959"/>
                    <a:pt x="24449" y="3516"/>
                  </a:cubicBezTo>
                  <a:lnTo>
                    <a:pt x="24259" y="950"/>
                  </a:lnTo>
                  <a:cubicBezTo>
                    <a:pt x="24195" y="412"/>
                    <a:pt x="23752" y="0"/>
                    <a:pt x="23213" y="0"/>
                  </a:cubicBezTo>
                  <a:close/>
                </a:path>
              </a:pathLst>
            </a:custGeom>
            <a:gradFill>
              <a:gsLst>
                <a:gs pos="58000">
                  <a:schemeClr val="accent2">
                    <a:lumMod val="80000"/>
                  </a:schemeClr>
                </a:gs>
                <a:gs pos="22000">
                  <a:schemeClr val="accent2">
                    <a:lumMod val="70000"/>
                  </a:schemeClr>
                </a:gs>
                <a:gs pos="100000">
                  <a:schemeClr val="accent3">
                    <a:lumMod val="86000"/>
                  </a:schemeClr>
                </a:gs>
              </a:gsLst>
              <a:lin ang="18900000" scaled="1"/>
            </a:gra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/>
            </a:p>
          </p:txBody>
        </p: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27DD332F-60B6-42F2-A182-5C5859EFDC55}"/>
                </a:ext>
              </a:extLst>
            </p:cNvPr>
            <p:cNvGrpSpPr/>
            <p:nvPr/>
          </p:nvGrpSpPr>
          <p:grpSpPr>
            <a:xfrm>
              <a:off x="5278226" y="3821137"/>
              <a:ext cx="857132" cy="857132"/>
              <a:chOff x="2379036" y="3821137"/>
              <a:chExt cx="857132" cy="857132"/>
            </a:xfrm>
          </p:grpSpPr>
          <p:sp>
            <p:nvSpPr>
              <p:cNvPr id="82" name="Google Shape;391;p20">
                <a:extLst>
                  <a:ext uri="{FF2B5EF4-FFF2-40B4-BE49-F238E27FC236}">
                    <a16:creationId xmlns:a16="http://schemas.microsoft.com/office/drawing/2014/main" id="{30048381-FFEF-4020-8BF0-620699895DA2}"/>
                  </a:ext>
                </a:extLst>
              </p:cNvPr>
              <p:cNvSpPr/>
              <p:nvPr/>
            </p:nvSpPr>
            <p:spPr>
              <a:xfrm>
                <a:off x="2379036" y="3821137"/>
                <a:ext cx="857132" cy="85713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/>
              </a:p>
            </p:txBody>
          </p:sp>
          <p:sp>
            <p:nvSpPr>
              <p:cNvPr id="83" name="Google Shape;391;p20">
                <a:extLst>
                  <a:ext uri="{FF2B5EF4-FFF2-40B4-BE49-F238E27FC236}">
                    <a16:creationId xmlns:a16="http://schemas.microsoft.com/office/drawing/2014/main" id="{16B6CAE0-BAE5-4014-B874-A5500E31929B}"/>
                  </a:ext>
                </a:extLst>
              </p:cNvPr>
              <p:cNvSpPr/>
              <p:nvPr/>
            </p:nvSpPr>
            <p:spPr>
              <a:xfrm>
                <a:off x="2480118" y="3922219"/>
                <a:ext cx="654968" cy="6549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/>
                  <a:t>03</a:t>
                </a:r>
                <a:endParaRPr b="1" dirty="0"/>
              </a:p>
            </p:txBody>
          </p:sp>
        </p:grp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09E3A121-9293-4B7D-809E-22A1B25A7C7C}"/>
              </a:ext>
            </a:extLst>
          </p:cNvPr>
          <p:cNvGrpSpPr/>
          <p:nvPr/>
        </p:nvGrpSpPr>
        <p:grpSpPr>
          <a:xfrm>
            <a:off x="7926947" y="3551552"/>
            <a:ext cx="1395241" cy="1396298"/>
            <a:chOff x="7926947" y="3551552"/>
            <a:chExt cx="1395241" cy="1396298"/>
          </a:xfrm>
        </p:grpSpPr>
        <p:sp>
          <p:nvSpPr>
            <p:cNvPr id="49" name="Google Shape;341;p20">
              <a:extLst>
                <a:ext uri="{FF2B5EF4-FFF2-40B4-BE49-F238E27FC236}">
                  <a16:creationId xmlns:a16="http://schemas.microsoft.com/office/drawing/2014/main" id="{8528AB79-709A-4B91-A616-1AA2023E7BF7}"/>
                </a:ext>
              </a:extLst>
            </p:cNvPr>
            <p:cNvSpPr/>
            <p:nvPr/>
          </p:nvSpPr>
          <p:spPr>
            <a:xfrm>
              <a:off x="7926947" y="3551552"/>
              <a:ext cx="1395241" cy="1396298"/>
            </a:xfrm>
            <a:custGeom>
              <a:avLst/>
              <a:gdLst/>
              <a:ahLst/>
              <a:cxnLst/>
              <a:rect l="l" t="t" r="r" b="b"/>
              <a:pathLst>
                <a:path w="42247" h="42279" extrusionOk="0">
                  <a:moveTo>
                    <a:pt x="18811" y="0"/>
                  </a:moveTo>
                  <a:cubicBezTo>
                    <a:pt x="18273" y="0"/>
                    <a:pt x="17830" y="412"/>
                    <a:pt x="17798" y="950"/>
                  </a:cubicBezTo>
                  <a:lnTo>
                    <a:pt x="17608" y="3579"/>
                  </a:lnTo>
                  <a:cubicBezTo>
                    <a:pt x="17545" y="3991"/>
                    <a:pt x="17260" y="4371"/>
                    <a:pt x="16816" y="4497"/>
                  </a:cubicBezTo>
                  <a:cubicBezTo>
                    <a:pt x="15264" y="4877"/>
                    <a:pt x="13776" y="5511"/>
                    <a:pt x="12383" y="6334"/>
                  </a:cubicBezTo>
                  <a:cubicBezTo>
                    <a:pt x="12216" y="6431"/>
                    <a:pt x="12032" y="6480"/>
                    <a:pt x="11848" y="6480"/>
                  </a:cubicBezTo>
                  <a:cubicBezTo>
                    <a:pt x="11611" y="6480"/>
                    <a:pt x="11375" y="6399"/>
                    <a:pt x="11179" y="6239"/>
                  </a:cubicBezTo>
                  <a:lnTo>
                    <a:pt x="9216" y="4529"/>
                  </a:lnTo>
                  <a:cubicBezTo>
                    <a:pt x="9030" y="4359"/>
                    <a:pt x="8783" y="4271"/>
                    <a:pt x="8536" y="4271"/>
                  </a:cubicBezTo>
                  <a:cubicBezTo>
                    <a:pt x="8277" y="4271"/>
                    <a:pt x="8016" y="4366"/>
                    <a:pt x="7822" y="4561"/>
                  </a:cubicBezTo>
                  <a:lnTo>
                    <a:pt x="6777" y="5606"/>
                  </a:lnTo>
                  <a:lnTo>
                    <a:pt x="5732" y="6619"/>
                  </a:lnTo>
                  <a:lnTo>
                    <a:pt x="4655" y="7664"/>
                  </a:lnTo>
                  <a:cubicBezTo>
                    <a:pt x="4275" y="8044"/>
                    <a:pt x="4244" y="8678"/>
                    <a:pt x="4592" y="9058"/>
                  </a:cubicBezTo>
                  <a:lnTo>
                    <a:pt x="6302" y="11084"/>
                  </a:lnTo>
                  <a:cubicBezTo>
                    <a:pt x="6587" y="11433"/>
                    <a:pt x="6619" y="11908"/>
                    <a:pt x="6397" y="12288"/>
                  </a:cubicBezTo>
                  <a:cubicBezTo>
                    <a:pt x="5510" y="13745"/>
                    <a:pt x="4845" y="15360"/>
                    <a:pt x="4434" y="17038"/>
                  </a:cubicBezTo>
                  <a:cubicBezTo>
                    <a:pt x="4339" y="17450"/>
                    <a:pt x="3990" y="17798"/>
                    <a:pt x="3547" y="17830"/>
                  </a:cubicBezTo>
                  <a:lnTo>
                    <a:pt x="950" y="18020"/>
                  </a:lnTo>
                  <a:cubicBezTo>
                    <a:pt x="412" y="18052"/>
                    <a:pt x="0" y="18495"/>
                    <a:pt x="0" y="19033"/>
                  </a:cubicBezTo>
                  <a:lnTo>
                    <a:pt x="0" y="23467"/>
                  </a:lnTo>
                  <a:cubicBezTo>
                    <a:pt x="0" y="24005"/>
                    <a:pt x="412" y="24449"/>
                    <a:pt x="950" y="24480"/>
                  </a:cubicBezTo>
                  <a:lnTo>
                    <a:pt x="3579" y="24702"/>
                  </a:lnTo>
                  <a:cubicBezTo>
                    <a:pt x="4022" y="24734"/>
                    <a:pt x="4370" y="25019"/>
                    <a:pt x="4497" y="25462"/>
                  </a:cubicBezTo>
                  <a:cubicBezTo>
                    <a:pt x="4909" y="27109"/>
                    <a:pt x="5574" y="28661"/>
                    <a:pt x="6460" y="30117"/>
                  </a:cubicBezTo>
                  <a:cubicBezTo>
                    <a:pt x="6682" y="30497"/>
                    <a:pt x="6651" y="30972"/>
                    <a:pt x="6365" y="31321"/>
                  </a:cubicBezTo>
                  <a:lnTo>
                    <a:pt x="4719" y="33284"/>
                  </a:lnTo>
                  <a:cubicBezTo>
                    <a:pt x="4370" y="33696"/>
                    <a:pt x="4402" y="34298"/>
                    <a:pt x="4782" y="34678"/>
                  </a:cubicBezTo>
                  <a:lnTo>
                    <a:pt x="5859" y="35723"/>
                  </a:lnTo>
                  <a:lnTo>
                    <a:pt x="6872" y="36768"/>
                  </a:lnTo>
                  <a:lnTo>
                    <a:pt x="7981" y="37813"/>
                  </a:lnTo>
                  <a:cubicBezTo>
                    <a:pt x="8179" y="38011"/>
                    <a:pt x="8437" y="38114"/>
                    <a:pt x="8697" y="38114"/>
                  </a:cubicBezTo>
                  <a:cubicBezTo>
                    <a:pt x="8936" y="38114"/>
                    <a:pt x="9177" y="38027"/>
                    <a:pt x="9374" y="37845"/>
                  </a:cubicBezTo>
                  <a:lnTo>
                    <a:pt x="11338" y="36134"/>
                  </a:lnTo>
                  <a:cubicBezTo>
                    <a:pt x="11537" y="35953"/>
                    <a:pt x="11779" y="35865"/>
                    <a:pt x="12020" y="35865"/>
                  </a:cubicBezTo>
                  <a:cubicBezTo>
                    <a:pt x="12200" y="35865"/>
                    <a:pt x="12379" y="35913"/>
                    <a:pt x="12541" y="36008"/>
                  </a:cubicBezTo>
                  <a:cubicBezTo>
                    <a:pt x="14029" y="36863"/>
                    <a:pt x="15645" y="37496"/>
                    <a:pt x="17323" y="37876"/>
                  </a:cubicBezTo>
                  <a:cubicBezTo>
                    <a:pt x="17766" y="37971"/>
                    <a:pt x="18083" y="38351"/>
                    <a:pt x="18115" y="38795"/>
                  </a:cubicBezTo>
                  <a:lnTo>
                    <a:pt x="18368" y="41392"/>
                  </a:lnTo>
                  <a:cubicBezTo>
                    <a:pt x="18431" y="41898"/>
                    <a:pt x="18875" y="42278"/>
                    <a:pt x="19413" y="42278"/>
                  </a:cubicBezTo>
                  <a:lnTo>
                    <a:pt x="20902" y="42247"/>
                  </a:lnTo>
                  <a:lnTo>
                    <a:pt x="22358" y="42215"/>
                  </a:lnTo>
                  <a:lnTo>
                    <a:pt x="23847" y="42183"/>
                  </a:lnTo>
                  <a:cubicBezTo>
                    <a:pt x="24385" y="42183"/>
                    <a:pt x="24797" y="41772"/>
                    <a:pt x="24829" y="41233"/>
                  </a:cubicBezTo>
                  <a:lnTo>
                    <a:pt x="24987" y="38605"/>
                  </a:lnTo>
                  <a:cubicBezTo>
                    <a:pt x="25019" y="38161"/>
                    <a:pt x="25304" y="37781"/>
                    <a:pt x="25747" y="37655"/>
                  </a:cubicBezTo>
                  <a:cubicBezTo>
                    <a:pt x="27235" y="37243"/>
                    <a:pt x="28692" y="36610"/>
                    <a:pt x="30022" y="35818"/>
                  </a:cubicBezTo>
                  <a:cubicBezTo>
                    <a:pt x="30189" y="35721"/>
                    <a:pt x="30373" y="35672"/>
                    <a:pt x="30557" y="35672"/>
                  </a:cubicBezTo>
                  <a:cubicBezTo>
                    <a:pt x="30794" y="35672"/>
                    <a:pt x="31030" y="35752"/>
                    <a:pt x="31226" y="35913"/>
                  </a:cubicBezTo>
                  <a:lnTo>
                    <a:pt x="33189" y="37591"/>
                  </a:lnTo>
                  <a:cubicBezTo>
                    <a:pt x="33386" y="37742"/>
                    <a:pt x="33625" y="37821"/>
                    <a:pt x="33864" y="37821"/>
                  </a:cubicBezTo>
                  <a:cubicBezTo>
                    <a:pt x="34125" y="37821"/>
                    <a:pt x="34384" y="37727"/>
                    <a:pt x="34583" y="37528"/>
                  </a:cubicBezTo>
                  <a:lnTo>
                    <a:pt x="35659" y="36451"/>
                  </a:lnTo>
                  <a:lnTo>
                    <a:pt x="36704" y="35438"/>
                  </a:lnTo>
                  <a:lnTo>
                    <a:pt x="37750" y="34393"/>
                  </a:lnTo>
                  <a:cubicBezTo>
                    <a:pt x="38130" y="34013"/>
                    <a:pt x="38130" y="33379"/>
                    <a:pt x="37781" y="32999"/>
                  </a:cubicBezTo>
                  <a:lnTo>
                    <a:pt x="36071" y="31004"/>
                  </a:lnTo>
                  <a:cubicBezTo>
                    <a:pt x="35786" y="30687"/>
                    <a:pt x="35723" y="30181"/>
                    <a:pt x="35944" y="29832"/>
                  </a:cubicBezTo>
                  <a:cubicBezTo>
                    <a:pt x="36799" y="28407"/>
                    <a:pt x="37401" y="26855"/>
                    <a:pt x="37813" y="25272"/>
                  </a:cubicBezTo>
                  <a:cubicBezTo>
                    <a:pt x="37908" y="24829"/>
                    <a:pt x="38256" y="24512"/>
                    <a:pt x="38731" y="24480"/>
                  </a:cubicBezTo>
                  <a:lnTo>
                    <a:pt x="41296" y="24259"/>
                  </a:lnTo>
                  <a:cubicBezTo>
                    <a:pt x="41835" y="24227"/>
                    <a:pt x="42247" y="23784"/>
                    <a:pt x="42247" y="23245"/>
                  </a:cubicBezTo>
                  <a:lnTo>
                    <a:pt x="42247" y="18812"/>
                  </a:lnTo>
                  <a:cubicBezTo>
                    <a:pt x="42247" y="18273"/>
                    <a:pt x="41835" y="17830"/>
                    <a:pt x="41296" y="17798"/>
                  </a:cubicBezTo>
                  <a:lnTo>
                    <a:pt x="38668" y="17577"/>
                  </a:lnTo>
                  <a:cubicBezTo>
                    <a:pt x="38225" y="17545"/>
                    <a:pt x="37876" y="17260"/>
                    <a:pt x="37750" y="16848"/>
                  </a:cubicBezTo>
                  <a:cubicBezTo>
                    <a:pt x="37338" y="15296"/>
                    <a:pt x="36736" y="13808"/>
                    <a:pt x="35944" y="12446"/>
                  </a:cubicBezTo>
                  <a:cubicBezTo>
                    <a:pt x="35691" y="12066"/>
                    <a:pt x="35754" y="11559"/>
                    <a:pt x="36039" y="11243"/>
                  </a:cubicBezTo>
                  <a:lnTo>
                    <a:pt x="37750" y="9279"/>
                  </a:lnTo>
                  <a:cubicBezTo>
                    <a:pt x="38098" y="8899"/>
                    <a:pt x="38066" y="8266"/>
                    <a:pt x="37718" y="7886"/>
                  </a:cubicBezTo>
                  <a:lnTo>
                    <a:pt x="36673" y="6841"/>
                  </a:lnTo>
                  <a:lnTo>
                    <a:pt x="35628" y="5764"/>
                  </a:lnTo>
                  <a:lnTo>
                    <a:pt x="34583" y="4719"/>
                  </a:lnTo>
                  <a:cubicBezTo>
                    <a:pt x="34377" y="4496"/>
                    <a:pt x="34106" y="4384"/>
                    <a:pt x="33835" y="4384"/>
                  </a:cubicBezTo>
                  <a:cubicBezTo>
                    <a:pt x="33606" y="4384"/>
                    <a:pt x="33378" y="4464"/>
                    <a:pt x="33189" y="4624"/>
                  </a:cubicBezTo>
                  <a:lnTo>
                    <a:pt x="31162" y="6334"/>
                  </a:lnTo>
                  <a:cubicBezTo>
                    <a:pt x="30984" y="6494"/>
                    <a:pt x="30756" y="6575"/>
                    <a:pt x="30523" y="6575"/>
                  </a:cubicBezTo>
                  <a:cubicBezTo>
                    <a:pt x="30341" y="6575"/>
                    <a:pt x="30157" y="6526"/>
                    <a:pt x="29991" y="6429"/>
                  </a:cubicBezTo>
                  <a:cubicBezTo>
                    <a:pt x="28502" y="5511"/>
                    <a:pt x="26919" y="4846"/>
                    <a:pt x="25240" y="4434"/>
                  </a:cubicBezTo>
                  <a:cubicBezTo>
                    <a:pt x="24797" y="4339"/>
                    <a:pt x="24480" y="3959"/>
                    <a:pt x="24449" y="3516"/>
                  </a:cubicBezTo>
                  <a:lnTo>
                    <a:pt x="24259" y="950"/>
                  </a:lnTo>
                  <a:cubicBezTo>
                    <a:pt x="24195" y="412"/>
                    <a:pt x="23752" y="0"/>
                    <a:pt x="23213" y="0"/>
                  </a:cubicBezTo>
                  <a:close/>
                </a:path>
              </a:pathLst>
            </a:custGeom>
            <a:gradFill>
              <a:gsLst>
                <a:gs pos="58000">
                  <a:schemeClr val="accent2">
                    <a:lumMod val="80000"/>
                  </a:schemeClr>
                </a:gs>
                <a:gs pos="22000">
                  <a:schemeClr val="accent2">
                    <a:lumMod val="70000"/>
                  </a:schemeClr>
                </a:gs>
                <a:gs pos="100000">
                  <a:schemeClr val="accent3">
                    <a:lumMod val="86000"/>
                  </a:schemeClr>
                </a:gs>
              </a:gsLst>
              <a:lin ang="18900000" scaled="1"/>
            </a:gra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/>
            </a:p>
          </p:txBody>
        </p: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AE1F8D9C-87D0-4097-AC37-B0BC955CFF3B}"/>
                </a:ext>
              </a:extLst>
            </p:cNvPr>
            <p:cNvGrpSpPr/>
            <p:nvPr/>
          </p:nvGrpSpPr>
          <p:grpSpPr>
            <a:xfrm>
              <a:off x="8196001" y="3821135"/>
              <a:ext cx="857132" cy="857132"/>
              <a:chOff x="2379036" y="3821137"/>
              <a:chExt cx="857132" cy="857132"/>
            </a:xfrm>
          </p:grpSpPr>
          <p:sp>
            <p:nvSpPr>
              <p:cNvPr id="85" name="Google Shape;391;p20">
                <a:extLst>
                  <a:ext uri="{FF2B5EF4-FFF2-40B4-BE49-F238E27FC236}">
                    <a16:creationId xmlns:a16="http://schemas.microsoft.com/office/drawing/2014/main" id="{ECA4A11B-DEAB-4E8D-89C1-CBA987E9859C}"/>
                  </a:ext>
                </a:extLst>
              </p:cNvPr>
              <p:cNvSpPr/>
              <p:nvPr/>
            </p:nvSpPr>
            <p:spPr>
              <a:xfrm>
                <a:off x="2379036" y="3821137"/>
                <a:ext cx="857132" cy="85713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/>
              </a:p>
            </p:txBody>
          </p:sp>
          <p:sp>
            <p:nvSpPr>
              <p:cNvPr id="86" name="Google Shape;391;p20">
                <a:extLst>
                  <a:ext uri="{FF2B5EF4-FFF2-40B4-BE49-F238E27FC236}">
                    <a16:creationId xmlns:a16="http://schemas.microsoft.com/office/drawing/2014/main" id="{C1F7BE38-CB4F-4D84-9508-FCF639BD99D3}"/>
                  </a:ext>
                </a:extLst>
              </p:cNvPr>
              <p:cNvSpPr/>
              <p:nvPr/>
            </p:nvSpPr>
            <p:spPr>
              <a:xfrm>
                <a:off x="2480118" y="3922219"/>
                <a:ext cx="654968" cy="6549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/>
                  <a:t>05</a:t>
                </a:r>
                <a:endParaRPr b="1" dirty="0"/>
              </a:p>
            </p:txBody>
          </p:sp>
        </p:grp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E2C09C8-3348-46B9-B9A7-880B55E73B34}"/>
              </a:ext>
            </a:extLst>
          </p:cNvPr>
          <p:cNvGrpSpPr/>
          <p:nvPr/>
        </p:nvGrpSpPr>
        <p:grpSpPr>
          <a:xfrm>
            <a:off x="6468049" y="2304156"/>
            <a:ext cx="1395241" cy="1396298"/>
            <a:chOff x="6468049" y="2304156"/>
            <a:chExt cx="1395241" cy="1396298"/>
          </a:xfrm>
        </p:grpSpPr>
        <p:sp>
          <p:nvSpPr>
            <p:cNvPr id="47" name="Google Shape;348;p20">
              <a:extLst>
                <a:ext uri="{FF2B5EF4-FFF2-40B4-BE49-F238E27FC236}">
                  <a16:creationId xmlns:a16="http://schemas.microsoft.com/office/drawing/2014/main" id="{9CBD0F29-EE6A-4ABD-993E-7359E6E65A88}"/>
                </a:ext>
              </a:extLst>
            </p:cNvPr>
            <p:cNvSpPr/>
            <p:nvPr/>
          </p:nvSpPr>
          <p:spPr>
            <a:xfrm>
              <a:off x="6468049" y="2304156"/>
              <a:ext cx="1395241" cy="1396298"/>
            </a:xfrm>
            <a:custGeom>
              <a:avLst/>
              <a:gdLst/>
              <a:ahLst/>
              <a:cxnLst/>
              <a:rect l="l" t="t" r="r" b="b"/>
              <a:pathLst>
                <a:path w="42247" h="42279" extrusionOk="0">
                  <a:moveTo>
                    <a:pt x="18811" y="0"/>
                  </a:moveTo>
                  <a:cubicBezTo>
                    <a:pt x="18273" y="0"/>
                    <a:pt x="17830" y="412"/>
                    <a:pt x="17798" y="950"/>
                  </a:cubicBezTo>
                  <a:lnTo>
                    <a:pt x="17608" y="3579"/>
                  </a:lnTo>
                  <a:cubicBezTo>
                    <a:pt x="17545" y="3991"/>
                    <a:pt x="17260" y="4371"/>
                    <a:pt x="16816" y="4497"/>
                  </a:cubicBezTo>
                  <a:cubicBezTo>
                    <a:pt x="15264" y="4877"/>
                    <a:pt x="13776" y="5511"/>
                    <a:pt x="12383" y="6334"/>
                  </a:cubicBezTo>
                  <a:cubicBezTo>
                    <a:pt x="12216" y="6431"/>
                    <a:pt x="12032" y="6480"/>
                    <a:pt x="11848" y="6480"/>
                  </a:cubicBezTo>
                  <a:cubicBezTo>
                    <a:pt x="11611" y="6480"/>
                    <a:pt x="11375" y="6399"/>
                    <a:pt x="11179" y="6239"/>
                  </a:cubicBezTo>
                  <a:lnTo>
                    <a:pt x="9216" y="4529"/>
                  </a:lnTo>
                  <a:cubicBezTo>
                    <a:pt x="9030" y="4359"/>
                    <a:pt x="8783" y="4271"/>
                    <a:pt x="8536" y="4271"/>
                  </a:cubicBezTo>
                  <a:cubicBezTo>
                    <a:pt x="8277" y="4271"/>
                    <a:pt x="8016" y="4366"/>
                    <a:pt x="7822" y="4561"/>
                  </a:cubicBezTo>
                  <a:lnTo>
                    <a:pt x="6777" y="5606"/>
                  </a:lnTo>
                  <a:lnTo>
                    <a:pt x="5732" y="6619"/>
                  </a:lnTo>
                  <a:lnTo>
                    <a:pt x="4655" y="7664"/>
                  </a:lnTo>
                  <a:cubicBezTo>
                    <a:pt x="4275" y="8044"/>
                    <a:pt x="4244" y="8678"/>
                    <a:pt x="4592" y="9058"/>
                  </a:cubicBezTo>
                  <a:lnTo>
                    <a:pt x="6302" y="11084"/>
                  </a:lnTo>
                  <a:cubicBezTo>
                    <a:pt x="6587" y="11433"/>
                    <a:pt x="6619" y="11908"/>
                    <a:pt x="6397" y="12288"/>
                  </a:cubicBezTo>
                  <a:cubicBezTo>
                    <a:pt x="5510" y="13745"/>
                    <a:pt x="4845" y="15360"/>
                    <a:pt x="4434" y="17038"/>
                  </a:cubicBezTo>
                  <a:cubicBezTo>
                    <a:pt x="4339" y="17450"/>
                    <a:pt x="3990" y="17798"/>
                    <a:pt x="3547" y="17830"/>
                  </a:cubicBezTo>
                  <a:lnTo>
                    <a:pt x="950" y="18020"/>
                  </a:lnTo>
                  <a:cubicBezTo>
                    <a:pt x="412" y="18052"/>
                    <a:pt x="0" y="18495"/>
                    <a:pt x="0" y="19033"/>
                  </a:cubicBezTo>
                  <a:lnTo>
                    <a:pt x="0" y="23467"/>
                  </a:lnTo>
                  <a:cubicBezTo>
                    <a:pt x="0" y="24005"/>
                    <a:pt x="412" y="24449"/>
                    <a:pt x="950" y="24480"/>
                  </a:cubicBezTo>
                  <a:lnTo>
                    <a:pt x="3579" y="24702"/>
                  </a:lnTo>
                  <a:cubicBezTo>
                    <a:pt x="4022" y="24734"/>
                    <a:pt x="4370" y="25019"/>
                    <a:pt x="4497" y="25462"/>
                  </a:cubicBezTo>
                  <a:cubicBezTo>
                    <a:pt x="4909" y="27109"/>
                    <a:pt x="5574" y="28661"/>
                    <a:pt x="6460" y="30117"/>
                  </a:cubicBezTo>
                  <a:cubicBezTo>
                    <a:pt x="6682" y="30497"/>
                    <a:pt x="6651" y="30972"/>
                    <a:pt x="6365" y="31321"/>
                  </a:cubicBezTo>
                  <a:lnTo>
                    <a:pt x="4719" y="33284"/>
                  </a:lnTo>
                  <a:cubicBezTo>
                    <a:pt x="4370" y="33696"/>
                    <a:pt x="4402" y="34298"/>
                    <a:pt x="4782" y="34678"/>
                  </a:cubicBezTo>
                  <a:lnTo>
                    <a:pt x="5859" y="35723"/>
                  </a:lnTo>
                  <a:lnTo>
                    <a:pt x="6872" y="36768"/>
                  </a:lnTo>
                  <a:lnTo>
                    <a:pt x="7981" y="37813"/>
                  </a:lnTo>
                  <a:cubicBezTo>
                    <a:pt x="8179" y="38011"/>
                    <a:pt x="8437" y="38114"/>
                    <a:pt x="8697" y="38114"/>
                  </a:cubicBezTo>
                  <a:cubicBezTo>
                    <a:pt x="8936" y="38114"/>
                    <a:pt x="9177" y="38027"/>
                    <a:pt x="9374" y="37845"/>
                  </a:cubicBezTo>
                  <a:lnTo>
                    <a:pt x="11338" y="36134"/>
                  </a:lnTo>
                  <a:cubicBezTo>
                    <a:pt x="11537" y="35953"/>
                    <a:pt x="11779" y="35865"/>
                    <a:pt x="12020" y="35865"/>
                  </a:cubicBezTo>
                  <a:cubicBezTo>
                    <a:pt x="12200" y="35865"/>
                    <a:pt x="12379" y="35913"/>
                    <a:pt x="12541" y="36008"/>
                  </a:cubicBezTo>
                  <a:cubicBezTo>
                    <a:pt x="14029" y="36863"/>
                    <a:pt x="15645" y="37496"/>
                    <a:pt x="17323" y="37876"/>
                  </a:cubicBezTo>
                  <a:cubicBezTo>
                    <a:pt x="17766" y="37971"/>
                    <a:pt x="18083" y="38351"/>
                    <a:pt x="18115" y="38795"/>
                  </a:cubicBezTo>
                  <a:lnTo>
                    <a:pt x="18368" y="41392"/>
                  </a:lnTo>
                  <a:cubicBezTo>
                    <a:pt x="18431" y="41898"/>
                    <a:pt x="18875" y="42278"/>
                    <a:pt x="19413" y="42278"/>
                  </a:cubicBezTo>
                  <a:lnTo>
                    <a:pt x="20902" y="42247"/>
                  </a:lnTo>
                  <a:lnTo>
                    <a:pt x="22358" y="42215"/>
                  </a:lnTo>
                  <a:lnTo>
                    <a:pt x="23847" y="42183"/>
                  </a:lnTo>
                  <a:cubicBezTo>
                    <a:pt x="24385" y="42183"/>
                    <a:pt x="24797" y="41772"/>
                    <a:pt x="24829" y="41233"/>
                  </a:cubicBezTo>
                  <a:lnTo>
                    <a:pt x="24987" y="38605"/>
                  </a:lnTo>
                  <a:cubicBezTo>
                    <a:pt x="25019" y="38161"/>
                    <a:pt x="25304" y="37781"/>
                    <a:pt x="25747" y="37655"/>
                  </a:cubicBezTo>
                  <a:cubicBezTo>
                    <a:pt x="27235" y="37243"/>
                    <a:pt x="28692" y="36610"/>
                    <a:pt x="30022" y="35818"/>
                  </a:cubicBezTo>
                  <a:cubicBezTo>
                    <a:pt x="30189" y="35721"/>
                    <a:pt x="30373" y="35672"/>
                    <a:pt x="30557" y="35672"/>
                  </a:cubicBezTo>
                  <a:cubicBezTo>
                    <a:pt x="30794" y="35672"/>
                    <a:pt x="31030" y="35752"/>
                    <a:pt x="31226" y="35913"/>
                  </a:cubicBezTo>
                  <a:lnTo>
                    <a:pt x="33189" y="37591"/>
                  </a:lnTo>
                  <a:cubicBezTo>
                    <a:pt x="33386" y="37742"/>
                    <a:pt x="33625" y="37821"/>
                    <a:pt x="33864" y="37821"/>
                  </a:cubicBezTo>
                  <a:cubicBezTo>
                    <a:pt x="34125" y="37821"/>
                    <a:pt x="34384" y="37727"/>
                    <a:pt x="34583" y="37528"/>
                  </a:cubicBezTo>
                  <a:lnTo>
                    <a:pt x="35659" y="36451"/>
                  </a:lnTo>
                  <a:lnTo>
                    <a:pt x="36704" y="35438"/>
                  </a:lnTo>
                  <a:lnTo>
                    <a:pt x="37750" y="34393"/>
                  </a:lnTo>
                  <a:cubicBezTo>
                    <a:pt x="38130" y="34013"/>
                    <a:pt x="38130" y="33379"/>
                    <a:pt x="37781" y="32999"/>
                  </a:cubicBezTo>
                  <a:lnTo>
                    <a:pt x="36071" y="31004"/>
                  </a:lnTo>
                  <a:cubicBezTo>
                    <a:pt x="35786" y="30687"/>
                    <a:pt x="35723" y="30181"/>
                    <a:pt x="35944" y="29832"/>
                  </a:cubicBezTo>
                  <a:cubicBezTo>
                    <a:pt x="36799" y="28407"/>
                    <a:pt x="37401" y="26855"/>
                    <a:pt x="37813" y="25272"/>
                  </a:cubicBezTo>
                  <a:cubicBezTo>
                    <a:pt x="37908" y="24829"/>
                    <a:pt x="38256" y="24512"/>
                    <a:pt x="38731" y="24480"/>
                  </a:cubicBezTo>
                  <a:lnTo>
                    <a:pt x="41296" y="24259"/>
                  </a:lnTo>
                  <a:cubicBezTo>
                    <a:pt x="41835" y="24227"/>
                    <a:pt x="42247" y="23784"/>
                    <a:pt x="42247" y="23245"/>
                  </a:cubicBezTo>
                  <a:lnTo>
                    <a:pt x="42247" y="18812"/>
                  </a:lnTo>
                  <a:cubicBezTo>
                    <a:pt x="42247" y="18273"/>
                    <a:pt x="41835" y="17830"/>
                    <a:pt x="41296" y="17798"/>
                  </a:cubicBezTo>
                  <a:lnTo>
                    <a:pt x="38668" y="17577"/>
                  </a:lnTo>
                  <a:cubicBezTo>
                    <a:pt x="38225" y="17545"/>
                    <a:pt x="37876" y="17260"/>
                    <a:pt x="37750" y="16848"/>
                  </a:cubicBezTo>
                  <a:cubicBezTo>
                    <a:pt x="37338" y="15296"/>
                    <a:pt x="36736" y="13808"/>
                    <a:pt x="35944" y="12446"/>
                  </a:cubicBezTo>
                  <a:cubicBezTo>
                    <a:pt x="35691" y="12066"/>
                    <a:pt x="35754" y="11559"/>
                    <a:pt x="36039" y="11243"/>
                  </a:cubicBezTo>
                  <a:lnTo>
                    <a:pt x="37750" y="9279"/>
                  </a:lnTo>
                  <a:cubicBezTo>
                    <a:pt x="38098" y="8899"/>
                    <a:pt x="38066" y="8266"/>
                    <a:pt x="37718" y="7886"/>
                  </a:cubicBezTo>
                  <a:lnTo>
                    <a:pt x="36673" y="6841"/>
                  </a:lnTo>
                  <a:lnTo>
                    <a:pt x="35628" y="5764"/>
                  </a:lnTo>
                  <a:lnTo>
                    <a:pt x="34583" y="4719"/>
                  </a:lnTo>
                  <a:cubicBezTo>
                    <a:pt x="34377" y="4496"/>
                    <a:pt x="34106" y="4384"/>
                    <a:pt x="33835" y="4384"/>
                  </a:cubicBezTo>
                  <a:cubicBezTo>
                    <a:pt x="33606" y="4384"/>
                    <a:pt x="33378" y="4464"/>
                    <a:pt x="33189" y="4624"/>
                  </a:cubicBezTo>
                  <a:lnTo>
                    <a:pt x="31162" y="6334"/>
                  </a:lnTo>
                  <a:cubicBezTo>
                    <a:pt x="30984" y="6494"/>
                    <a:pt x="30756" y="6575"/>
                    <a:pt x="30523" y="6575"/>
                  </a:cubicBezTo>
                  <a:cubicBezTo>
                    <a:pt x="30341" y="6575"/>
                    <a:pt x="30157" y="6526"/>
                    <a:pt x="29991" y="6429"/>
                  </a:cubicBezTo>
                  <a:cubicBezTo>
                    <a:pt x="28502" y="5511"/>
                    <a:pt x="26919" y="4846"/>
                    <a:pt x="25240" y="4434"/>
                  </a:cubicBezTo>
                  <a:cubicBezTo>
                    <a:pt x="24797" y="4339"/>
                    <a:pt x="24480" y="3959"/>
                    <a:pt x="24449" y="3516"/>
                  </a:cubicBezTo>
                  <a:lnTo>
                    <a:pt x="24259" y="950"/>
                  </a:lnTo>
                  <a:cubicBezTo>
                    <a:pt x="24195" y="412"/>
                    <a:pt x="23752" y="0"/>
                    <a:pt x="23213" y="0"/>
                  </a:cubicBezTo>
                  <a:close/>
                </a:path>
              </a:pathLst>
            </a:custGeom>
            <a:gradFill>
              <a:gsLst>
                <a:gs pos="58000">
                  <a:schemeClr val="accent2">
                    <a:lumMod val="80000"/>
                  </a:schemeClr>
                </a:gs>
                <a:gs pos="22000">
                  <a:schemeClr val="accent2">
                    <a:lumMod val="70000"/>
                  </a:schemeClr>
                </a:gs>
                <a:gs pos="100000">
                  <a:schemeClr val="accent3">
                    <a:lumMod val="86000"/>
                  </a:schemeClr>
                </a:gs>
              </a:gsLst>
              <a:lin ang="18900000" scaled="1"/>
            </a:gra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/>
            </a:p>
          </p:txBody>
        </p: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9E0F728E-E1E3-45D2-8006-D8BD9F7CB076}"/>
                </a:ext>
              </a:extLst>
            </p:cNvPr>
            <p:cNvGrpSpPr/>
            <p:nvPr/>
          </p:nvGrpSpPr>
          <p:grpSpPr>
            <a:xfrm>
              <a:off x="6737103" y="2573739"/>
              <a:ext cx="857132" cy="857132"/>
              <a:chOff x="2379036" y="3821137"/>
              <a:chExt cx="857132" cy="857132"/>
            </a:xfrm>
          </p:grpSpPr>
          <p:sp>
            <p:nvSpPr>
              <p:cNvPr id="88" name="Google Shape;391;p20">
                <a:extLst>
                  <a:ext uri="{FF2B5EF4-FFF2-40B4-BE49-F238E27FC236}">
                    <a16:creationId xmlns:a16="http://schemas.microsoft.com/office/drawing/2014/main" id="{ACBD25CF-B37E-499D-B2D4-63D9B1894872}"/>
                  </a:ext>
                </a:extLst>
              </p:cNvPr>
              <p:cNvSpPr/>
              <p:nvPr/>
            </p:nvSpPr>
            <p:spPr>
              <a:xfrm>
                <a:off x="2379036" y="3821137"/>
                <a:ext cx="857132" cy="85713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dirty="0"/>
              </a:p>
            </p:txBody>
          </p:sp>
          <p:sp>
            <p:nvSpPr>
              <p:cNvPr id="89" name="Google Shape;391;p20">
                <a:extLst>
                  <a:ext uri="{FF2B5EF4-FFF2-40B4-BE49-F238E27FC236}">
                    <a16:creationId xmlns:a16="http://schemas.microsoft.com/office/drawing/2014/main" id="{9C6B5400-1128-45CA-A446-4FD32D2470C2}"/>
                  </a:ext>
                </a:extLst>
              </p:cNvPr>
              <p:cNvSpPr/>
              <p:nvPr/>
            </p:nvSpPr>
            <p:spPr>
              <a:xfrm>
                <a:off x="2480118" y="3922219"/>
                <a:ext cx="654968" cy="6549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/>
                  <a:t>04</a:t>
                </a:r>
                <a:endParaRPr b="1" dirty="0"/>
              </a:p>
            </p:txBody>
          </p:sp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8379C1-D721-4BB2-8002-EAECB9384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68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3">
            <a:extLst>
              <a:ext uri="{FF2B5EF4-FFF2-40B4-BE49-F238E27FC236}">
                <a16:creationId xmlns:a16="http://schemas.microsoft.com/office/drawing/2014/main" id="{BA97893B-F775-45B3-BA47-1117E8AA3F11}"/>
              </a:ext>
            </a:extLst>
          </p:cNvPr>
          <p:cNvSpPr txBox="1">
            <a:spLocks/>
          </p:cNvSpPr>
          <p:nvPr/>
        </p:nvSpPr>
        <p:spPr>
          <a:xfrm>
            <a:off x="407988" y="2915522"/>
            <a:ext cx="5616575" cy="721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503030101060003" pitchFamily="34" charset="-52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20" name="Google Shape;1082;p40">
            <a:extLst>
              <a:ext uri="{FF2B5EF4-FFF2-40B4-BE49-F238E27FC236}">
                <a16:creationId xmlns:a16="http://schemas.microsoft.com/office/drawing/2014/main" id="{D1A85148-435E-4553-8836-4363E384A151}"/>
              </a:ext>
            </a:extLst>
          </p:cNvPr>
          <p:cNvSpPr/>
          <p:nvPr/>
        </p:nvSpPr>
        <p:spPr>
          <a:xfrm>
            <a:off x="6897295" y="1955549"/>
            <a:ext cx="4895850" cy="4353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60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6213" lvl="0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работа в команде профессионалов</a:t>
            </a:r>
          </a:p>
          <a:p>
            <a:pPr marL="176213" lvl="0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подготовка для Банка России сильных специалистов, которых нет на рынке труда</a:t>
            </a:r>
          </a:p>
        </p:txBody>
      </p:sp>
      <p:sp>
        <p:nvSpPr>
          <p:cNvPr id="21" name="Скругленный прямоугольник 12">
            <a:extLst>
              <a:ext uri="{FF2B5EF4-FFF2-40B4-BE49-F238E27FC236}">
                <a16:creationId xmlns:a16="http://schemas.microsoft.com/office/drawing/2014/main" id="{E488E145-9F78-44B8-A1EE-B4CA379901FA}"/>
              </a:ext>
            </a:extLst>
          </p:cNvPr>
          <p:cNvSpPr/>
          <p:nvPr/>
        </p:nvSpPr>
        <p:spPr>
          <a:xfrm>
            <a:off x="6167437" y="1497541"/>
            <a:ext cx="4176713" cy="867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Трудоустройство</a:t>
            </a:r>
          </a:p>
        </p:txBody>
      </p:sp>
      <p:sp>
        <p:nvSpPr>
          <p:cNvPr id="22" name="Google Shape;1082;p40">
            <a:extLst>
              <a:ext uri="{FF2B5EF4-FFF2-40B4-BE49-F238E27FC236}">
                <a16:creationId xmlns:a16="http://schemas.microsoft.com/office/drawing/2014/main" id="{093CAFC3-5A0A-4010-BD96-C20C8B7F0863}"/>
              </a:ext>
            </a:extLst>
          </p:cNvPr>
          <p:cNvSpPr/>
          <p:nvPr/>
        </p:nvSpPr>
        <p:spPr>
          <a:xfrm>
            <a:off x="1137846" y="1955549"/>
            <a:ext cx="4895850" cy="4353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360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6213" lvl="0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погрузиться в деятельность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Банка России</a:t>
            </a:r>
          </a:p>
          <a:p>
            <a:pPr marL="176213" lvl="0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поучаствовать в текущих проектах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поработать над реальными задачами департаментов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Банка России</a:t>
            </a:r>
          </a:p>
          <a:p>
            <a:pPr marL="176213" lvl="0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приобрести недостающие практические знания и навыки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полноценного трудоустройства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Банк России</a:t>
            </a:r>
          </a:p>
        </p:txBody>
      </p:sp>
      <p:sp>
        <p:nvSpPr>
          <p:cNvPr id="23" name="Скругленный прямоугольник 12">
            <a:extLst>
              <a:ext uri="{FF2B5EF4-FFF2-40B4-BE49-F238E27FC236}">
                <a16:creationId xmlns:a16="http://schemas.microsoft.com/office/drawing/2014/main" id="{9F3EF0FD-45E3-4069-86DE-AF3311883181}"/>
              </a:ext>
            </a:extLst>
          </p:cNvPr>
          <p:cNvSpPr/>
          <p:nvPr/>
        </p:nvSpPr>
        <p:spPr>
          <a:xfrm>
            <a:off x="407988" y="1497541"/>
            <a:ext cx="4176713" cy="867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Стажировка</a:t>
            </a:r>
          </a:p>
        </p:txBody>
      </p:sp>
      <p:sp>
        <p:nvSpPr>
          <p:cNvPr id="51" name="e7d195523061f1c0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altLang="zh-CN" sz="100"/>
              <a:t>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</a:t>
            </a:r>
            <a:endParaRPr lang="zh-CN" altLang="en-US" sz="10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B591952-DB46-4205-AC7D-DAB847C9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Карьерные возможности</a:t>
            </a:r>
            <a:br>
              <a:rPr lang="ru-RU" dirty="0"/>
            </a:br>
            <a:r>
              <a:rPr lang="ru-RU" dirty="0"/>
              <a:t>в Банке России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8E8041-5AF8-4B4A-BB0E-E39A71944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60" y="4132137"/>
            <a:ext cx="1221494" cy="12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стена, внутренн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BB12CDA4-C48F-41C7-8885-98B945135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4" b="4386"/>
          <a:stretch/>
        </p:blipFill>
        <p:spPr>
          <a:xfrm>
            <a:off x="0" y="0"/>
            <a:ext cx="12192000" cy="3355975"/>
          </a:xfr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102AFE0-B9A8-4548-BB45-9109BF62471A}"/>
              </a:ext>
            </a:extLst>
          </p:cNvPr>
          <p:cNvSpPr/>
          <p:nvPr/>
        </p:nvSpPr>
        <p:spPr>
          <a:xfrm>
            <a:off x="-5" y="-1"/>
            <a:ext cx="12192000" cy="6858001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0"/>
                  <a:alpha val="57000"/>
                </a:schemeClr>
              </a:gs>
              <a:gs pos="0">
                <a:schemeClr val="accent1">
                  <a:lumMod val="50000"/>
                  <a:alpha val="27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D1920-B2B6-4CF2-8C5C-41812B39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Стажировка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Банке России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032059-3D76-4E35-B544-BF26A20AA844}"/>
              </a:ext>
            </a:extLst>
          </p:cNvPr>
          <p:cNvSpPr/>
          <p:nvPr/>
        </p:nvSpPr>
        <p:spPr>
          <a:xfrm>
            <a:off x="0" y="3355975"/>
            <a:ext cx="12192000" cy="3502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C7D08A-1504-4361-9A55-F08DD72B0281}"/>
              </a:ext>
            </a:extLst>
          </p:cNvPr>
          <p:cNvSpPr/>
          <p:nvPr/>
        </p:nvSpPr>
        <p:spPr>
          <a:xfrm>
            <a:off x="407988" y="4068870"/>
            <a:ext cx="2022705" cy="1881078"/>
          </a:xfrm>
          <a:prstGeom prst="rect">
            <a:avLst/>
          </a:prstGeom>
        </p:spPr>
        <p:txBody>
          <a:bodyPr wrap="square" lIns="0" tIns="10800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Заполнение онлайн-анкеты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211875-1FEE-4B87-BAFC-5C384D25CFF0}"/>
              </a:ext>
            </a:extLst>
          </p:cNvPr>
          <p:cNvSpPr/>
          <p:nvPr/>
        </p:nvSpPr>
        <p:spPr>
          <a:xfrm>
            <a:off x="2566988" y="4068870"/>
            <a:ext cx="2022704" cy="1881077"/>
          </a:xfrm>
          <a:prstGeom prst="rect">
            <a:avLst/>
          </a:prstGeom>
        </p:spPr>
        <p:txBody>
          <a:bodyPr wrap="square" lIns="0" tIns="10800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Отбор анкет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в соответствии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с критериями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7EDE0F-CB15-4B2F-BE59-BD6846FEFD88}"/>
              </a:ext>
            </a:extLst>
          </p:cNvPr>
          <p:cNvSpPr/>
          <p:nvPr/>
        </p:nvSpPr>
        <p:spPr>
          <a:xfrm>
            <a:off x="4739147" y="4068871"/>
            <a:ext cx="2016126" cy="1881078"/>
          </a:xfrm>
          <a:prstGeom prst="rect">
            <a:avLst/>
          </a:prstGeom>
        </p:spPr>
        <p:txBody>
          <a:bodyPr wrap="square" lIns="0" tIns="10800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Дистанционное тестирование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21DA52-13A6-41CF-BE7B-6F043B365E6F}"/>
              </a:ext>
            </a:extLst>
          </p:cNvPr>
          <p:cNvSpPr/>
          <p:nvPr/>
        </p:nvSpPr>
        <p:spPr>
          <a:xfrm>
            <a:off x="6888163" y="4068871"/>
            <a:ext cx="2021175" cy="1881078"/>
          </a:xfrm>
          <a:prstGeom prst="rect">
            <a:avLst/>
          </a:prstGeom>
        </p:spPr>
        <p:txBody>
          <a:bodyPr wrap="square" lIns="0" tIns="10800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Оценка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по ценностям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и потенциалу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3A77E-1D57-40ED-80CF-397AF3A39FFC}"/>
              </a:ext>
            </a:extLst>
          </p:cNvPr>
          <p:cNvSpPr/>
          <p:nvPr/>
        </p:nvSpPr>
        <p:spPr>
          <a:xfrm>
            <a:off x="9042228" y="4068871"/>
            <a:ext cx="2030551" cy="1881076"/>
          </a:xfrm>
          <a:prstGeom prst="rect">
            <a:avLst/>
          </a:prstGeom>
        </p:spPr>
        <p:txBody>
          <a:bodyPr wrap="square" lIns="0" tIns="10800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Финальное собеседование</a:t>
            </a:r>
          </a:p>
        </p:txBody>
      </p:sp>
      <p:cxnSp>
        <p:nvCxnSpPr>
          <p:cNvPr id="14" name="Google Shape;552;p50">
            <a:extLst>
              <a:ext uri="{FF2B5EF4-FFF2-40B4-BE49-F238E27FC236}">
                <a16:creationId xmlns:a16="http://schemas.microsoft.com/office/drawing/2014/main" id="{13A24ACF-447B-4E7B-A957-7119AA35F6DB}"/>
              </a:ext>
            </a:extLst>
          </p:cNvPr>
          <p:cNvCxnSpPr>
            <a:cxnSpLocks/>
          </p:cNvCxnSpPr>
          <p:nvPr/>
        </p:nvCxnSpPr>
        <p:spPr>
          <a:xfrm>
            <a:off x="1041149" y="3361359"/>
            <a:ext cx="8120101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id="{A17801EF-2DB3-4091-B58D-493B9709B993}"/>
              </a:ext>
            </a:extLst>
          </p:cNvPr>
          <p:cNvSpPr/>
          <p:nvPr/>
        </p:nvSpPr>
        <p:spPr>
          <a:xfrm>
            <a:off x="407988" y="3043413"/>
            <a:ext cx="719137" cy="5641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sym typeface="Palanquin SemiBold"/>
              </a:rPr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4C517AF-012C-424C-9BA6-77545AD1ACB6}"/>
              </a:ext>
            </a:extLst>
          </p:cNvPr>
          <p:cNvSpPr/>
          <p:nvPr/>
        </p:nvSpPr>
        <p:spPr>
          <a:xfrm>
            <a:off x="407989" y="3734522"/>
            <a:ext cx="974658" cy="406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ЭТАП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A793873-A8BF-477C-9804-ED6D5E60F215}"/>
              </a:ext>
            </a:extLst>
          </p:cNvPr>
          <p:cNvSpPr/>
          <p:nvPr/>
        </p:nvSpPr>
        <p:spPr>
          <a:xfrm>
            <a:off x="2566988" y="3734523"/>
            <a:ext cx="974658" cy="406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ЭТАП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3DB258B-F551-468B-A8A5-DD23D9E93216}"/>
              </a:ext>
            </a:extLst>
          </p:cNvPr>
          <p:cNvSpPr/>
          <p:nvPr/>
        </p:nvSpPr>
        <p:spPr>
          <a:xfrm>
            <a:off x="4739147" y="3734523"/>
            <a:ext cx="971488" cy="406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ЭТАП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1639E73-DE87-48E1-8D97-27AAD9F8B0E0}"/>
              </a:ext>
            </a:extLst>
          </p:cNvPr>
          <p:cNvSpPr/>
          <p:nvPr/>
        </p:nvSpPr>
        <p:spPr>
          <a:xfrm>
            <a:off x="6888163" y="3751733"/>
            <a:ext cx="973921" cy="406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ЭТАП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C69B4A2-6522-4F37-BBD8-D5C5F31EC8E6}"/>
              </a:ext>
            </a:extLst>
          </p:cNvPr>
          <p:cNvSpPr/>
          <p:nvPr/>
        </p:nvSpPr>
        <p:spPr>
          <a:xfrm>
            <a:off x="9042228" y="3751733"/>
            <a:ext cx="978439" cy="406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457200">
              <a:spcBef>
                <a:spcPts val="1200"/>
              </a:spcBef>
              <a:buClr>
                <a:schemeClr val="tx1"/>
              </a:buClr>
              <a:tabLst>
                <a:tab pos="9144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ЭТАП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98AF4DF4-7448-4C5A-A816-4D7880FBCA4C}"/>
              </a:ext>
            </a:extLst>
          </p:cNvPr>
          <p:cNvSpPr/>
          <p:nvPr/>
        </p:nvSpPr>
        <p:spPr>
          <a:xfrm>
            <a:off x="2571767" y="3043413"/>
            <a:ext cx="719137" cy="5641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sym typeface="Palanquin SemiBold"/>
              </a:rPr>
              <a:t>2</a:t>
            </a:r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86C418EE-A622-40DF-AAD1-40699993B5C6}"/>
              </a:ext>
            </a:extLst>
          </p:cNvPr>
          <p:cNvSpPr/>
          <p:nvPr/>
        </p:nvSpPr>
        <p:spPr>
          <a:xfrm>
            <a:off x="4726491" y="3043413"/>
            <a:ext cx="719137" cy="5641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sym typeface="Palanquin SemiBold"/>
              </a:rPr>
              <a:t>3</a:t>
            </a: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DEB0C72C-A580-4357-80C7-654740C39EEC}"/>
              </a:ext>
            </a:extLst>
          </p:cNvPr>
          <p:cNvSpPr/>
          <p:nvPr/>
        </p:nvSpPr>
        <p:spPr>
          <a:xfrm>
            <a:off x="6890270" y="3043413"/>
            <a:ext cx="719137" cy="5641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sym typeface="Palanquin SemiBold"/>
              </a:rPr>
              <a:t>4</a:t>
            </a:r>
          </a:p>
        </p:txBody>
      </p:sp>
      <p:sp>
        <p:nvSpPr>
          <p:cNvPr id="35" name="Прямоугольник: скругленные противолежащие углы 34">
            <a:extLst>
              <a:ext uri="{FF2B5EF4-FFF2-40B4-BE49-F238E27FC236}">
                <a16:creationId xmlns:a16="http://schemas.microsoft.com/office/drawing/2014/main" id="{CADB1899-7F34-4002-8577-79B4F86299B8}"/>
              </a:ext>
            </a:extLst>
          </p:cNvPr>
          <p:cNvSpPr/>
          <p:nvPr/>
        </p:nvSpPr>
        <p:spPr>
          <a:xfrm>
            <a:off x="9044995" y="3043413"/>
            <a:ext cx="719137" cy="5641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sym typeface="Palanquin SemiBold"/>
              </a:rPr>
              <a:t>5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5040DF-3D65-467F-9DE6-C1C1913B0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3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12">
            <a:extLst>
              <a:ext uri="{FF2B5EF4-FFF2-40B4-BE49-F238E27FC236}">
                <a16:creationId xmlns:a16="http://schemas.microsoft.com/office/drawing/2014/main" id="{C649367C-E89F-413F-BB83-CE6FA2627F80}"/>
              </a:ext>
            </a:extLst>
          </p:cNvPr>
          <p:cNvSpPr/>
          <p:nvPr/>
        </p:nvSpPr>
        <p:spPr>
          <a:xfrm>
            <a:off x="733630" y="1683446"/>
            <a:ext cx="5290933" cy="190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HARD Обучение 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Программы от ведущих российских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 зарубежных провайдеров с учетом современных трендов и требований отрасли</a:t>
            </a: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78E3C477-B013-4F34-B1FE-46BE33044F63}"/>
              </a:ext>
            </a:extLst>
          </p:cNvPr>
          <p:cNvSpPr/>
          <p:nvPr/>
        </p:nvSpPr>
        <p:spPr>
          <a:xfrm>
            <a:off x="407990" y="1967045"/>
            <a:ext cx="720724" cy="4880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sym typeface="Raleway"/>
              </a:rPr>
              <a:t>1</a:t>
            </a:r>
            <a:endParaRPr lang="ru-RU" b="1" dirty="0">
              <a:solidFill>
                <a:schemeClr val="bg1"/>
              </a:solidFill>
              <a:sym typeface="Palanquin SemiBold"/>
            </a:endParaRPr>
          </a:p>
        </p:txBody>
      </p:sp>
      <p:sp>
        <p:nvSpPr>
          <p:cNvPr id="36" name="Скругленный прямоугольник 12">
            <a:extLst>
              <a:ext uri="{FF2B5EF4-FFF2-40B4-BE49-F238E27FC236}">
                <a16:creationId xmlns:a16="http://schemas.microsoft.com/office/drawing/2014/main" id="{D02B440F-0117-4E1B-A4E6-A22C33E6B103}"/>
              </a:ext>
            </a:extLst>
          </p:cNvPr>
          <p:cNvSpPr/>
          <p:nvPr/>
        </p:nvSpPr>
        <p:spPr>
          <a:xfrm>
            <a:off x="733630" y="3783350"/>
            <a:ext cx="5290933" cy="190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</a:rPr>
              <a:t>Профессиональные сообщества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Обмен знаниями между специалистами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одной предметной области (встречи, форумы), привлечение внешних топ-спикеров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по запросу сообществ</a:t>
            </a:r>
          </a:p>
        </p:txBody>
      </p:sp>
      <p:sp>
        <p:nvSpPr>
          <p:cNvPr id="37" name="Прямоугольник: скругленные противолежащие углы 36">
            <a:extLst>
              <a:ext uri="{FF2B5EF4-FFF2-40B4-BE49-F238E27FC236}">
                <a16:creationId xmlns:a16="http://schemas.microsoft.com/office/drawing/2014/main" id="{2CF74BFB-7C81-49DF-8D19-135AE1026B62}"/>
              </a:ext>
            </a:extLst>
          </p:cNvPr>
          <p:cNvSpPr/>
          <p:nvPr/>
        </p:nvSpPr>
        <p:spPr>
          <a:xfrm>
            <a:off x="407990" y="4093792"/>
            <a:ext cx="720724" cy="4880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sym typeface="Raleway"/>
              </a:rPr>
              <a:t>3</a:t>
            </a:r>
            <a:endParaRPr lang="ru-RU" b="1" dirty="0">
              <a:solidFill>
                <a:schemeClr val="bg1"/>
              </a:solidFill>
              <a:sym typeface="Palanquin SemiBold"/>
            </a:endParaRPr>
          </a:p>
        </p:txBody>
      </p:sp>
      <p:sp>
        <p:nvSpPr>
          <p:cNvPr id="39" name="Скругленный прямоугольник 12">
            <a:extLst>
              <a:ext uri="{FF2B5EF4-FFF2-40B4-BE49-F238E27FC236}">
                <a16:creationId xmlns:a16="http://schemas.microsoft.com/office/drawing/2014/main" id="{C6B3E5BA-93CB-401D-AA3D-EBB33BE362A8}"/>
              </a:ext>
            </a:extLst>
          </p:cNvPr>
          <p:cNvSpPr/>
          <p:nvPr/>
        </p:nvSpPr>
        <p:spPr>
          <a:xfrm>
            <a:off x="6503251" y="1683446"/>
            <a:ext cx="5290933" cy="190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</a:rPr>
              <a:t>Внутреннее наставничество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Постоянное развитие профессиональных компетенций, обмен опытом реализации масштабных проектов от опытных специалистов, руководителей</a:t>
            </a:r>
          </a:p>
        </p:txBody>
      </p:sp>
      <p:sp>
        <p:nvSpPr>
          <p:cNvPr id="40" name="Прямоугольник: скругленные противолежащие углы 39">
            <a:extLst>
              <a:ext uri="{FF2B5EF4-FFF2-40B4-BE49-F238E27FC236}">
                <a16:creationId xmlns:a16="http://schemas.microsoft.com/office/drawing/2014/main" id="{07A9BC30-CC0E-47FF-80BD-5B02F3CA3D84}"/>
              </a:ext>
            </a:extLst>
          </p:cNvPr>
          <p:cNvSpPr/>
          <p:nvPr/>
        </p:nvSpPr>
        <p:spPr>
          <a:xfrm>
            <a:off x="6177611" y="1967045"/>
            <a:ext cx="720724" cy="4880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sym typeface="Raleway"/>
              </a:rPr>
              <a:t>2</a:t>
            </a:r>
            <a:endParaRPr lang="ru-RU" b="1" dirty="0">
              <a:solidFill>
                <a:schemeClr val="bg1"/>
              </a:solidFill>
              <a:sym typeface="Palanquin SemiBold"/>
            </a:endParaRPr>
          </a:p>
        </p:txBody>
      </p:sp>
      <p:sp>
        <p:nvSpPr>
          <p:cNvPr id="42" name="Скругленный прямоугольник 12">
            <a:extLst>
              <a:ext uri="{FF2B5EF4-FFF2-40B4-BE49-F238E27FC236}">
                <a16:creationId xmlns:a16="http://schemas.microsoft.com/office/drawing/2014/main" id="{D1015136-936B-49DB-ABC3-18B5188C3A0C}"/>
              </a:ext>
            </a:extLst>
          </p:cNvPr>
          <p:cNvSpPr/>
          <p:nvPr/>
        </p:nvSpPr>
        <p:spPr>
          <a:xfrm>
            <a:off x="6503251" y="3783350"/>
            <a:ext cx="5290933" cy="190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</a:rPr>
              <a:t>SOFT Развитие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Тренинги и семинары с привлечением внутренних и внешних тренеров, собственные программы развития ключевых сотрудников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на базе Университета Банка России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1471BAEE-23B9-4835-AC2E-701C2394D27B}"/>
              </a:ext>
            </a:extLst>
          </p:cNvPr>
          <p:cNvSpPr/>
          <p:nvPr/>
        </p:nvSpPr>
        <p:spPr>
          <a:xfrm>
            <a:off x="6177611" y="4093792"/>
            <a:ext cx="720724" cy="48800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sym typeface="Raleway"/>
              </a:rPr>
              <a:t>4</a:t>
            </a:r>
            <a:endParaRPr lang="ru-RU" b="1" dirty="0">
              <a:solidFill>
                <a:schemeClr val="bg1"/>
              </a:solidFill>
              <a:sym typeface="Palanquin SemiBold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развитие </a:t>
            </a:r>
            <a:br>
              <a:rPr lang="ru-RU" dirty="0"/>
            </a:br>
            <a:r>
              <a:rPr lang="ru-RU" dirty="0"/>
              <a:t>в Банке России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C0EF82B-FDC2-4D91-B415-85256350A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13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один скругленный угол 30">
            <a:extLst>
              <a:ext uri="{FF2B5EF4-FFF2-40B4-BE49-F238E27FC236}">
                <a16:creationId xmlns:a16="http://schemas.microsoft.com/office/drawing/2014/main" id="{55326D85-391E-4E1C-B05F-FB6D5702EF95}"/>
              </a:ext>
            </a:extLst>
          </p:cNvPr>
          <p:cNvSpPr/>
          <p:nvPr/>
        </p:nvSpPr>
        <p:spPr>
          <a:xfrm rot="16200000" flipV="1">
            <a:off x="-704848" y="704848"/>
            <a:ext cx="6857999" cy="5448301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Молодежный совет</a:t>
            </a:r>
            <a:br>
              <a:rPr lang="ru-RU" dirty="0"/>
            </a:br>
            <a:r>
              <a:rPr lang="ru-RU" dirty="0"/>
              <a:t>Банка России*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03DC62-6508-EB4E-A447-3288A76F3BDE}"/>
              </a:ext>
            </a:extLst>
          </p:cNvPr>
          <p:cNvSpPr/>
          <p:nvPr/>
        </p:nvSpPr>
        <p:spPr>
          <a:xfrm>
            <a:off x="407988" y="1586588"/>
            <a:ext cx="1439862" cy="11973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91</a:t>
            </a:r>
            <a:endParaRPr lang="ru-RU" sz="1400" dirty="0">
              <a:latin typeface="Arial Regular"/>
            </a:endParaRPr>
          </a:p>
          <a:p>
            <a:r>
              <a:rPr lang="ru-RU" sz="1400" dirty="0">
                <a:latin typeface="Arial Regular"/>
              </a:rPr>
              <a:t>участник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D9998-0CE4-F14F-B809-908D1D3D574C}"/>
              </a:ext>
            </a:extLst>
          </p:cNvPr>
          <p:cNvSpPr txBox="1"/>
          <p:nvPr/>
        </p:nvSpPr>
        <p:spPr>
          <a:xfrm>
            <a:off x="1608138" y="1586588"/>
            <a:ext cx="1295399" cy="11973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>
              <a:spcAft>
                <a:spcPts val="485"/>
              </a:spcAft>
              <a:defRPr sz="1698">
                <a:latin typeface="PT_Russia-Text"/>
              </a:defRPr>
            </a:lvl1pPr>
          </a:lstStyle>
          <a:p>
            <a:pPr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38</a:t>
            </a:r>
            <a:endParaRPr lang="ru-RU" sz="1400" dirty="0">
              <a:latin typeface="Arial Regular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 Regular"/>
              </a:rPr>
              <a:t>структурных подразделений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03DC62-6508-EB4E-A447-3288A76F3BDE}"/>
              </a:ext>
            </a:extLst>
          </p:cNvPr>
          <p:cNvSpPr/>
          <p:nvPr/>
        </p:nvSpPr>
        <p:spPr>
          <a:xfrm>
            <a:off x="3287713" y="1585915"/>
            <a:ext cx="2016125" cy="11953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25</a:t>
            </a:r>
            <a:endParaRPr lang="ru-RU" sz="1400" dirty="0">
              <a:latin typeface="Arial Regular"/>
            </a:endParaRPr>
          </a:p>
          <a:p>
            <a:r>
              <a:rPr lang="ru-RU" sz="1400" dirty="0">
                <a:latin typeface="Arial Regular"/>
              </a:rPr>
              <a:t>участников получили повышение</a:t>
            </a:r>
            <a:br>
              <a:rPr lang="ru-RU" sz="1400" dirty="0">
                <a:latin typeface="Arial Regular"/>
              </a:rPr>
            </a:br>
            <a:r>
              <a:rPr lang="ru-RU" sz="1400" dirty="0">
                <a:latin typeface="Arial Regular"/>
              </a:rPr>
              <a:t>(в 2021 году)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7988" y="2978591"/>
            <a:ext cx="4895850" cy="333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3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Инициативы молодежного совета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Финансовая грамотность</a:t>
            </a:r>
            <a:b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 — в рамках членства в Координационном совете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развитию сообществ молодых специалистов при Общественной палате РФ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 зеленых идей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Культивация — клуб «Читай банк!», киноклуб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 в приютах для животных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Донорство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Встречи без галстуков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обучающих мероприятий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Наставничество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Внешнее взаимодействие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снег, внешний, неб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D9149DC-73FB-4306-8E78-BF5A3FF9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64"/>
          <a:stretch/>
        </p:blipFill>
        <p:spPr>
          <a:xfrm>
            <a:off x="8891276" y="318708"/>
            <a:ext cx="2398956" cy="1456619"/>
          </a:xfrm>
          <a:prstGeom prst="round2DiagRect">
            <a:avLst/>
          </a:prstGeom>
        </p:spPr>
      </p:pic>
      <p:pic>
        <p:nvPicPr>
          <p:cNvPr id="11" name="Рисунок 10" descr="Изображение выглядит как внешний, земля, трав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545D13E1-7BD0-4960-9C41-4AA7C6754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057" y="2068602"/>
            <a:ext cx="1959976" cy="1819978"/>
          </a:xfrm>
          <a:prstGeom prst="round2DiagRect">
            <a:avLst/>
          </a:prstGeom>
        </p:spPr>
      </p:pic>
      <p:pic>
        <p:nvPicPr>
          <p:cNvPr id="13" name="Рисунок 12" descr="Изображение выглядит как внешний, человек, земля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A3396A6B-9852-40B4-81BA-EC57A70CB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74" y="2264992"/>
            <a:ext cx="1498817" cy="1898985"/>
          </a:xfrm>
          <a:prstGeom prst="round2DiagRect">
            <a:avLst/>
          </a:prstGeom>
        </p:spPr>
      </p:pic>
      <p:pic>
        <p:nvPicPr>
          <p:cNvPr id="15" name="Рисунок 14" descr="Изображение выглядит как дерево, человек, внеш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AF5D97D-E24C-4DD7-80D4-FEAE1C3CC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19" y="2264992"/>
            <a:ext cx="1595989" cy="1771494"/>
          </a:xfrm>
          <a:prstGeom prst="round2DiagRect">
            <a:avLst/>
          </a:prstGeom>
        </p:spPr>
      </p:pic>
      <p:pic>
        <p:nvPicPr>
          <p:cNvPr id="28" name="Рисунок 27" descr="Изображение выглядит как текст, потоло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779AC7F2-91C7-4C41-8AF7-910535FA5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90" y="413121"/>
            <a:ext cx="2852413" cy="1601741"/>
          </a:xfrm>
          <a:prstGeom prst="round2DiagRect">
            <a:avLst/>
          </a:prstGeom>
        </p:spPr>
      </p:pic>
      <p:pic>
        <p:nvPicPr>
          <p:cNvPr id="30" name="Рисунок 29" descr="Изображение выглядит как текст, человек, сто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F2229E5F-9C3A-46F8-8B0F-F4F628B5D0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r="2670"/>
          <a:stretch/>
        </p:blipFill>
        <p:spPr>
          <a:xfrm>
            <a:off x="9043250" y="4100340"/>
            <a:ext cx="2740763" cy="2581594"/>
          </a:xfrm>
          <a:prstGeom prst="round2DiagRect">
            <a:avLst/>
          </a:prstGeom>
        </p:spPr>
      </p:pic>
      <p:pic>
        <p:nvPicPr>
          <p:cNvPr id="19" name="Рисунок 18" descr="Изображение выглядит как в позе, группа, другой, тот же&#10;&#10;Автоматически созданное описание">
            <a:extLst>
              <a:ext uri="{FF2B5EF4-FFF2-40B4-BE49-F238E27FC236}">
                <a16:creationId xmlns:a16="http://schemas.microsoft.com/office/drawing/2014/main" id="{38D28504-CA5D-491F-91FD-7648A68791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13" y="4419314"/>
            <a:ext cx="3278920" cy="1838738"/>
          </a:xfrm>
          <a:prstGeom prst="round2Diag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971728-5ACD-45B6-A47E-7010DA791815}"/>
              </a:ext>
            </a:extLst>
          </p:cNvPr>
          <p:cNvSpPr txBox="1"/>
          <p:nvPr/>
        </p:nvSpPr>
        <p:spPr>
          <a:xfrm>
            <a:off x="407987" y="6308725"/>
            <a:ext cx="4895851" cy="5492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>
              <a:spcBef>
                <a:spcPts val="300"/>
              </a:spcBef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Молодежный совет Центрального аппарата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2DF389F-E029-4F29-B2D2-4B8349DD6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2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один скругленный угол 34">
            <a:extLst>
              <a:ext uri="{FF2B5EF4-FFF2-40B4-BE49-F238E27FC236}">
                <a16:creationId xmlns:a16="http://schemas.microsoft.com/office/drawing/2014/main" id="{C3212718-4241-4BE7-A060-582C3CB53194}"/>
              </a:ext>
            </a:extLst>
          </p:cNvPr>
          <p:cNvSpPr/>
          <p:nvPr/>
        </p:nvSpPr>
        <p:spPr>
          <a:xfrm flipH="1">
            <a:off x="3863975" y="0"/>
            <a:ext cx="8328024" cy="6858001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E7A31F4-E393-4750-A1D7-747ABC78FEAB}"/>
              </a:ext>
            </a:extLst>
          </p:cNvPr>
          <p:cNvGrpSpPr/>
          <p:nvPr/>
        </p:nvGrpSpPr>
        <p:grpSpPr>
          <a:xfrm>
            <a:off x="4119327" y="753319"/>
            <a:ext cx="8682271" cy="5023371"/>
            <a:chOff x="1585336" y="991739"/>
            <a:chExt cx="9610633" cy="540328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336" y="991739"/>
              <a:ext cx="9610633" cy="5403280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585336" y="1019449"/>
              <a:ext cx="4538377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585338" y="2100103"/>
              <a:ext cx="47134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585338" y="2806685"/>
              <a:ext cx="47134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62"/>
            <p:cNvSpPr>
              <a:spLocks noChangeArrowheads="1"/>
            </p:cNvSpPr>
            <p:nvPr/>
          </p:nvSpPr>
          <p:spPr bwMode="auto">
            <a:xfrm rot="16200000">
              <a:off x="1385052" y="1616654"/>
              <a:ext cx="1120726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110000"/>
                </a:lnSpc>
                <a:spcAft>
                  <a:spcPts val="300"/>
                </a:spcAft>
              </a:pPr>
              <a:r>
                <a:rPr lang="ru-RU" altLang="ru-RU" sz="900" b="1" dirty="0">
                  <a:solidFill>
                    <a:srgbClr val="666465"/>
                  </a:solidFill>
                  <a:latin typeface="Stem Medium" panose="020B0603020203020204" pitchFamily="34" charset="-52"/>
                  <a:ea typeface="Montserrat-SemiBold"/>
                  <a:cs typeface="Arial" panose="020B0604020202020204" pitchFamily="34" charset="0"/>
                  <a:sym typeface="Montserrat-SemiBold"/>
                </a:rPr>
                <a:t>МИССИЯ</a:t>
              </a:r>
            </a:p>
          </p:txBody>
        </p:sp>
        <p:sp>
          <p:nvSpPr>
            <p:cNvPr id="16" name="Shape 62"/>
            <p:cNvSpPr>
              <a:spLocks noChangeArrowheads="1"/>
            </p:cNvSpPr>
            <p:nvPr/>
          </p:nvSpPr>
          <p:spPr bwMode="auto">
            <a:xfrm rot="16200000">
              <a:off x="1385052" y="2544162"/>
              <a:ext cx="1120726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110000"/>
                </a:lnSpc>
                <a:spcAft>
                  <a:spcPts val="300"/>
                </a:spcAft>
              </a:pPr>
              <a:r>
                <a:rPr lang="ru-RU" altLang="ru-RU" sz="900" b="1" dirty="0">
                  <a:solidFill>
                    <a:srgbClr val="666465"/>
                  </a:solidFill>
                  <a:latin typeface="Stem Medium" panose="020B0603020203020204" pitchFamily="34" charset="-52"/>
                  <a:ea typeface="Montserrat-SemiBold"/>
                  <a:cs typeface="Arial" panose="020B0604020202020204" pitchFamily="34" charset="0"/>
                  <a:sym typeface="Montserrat-SemiBold"/>
                </a:rPr>
                <a:t>ВИДЕНИЕ</a:t>
              </a:r>
            </a:p>
          </p:txBody>
        </p:sp>
        <p:sp>
          <p:nvSpPr>
            <p:cNvPr id="17" name="Shape 62"/>
            <p:cNvSpPr>
              <a:spLocks noChangeArrowheads="1"/>
            </p:cNvSpPr>
            <p:nvPr/>
          </p:nvSpPr>
          <p:spPr bwMode="auto">
            <a:xfrm rot="16200000">
              <a:off x="1010609" y="3954670"/>
              <a:ext cx="1869611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110000"/>
                </a:lnSpc>
                <a:spcAft>
                  <a:spcPts val="300"/>
                </a:spcAft>
              </a:pPr>
              <a:r>
                <a:rPr lang="ru-RU" altLang="ru-RU" sz="900" b="1" dirty="0">
                  <a:solidFill>
                    <a:srgbClr val="666465"/>
                  </a:solidFill>
                  <a:latin typeface="Stem Medium" panose="020B0603020203020204" pitchFamily="34" charset="-52"/>
                  <a:ea typeface="Montserrat-SemiBold"/>
                  <a:cs typeface="Arial" panose="020B0604020202020204" pitchFamily="34" charset="0"/>
                  <a:sym typeface="Montserrat-SemiBold"/>
                </a:rPr>
                <a:t>СТРАТЕГИЧЕСКИЕ ЦЕЛИ</a:t>
              </a:r>
            </a:p>
          </p:txBody>
        </p:sp>
        <p:pic>
          <p:nvPicPr>
            <p:cNvPr id="19" name="Рисунок 4">
              <a:extLst>
                <a:ext uri="{FF2B5EF4-FFF2-40B4-BE49-F238E27FC236}">
                  <a16:creationId xmlns:a16="http://schemas.microsoft.com/office/drawing/2014/main" id="{8DAE9B17-11DD-4E4E-9C2D-E8B27CACF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t="77421" r="3609" b="1683"/>
            <a:stretch/>
          </p:blipFill>
          <p:spPr bwMode="auto">
            <a:xfrm>
              <a:off x="2358204" y="4941168"/>
              <a:ext cx="8064896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9" y="404813"/>
            <a:ext cx="3460224" cy="5903912"/>
          </a:xfrm>
        </p:spPr>
        <p:txBody>
          <a:bodyPr/>
          <a:lstStyle/>
          <a:p>
            <a:r>
              <a:rPr lang="ru-RU" dirty="0"/>
              <a:t>Миссия, видение, цели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ценности</a:t>
            </a:r>
            <a:br>
              <a:rPr lang="ru-RU" dirty="0"/>
            </a:br>
            <a:r>
              <a:rPr lang="ru-RU" dirty="0"/>
              <a:t>Банка России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0CB3FC-D6DE-4F03-AAB3-6C4D289DC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72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7d195523061f1c0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altLang="zh-CN" sz="100"/>
              <a:t>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</a:t>
            </a:r>
            <a:endParaRPr lang="zh-CN" altLang="en-US" sz="10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4299813" cy="5903912"/>
          </a:xfrm>
        </p:spPr>
        <p:txBody>
          <a:bodyPr anchor="ctr"/>
          <a:lstStyle/>
          <a:p>
            <a:r>
              <a:rPr lang="ru-RU" altLang="ru-RU" sz="4400" dirty="0">
                <a:sym typeface="Montserrat-SemiBold"/>
              </a:rPr>
              <a:t>Где искать</a:t>
            </a:r>
            <a:br>
              <a:rPr lang="ru-RU" altLang="ru-RU" sz="4400" dirty="0">
                <a:sym typeface="Montserrat-SemiBold"/>
              </a:rPr>
            </a:br>
            <a:r>
              <a:rPr lang="ru-RU" altLang="ru-RU" sz="4400" dirty="0">
                <a:sym typeface="Montserrat-SemiBold"/>
              </a:rPr>
              <a:t>информацию?</a:t>
            </a:r>
            <a:endParaRPr lang="ru-RU" sz="4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4153D6-F563-42B5-9A44-E7D98DD0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20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127507-4695-CDB6-BBF6-AA7ACE5A0D51}"/>
              </a:ext>
            </a:extLst>
          </p:cNvPr>
          <p:cNvGrpSpPr/>
          <p:nvPr/>
        </p:nvGrpSpPr>
        <p:grpSpPr>
          <a:xfrm>
            <a:off x="5846651" y="1778099"/>
            <a:ext cx="5900845" cy="3301802"/>
            <a:chOff x="5307043" y="1983511"/>
            <a:chExt cx="5900845" cy="330180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74D4115-B927-2EB0-FDEA-558CCF0A27C3}"/>
                </a:ext>
              </a:extLst>
            </p:cNvPr>
            <p:cNvGrpSpPr/>
            <p:nvPr/>
          </p:nvGrpSpPr>
          <p:grpSpPr>
            <a:xfrm>
              <a:off x="5307043" y="1983511"/>
              <a:ext cx="5900845" cy="1440000"/>
              <a:chOff x="5307043" y="1983511"/>
              <a:chExt cx="5900845" cy="14400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307043" y="2318791"/>
                <a:ext cx="4319589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dirty="0"/>
                  <a:t>карьерные возможности в Банке России</a:t>
                </a:r>
              </a:p>
              <a:p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cbr.ru/</a:t>
                </a:r>
                <a:r>
                  <a:rPr lang="en-US" sz="32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about_br</a:t>
                </a:r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/career</a:t>
                </a:r>
                <a:endParaRPr lang="ru-RU" sz="3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2DD82770-FE63-4B9B-A3B7-B8CF7170D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7888" y="1983511"/>
                <a:ext cx="1440000" cy="1440000"/>
              </a:xfrm>
              <a:prstGeom prst="rect">
                <a:avLst/>
              </a:prstGeom>
            </p:spPr>
          </p:pic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94D632BC-67A5-87DD-2673-50797EE91B32}"/>
                </a:ext>
              </a:extLst>
            </p:cNvPr>
            <p:cNvGrpSpPr/>
            <p:nvPr/>
          </p:nvGrpSpPr>
          <p:grpSpPr>
            <a:xfrm>
              <a:off x="5307043" y="3845313"/>
              <a:ext cx="5900845" cy="1440000"/>
              <a:chOff x="5307043" y="4423030"/>
              <a:chExt cx="5900845" cy="144000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02B900-BDBB-5A49-B075-D6FBB6C953F2}"/>
                  </a:ext>
                </a:extLst>
              </p:cNvPr>
              <p:cNvSpPr txBox="1"/>
              <p:nvPr/>
            </p:nvSpPr>
            <p:spPr>
              <a:xfrm>
                <a:off x="5307043" y="4758310"/>
                <a:ext cx="4319589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dirty="0"/>
                  <a:t>карьерная страничка Банка России</a:t>
                </a:r>
              </a:p>
              <a:p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vk.com/</a:t>
                </a:r>
                <a:r>
                  <a:rPr lang="en-US" sz="32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cbr_career</a:t>
                </a:r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53B3DA12-D2FC-4B85-A01E-F39D6380B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7888" y="4423030"/>
                <a:ext cx="1440000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644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FD3D4E-8C9D-4355-A9E0-49AADDC4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772444"/>
            <a:ext cx="4895850" cy="3313113"/>
          </a:xfrm>
        </p:spPr>
        <p:txBody>
          <a:bodyPr/>
          <a:lstStyle/>
          <a:p>
            <a:r>
              <a:rPr lang="ru-RU" sz="5400" dirty="0"/>
              <a:t>Спасибо</a:t>
            </a:r>
            <a:br>
              <a:rPr lang="ru-RU" sz="5400" dirty="0"/>
            </a:br>
            <a:r>
              <a:rPr lang="ru-RU" sz="5400" dirty="0"/>
              <a:t>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A92DA-BAC0-40AE-B15E-F9A755348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21</a:t>
            </a:fld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2AE091-7F95-8E74-8892-87AD44EF94A5}"/>
              </a:ext>
            </a:extLst>
          </p:cNvPr>
          <p:cNvGrpSpPr/>
          <p:nvPr/>
        </p:nvGrpSpPr>
        <p:grpSpPr>
          <a:xfrm>
            <a:off x="421065" y="2458732"/>
            <a:ext cx="3834323" cy="1940537"/>
            <a:chOff x="421065" y="2423233"/>
            <a:chExt cx="3834323" cy="194053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8046A34-3D64-4652-8610-5224537C8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65" y="2423233"/>
              <a:ext cx="3587374" cy="888907"/>
            </a:xfrm>
            <a:prstGeom prst="rect">
              <a:avLst/>
            </a:prstGeom>
          </p:spPr>
        </p:pic>
        <p:pic>
          <p:nvPicPr>
            <p:cNvPr id="5" name="Google Shape;6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1066" y="3647487"/>
              <a:ext cx="3834322" cy="71628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9691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: скругленные верхние углы 120">
            <a:extLst>
              <a:ext uri="{FF2B5EF4-FFF2-40B4-BE49-F238E27FC236}">
                <a16:creationId xmlns:a16="http://schemas.microsoft.com/office/drawing/2014/main" id="{3801E27F-4CCC-4C1C-9FE0-4A45AC841F2E}"/>
              </a:ext>
            </a:extLst>
          </p:cNvPr>
          <p:cNvSpPr/>
          <p:nvPr/>
        </p:nvSpPr>
        <p:spPr>
          <a:xfrm>
            <a:off x="-2" y="1175636"/>
            <a:ext cx="12192002" cy="5682364"/>
          </a:xfrm>
          <a:prstGeom prst="round2SameRect">
            <a:avLst>
              <a:gd name="adj1" fmla="val 19991"/>
              <a:gd name="adj2" fmla="val 0"/>
            </a:avLst>
          </a:prstGeom>
          <a:solidFill>
            <a:schemeClr val="accent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120" name="Прямоугольник: один скругленный угол 119">
            <a:extLst>
              <a:ext uri="{FF2B5EF4-FFF2-40B4-BE49-F238E27FC236}">
                <a16:creationId xmlns:a16="http://schemas.microsoft.com/office/drawing/2014/main" id="{367D4104-7A10-495D-895E-6ECEA591B2F7}"/>
              </a:ext>
            </a:extLst>
          </p:cNvPr>
          <p:cNvSpPr/>
          <p:nvPr/>
        </p:nvSpPr>
        <p:spPr>
          <a:xfrm rot="16200000" flipV="1">
            <a:off x="170649" y="1004983"/>
            <a:ext cx="5682367" cy="6023667"/>
          </a:xfrm>
          <a:prstGeom prst="round1Rect">
            <a:avLst>
              <a:gd name="adj" fmla="val 29494"/>
            </a:avLst>
          </a:prstGeom>
          <a:solidFill>
            <a:schemeClr val="accent1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22" name="Прямоугольник: скругленные верхние углы 121">
            <a:extLst>
              <a:ext uri="{FF2B5EF4-FFF2-40B4-BE49-F238E27FC236}">
                <a16:creationId xmlns:a16="http://schemas.microsoft.com/office/drawing/2014/main" id="{339B4F51-0F08-4027-AF12-501DE7B97851}"/>
              </a:ext>
            </a:extLst>
          </p:cNvPr>
          <p:cNvSpPr/>
          <p:nvPr/>
        </p:nvSpPr>
        <p:spPr>
          <a:xfrm>
            <a:off x="-2" y="3704096"/>
            <a:ext cx="12192002" cy="3153904"/>
          </a:xfrm>
          <a:prstGeom prst="round2SameRect">
            <a:avLst>
              <a:gd name="adj1" fmla="val 35373"/>
              <a:gd name="adj2" fmla="val 0"/>
            </a:avLst>
          </a:prstGeom>
          <a:solidFill>
            <a:schemeClr val="accent2">
              <a:lumMod val="5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5" name="Прямоугольник: один скругленный угол 24">
            <a:extLst>
              <a:ext uri="{FF2B5EF4-FFF2-40B4-BE49-F238E27FC236}">
                <a16:creationId xmlns:a16="http://schemas.microsoft.com/office/drawing/2014/main" id="{373D9CBE-AC1B-407D-A488-ED136AE036B5}"/>
              </a:ext>
            </a:extLst>
          </p:cNvPr>
          <p:cNvSpPr/>
          <p:nvPr/>
        </p:nvSpPr>
        <p:spPr>
          <a:xfrm rot="16200000" flipV="1">
            <a:off x="1435327" y="2268765"/>
            <a:ext cx="3153903" cy="6024565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76" name="Заголовок 75"/>
          <p:cNvSpPr>
            <a:spLocks noGrp="1"/>
          </p:cNvSpPr>
          <p:nvPr>
            <p:ph type="title"/>
          </p:nvPr>
        </p:nvSpPr>
        <p:spPr>
          <a:xfrm>
            <a:off x="407988" y="404813"/>
            <a:ext cx="9675811" cy="776287"/>
          </a:xfrm>
        </p:spPr>
        <p:txBody>
          <a:bodyPr/>
          <a:lstStyle/>
          <a:p>
            <a:r>
              <a:rPr lang="ru-RU" dirty="0"/>
              <a:t>Портрет Банка России в цифрах (2021)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FD6D0-2C4E-6846-BEDC-020740BF2C02}"/>
              </a:ext>
            </a:extLst>
          </p:cNvPr>
          <p:cNvSpPr txBox="1"/>
          <p:nvPr/>
        </p:nvSpPr>
        <p:spPr>
          <a:xfrm>
            <a:off x="8668689" y="4155386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F27D7A2-4A9F-4844-ABB6-8AEC5B379544}"/>
              </a:ext>
            </a:extLst>
          </p:cNvPr>
          <p:cNvGrpSpPr/>
          <p:nvPr/>
        </p:nvGrpSpPr>
        <p:grpSpPr>
          <a:xfrm>
            <a:off x="316756" y="4199397"/>
            <a:ext cx="2832466" cy="1624630"/>
            <a:chOff x="316756" y="4199397"/>
            <a:chExt cx="2832466" cy="1624630"/>
          </a:xfrm>
        </p:grpSpPr>
        <p:sp>
          <p:nvSpPr>
            <p:cNvPr id="107" name="Скругленный прямоугольник 26">
              <a:extLst>
                <a:ext uri="{FF2B5EF4-FFF2-40B4-BE49-F238E27FC236}">
                  <a16:creationId xmlns:a16="http://schemas.microsoft.com/office/drawing/2014/main" id="{1F85231C-A8D8-4775-B156-D3216FDEFCF0}"/>
                </a:ext>
              </a:extLst>
            </p:cNvPr>
            <p:cNvSpPr/>
            <p:nvPr/>
          </p:nvSpPr>
          <p:spPr>
            <a:xfrm>
              <a:off x="316756" y="4716031"/>
              <a:ext cx="2832466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2 500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заявок на участие в программах работы с молодыми специалистами 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в Банке России</a:t>
              </a:r>
            </a:p>
          </p:txBody>
        </p:sp>
        <p:grpSp>
          <p:nvGrpSpPr>
            <p:cNvPr id="108" name="Gruppieren 103">
              <a:extLst>
                <a:ext uri="{FF2B5EF4-FFF2-40B4-BE49-F238E27FC236}">
                  <a16:creationId xmlns:a16="http://schemas.microsoft.com/office/drawing/2014/main" id="{F72EF137-A365-4326-B95C-DC579E7E413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16756" y="4199397"/>
              <a:ext cx="611891" cy="432000"/>
              <a:chOff x="7061201" y="5597526"/>
              <a:chExt cx="739775" cy="522287"/>
            </a:xfrm>
            <a:solidFill>
              <a:schemeClr val="bg1"/>
            </a:solidFill>
          </p:grpSpPr>
          <p:sp>
            <p:nvSpPr>
              <p:cNvPr id="109" name="Freeform 1022">
                <a:extLst>
                  <a:ext uri="{FF2B5EF4-FFF2-40B4-BE49-F238E27FC236}">
                    <a16:creationId xmlns:a16="http://schemas.microsoft.com/office/drawing/2014/main" id="{12A56C51-13AF-466F-B27B-75C66A0401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5026" y="5872163"/>
                <a:ext cx="492125" cy="247650"/>
              </a:xfrm>
              <a:custGeom>
                <a:avLst/>
                <a:gdLst>
                  <a:gd name="T0" fmla="*/ 65 w 131"/>
                  <a:gd name="T1" fmla="*/ 19 h 66"/>
                  <a:gd name="T2" fmla="*/ 45 w 131"/>
                  <a:gd name="T3" fmla="*/ 15 h 66"/>
                  <a:gd name="T4" fmla="*/ 0 w 131"/>
                  <a:gd name="T5" fmla="*/ 0 h 66"/>
                  <a:gd name="T6" fmla="*/ 0 w 131"/>
                  <a:gd name="T7" fmla="*/ 30 h 66"/>
                  <a:gd name="T8" fmla="*/ 26 w 131"/>
                  <a:gd name="T9" fmla="*/ 56 h 66"/>
                  <a:gd name="T10" fmla="*/ 65 w 131"/>
                  <a:gd name="T11" fmla="*/ 66 h 66"/>
                  <a:gd name="T12" fmla="*/ 105 w 131"/>
                  <a:gd name="T13" fmla="*/ 56 h 66"/>
                  <a:gd name="T14" fmla="*/ 131 w 131"/>
                  <a:gd name="T15" fmla="*/ 30 h 66"/>
                  <a:gd name="T16" fmla="*/ 131 w 131"/>
                  <a:gd name="T17" fmla="*/ 0 h 66"/>
                  <a:gd name="T18" fmla="*/ 86 w 131"/>
                  <a:gd name="T19" fmla="*/ 15 h 66"/>
                  <a:gd name="T20" fmla="*/ 65 w 131"/>
                  <a:gd name="T21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66">
                    <a:moveTo>
                      <a:pt x="65" y="19"/>
                    </a:moveTo>
                    <a:cubicBezTo>
                      <a:pt x="58" y="19"/>
                      <a:pt x="51" y="18"/>
                      <a:pt x="45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3"/>
                      <a:pt x="10" y="48"/>
                      <a:pt x="26" y="56"/>
                    </a:cubicBezTo>
                    <a:cubicBezTo>
                      <a:pt x="26" y="56"/>
                      <a:pt x="46" y="66"/>
                      <a:pt x="65" y="66"/>
                    </a:cubicBezTo>
                    <a:cubicBezTo>
                      <a:pt x="86" y="66"/>
                      <a:pt x="105" y="56"/>
                      <a:pt x="105" y="56"/>
                    </a:cubicBezTo>
                    <a:cubicBezTo>
                      <a:pt x="119" y="49"/>
                      <a:pt x="131" y="43"/>
                      <a:pt x="131" y="3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0" y="18"/>
                      <a:pt x="73" y="19"/>
                      <a:pt x="6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1023">
                <a:extLst>
                  <a:ext uri="{FF2B5EF4-FFF2-40B4-BE49-F238E27FC236}">
                    <a16:creationId xmlns:a16="http://schemas.microsoft.com/office/drawing/2014/main" id="{A7D7EFFC-EC5D-4275-831E-64E37F2BC9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61201" y="5597526"/>
                <a:ext cx="739775" cy="300038"/>
              </a:xfrm>
              <a:custGeom>
                <a:avLst/>
                <a:gdLst>
                  <a:gd name="T0" fmla="*/ 189 w 197"/>
                  <a:gd name="T1" fmla="*/ 36 h 80"/>
                  <a:gd name="T2" fmla="*/ 113 w 197"/>
                  <a:gd name="T3" fmla="*/ 4 h 80"/>
                  <a:gd name="T4" fmla="*/ 84 w 197"/>
                  <a:gd name="T5" fmla="*/ 4 h 80"/>
                  <a:gd name="T6" fmla="*/ 8 w 197"/>
                  <a:gd name="T7" fmla="*/ 36 h 80"/>
                  <a:gd name="T8" fmla="*/ 8 w 197"/>
                  <a:gd name="T9" fmla="*/ 50 h 80"/>
                  <a:gd name="T10" fmla="*/ 84 w 197"/>
                  <a:gd name="T11" fmla="*/ 76 h 80"/>
                  <a:gd name="T12" fmla="*/ 113 w 197"/>
                  <a:gd name="T13" fmla="*/ 76 h 80"/>
                  <a:gd name="T14" fmla="*/ 177 w 197"/>
                  <a:gd name="T15" fmla="*/ 54 h 80"/>
                  <a:gd name="T16" fmla="*/ 177 w 197"/>
                  <a:gd name="T17" fmla="*/ 73 h 80"/>
                  <a:gd name="T18" fmla="*/ 184 w 197"/>
                  <a:gd name="T19" fmla="*/ 79 h 80"/>
                  <a:gd name="T20" fmla="*/ 190 w 197"/>
                  <a:gd name="T21" fmla="*/ 73 h 80"/>
                  <a:gd name="T22" fmla="*/ 190 w 197"/>
                  <a:gd name="T23" fmla="*/ 49 h 80"/>
                  <a:gd name="T24" fmla="*/ 189 w 197"/>
                  <a:gd name="T25" fmla="*/ 3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80">
                    <a:moveTo>
                      <a:pt x="189" y="36"/>
                    </a:moveTo>
                    <a:cubicBezTo>
                      <a:pt x="113" y="4"/>
                      <a:pt x="113" y="4"/>
                      <a:pt x="113" y="4"/>
                    </a:cubicBezTo>
                    <a:cubicBezTo>
                      <a:pt x="105" y="0"/>
                      <a:pt x="92" y="0"/>
                      <a:pt x="84" y="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0" y="40"/>
                      <a:pt x="0" y="46"/>
                      <a:pt x="8" y="50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92" y="80"/>
                      <a:pt x="105" y="80"/>
                      <a:pt x="113" y="76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6"/>
                      <a:pt x="180" y="79"/>
                      <a:pt x="184" y="79"/>
                    </a:cubicBezTo>
                    <a:cubicBezTo>
                      <a:pt x="187" y="79"/>
                      <a:pt x="190" y="76"/>
                      <a:pt x="190" y="73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97" y="45"/>
                      <a:pt x="196" y="39"/>
                      <a:pt x="18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1024">
                <a:extLst>
                  <a:ext uri="{FF2B5EF4-FFF2-40B4-BE49-F238E27FC236}">
                    <a16:creationId xmlns:a16="http://schemas.microsoft.com/office/drawing/2014/main" id="{C42F23E3-176B-454A-9849-DC88D54CDE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6363" y="5938838"/>
                <a:ext cx="47625" cy="82550"/>
              </a:xfrm>
              <a:custGeom>
                <a:avLst/>
                <a:gdLst>
                  <a:gd name="T0" fmla="*/ 13 w 13"/>
                  <a:gd name="T1" fmla="*/ 16 h 22"/>
                  <a:gd name="T2" fmla="*/ 7 w 13"/>
                  <a:gd name="T3" fmla="*/ 22 h 22"/>
                  <a:gd name="T4" fmla="*/ 7 w 13"/>
                  <a:gd name="T5" fmla="*/ 22 h 22"/>
                  <a:gd name="T6" fmla="*/ 0 w 13"/>
                  <a:gd name="T7" fmla="*/ 16 h 22"/>
                  <a:gd name="T8" fmla="*/ 3 w 13"/>
                  <a:gd name="T9" fmla="*/ 3 h 22"/>
                  <a:gd name="T10" fmla="*/ 7 w 13"/>
                  <a:gd name="T11" fmla="*/ 0 h 22"/>
                  <a:gd name="T12" fmla="*/ 7 w 13"/>
                  <a:gd name="T13" fmla="*/ 0 h 22"/>
                  <a:gd name="T14" fmla="*/ 10 w 13"/>
                  <a:gd name="T15" fmla="*/ 3 h 22"/>
                  <a:gd name="T16" fmla="*/ 13 w 13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16"/>
                    </a:moveTo>
                    <a:cubicBezTo>
                      <a:pt x="13" y="19"/>
                      <a:pt x="10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3" y="22"/>
                      <a:pt x="0" y="19"/>
                      <a:pt x="0" y="16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10" y="1"/>
                      <a:pt x="10" y="3"/>
                    </a:cubicBezTo>
                    <a:lnTo>
                      <a:pt x="1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D6769960-7BDC-4731-8679-42AAD96AF356}"/>
              </a:ext>
            </a:extLst>
          </p:cNvPr>
          <p:cNvGrpSpPr/>
          <p:nvPr/>
        </p:nvGrpSpPr>
        <p:grpSpPr>
          <a:xfrm>
            <a:off x="3721873" y="1527500"/>
            <a:ext cx="1296987" cy="1416145"/>
            <a:chOff x="407988" y="3939386"/>
            <a:chExt cx="1296987" cy="1416145"/>
          </a:xfrm>
        </p:grpSpPr>
        <p:grpSp>
          <p:nvGrpSpPr>
            <p:cNvPr id="113" name="Gruppieren 174">
              <a:extLst>
                <a:ext uri="{FF2B5EF4-FFF2-40B4-BE49-F238E27FC236}">
                  <a16:creationId xmlns:a16="http://schemas.microsoft.com/office/drawing/2014/main" id="{3F235297-480D-4C87-8E2B-B7D60F31E90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07988" y="3939386"/>
              <a:ext cx="413250" cy="432000"/>
              <a:chOff x="8343964" y="5747544"/>
              <a:chExt cx="839787" cy="877887"/>
            </a:xfrm>
            <a:solidFill>
              <a:schemeClr val="bg1"/>
            </a:solidFill>
          </p:grpSpPr>
          <p:sp>
            <p:nvSpPr>
              <p:cNvPr id="115" name="Freeform 1083">
                <a:extLst>
                  <a:ext uri="{FF2B5EF4-FFF2-40B4-BE49-F238E27FC236}">
                    <a16:creationId xmlns:a16="http://schemas.microsoft.com/office/drawing/2014/main" id="{925C62B7-D951-488D-8F41-937B87A5854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515414" y="5747544"/>
                <a:ext cx="495300" cy="566737"/>
              </a:xfrm>
              <a:custGeom>
                <a:avLst/>
                <a:gdLst>
                  <a:gd name="T0" fmla="*/ 13 w 132"/>
                  <a:gd name="T1" fmla="*/ 109 h 151"/>
                  <a:gd name="T2" fmla="*/ 65 w 132"/>
                  <a:gd name="T3" fmla="*/ 151 h 151"/>
                  <a:gd name="T4" fmla="*/ 119 w 132"/>
                  <a:gd name="T5" fmla="*/ 109 h 151"/>
                  <a:gd name="T6" fmla="*/ 130 w 132"/>
                  <a:gd name="T7" fmla="*/ 91 h 151"/>
                  <a:gd name="T8" fmla="*/ 130 w 132"/>
                  <a:gd name="T9" fmla="*/ 73 h 151"/>
                  <a:gd name="T10" fmla="*/ 126 w 132"/>
                  <a:gd name="T11" fmla="*/ 68 h 151"/>
                  <a:gd name="T12" fmla="*/ 125 w 132"/>
                  <a:gd name="T13" fmla="*/ 43 h 151"/>
                  <a:gd name="T14" fmla="*/ 66 w 132"/>
                  <a:gd name="T15" fmla="*/ 0 h 151"/>
                  <a:gd name="T16" fmla="*/ 8 w 132"/>
                  <a:gd name="T17" fmla="*/ 43 h 151"/>
                  <a:gd name="T18" fmla="*/ 8 w 132"/>
                  <a:gd name="T19" fmla="*/ 68 h 151"/>
                  <a:gd name="T20" fmla="*/ 3 w 132"/>
                  <a:gd name="T21" fmla="*/ 73 h 151"/>
                  <a:gd name="T22" fmla="*/ 3 w 132"/>
                  <a:gd name="T23" fmla="*/ 91 h 151"/>
                  <a:gd name="T24" fmla="*/ 13 w 132"/>
                  <a:gd name="T25" fmla="*/ 109 h 151"/>
                  <a:gd name="T26" fmla="*/ 65 w 132"/>
                  <a:gd name="T27" fmla="*/ 136 h 151"/>
                  <a:gd name="T28" fmla="*/ 27 w 132"/>
                  <a:gd name="T29" fmla="*/ 104 h 151"/>
                  <a:gd name="T30" fmla="*/ 21 w 132"/>
                  <a:gd name="T31" fmla="*/ 68 h 151"/>
                  <a:gd name="T32" fmla="*/ 21 w 132"/>
                  <a:gd name="T33" fmla="*/ 65 h 151"/>
                  <a:gd name="T34" fmla="*/ 96 w 132"/>
                  <a:gd name="T35" fmla="*/ 50 h 151"/>
                  <a:gd name="T36" fmla="*/ 111 w 132"/>
                  <a:gd name="T37" fmla="*/ 70 h 151"/>
                  <a:gd name="T38" fmla="*/ 105 w 132"/>
                  <a:gd name="T39" fmla="*/ 104 h 151"/>
                  <a:gd name="T40" fmla="*/ 65 w 132"/>
                  <a:gd name="T41" fmla="*/ 1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51">
                    <a:moveTo>
                      <a:pt x="13" y="109"/>
                    </a:moveTo>
                    <a:cubicBezTo>
                      <a:pt x="20" y="133"/>
                      <a:pt x="42" y="151"/>
                      <a:pt x="65" y="151"/>
                    </a:cubicBezTo>
                    <a:cubicBezTo>
                      <a:pt x="90" y="151"/>
                      <a:pt x="111" y="133"/>
                      <a:pt x="119" y="109"/>
                    </a:cubicBezTo>
                    <a:cubicBezTo>
                      <a:pt x="122" y="106"/>
                      <a:pt x="127" y="100"/>
                      <a:pt x="130" y="91"/>
                    </a:cubicBezTo>
                    <a:cubicBezTo>
                      <a:pt x="132" y="85"/>
                      <a:pt x="132" y="78"/>
                      <a:pt x="130" y="73"/>
                    </a:cubicBezTo>
                    <a:cubicBezTo>
                      <a:pt x="128" y="72"/>
                      <a:pt x="127" y="69"/>
                      <a:pt x="126" y="68"/>
                    </a:cubicBezTo>
                    <a:cubicBezTo>
                      <a:pt x="126" y="57"/>
                      <a:pt x="126" y="52"/>
                      <a:pt x="125" y="43"/>
                    </a:cubicBezTo>
                    <a:cubicBezTo>
                      <a:pt x="122" y="18"/>
                      <a:pt x="97" y="0"/>
                      <a:pt x="66" y="0"/>
                    </a:cubicBezTo>
                    <a:cubicBezTo>
                      <a:pt x="37" y="0"/>
                      <a:pt x="8" y="18"/>
                      <a:pt x="8" y="43"/>
                    </a:cubicBezTo>
                    <a:cubicBezTo>
                      <a:pt x="8" y="52"/>
                      <a:pt x="8" y="57"/>
                      <a:pt x="8" y="68"/>
                    </a:cubicBezTo>
                    <a:cubicBezTo>
                      <a:pt x="4" y="69"/>
                      <a:pt x="3" y="72"/>
                      <a:pt x="3" y="73"/>
                    </a:cubicBezTo>
                    <a:cubicBezTo>
                      <a:pt x="1" y="78"/>
                      <a:pt x="0" y="85"/>
                      <a:pt x="3" y="91"/>
                    </a:cubicBezTo>
                    <a:cubicBezTo>
                      <a:pt x="5" y="100"/>
                      <a:pt x="9" y="106"/>
                      <a:pt x="13" y="109"/>
                    </a:cubicBezTo>
                    <a:close/>
                    <a:moveTo>
                      <a:pt x="65" y="136"/>
                    </a:moveTo>
                    <a:cubicBezTo>
                      <a:pt x="47" y="136"/>
                      <a:pt x="32" y="122"/>
                      <a:pt x="27" y="104"/>
                    </a:cubicBezTo>
                    <a:cubicBezTo>
                      <a:pt x="26" y="96"/>
                      <a:pt x="21" y="75"/>
                      <a:pt x="21" y="68"/>
                    </a:cubicBezTo>
                    <a:cubicBezTo>
                      <a:pt x="21" y="67"/>
                      <a:pt x="21" y="66"/>
                      <a:pt x="21" y="65"/>
                    </a:cubicBezTo>
                    <a:cubicBezTo>
                      <a:pt x="76" y="63"/>
                      <a:pt x="86" y="50"/>
                      <a:pt x="96" y="50"/>
                    </a:cubicBezTo>
                    <a:cubicBezTo>
                      <a:pt x="96" y="50"/>
                      <a:pt x="96" y="67"/>
                      <a:pt x="111" y="70"/>
                    </a:cubicBezTo>
                    <a:cubicBezTo>
                      <a:pt x="110" y="79"/>
                      <a:pt x="106" y="97"/>
                      <a:pt x="105" y="104"/>
                    </a:cubicBezTo>
                    <a:cubicBezTo>
                      <a:pt x="100" y="122"/>
                      <a:pt x="84" y="136"/>
                      <a:pt x="6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1084">
                <a:extLst>
                  <a:ext uri="{FF2B5EF4-FFF2-40B4-BE49-F238E27FC236}">
                    <a16:creationId xmlns:a16="http://schemas.microsoft.com/office/drawing/2014/main" id="{FD1A17D9-05A8-4049-AC4B-EEFDF214C5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43964" y="6325394"/>
                <a:ext cx="839787" cy="300037"/>
              </a:xfrm>
              <a:custGeom>
                <a:avLst/>
                <a:gdLst>
                  <a:gd name="T0" fmla="*/ 214 w 224"/>
                  <a:gd name="T1" fmla="*/ 25 h 80"/>
                  <a:gd name="T2" fmla="*/ 168 w 224"/>
                  <a:gd name="T3" fmla="*/ 0 h 80"/>
                  <a:gd name="T4" fmla="*/ 56 w 224"/>
                  <a:gd name="T5" fmla="*/ 0 h 80"/>
                  <a:gd name="T6" fmla="*/ 11 w 224"/>
                  <a:gd name="T7" fmla="*/ 25 h 80"/>
                  <a:gd name="T8" fmla="*/ 0 w 224"/>
                  <a:gd name="T9" fmla="*/ 50 h 80"/>
                  <a:gd name="T10" fmla="*/ 113 w 224"/>
                  <a:gd name="T11" fmla="*/ 80 h 80"/>
                  <a:gd name="T12" fmla="*/ 224 w 224"/>
                  <a:gd name="T13" fmla="*/ 50 h 80"/>
                  <a:gd name="T14" fmla="*/ 214 w 224"/>
                  <a:gd name="T15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80">
                    <a:moveTo>
                      <a:pt x="214" y="25"/>
                    </a:moveTo>
                    <a:cubicBezTo>
                      <a:pt x="207" y="14"/>
                      <a:pt x="188" y="4"/>
                      <a:pt x="168" y="0"/>
                    </a:cubicBezTo>
                    <a:cubicBezTo>
                      <a:pt x="107" y="38"/>
                      <a:pt x="56" y="0"/>
                      <a:pt x="56" y="0"/>
                    </a:cubicBezTo>
                    <a:cubicBezTo>
                      <a:pt x="36" y="4"/>
                      <a:pt x="17" y="14"/>
                      <a:pt x="11" y="25"/>
                    </a:cubicBezTo>
                    <a:cubicBezTo>
                      <a:pt x="0" y="41"/>
                      <a:pt x="0" y="50"/>
                      <a:pt x="0" y="50"/>
                    </a:cubicBezTo>
                    <a:cubicBezTo>
                      <a:pt x="0" y="58"/>
                      <a:pt x="50" y="80"/>
                      <a:pt x="113" y="80"/>
                    </a:cubicBezTo>
                    <a:cubicBezTo>
                      <a:pt x="174" y="80"/>
                      <a:pt x="224" y="58"/>
                      <a:pt x="224" y="50"/>
                    </a:cubicBezTo>
                    <a:cubicBezTo>
                      <a:pt x="224" y="50"/>
                      <a:pt x="224" y="41"/>
                      <a:pt x="21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B388468F-F0E2-4C1D-9E5B-27FE57E871E7}"/>
                </a:ext>
              </a:extLst>
            </p:cNvPr>
            <p:cNvSpPr/>
            <p:nvPr/>
          </p:nvSpPr>
          <p:spPr>
            <a:xfrm>
              <a:off x="407988" y="4432201"/>
              <a:ext cx="1296987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9 150</a:t>
              </a:r>
              <a:r>
                <a:rPr lang="ru-RU" sz="1400" dirty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молодых работников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3E15B15-AE9E-4AEB-BF40-592307532EC5}"/>
              </a:ext>
            </a:extLst>
          </p:cNvPr>
          <p:cNvGrpSpPr/>
          <p:nvPr/>
        </p:nvGrpSpPr>
        <p:grpSpPr>
          <a:xfrm>
            <a:off x="3293683" y="4199397"/>
            <a:ext cx="2730431" cy="1624630"/>
            <a:chOff x="3293683" y="4199397"/>
            <a:chExt cx="2730431" cy="1624630"/>
          </a:xfrm>
        </p:grpSpPr>
        <p:sp>
          <p:nvSpPr>
            <p:cNvPr id="119" name="Скругленный прямоугольник 26">
              <a:extLst>
                <a:ext uri="{FF2B5EF4-FFF2-40B4-BE49-F238E27FC236}">
                  <a16:creationId xmlns:a16="http://schemas.microsoft.com/office/drawing/2014/main" id="{507B727C-80E5-489D-AFD0-99924EA48B2C}"/>
                </a:ext>
              </a:extLst>
            </p:cNvPr>
            <p:cNvSpPr/>
            <p:nvPr/>
          </p:nvSpPr>
          <p:spPr>
            <a:xfrm>
              <a:off x="3293683" y="4716031"/>
              <a:ext cx="2730431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230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человек прошли стажировку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и практику в подразделениях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Банка России</a:t>
              </a:r>
            </a:p>
          </p:txBody>
        </p:sp>
        <p:grpSp>
          <p:nvGrpSpPr>
            <p:cNvPr id="123" name="Gruppieren 60496">
              <a:extLst>
                <a:ext uri="{FF2B5EF4-FFF2-40B4-BE49-F238E27FC236}">
                  <a16:creationId xmlns:a16="http://schemas.microsoft.com/office/drawing/2014/main" id="{204F7DCF-FE45-42ED-B8E4-AAE62063981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293683" y="4199397"/>
              <a:ext cx="538667" cy="432000"/>
              <a:chOff x="5702300" y="5562601"/>
              <a:chExt cx="801688" cy="642938"/>
            </a:xfrm>
            <a:solidFill>
              <a:schemeClr val="bg1"/>
            </a:solidFill>
          </p:grpSpPr>
          <p:sp>
            <p:nvSpPr>
              <p:cNvPr id="124" name="Freeform 51">
                <a:extLst>
                  <a:ext uri="{FF2B5EF4-FFF2-40B4-BE49-F238E27FC236}">
                    <a16:creationId xmlns:a16="http://schemas.microsoft.com/office/drawing/2014/main" id="{0068B4DD-20D5-4952-BB4D-FC5B227536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9013" y="5562601"/>
                <a:ext cx="434975" cy="544513"/>
              </a:xfrm>
              <a:custGeom>
                <a:avLst/>
                <a:gdLst>
                  <a:gd name="T0" fmla="*/ 106 w 116"/>
                  <a:gd name="T1" fmla="*/ 91 h 145"/>
                  <a:gd name="T2" fmla="*/ 83 w 116"/>
                  <a:gd name="T3" fmla="*/ 79 h 145"/>
                  <a:gd name="T4" fmla="*/ 73 w 116"/>
                  <a:gd name="T5" fmla="*/ 71 h 145"/>
                  <a:gd name="T6" fmla="*/ 72 w 116"/>
                  <a:gd name="T7" fmla="*/ 74 h 145"/>
                  <a:gd name="T8" fmla="*/ 72 w 116"/>
                  <a:gd name="T9" fmla="*/ 73 h 145"/>
                  <a:gd name="T10" fmla="*/ 70 w 116"/>
                  <a:gd name="T11" fmla="*/ 68 h 145"/>
                  <a:gd name="T12" fmla="*/ 88 w 116"/>
                  <a:gd name="T13" fmla="*/ 66 h 145"/>
                  <a:gd name="T14" fmla="*/ 80 w 116"/>
                  <a:gd name="T15" fmla="*/ 46 h 145"/>
                  <a:gd name="T16" fmla="*/ 55 w 116"/>
                  <a:gd name="T17" fmla="*/ 8 h 145"/>
                  <a:gd name="T18" fmla="*/ 30 w 116"/>
                  <a:gd name="T19" fmla="*/ 46 h 145"/>
                  <a:gd name="T20" fmla="*/ 22 w 116"/>
                  <a:gd name="T21" fmla="*/ 65 h 145"/>
                  <a:gd name="T22" fmla="*/ 40 w 116"/>
                  <a:gd name="T23" fmla="*/ 68 h 145"/>
                  <a:gd name="T24" fmla="*/ 38 w 116"/>
                  <a:gd name="T25" fmla="*/ 73 h 145"/>
                  <a:gd name="T26" fmla="*/ 39 w 116"/>
                  <a:gd name="T27" fmla="*/ 76 h 145"/>
                  <a:gd name="T28" fmla="*/ 37 w 116"/>
                  <a:gd name="T29" fmla="*/ 72 h 145"/>
                  <a:gd name="T30" fmla="*/ 14 w 116"/>
                  <a:gd name="T31" fmla="*/ 83 h 145"/>
                  <a:gd name="T32" fmla="*/ 6 w 116"/>
                  <a:gd name="T33" fmla="*/ 88 h 145"/>
                  <a:gd name="T34" fmla="*/ 0 w 116"/>
                  <a:gd name="T35" fmla="*/ 103 h 145"/>
                  <a:gd name="T36" fmla="*/ 13 w 116"/>
                  <a:gd name="T37" fmla="*/ 112 h 145"/>
                  <a:gd name="T38" fmla="*/ 21 w 116"/>
                  <a:gd name="T39" fmla="*/ 140 h 145"/>
                  <a:gd name="T40" fmla="*/ 55 w 116"/>
                  <a:gd name="T41" fmla="*/ 144 h 145"/>
                  <a:gd name="T42" fmla="*/ 110 w 116"/>
                  <a:gd name="T43" fmla="*/ 136 h 145"/>
                  <a:gd name="T44" fmla="*/ 114 w 116"/>
                  <a:gd name="T45" fmla="*/ 131 h 145"/>
                  <a:gd name="T46" fmla="*/ 106 w 116"/>
                  <a:gd name="T47" fmla="*/ 9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45">
                    <a:moveTo>
                      <a:pt x="106" y="91"/>
                    </a:moveTo>
                    <a:cubicBezTo>
                      <a:pt x="103" y="84"/>
                      <a:pt x="83" y="79"/>
                      <a:pt x="83" y="79"/>
                    </a:cubicBezTo>
                    <a:cubicBezTo>
                      <a:pt x="74" y="74"/>
                      <a:pt x="73" y="71"/>
                      <a:pt x="73" y="71"/>
                    </a:cubicBezTo>
                    <a:cubicBezTo>
                      <a:pt x="72" y="72"/>
                      <a:pt x="72" y="73"/>
                      <a:pt x="72" y="74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70" y="70"/>
                      <a:pt x="70" y="68"/>
                    </a:cubicBezTo>
                    <a:cubicBezTo>
                      <a:pt x="76" y="68"/>
                      <a:pt x="82" y="68"/>
                      <a:pt x="88" y="66"/>
                    </a:cubicBezTo>
                    <a:cubicBezTo>
                      <a:pt x="88" y="66"/>
                      <a:pt x="81" y="62"/>
                      <a:pt x="80" y="46"/>
                    </a:cubicBezTo>
                    <a:cubicBezTo>
                      <a:pt x="80" y="45"/>
                      <a:pt x="87" y="3"/>
                      <a:pt x="55" y="8"/>
                    </a:cubicBezTo>
                    <a:cubicBezTo>
                      <a:pt x="55" y="8"/>
                      <a:pt x="26" y="0"/>
                      <a:pt x="30" y="46"/>
                    </a:cubicBezTo>
                    <a:cubicBezTo>
                      <a:pt x="31" y="53"/>
                      <a:pt x="26" y="60"/>
                      <a:pt x="22" y="65"/>
                    </a:cubicBezTo>
                    <a:cubicBezTo>
                      <a:pt x="22" y="65"/>
                      <a:pt x="30" y="68"/>
                      <a:pt x="40" y="68"/>
                    </a:cubicBezTo>
                    <a:cubicBezTo>
                      <a:pt x="40" y="69"/>
                      <a:pt x="39" y="71"/>
                      <a:pt x="38" y="73"/>
                    </a:cubicBezTo>
                    <a:cubicBezTo>
                      <a:pt x="38" y="73"/>
                      <a:pt x="38" y="73"/>
                      <a:pt x="39" y="76"/>
                    </a:cubicBezTo>
                    <a:cubicBezTo>
                      <a:pt x="38" y="73"/>
                      <a:pt x="37" y="72"/>
                      <a:pt x="37" y="72"/>
                    </a:cubicBezTo>
                    <a:cubicBezTo>
                      <a:pt x="36" y="77"/>
                      <a:pt x="14" y="83"/>
                      <a:pt x="14" y="83"/>
                    </a:cubicBezTo>
                    <a:cubicBezTo>
                      <a:pt x="8" y="85"/>
                      <a:pt x="6" y="88"/>
                      <a:pt x="6" y="88"/>
                    </a:cubicBezTo>
                    <a:cubicBezTo>
                      <a:pt x="3" y="92"/>
                      <a:pt x="1" y="97"/>
                      <a:pt x="0" y="103"/>
                    </a:cubicBezTo>
                    <a:cubicBezTo>
                      <a:pt x="5" y="105"/>
                      <a:pt x="11" y="108"/>
                      <a:pt x="13" y="112"/>
                    </a:cubicBezTo>
                    <a:cubicBezTo>
                      <a:pt x="13" y="112"/>
                      <a:pt x="19" y="125"/>
                      <a:pt x="21" y="140"/>
                    </a:cubicBezTo>
                    <a:cubicBezTo>
                      <a:pt x="38" y="143"/>
                      <a:pt x="55" y="144"/>
                      <a:pt x="55" y="144"/>
                    </a:cubicBezTo>
                    <a:cubicBezTo>
                      <a:pt x="89" y="145"/>
                      <a:pt x="110" y="136"/>
                      <a:pt x="110" y="136"/>
                    </a:cubicBezTo>
                    <a:cubicBezTo>
                      <a:pt x="114" y="134"/>
                      <a:pt x="114" y="131"/>
                      <a:pt x="114" y="131"/>
                    </a:cubicBezTo>
                    <a:cubicBezTo>
                      <a:pt x="116" y="112"/>
                      <a:pt x="106" y="91"/>
                      <a:pt x="106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52">
                <a:extLst>
                  <a:ext uri="{FF2B5EF4-FFF2-40B4-BE49-F238E27FC236}">
                    <a16:creationId xmlns:a16="http://schemas.microsoft.com/office/drawing/2014/main" id="{58217472-EE28-49B8-BBAF-8FE28DC596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02300" y="5670551"/>
                <a:ext cx="438150" cy="534988"/>
              </a:xfrm>
              <a:custGeom>
                <a:avLst/>
                <a:gdLst>
                  <a:gd name="T0" fmla="*/ 106 w 117"/>
                  <a:gd name="T1" fmla="*/ 85 h 142"/>
                  <a:gd name="T2" fmla="*/ 84 w 117"/>
                  <a:gd name="T3" fmla="*/ 73 h 142"/>
                  <a:gd name="T4" fmla="*/ 75 w 117"/>
                  <a:gd name="T5" fmla="*/ 67 h 142"/>
                  <a:gd name="T6" fmla="*/ 74 w 117"/>
                  <a:gd name="T7" fmla="*/ 60 h 142"/>
                  <a:gd name="T8" fmla="*/ 74 w 117"/>
                  <a:gd name="T9" fmla="*/ 60 h 142"/>
                  <a:gd name="T10" fmla="*/ 79 w 117"/>
                  <a:gd name="T11" fmla="*/ 51 h 142"/>
                  <a:gd name="T12" fmla="*/ 82 w 117"/>
                  <a:gd name="T13" fmla="*/ 44 h 142"/>
                  <a:gd name="T14" fmla="*/ 82 w 117"/>
                  <a:gd name="T15" fmla="*/ 36 h 142"/>
                  <a:gd name="T16" fmla="*/ 82 w 117"/>
                  <a:gd name="T17" fmla="*/ 35 h 142"/>
                  <a:gd name="T18" fmla="*/ 70 w 117"/>
                  <a:gd name="T19" fmla="*/ 8 h 142"/>
                  <a:gd name="T20" fmla="*/ 48 w 117"/>
                  <a:gd name="T21" fmla="*/ 5 h 142"/>
                  <a:gd name="T22" fmla="*/ 33 w 117"/>
                  <a:gd name="T23" fmla="*/ 23 h 142"/>
                  <a:gd name="T24" fmla="*/ 34 w 117"/>
                  <a:gd name="T25" fmla="*/ 36 h 142"/>
                  <a:gd name="T26" fmla="*/ 34 w 117"/>
                  <a:gd name="T27" fmla="*/ 45 h 142"/>
                  <a:gd name="T28" fmla="*/ 37 w 117"/>
                  <a:gd name="T29" fmla="*/ 49 h 142"/>
                  <a:gd name="T30" fmla="*/ 41 w 117"/>
                  <a:gd name="T31" fmla="*/ 59 h 142"/>
                  <a:gd name="T32" fmla="*/ 41 w 117"/>
                  <a:gd name="T33" fmla="*/ 59 h 142"/>
                  <a:gd name="T34" fmla="*/ 40 w 117"/>
                  <a:gd name="T35" fmla="*/ 67 h 142"/>
                  <a:gd name="T36" fmla="*/ 40 w 117"/>
                  <a:gd name="T37" fmla="*/ 66 h 142"/>
                  <a:gd name="T38" fmla="*/ 18 w 117"/>
                  <a:gd name="T39" fmla="*/ 77 h 142"/>
                  <a:gd name="T40" fmla="*/ 9 w 117"/>
                  <a:gd name="T41" fmla="*/ 82 h 142"/>
                  <a:gd name="T42" fmla="*/ 0 w 117"/>
                  <a:gd name="T43" fmla="*/ 123 h 142"/>
                  <a:gd name="T44" fmla="*/ 3 w 117"/>
                  <a:gd name="T45" fmla="*/ 131 h 142"/>
                  <a:gd name="T46" fmla="*/ 58 w 117"/>
                  <a:gd name="T47" fmla="*/ 141 h 142"/>
                  <a:gd name="T48" fmla="*/ 111 w 117"/>
                  <a:gd name="T49" fmla="*/ 132 h 142"/>
                  <a:gd name="T50" fmla="*/ 114 w 117"/>
                  <a:gd name="T51" fmla="*/ 128 h 142"/>
                  <a:gd name="T52" fmla="*/ 106 w 117"/>
                  <a:gd name="T53" fmla="*/ 8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42">
                    <a:moveTo>
                      <a:pt x="106" y="85"/>
                    </a:moveTo>
                    <a:cubicBezTo>
                      <a:pt x="104" y="78"/>
                      <a:pt x="84" y="73"/>
                      <a:pt x="84" y="73"/>
                    </a:cubicBezTo>
                    <a:cubicBezTo>
                      <a:pt x="80" y="70"/>
                      <a:pt x="77" y="68"/>
                      <a:pt x="75" y="67"/>
                    </a:cubicBezTo>
                    <a:cubicBezTo>
                      <a:pt x="75" y="66"/>
                      <a:pt x="74" y="64"/>
                      <a:pt x="74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6" y="58"/>
                      <a:pt x="78" y="54"/>
                      <a:pt x="79" y="51"/>
                    </a:cubicBezTo>
                    <a:cubicBezTo>
                      <a:pt x="82" y="50"/>
                      <a:pt x="82" y="44"/>
                      <a:pt x="82" y="44"/>
                    </a:cubicBezTo>
                    <a:cubicBezTo>
                      <a:pt x="85" y="38"/>
                      <a:pt x="82" y="36"/>
                      <a:pt x="82" y="36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3"/>
                      <a:pt x="86" y="11"/>
                      <a:pt x="70" y="8"/>
                    </a:cubicBezTo>
                    <a:cubicBezTo>
                      <a:pt x="62" y="0"/>
                      <a:pt x="48" y="5"/>
                      <a:pt x="48" y="5"/>
                    </a:cubicBezTo>
                    <a:cubicBezTo>
                      <a:pt x="35" y="8"/>
                      <a:pt x="33" y="23"/>
                      <a:pt x="33" y="23"/>
                    </a:cubicBezTo>
                    <a:cubicBezTo>
                      <a:pt x="33" y="31"/>
                      <a:pt x="34" y="36"/>
                      <a:pt x="34" y="36"/>
                    </a:cubicBezTo>
                    <a:cubicBezTo>
                      <a:pt x="31" y="36"/>
                      <a:pt x="34" y="45"/>
                      <a:pt x="34" y="45"/>
                    </a:cubicBezTo>
                    <a:cubicBezTo>
                      <a:pt x="34" y="49"/>
                      <a:pt x="36" y="49"/>
                      <a:pt x="37" y="49"/>
                    </a:cubicBezTo>
                    <a:cubicBezTo>
                      <a:pt x="38" y="53"/>
                      <a:pt x="39" y="57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2" y="63"/>
                      <a:pt x="40" y="67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38" y="71"/>
                      <a:pt x="18" y="77"/>
                      <a:pt x="18" y="77"/>
                    </a:cubicBezTo>
                    <a:cubicBezTo>
                      <a:pt x="12" y="79"/>
                      <a:pt x="9" y="82"/>
                      <a:pt x="9" y="82"/>
                    </a:cubicBezTo>
                    <a:cubicBezTo>
                      <a:pt x="2" y="95"/>
                      <a:pt x="0" y="123"/>
                      <a:pt x="0" y="123"/>
                    </a:cubicBezTo>
                    <a:cubicBezTo>
                      <a:pt x="1" y="130"/>
                      <a:pt x="3" y="131"/>
                      <a:pt x="3" y="131"/>
                    </a:cubicBezTo>
                    <a:cubicBezTo>
                      <a:pt x="24" y="139"/>
                      <a:pt x="58" y="141"/>
                      <a:pt x="58" y="141"/>
                    </a:cubicBezTo>
                    <a:cubicBezTo>
                      <a:pt x="90" y="142"/>
                      <a:pt x="111" y="132"/>
                      <a:pt x="111" y="132"/>
                    </a:cubicBezTo>
                    <a:cubicBezTo>
                      <a:pt x="114" y="130"/>
                      <a:pt x="114" y="128"/>
                      <a:pt x="114" y="128"/>
                    </a:cubicBezTo>
                    <a:cubicBezTo>
                      <a:pt x="117" y="108"/>
                      <a:pt x="106" y="85"/>
                      <a:pt x="10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16777A9-D4BF-43E1-A102-774C8FD2F069}"/>
              </a:ext>
            </a:extLst>
          </p:cNvPr>
          <p:cNvGrpSpPr/>
          <p:nvPr/>
        </p:nvGrpSpPr>
        <p:grpSpPr>
          <a:xfrm>
            <a:off x="407989" y="1549467"/>
            <a:ext cx="1296986" cy="1418887"/>
            <a:chOff x="407989" y="1549467"/>
            <a:chExt cx="1296986" cy="1418887"/>
          </a:xfrm>
        </p:grpSpPr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003554DA-E38B-4419-810A-8EEAFF8F84F6}"/>
                </a:ext>
              </a:extLst>
            </p:cNvPr>
            <p:cNvSpPr/>
            <p:nvPr/>
          </p:nvSpPr>
          <p:spPr>
            <a:xfrm>
              <a:off x="407989" y="2045024"/>
              <a:ext cx="1296986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145</a:t>
              </a:r>
              <a:r>
                <a:rPr lang="ru-RU" sz="1400" dirty="0">
                  <a:solidFill>
                    <a:schemeClr val="bg1"/>
                  </a:solidFill>
                </a:rPr>
                <a:t>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городов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присутствия</a:t>
              </a:r>
            </a:p>
          </p:txBody>
        </p:sp>
        <p:grpSp>
          <p:nvGrpSpPr>
            <p:cNvPr id="138" name="Gruppieren 8">
              <a:extLst>
                <a:ext uri="{FF2B5EF4-FFF2-40B4-BE49-F238E27FC236}">
                  <a16:creationId xmlns:a16="http://schemas.microsoft.com/office/drawing/2014/main" id="{F9C1B836-66DF-4013-9EC0-950299A807E0}"/>
                </a:ext>
              </a:extLst>
            </p:cNvPr>
            <p:cNvGrpSpPr/>
            <p:nvPr/>
          </p:nvGrpSpPr>
          <p:grpSpPr bwMode="gray">
            <a:xfrm>
              <a:off x="407989" y="1549467"/>
              <a:ext cx="694800" cy="478800"/>
              <a:chOff x="7230825" y="5801578"/>
              <a:chExt cx="541734" cy="431006"/>
            </a:xfrm>
            <a:solidFill>
              <a:schemeClr val="bg1"/>
            </a:solidFill>
          </p:grpSpPr>
          <p:sp>
            <p:nvSpPr>
              <p:cNvPr id="147" name="Freeform 1546">
                <a:extLst>
                  <a:ext uri="{FF2B5EF4-FFF2-40B4-BE49-F238E27FC236}">
                    <a16:creationId xmlns:a16="http://schemas.microsoft.com/office/drawing/2014/main" id="{7828B590-9FC9-4DB4-A39F-92B119E01AE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629684" y="5908734"/>
                <a:ext cx="142875" cy="323850"/>
              </a:xfrm>
              <a:custGeom>
                <a:avLst/>
                <a:gdLst>
                  <a:gd name="T0" fmla="*/ 40 w 51"/>
                  <a:gd name="T1" fmla="*/ 0 h 115"/>
                  <a:gd name="T2" fmla="*/ 0 w 51"/>
                  <a:gd name="T3" fmla="*/ 0 h 115"/>
                  <a:gd name="T4" fmla="*/ 0 w 51"/>
                  <a:gd name="T5" fmla="*/ 115 h 115"/>
                  <a:gd name="T6" fmla="*/ 51 w 51"/>
                  <a:gd name="T7" fmla="*/ 115 h 115"/>
                  <a:gd name="T8" fmla="*/ 51 w 51"/>
                  <a:gd name="T9" fmla="*/ 11 h 115"/>
                  <a:gd name="T10" fmla="*/ 40 w 51"/>
                  <a:gd name="T11" fmla="*/ 0 h 115"/>
                  <a:gd name="T12" fmla="*/ 34 w 51"/>
                  <a:gd name="T13" fmla="*/ 91 h 115"/>
                  <a:gd name="T14" fmla="*/ 16 w 51"/>
                  <a:gd name="T15" fmla="*/ 91 h 115"/>
                  <a:gd name="T16" fmla="*/ 16 w 51"/>
                  <a:gd name="T17" fmla="*/ 74 h 115"/>
                  <a:gd name="T18" fmla="*/ 34 w 51"/>
                  <a:gd name="T19" fmla="*/ 74 h 115"/>
                  <a:gd name="T20" fmla="*/ 34 w 51"/>
                  <a:gd name="T21" fmla="*/ 91 h 115"/>
                  <a:gd name="T22" fmla="*/ 34 w 51"/>
                  <a:gd name="T23" fmla="*/ 62 h 115"/>
                  <a:gd name="T24" fmla="*/ 16 w 51"/>
                  <a:gd name="T25" fmla="*/ 62 h 115"/>
                  <a:gd name="T26" fmla="*/ 16 w 51"/>
                  <a:gd name="T27" fmla="*/ 45 h 115"/>
                  <a:gd name="T28" fmla="*/ 34 w 51"/>
                  <a:gd name="T29" fmla="*/ 45 h 115"/>
                  <a:gd name="T30" fmla="*/ 34 w 51"/>
                  <a:gd name="T31" fmla="*/ 62 h 115"/>
                  <a:gd name="T32" fmla="*/ 34 w 51"/>
                  <a:gd name="T33" fmla="*/ 35 h 115"/>
                  <a:gd name="T34" fmla="*/ 16 w 51"/>
                  <a:gd name="T35" fmla="*/ 35 h 115"/>
                  <a:gd name="T36" fmla="*/ 16 w 51"/>
                  <a:gd name="T37" fmla="*/ 18 h 115"/>
                  <a:gd name="T38" fmla="*/ 34 w 51"/>
                  <a:gd name="T39" fmla="*/ 18 h 115"/>
                  <a:gd name="T40" fmla="*/ 34 w 51"/>
                  <a:gd name="T41" fmla="*/ 3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115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5"/>
                      <a:pt x="46" y="0"/>
                      <a:pt x="40" y="0"/>
                    </a:cubicBezTo>
                    <a:close/>
                    <a:moveTo>
                      <a:pt x="34" y="91"/>
                    </a:move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lnTo>
                      <a:pt x="34" y="91"/>
                    </a:lnTo>
                    <a:close/>
                    <a:moveTo>
                      <a:pt x="34" y="62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34" y="45"/>
                      <a:pt x="34" y="45"/>
                      <a:pt x="34" y="45"/>
                    </a:cubicBezTo>
                    <a:lnTo>
                      <a:pt x="34" y="62"/>
                    </a:lnTo>
                    <a:close/>
                    <a:moveTo>
                      <a:pt x="34" y="35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 1547">
                <a:extLst>
                  <a:ext uri="{FF2B5EF4-FFF2-40B4-BE49-F238E27FC236}">
                    <a16:creationId xmlns:a16="http://schemas.microsoft.com/office/drawing/2014/main" id="{887A1B53-29BB-4680-A133-60CD5866E1B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87988" y="5801578"/>
                <a:ext cx="227410" cy="431006"/>
              </a:xfrm>
              <a:custGeom>
                <a:avLst/>
                <a:gdLst>
                  <a:gd name="T0" fmla="*/ 71 w 81"/>
                  <a:gd name="T1" fmla="*/ 0 h 153"/>
                  <a:gd name="T2" fmla="*/ 10 w 81"/>
                  <a:gd name="T3" fmla="*/ 0 h 153"/>
                  <a:gd name="T4" fmla="*/ 0 w 81"/>
                  <a:gd name="T5" fmla="*/ 10 h 153"/>
                  <a:gd name="T6" fmla="*/ 0 w 81"/>
                  <a:gd name="T7" fmla="*/ 153 h 153"/>
                  <a:gd name="T8" fmla="*/ 30 w 81"/>
                  <a:gd name="T9" fmla="*/ 153 h 153"/>
                  <a:gd name="T10" fmla="*/ 30 w 81"/>
                  <a:gd name="T11" fmla="*/ 117 h 153"/>
                  <a:gd name="T12" fmla="*/ 51 w 81"/>
                  <a:gd name="T13" fmla="*/ 117 h 153"/>
                  <a:gd name="T14" fmla="*/ 51 w 81"/>
                  <a:gd name="T15" fmla="*/ 153 h 153"/>
                  <a:gd name="T16" fmla="*/ 81 w 81"/>
                  <a:gd name="T17" fmla="*/ 153 h 153"/>
                  <a:gd name="T18" fmla="*/ 81 w 81"/>
                  <a:gd name="T19" fmla="*/ 10 h 153"/>
                  <a:gd name="T20" fmla="*/ 71 w 81"/>
                  <a:gd name="T21" fmla="*/ 0 h 153"/>
                  <a:gd name="T22" fmla="*/ 34 w 81"/>
                  <a:gd name="T23" fmla="*/ 97 h 153"/>
                  <a:gd name="T24" fmla="*/ 17 w 81"/>
                  <a:gd name="T25" fmla="*/ 97 h 153"/>
                  <a:gd name="T26" fmla="*/ 17 w 81"/>
                  <a:gd name="T27" fmla="*/ 80 h 153"/>
                  <a:gd name="T28" fmla="*/ 34 w 81"/>
                  <a:gd name="T29" fmla="*/ 80 h 153"/>
                  <a:gd name="T30" fmla="*/ 34 w 81"/>
                  <a:gd name="T31" fmla="*/ 97 h 153"/>
                  <a:gd name="T32" fmla="*/ 34 w 81"/>
                  <a:gd name="T33" fmla="*/ 68 h 153"/>
                  <a:gd name="T34" fmla="*/ 17 w 81"/>
                  <a:gd name="T35" fmla="*/ 68 h 153"/>
                  <a:gd name="T36" fmla="*/ 17 w 81"/>
                  <a:gd name="T37" fmla="*/ 52 h 153"/>
                  <a:gd name="T38" fmla="*/ 34 w 81"/>
                  <a:gd name="T39" fmla="*/ 52 h 153"/>
                  <a:gd name="T40" fmla="*/ 34 w 81"/>
                  <a:gd name="T41" fmla="*/ 68 h 153"/>
                  <a:gd name="T42" fmla="*/ 34 w 81"/>
                  <a:gd name="T43" fmla="*/ 41 h 153"/>
                  <a:gd name="T44" fmla="*/ 17 w 81"/>
                  <a:gd name="T45" fmla="*/ 41 h 153"/>
                  <a:gd name="T46" fmla="*/ 17 w 81"/>
                  <a:gd name="T47" fmla="*/ 24 h 153"/>
                  <a:gd name="T48" fmla="*/ 34 w 81"/>
                  <a:gd name="T49" fmla="*/ 24 h 153"/>
                  <a:gd name="T50" fmla="*/ 34 w 81"/>
                  <a:gd name="T51" fmla="*/ 41 h 153"/>
                  <a:gd name="T52" fmla="*/ 64 w 81"/>
                  <a:gd name="T53" fmla="*/ 97 h 153"/>
                  <a:gd name="T54" fmla="*/ 47 w 81"/>
                  <a:gd name="T55" fmla="*/ 97 h 153"/>
                  <a:gd name="T56" fmla="*/ 47 w 81"/>
                  <a:gd name="T57" fmla="*/ 80 h 153"/>
                  <a:gd name="T58" fmla="*/ 64 w 81"/>
                  <a:gd name="T59" fmla="*/ 80 h 153"/>
                  <a:gd name="T60" fmla="*/ 64 w 81"/>
                  <a:gd name="T61" fmla="*/ 97 h 153"/>
                  <a:gd name="T62" fmla="*/ 64 w 81"/>
                  <a:gd name="T63" fmla="*/ 69 h 153"/>
                  <a:gd name="T64" fmla="*/ 47 w 81"/>
                  <a:gd name="T65" fmla="*/ 69 h 153"/>
                  <a:gd name="T66" fmla="*/ 47 w 81"/>
                  <a:gd name="T67" fmla="*/ 52 h 153"/>
                  <a:gd name="T68" fmla="*/ 64 w 81"/>
                  <a:gd name="T69" fmla="*/ 52 h 153"/>
                  <a:gd name="T70" fmla="*/ 64 w 81"/>
                  <a:gd name="T71" fmla="*/ 69 h 153"/>
                  <a:gd name="T72" fmla="*/ 64 w 81"/>
                  <a:gd name="T73" fmla="*/ 41 h 153"/>
                  <a:gd name="T74" fmla="*/ 47 w 81"/>
                  <a:gd name="T75" fmla="*/ 41 h 153"/>
                  <a:gd name="T76" fmla="*/ 47 w 81"/>
                  <a:gd name="T77" fmla="*/ 24 h 153"/>
                  <a:gd name="T78" fmla="*/ 64 w 81"/>
                  <a:gd name="T79" fmla="*/ 24 h 153"/>
                  <a:gd name="T80" fmla="*/ 64 w 81"/>
                  <a:gd name="T81" fmla="*/ 4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1" h="153">
                    <a:moveTo>
                      <a:pt x="7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5"/>
                      <a:pt x="76" y="0"/>
                      <a:pt x="71" y="0"/>
                    </a:cubicBezTo>
                    <a:close/>
                    <a:moveTo>
                      <a:pt x="34" y="97"/>
                    </a:move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34" y="80"/>
                      <a:pt x="34" y="80"/>
                      <a:pt x="34" y="80"/>
                    </a:cubicBezTo>
                    <a:lnTo>
                      <a:pt x="34" y="97"/>
                    </a:lnTo>
                    <a:close/>
                    <a:moveTo>
                      <a:pt x="34" y="68"/>
                    </a:move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34" y="52"/>
                      <a:pt x="34" y="52"/>
                      <a:pt x="34" y="52"/>
                    </a:cubicBezTo>
                    <a:lnTo>
                      <a:pt x="34" y="68"/>
                    </a:lnTo>
                    <a:close/>
                    <a:moveTo>
                      <a:pt x="34" y="41"/>
                    </a:move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34" y="24"/>
                      <a:pt x="34" y="24"/>
                      <a:pt x="34" y="24"/>
                    </a:cubicBezTo>
                    <a:lnTo>
                      <a:pt x="34" y="41"/>
                    </a:lnTo>
                    <a:close/>
                    <a:moveTo>
                      <a:pt x="64" y="97"/>
                    </a:moveTo>
                    <a:cubicBezTo>
                      <a:pt x="47" y="97"/>
                      <a:pt x="47" y="97"/>
                      <a:pt x="47" y="97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64" y="80"/>
                      <a:pt x="64" y="80"/>
                      <a:pt x="64" y="80"/>
                    </a:cubicBezTo>
                    <a:lnTo>
                      <a:pt x="64" y="97"/>
                    </a:lnTo>
                    <a:close/>
                    <a:moveTo>
                      <a:pt x="64" y="69"/>
                    </a:move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64" y="52"/>
                      <a:pt x="64" y="52"/>
                      <a:pt x="64" y="52"/>
                    </a:cubicBezTo>
                    <a:lnTo>
                      <a:pt x="64" y="69"/>
                    </a:lnTo>
                    <a:close/>
                    <a:moveTo>
                      <a:pt x="64" y="41"/>
                    </a:move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64" y="24"/>
                      <a:pt x="64" y="24"/>
                      <a:pt x="64" y="24"/>
                    </a:cubicBezTo>
                    <a:lnTo>
                      <a:pt x="6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1548">
                <a:extLst>
                  <a:ext uri="{FF2B5EF4-FFF2-40B4-BE49-F238E27FC236}">
                    <a16:creationId xmlns:a16="http://schemas.microsoft.com/office/drawing/2014/main" id="{B7A3CF8D-ABE8-4126-ABAA-C13B87375B5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30825" y="5908734"/>
                <a:ext cx="142875" cy="323850"/>
              </a:xfrm>
              <a:custGeom>
                <a:avLst/>
                <a:gdLst>
                  <a:gd name="T0" fmla="*/ 10 w 51"/>
                  <a:gd name="T1" fmla="*/ 0 h 115"/>
                  <a:gd name="T2" fmla="*/ 0 w 51"/>
                  <a:gd name="T3" fmla="*/ 11 h 115"/>
                  <a:gd name="T4" fmla="*/ 0 w 51"/>
                  <a:gd name="T5" fmla="*/ 115 h 115"/>
                  <a:gd name="T6" fmla="*/ 51 w 51"/>
                  <a:gd name="T7" fmla="*/ 115 h 115"/>
                  <a:gd name="T8" fmla="*/ 51 w 51"/>
                  <a:gd name="T9" fmla="*/ 0 h 115"/>
                  <a:gd name="T10" fmla="*/ 10 w 51"/>
                  <a:gd name="T11" fmla="*/ 0 h 115"/>
                  <a:gd name="T12" fmla="*/ 34 w 51"/>
                  <a:gd name="T13" fmla="*/ 91 h 115"/>
                  <a:gd name="T14" fmla="*/ 17 w 51"/>
                  <a:gd name="T15" fmla="*/ 91 h 115"/>
                  <a:gd name="T16" fmla="*/ 17 w 51"/>
                  <a:gd name="T17" fmla="*/ 74 h 115"/>
                  <a:gd name="T18" fmla="*/ 34 w 51"/>
                  <a:gd name="T19" fmla="*/ 74 h 115"/>
                  <a:gd name="T20" fmla="*/ 34 w 51"/>
                  <a:gd name="T21" fmla="*/ 91 h 115"/>
                  <a:gd name="T22" fmla="*/ 34 w 51"/>
                  <a:gd name="T23" fmla="*/ 62 h 115"/>
                  <a:gd name="T24" fmla="*/ 17 w 51"/>
                  <a:gd name="T25" fmla="*/ 62 h 115"/>
                  <a:gd name="T26" fmla="*/ 17 w 51"/>
                  <a:gd name="T27" fmla="*/ 45 h 115"/>
                  <a:gd name="T28" fmla="*/ 34 w 51"/>
                  <a:gd name="T29" fmla="*/ 45 h 115"/>
                  <a:gd name="T30" fmla="*/ 34 w 51"/>
                  <a:gd name="T31" fmla="*/ 62 h 115"/>
                  <a:gd name="T32" fmla="*/ 34 w 51"/>
                  <a:gd name="T33" fmla="*/ 35 h 115"/>
                  <a:gd name="T34" fmla="*/ 17 w 51"/>
                  <a:gd name="T35" fmla="*/ 35 h 115"/>
                  <a:gd name="T36" fmla="*/ 17 w 51"/>
                  <a:gd name="T37" fmla="*/ 18 h 115"/>
                  <a:gd name="T38" fmla="*/ 34 w 51"/>
                  <a:gd name="T39" fmla="*/ 18 h 115"/>
                  <a:gd name="T40" fmla="*/ 34 w 51"/>
                  <a:gd name="T41" fmla="*/ 3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115">
                    <a:moveTo>
                      <a:pt x="10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0"/>
                      <a:pt x="51" y="0"/>
                      <a:pt x="51" y="0"/>
                    </a:cubicBezTo>
                    <a:lnTo>
                      <a:pt x="10" y="0"/>
                    </a:lnTo>
                    <a:close/>
                    <a:moveTo>
                      <a:pt x="34" y="91"/>
                    </a:move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34" y="74"/>
                      <a:pt x="34" y="74"/>
                      <a:pt x="34" y="74"/>
                    </a:cubicBezTo>
                    <a:lnTo>
                      <a:pt x="34" y="91"/>
                    </a:lnTo>
                    <a:close/>
                    <a:moveTo>
                      <a:pt x="34" y="62"/>
                    </a:moveTo>
                    <a:cubicBezTo>
                      <a:pt x="17" y="62"/>
                      <a:pt x="17" y="62"/>
                      <a:pt x="17" y="62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34" y="45"/>
                      <a:pt x="34" y="45"/>
                      <a:pt x="34" y="45"/>
                    </a:cubicBezTo>
                    <a:lnTo>
                      <a:pt x="34" y="62"/>
                    </a:lnTo>
                    <a:close/>
                    <a:moveTo>
                      <a:pt x="34" y="35"/>
                    </a:move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 1549">
                <a:extLst>
                  <a:ext uri="{FF2B5EF4-FFF2-40B4-BE49-F238E27FC236}">
                    <a16:creationId xmlns:a16="http://schemas.microsoft.com/office/drawing/2014/main" id="{F6DDA6D8-C18B-4214-9CB2-15E89B6AA8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95119" y="5869444"/>
                <a:ext cx="78581" cy="27385"/>
              </a:xfrm>
              <a:custGeom>
                <a:avLst/>
                <a:gdLst>
                  <a:gd name="T0" fmla="*/ 10 w 28"/>
                  <a:gd name="T1" fmla="*/ 0 h 10"/>
                  <a:gd name="T2" fmla="*/ 0 w 28"/>
                  <a:gd name="T3" fmla="*/ 10 h 10"/>
                  <a:gd name="T4" fmla="*/ 28 w 28"/>
                  <a:gd name="T5" fmla="*/ 10 h 10"/>
                  <a:gd name="T6" fmla="*/ 28 w 28"/>
                  <a:gd name="T7" fmla="*/ 0 h 10"/>
                  <a:gd name="T8" fmla="*/ 10 w 2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1550">
                <a:extLst>
                  <a:ext uri="{FF2B5EF4-FFF2-40B4-BE49-F238E27FC236}">
                    <a16:creationId xmlns:a16="http://schemas.microsoft.com/office/drawing/2014/main" id="{B4F6F960-CE72-4B9D-8363-1928F9ED72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29684" y="5869444"/>
                <a:ext cx="78581" cy="27385"/>
              </a:xfrm>
              <a:custGeom>
                <a:avLst/>
                <a:gdLst>
                  <a:gd name="T0" fmla="*/ 18 w 28"/>
                  <a:gd name="T1" fmla="*/ 0 h 10"/>
                  <a:gd name="T2" fmla="*/ 28 w 28"/>
                  <a:gd name="T3" fmla="*/ 10 h 10"/>
                  <a:gd name="T4" fmla="*/ 0 w 28"/>
                  <a:gd name="T5" fmla="*/ 10 h 10"/>
                  <a:gd name="T6" fmla="*/ 0 w 28"/>
                  <a:gd name="T7" fmla="*/ 0 h 10"/>
                  <a:gd name="T8" fmla="*/ 18 w 2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18" y="0"/>
                    </a:moveTo>
                    <a:cubicBezTo>
                      <a:pt x="23" y="0"/>
                      <a:pt x="28" y="5"/>
                      <a:pt x="28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8E1A20-56A0-475B-A859-B6C66E015282}"/>
              </a:ext>
            </a:extLst>
          </p:cNvPr>
          <p:cNvGrpSpPr/>
          <p:nvPr/>
        </p:nvGrpSpPr>
        <p:grpSpPr>
          <a:xfrm>
            <a:off x="1849438" y="1549467"/>
            <a:ext cx="1438275" cy="1956258"/>
            <a:chOff x="1849438" y="1589927"/>
            <a:chExt cx="1438275" cy="1956258"/>
          </a:xfrm>
        </p:grpSpPr>
        <p:sp>
          <p:nvSpPr>
            <p:cNvPr id="135" name="Скругленный прямоугольник 26">
              <a:extLst>
                <a:ext uri="{FF2B5EF4-FFF2-40B4-BE49-F238E27FC236}">
                  <a16:creationId xmlns:a16="http://schemas.microsoft.com/office/drawing/2014/main" id="{BAF94779-C142-44A7-BF5C-789036712228}"/>
                </a:ext>
              </a:extLst>
            </p:cNvPr>
            <p:cNvSpPr/>
            <p:nvPr/>
          </p:nvSpPr>
          <p:spPr>
            <a:xfrm>
              <a:off x="1849438" y="2085484"/>
              <a:ext cx="1438275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45 396</a:t>
              </a:r>
              <a:r>
                <a:rPr lang="ru-RU" sz="12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ru-RU" sz="1200" dirty="0">
                  <a:solidFill>
                    <a:schemeClr val="bg1"/>
                  </a:solidFill>
                </a:rPr>
                <a:t>работников</a:t>
              </a:r>
            </a:p>
          </p:txBody>
        </p: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CE31B92F-7D98-44CA-ADE8-A39F540A4E35}"/>
                </a:ext>
              </a:extLst>
            </p:cNvPr>
            <p:cNvGrpSpPr/>
            <p:nvPr/>
          </p:nvGrpSpPr>
          <p:grpSpPr>
            <a:xfrm>
              <a:off x="1864896" y="2915533"/>
              <a:ext cx="1091444" cy="630652"/>
              <a:chOff x="1847850" y="2869809"/>
              <a:chExt cx="1091444" cy="630652"/>
            </a:xfrm>
          </p:grpSpPr>
          <p:sp>
            <p:nvSpPr>
              <p:cNvPr id="152" name="Скругленный прямоугольник 26">
                <a:extLst>
                  <a:ext uri="{FF2B5EF4-FFF2-40B4-BE49-F238E27FC236}">
                    <a16:creationId xmlns:a16="http://schemas.microsoft.com/office/drawing/2014/main" id="{F7C99A9E-AA14-4E1E-952F-01E89537645A}"/>
                  </a:ext>
                </a:extLst>
              </p:cNvPr>
              <p:cNvSpPr/>
              <p:nvPr/>
            </p:nvSpPr>
            <p:spPr>
              <a:xfrm>
                <a:off x="2364619" y="3285017"/>
                <a:ext cx="574675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spcAft>
                    <a:spcPts val="485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45%</a:t>
                </a:r>
              </a:p>
            </p:txBody>
          </p:sp>
          <p:grpSp>
            <p:nvGrpSpPr>
              <p:cNvPr id="153" name="Gruppieren 15">
                <a:extLst>
                  <a:ext uri="{FF2B5EF4-FFF2-40B4-BE49-F238E27FC236}">
                    <a16:creationId xmlns:a16="http://schemas.microsoft.com/office/drawing/2014/main" id="{211EFE7C-0E77-41B9-BBFA-33A2F95862DE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364619" y="2869809"/>
                <a:ext cx="292814" cy="353623"/>
                <a:chOff x="3284538" y="5448301"/>
                <a:chExt cx="1406525" cy="1698624"/>
              </a:xfrm>
              <a:solidFill>
                <a:schemeClr val="bg1"/>
              </a:solidFill>
            </p:grpSpPr>
            <p:sp>
              <p:nvSpPr>
                <p:cNvPr id="158" name="Freeform 6">
                  <a:extLst>
                    <a:ext uri="{FF2B5EF4-FFF2-40B4-BE49-F238E27FC236}">
                      <a16:creationId xmlns:a16="http://schemas.microsoft.com/office/drawing/2014/main" id="{C1CF7845-EE0D-4EE4-9AF6-E773561EB2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84538" y="6249988"/>
                  <a:ext cx="649288" cy="889000"/>
                </a:xfrm>
                <a:custGeom>
                  <a:avLst/>
                  <a:gdLst>
                    <a:gd name="T0" fmla="*/ 162 w 173"/>
                    <a:gd name="T1" fmla="*/ 62 h 237"/>
                    <a:gd name="T2" fmla="*/ 142 w 173"/>
                    <a:gd name="T3" fmla="*/ 88 h 237"/>
                    <a:gd name="T4" fmla="*/ 142 w 173"/>
                    <a:gd name="T5" fmla="*/ 88 h 237"/>
                    <a:gd name="T6" fmla="*/ 127 w 173"/>
                    <a:gd name="T7" fmla="*/ 0 h 237"/>
                    <a:gd name="T8" fmla="*/ 58 w 173"/>
                    <a:gd name="T9" fmla="*/ 33 h 237"/>
                    <a:gd name="T10" fmla="*/ 31 w 173"/>
                    <a:gd name="T11" fmla="*/ 51 h 237"/>
                    <a:gd name="T12" fmla="*/ 0 w 173"/>
                    <a:gd name="T13" fmla="*/ 183 h 237"/>
                    <a:gd name="T14" fmla="*/ 9 w 173"/>
                    <a:gd name="T15" fmla="*/ 206 h 237"/>
                    <a:gd name="T16" fmla="*/ 155 w 173"/>
                    <a:gd name="T17" fmla="*/ 237 h 237"/>
                    <a:gd name="T18" fmla="*/ 173 w 173"/>
                    <a:gd name="T19" fmla="*/ 89 h 237"/>
                    <a:gd name="T20" fmla="*/ 162 w 173"/>
                    <a:gd name="T21" fmla="*/ 62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3" h="237">
                      <a:moveTo>
                        <a:pt x="162" y="62"/>
                      </a:moveTo>
                      <a:cubicBezTo>
                        <a:pt x="157" y="68"/>
                        <a:pt x="150" y="76"/>
                        <a:pt x="142" y="88"/>
                      </a:cubicBezTo>
                      <a:cubicBezTo>
                        <a:pt x="142" y="88"/>
                        <a:pt x="142" y="88"/>
                        <a:pt x="142" y="88"/>
                      </a:cubicBezTo>
                      <a:cubicBezTo>
                        <a:pt x="142" y="88"/>
                        <a:pt x="127" y="23"/>
                        <a:pt x="127" y="0"/>
                      </a:cubicBezTo>
                      <a:cubicBezTo>
                        <a:pt x="116" y="16"/>
                        <a:pt x="58" y="33"/>
                        <a:pt x="58" y="33"/>
                      </a:cubicBezTo>
                      <a:cubicBezTo>
                        <a:pt x="39" y="40"/>
                        <a:pt x="31" y="51"/>
                        <a:pt x="31" y="51"/>
                      </a:cubicBezTo>
                      <a:cubicBezTo>
                        <a:pt x="3" y="92"/>
                        <a:pt x="0" y="183"/>
                        <a:pt x="0" y="183"/>
                      </a:cubicBezTo>
                      <a:cubicBezTo>
                        <a:pt x="0" y="204"/>
                        <a:pt x="9" y="206"/>
                        <a:pt x="9" y="206"/>
                      </a:cubicBezTo>
                      <a:cubicBezTo>
                        <a:pt x="53" y="225"/>
                        <a:pt x="117" y="233"/>
                        <a:pt x="155" y="237"/>
                      </a:cubicBezTo>
                      <a:cubicBezTo>
                        <a:pt x="156" y="197"/>
                        <a:pt x="173" y="89"/>
                        <a:pt x="173" y="89"/>
                      </a:cubicBezTo>
                      <a:cubicBezTo>
                        <a:pt x="166" y="81"/>
                        <a:pt x="163" y="65"/>
                        <a:pt x="16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" name="Freeform 7">
                  <a:extLst>
                    <a:ext uri="{FF2B5EF4-FFF2-40B4-BE49-F238E27FC236}">
                      <a16:creationId xmlns:a16="http://schemas.microsoft.com/office/drawing/2014/main" id="{B4B78AFE-8CAB-4D15-83C4-2EC748B92C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60776" y="5448301"/>
                  <a:ext cx="666750" cy="985837"/>
                </a:xfrm>
                <a:custGeom>
                  <a:avLst/>
                  <a:gdLst>
                    <a:gd name="T0" fmla="*/ 82 w 178"/>
                    <a:gd name="T1" fmla="*/ 263 h 263"/>
                    <a:gd name="T2" fmla="*/ 82 w 178"/>
                    <a:gd name="T3" fmla="*/ 263 h 263"/>
                    <a:gd name="T4" fmla="*/ 83 w 178"/>
                    <a:gd name="T5" fmla="*/ 263 h 263"/>
                    <a:gd name="T6" fmla="*/ 84 w 178"/>
                    <a:gd name="T7" fmla="*/ 263 h 263"/>
                    <a:gd name="T8" fmla="*/ 137 w 178"/>
                    <a:gd name="T9" fmla="*/ 197 h 263"/>
                    <a:gd name="T10" fmla="*/ 139 w 178"/>
                    <a:gd name="T11" fmla="*/ 203 h 263"/>
                    <a:gd name="T12" fmla="*/ 138 w 178"/>
                    <a:gd name="T13" fmla="*/ 193 h 263"/>
                    <a:gd name="T14" fmla="*/ 138 w 178"/>
                    <a:gd name="T15" fmla="*/ 194 h 263"/>
                    <a:gd name="T16" fmla="*/ 155 w 178"/>
                    <a:gd name="T17" fmla="*/ 162 h 263"/>
                    <a:gd name="T18" fmla="*/ 166 w 178"/>
                    <a:gd name="T19" fmla="*/ 139 h 263"/>
                    <a:gd name="T20" fmla="*/ 162 w 178"/>
                    <a:gd name="T21" fmla="*/ 113 h 263"/>
                    <a:gd name="T22" fmla="*/ 162 w 178"/>
                    <a:gd name="T23" fmla="*/ 112 h 263"/>
                    <a:gd name="T24" fmla="*/ 125 w 178"/>
                    <a:gd name="T25" fmla="*/ 26 h 263"/>
                    <a:gd name="T26" fmla="*/ 56 w 178"/>
                    <a:gd name="T27" fmla="*/ 14 h 263"/>
                    <a:gd name="T28" fmla="*/ 8 w 178"/>
                    <a:gd name="T29" fmla="*/ 73 h 263"/>
                    <a:gd name="T30" fmla="*/ 10 w 178"/>
                    <a:gd name="T31" fmla="*/ 118 h 263"/>
                    <a:gd name="T32" fmla="*/ 9 w 178"/>
                    <a:gd name="T33" fmla="*/ 144 h 263"/>
                    <a:gd name="T34" fmla="*/ 17 w 178"/>
                    <a:gd name="T35" fmla="*/ 158 h 263"/>
                    <a:gd name="T36" fmla="*/ 33 w 178"/>
                    <a:gd name="T37" fmla="*/ 192 h 263"/>
                    <a:gd name="T38" fmla="*/ 33 w 178"/>
                    <a:gd name="T39" fmla="*/ 191 h 263"/>
                    <a:gd name="T40" fmla="*/ 32 w 178"/>
                    <a:gd name="T41" fmla="*/ 207 h 263"/>
                    <a:gd name="T42" fmla="*/ 82 w 178"/>
                    <a:gd name="T43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8" h="263">
                      <a:moveTo>
                        <a:pt x="82" y="263"/>
                      </a:moveTo>
                      <a:cubicBezTo>
                        <a:pt x="82" y="263"/>
                        <a:pt x="82" y="263"/>
                        <a:pt x="82" y="263"/>
                      </a:cubicBezTo>
                      <a:cubicBezTo>
                        <a:pt x="83" y="263"/>
                        <a:pt x="83" y="263"/>
                        <a:pt x="83" y="263"/>
                      </a:cubicBezTo>
                      <a:cubicBezTo>
                        <a:pt x="84" y="263"/>
                        <a:pt x="84" y="263"/>
                        <a:pt x="84" y="263"/>
                      </a:cubicBezTo>
                      <a:cubicBezTo>
                        <a:pt x="127" y="250"/>
                        <a:pt x="137" y="197"/>
                        <a:pt x="137" y="197"/>
                      </a:cubicBezTo>
                      <a:cubicBezTo>
                        <a:pt x="137" y="198"/>
                        <a:pt x="138" y="200"/>
                        <a:pt x="139" y="203"/>
                      </a:cubicBezTo>
                      <a:cubicBezTo>
                        <a:pt x="138" y="200"/>
                        <a:pt x="138" y="197"/>
                        <a:pt x="138" y="193"/>
                      </a:cubicBezTo>
                      <a:cubicBezTo>
                        <a:pt x="138" y="193"/>
                        <a:pt x="138" y="193"/>
                        <a:pt x="138" y="194"/>
                      </a:cubicBezTo>
                      <a:cubicBezTo>
                        <a:pt x="145" y="184"/>
                        <a:pt x="151" y="173"/>
                        <a:pt x="155" y="162"/>
                      </a:cubicBezTo>
                      <a:cubicBezTo>
                        <a:pt x="163" y="159"/>
                        <a:pt x="166" y="139"/>
                        <a:pt x="166" y="139"/>
                      </a:cubicBezTo>
                      <a:cubicBezTo>
                        <a:pt x="174" y="121"/>
                        <a:pt x="165" y="115"/>
                        <a:pt x="162" y="113"/>
                      </a:cubicBezTo>
                      <a:cubicBezTo>
                        <a:pt x="162" y="113"/>
                        <a:pt x="162" y="112"/>
                        <a:pt x="162" y="112"/>
                      </a:cubicBezTo>
                      <a:cubicBezTo>
                        <a:pt x="164" y="104"/>
                        <a:pt x="178" y="33"/>
                        <a:pt x="125" y="26"/>
                      </a:cubicBezTo>
                      <a:cubicBezTo>
                        <a:pt x="100" y="0"/>
                        <a:pt x="56" y="14"/>
                        <a:pt x="56" y="14"/>
                      </a:cubicBezTo>
                      <a:cubicBezTo>
                        <a:pt x="11" y="26"/>
                        <a:pt x="8" y="73"/>
                        <a:pt x="8" y="73"/>
                      </a:cubicBezTo>
                      <a:cubicBezTo>
                        <a:pt x="6" y="98"/>
                        <a:pt x="10" y="117"/>
                        <a:pt x="10" y="118"/>
                      </a:cubicBezTo>
                      <a:cubicBezTo>
                        <a:pt x="0" y="116"/>
                        <a:pt x="9" y="144"/>
                        <a:pt x="9" y="144"/>
                      </a:cubicBezTo>
                      <a:cubicBezTo>
                        <a:pt x="9" y="156"/>
                        <a:pt x="16" y="157"/>
                        <a:pt x="17" y="158"/>
                      </a:cubicBezTo>
                      <a:cubicBezTo>
                        <a:pt x="20" y="170"/>
                        <a:pt x="26" y="181"/>
                        <a:pt x="33" y="192"/>
                      </a:cubicBezTo>
                      <a:cubicBezTo>
                        <a:pt x="33" y="191"/>
                        <a:pt x="33" y="191"/>
                        <a:pt x="33" y="191"/>
                      </a:cubicBezTo>
                      <a:cubicBezTo>
                        <a:pt x="33" y="191"/>
                        <a:pt x="35" y="199"/>
                        <a:pt x="32" y="207"/>
                      </a:cubicBezTo>
                      <a:cubicBezTo>
                        <a:pt x="36" y="223"/>
                        <a:pt x="49" y="255"/>
                        <a:pt x="82" y="2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" name="Freeform 8">
                  <a:extLst>
                    <a:ext uri="{FF2B5EF4-FFF2-40B4-BE49-F238E27FC236}">
                      <a16:creationId xmlns:a16="http://schemas.microsoft.com/office/drawing/2014/main" id="{DE972854-6231-4410-8C99-721DADD68A9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08438" y="6246813"/>
                  <a:ext cx="682625" cy="900112"/>
                </a:xfrm>
                <a:custGeom>
                  <a:avLst/>
                  <a:gdLst>
                    <a:gd name="T0" fmla="*/ 149 w 182"/>
                    <a:gd name="T1" fmla="*/ 60 h 240"/>
                    <a:gd name="T2" fmla="*/ 79 w 182"/>
                    <a:gd name="T3" fmla="*/ 20 h 240"/>
                    <a:gd name="T4" fmla="*/ 51 w 182"/>
                    <a:gd name="T5" fmla="*/ 3 h 240"/>
                    <a:gd name="T6" fmla="*/ 49 w 182"/>
                    <a:gd name="T7" fmla="*/ 0 h 240"/>
                    <a:gd name="T8" fmla="*/ 32 w 182"/>
                    <a:gd name="T9" fmla="*/ 91 h 240"/>
                    <a:gd name="T10" fmla="*/ 12 w 182"/>
                    <a:gd name="T11" fmla="*/ 64 h 240"/>
                    <a:gd name="T12" fmla="*/ 0 w 182"/>
                    <a:gd name="T13" fmla="*/ 91 h 240"/>
                    <a:gd name="T14" fmla="*/ 17 w 182"/>
                    <a:gd name="T15" fmla="*/ 240 h 240"/>
                    <a:gd name="T16" fmla="*/ 163 w 182"/>
                    <a:gd name="T17" fmla="*/ 211 h 240"/>
                    <a:gd name="T18" fmla="*/ 174 w 182"/>
                    <a:gd name="T19" fmla="*/ 199 h 240"/>
                    <a:gd name="T20" fmla="*/ 149 w 182"/>
                    <a:gd name="T21" fmla="*/ 6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40">
                      <a:moveTo>
                        <a:pt x="149" y="60"/>
                      </a:moveTo>
                      <a:cubicBezTo>
                        <a:pt x="139" y="39"/>
                        <a:pt x="79" y="20"/>
                        <a:pt x="79" y="20"/>
                      </a:cubicBezTo>
                      <a:cubicBezTo>
                        <a:pt x="63" y="13"/>
                        <a:pt x="55" y="7"/>
                        <a:pt x="51" y="3"/>
                      </a:cubicBezTo>
                      <a:cubicBezTo>
                        <a:pt x="50" y="2"/>
                        <a:pt x="50" y="1"/>
                        <a:pt x="49" y="0"/>
                      </a:cubicBezTo>
                      <a:cubicBezTo>
                        <a:pt x="50" y="20"/>
                        <a:pt x="32" y="91"/>
                        <a:pt x="32" y="91"/>
                      </a:cubicBezTo>
                      <a:cubicBezTo>
                        <a:pt x="24" y="79"/>
                        <a:pt x="18" y="70"/>
                        <a:pt x="12" y="64"/>
                      </a:cubicBezTo>
                      <a:cubicBezTo>
                        <a:pt x="8" y="79"/>
                        <a:pt x="4" y="87"/>
                        <a:pt x="0" y="91"/>
                      </a:cubicBezTo>
                      <a:cubicBezTo>
                        <a:pt x="7" y="117"/>
                        <a:pt x="16" y="226"/>
                        <a:pt x="17" y="240"/>
                      </a:cubicBezTo>
                      <a:cubicBezTo>
                        <a:pt x="107" y="237"/>
                        <a:pt x="163" y="211"/>
                        <a:pt x="163" y="211"/>
                      </a:cubicBezTo>
                      <a:cubicBezTo>
                        <a:pt x="174" y="204"/>
                        <a:pt x="174" y="199"/>
                        <a:pt x="174" y="199"/>
                      </a:cubicBezTo>
                      <a:cubicBezTo>
                        <a:pt x="182" y="134"/>
                        <a:pt x="149" y="60"/>
                        <a:pt x="14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4" name="Скругленный прямоугольник 26">
                <a:extLst>
                  <a:ext uri="{FF2B5EF4-FFF2-40B4-BE49-F238E27FC236}">
                    <a16:creationId xmlns:a16="http://schemas.microsoft.com/office/drawing/2014/main" id="{A104F6A5-FEE0-406C-9C7F-CE3C9CDB7D27}"/>
                  </a:ext>
                </a:extLst>
              </p:cNvPr>
              <p:cNvSpPr/>
              <p:nvPr/>
            </p:nvSpPr>
            <p:spPr>
              <a:xfrm>
                <a:off x="1847850" y="3285017"/>
                <a:ext cx="5762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spcAft>
                    <a:spcPts val="485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55%</a:t>
                </a:r>
              </a:p>
            </p:txBody>
          </p:sp>
          <p:grpSp>
            <p:nvGrpSpPr>
              <p:cNvPr id="155" name="Gruppieren 16">
                <a:extLst>
                  <a:ext uri="{FF2B5EF4-FFF2-40B4-BE49-F238E27FC236}">
                    <a16:creationId xmlns:a16="http://schemas.microsoft.com/office/drawing/2014/main" id="{1324DB6E-E7A0-4483-8237-D3F43546D444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1847850" y="2870140"/>
                <a:ext cx="283228" cy="352961"/>
                <a:chOff x="5048251" y="5448301"/>
                <a:chExt cx="1360488" cy="1695449"/>
              </a:xfrm>
              <a:solidFill>
                <a:schemeClr val="bg1"/>
              </a:solidFill>
            </p:grpSpPr>
            <p:sp>
              <p:nvSpPr>
                <p:cNvPr id="156" name="Freeform 9">
                  <a:extLst>
                    <a:ext uri="{FF2B5EF4-FFF2-40B4-BE49-F238E27FC236}">
                      <a16:creationId xmlns:a16="http://schemas.microsoft.com/office/drawing/2014/main" id="{52341296-CFBE-4B51-9ED4-F74EB28609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7176" y="5448301"/>
                  <a:ext cx="749300" cy="1293812"/>
                </a:xfrm>
                <a:custGeom>
                  <a:avLst/>
                  <a:gdLst>
                    <a:gd name="T0" fmla="*/ 73 w 200"/>
                    <a:gd name="T1" fmla="*/ 297 h 345"/>
                    <a:gd name="T2" fmla="*/ 101 w 200"/>
                    <a:gd name="T3" fmla="*/ 345 h 345"/>
                    <a:gd name="T4" fmla="*/ 124 w 200"/>
                    <a:gd name="T5" fmla="*/ 310 h 345"/>
                    <a:gd name="T6" fmla="*/ 146 w 200"/>
                    <a:gd name="T7" fmla="*/ 216 h 345"/>
                    <a:gd name="T8" fmla="*/ 145 w 200"/>
                    <a:gd name="T9" fmla="*/ 211 h 345"/>
                    <a:gd name="T10" fmla="*/ 200 w 200"/>
                    <a:gd name="T11" fmla="*/ 205 h 345"/>
                    <a:gd name="T12" fmla="*/ 178 w 200"/>
                    <a:gd name="T13" fmla="*/ 142 h 345"/>
                    <a:gd name="T14" fmla="*/ 101 w 200"/>
                    <a:gd name="T15" fmla="*/ 25 h 345"/>
                    <a:gd name="T16" fmla="*/ 27 w 200"/>
                    <a:gd name="T17" fmla="*/ 143 h 345"/>
                    <a:gd name="T18" fmla="*/ 0 w 200"/>
                    <a:gd name="T19" fmla="*/ 202 h 345"/>
                    <a:gd name="T20" fmla="*/ 56 w 200"/>
                    <a:gd name="T21" fmla="*/ 211 h 345"/>
                    <a:gd name="T22" fmla="*/ 56 w 200"/>
                    <a:gd name="T23" fmla="*/ 213 h 345"/>
                    <a:gd name="T24" fmla="*/ 56 w 200"/>
                    <a:gd name="T25" fmla="*/ 213 h 345"/>
                    <a:gd name="T26" fmla="*/ 73 w 200"/>
                    <a:gd name="T27" fmla="*/ 297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0" h="345">
                      <a:moveTo>
                        <a:pt x="73" y="297"/>
                      </a:moveTo>
                      <a:cubicBezTo>
                        <a:pt x="80" y="315"/>
                        <a:pt x="89" y="333"/>
                        <a:pt x="101" y="345"/>
                      </a:cubicBezTo>
                      <a:cubicBezTo>
                        <a:pt x="101" y="345"/>
                        <a:pt x="111" y="337"/>
                        <a:pt x="124" y="310"/>
                      </a:cubicBezTo>
                      <a:cubicBezTo>
                        <a:pt x="139" y="275"/>
                        <a:pt x="145" y="230"/>
                        <a:pt x="146" y="216"/>
                      </a:cubicBezTo>
                      <a:cubicBezTo>
                        <a:pt x="146" y="215"/>
                        <a:pt x="145" y="213"/>
                        <a:pt x="145" y="211"/>
                      </a:cubicBezTo>
                      <a:cubicBezTo>
                        <a:pt x="162" y="212"/>
                        <a:pt x="183" y="212"/>
                        <a:pt x="200" y="205"/>
                      </a:cubicBezTo>
                      <a:cubicBezTo>
                        <a:pt x="200" y="205"/>
                        <a:pt x="181" y="194"/>
                        <a:pt x="178" y="142"/>
                      </a:cubicBezTo>
                      <a:cubicBezTo>
                        <a:pt x="178" y="139"/>
                        <a:pt x="199" y="9"/>
                        <a:pt x="101" y="25"/>
                      </a:cubicBezTo>
                      <a:cubicBezTo>
                        <a:pt x="101" y="25"/>
                        <a:pt x="12" y="0"/>
                        <a:pt x="27" y="143"/>
                      </a:cubicBezTo>
                      <a:cubicBezTo>
                        <a:pt x="29" y="163"/>
                        <a:pt x="14" y="186"/>
                        <a:pt x="0" y="202"/>
                      </a:cubicBezTo>
                      <a:cubicBezTo>
                        <a:pt x="0" y="202"/>
                        <a:pt x="26" y="211"/>
                        <a:pt x="56" y="211"/>
                      </a:cubicBezTo>
                      <a:cubicBezTo>
                        <a:pt x="56" y="212"/>
                        <a:pt x="56" y="213"/>
                        <a:pt x="56" y="213"/>
                      </a:cubicBezTo>
                      <a:cubicBezTo>
                        <a:pt x="56" y="213"/>
                        <a:pt x="56" y="213"/>
                        <a:pt x="56" y="213"/>
                      </a:cubicBezTo>
                      <a:cubicBezTo>
                        <a:pt x="56" y="213"/>
                        <a:pt x="59" y="258"/>
                        <a:pt x="73" y="2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" name="Freeform 10">
                  <a:extLst>
                    <a:ext uri="{FF2B5EF4-FFF2-40B4-BE49-F238E27FC236}">
                      <a16:creationId xmlns:a16="http://schemas.microsoft.com/office/drawing/2014/main" id="{E7226EEF-86F2-41B1-AB00-87603746FC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8251" y="6332538"/>
                  <a:ext cx="1360488" cy="811212"/>
                </a:xfrm>
                <a:custGeom>
                  <a:avLst/>
                  <a:gdLst>
                    <a:gd name="T0" fmla="*/ 331 w 363"/>
                    <a:gd name="T1" fmla="*/ 46 h 216"/>
                    <a:gd name="T2" fmla="*/ 263 w 363"/>
                    <a:gd name="T3" fmla="*/ 8 h 216"/>
                    <a:gd name="T4" fmla="*/ 247 w 363"/>
                    <a:gd name="T5" fmla="*/ 0 h 216"/>
                    <a:gd name="T6" fmla="*/ 255 w 363"/>
                    <a:gd name="T7" fmla="*/ 13 h 216"/>
                    <a:gd name="T8" fmla="*/ 286 w 363"/>
                    <a:gd name="T9" fmla="*/ 42 h 216"/>
                    <a:gd name="T10" fmla="*/ 225 w 363"/>
                    <a:gd name="T11" fmla="*/ 52 h 216"/>
                    <a:gd name="T12" fmla="*/ 179 w 363"/>
                    <a:gd name="T13" fmla="*/ 213 h 216"/>
                    <a:gd name="T14" fmla="*/ 130 w 363"/>
                    <a:gd name="T15" fmla="*/ 51 h 216"/>
                    <a:gd name="T16" fmla="*/ 71 w 363"/>
                    <a:gd name="T17" fmla="*/ 42 h 216"/>
                    <a:gd name="T18" fmla="*/ 102 w 363"/>
                    <a:gd name="T19" fmla="*/ 13 h 216"/>
                    <a:gd name="T20" fmla="*/ 110 w 363"/>
                    <a:gd name="T21" fmla="*/ 1 h 216"/>
                    <a:gd name="T22" fmla="*/ 57 w 363"/>
                    <a:gd name="T23" fmla="*/ 21 h 216"/>
                    <a:gd name="T24" fmla="*/ 30 w 363"/>
                    <a:gd name="T25" fmla="*/ 38 h 216"/>
                    <a:gd name="T26" fmla="*/ 0 w 363"/>
                    <a:gd name="T27" fmla="*/ 161 h 216"/>
                    <a:gd name="T28" fmla="*/ 9 w 363"/>
                    <a:gd name="T29" fmla="*/ 183 h 216"/>
                    <a:gd name="T30" fmla="*/ 180 w 363"/>
                    <a:gd name="T31" fmla="*/ 214 h 216"/>
                    <a:gd name="T32" fmla="*/ 345 w 363"/>
                    <a:gd name="T33" fmla="*/ 187 h 216"/>
                    <a:gd name="T34" fmla="*/ 356 w 363"/>
                    <a:gd name="T35" fmla="*/ 175 h 216"/>
                    <a:gd name="T36" fmla="*/ 331 w 363"/>
                    <a:gd name="T37" fmla="*/ 46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3" h="216">
                      <a:moveTo>
                        <a:pt x="331" y="46"/>
                      </a:moveTo>
                      <a:cubicBezTo>
                        <a:pt x="322" y="26"/>
                        <a:pt x="263" y="8"/>
                        <a:pt x="263" y="8"/>
                      </a:cubicBezTo>
                      <a:cubicBezTo>
                        <a:pt x="257" y="5"/>
                        <a:pt x="251" y="3"/>
                        <a:pt x="247" y="0"/>
                      </a:cubicBezTo>
                      <a:cubicBezTo>
                        <a:pt x="252" y="7"/>
                        <a:pt x="255" y="13"/>
                        <a:pt x="255" y="13"/>
                      </a:cubicBezTo>
                      <a:cubicBezTo>
                        <a:pt x="265" y="34"/>
                        <a:pt x="286" y="42"/>
                        <a:pt x="286" y="42"/>
                      </a:cubicBezTo>
                      <a:cubicBezTo>
                        <a:pt x="259" y="37"/>
                        <a:pt x="239" y="44"/>
                        <a:pt x="225" y="52"/>
                      </a:cubicBezTo>
                      <a:cubicBezTo>
                        <a:pt x="214" y="108"/>
                        <a:pt x="197" y="186"/>
                        <a:pt x="179" y="213"/>
                      </a:cubicBezTo>
                      <a:cubicBezTo>
                        <a:pt x="179" y="213"/>
                        <a:pt x="144" y="132"/>
                        <a:pt x="130" y="51"/>
                      </a:cubicBezTo>
                      <a:cubicBezTo>
                        <a:pt x="116" y="43"/>
                        <a:pt x="97" y="38"/>
                        <a:pt x="71" y="42"/>
                      </a:cubicBezTo>
                      <a:cubicBezTo>
                        <a:pt x="71" y="42"/>
                        <a:pt x="93" y="34"/>
                        <a:pt x="102" y="13"/>
                      </a:cubicBezTo>
                      <a:cubicBezTo>
                        <a:pt x="102" y="13"/>
                        <a:pt x="105" y="8"/>
                        <a:pt x="110" y="1"/>
                      </a:cubicBezTo>
                      <a:cubicBezTo>
                        <a:pt x="90" y="12"/>
                        <a:pt x="57" y="21"/>
                        <a:pt x="57" y="21"/>
                      </a:cubicBezTo>
                      <a:cubicBezTo>
                        <a:pt x="38" y="28"/>
                        <a:pt x="30" y="38"/>
                        <a:pt x="30" y="38"/>
                      </a:cubicBezTo>
                      <a:cubicBezTo>
                        <a:pt x="3" y="76"/>
                        <a:pt x="0" y="161"/>
                        <a:pt x="0" y="161"/>
                      </a:cubicBezTo>
                      <a:cubicBezTo>
                        <a:pt x="0" y="181"/>
                        <a:pt x="9" y="183"/>
                        <a:pt x="9" y="183"/>
                      </a:cubicBezTo>
                      <a:cubicBezTo>
                        <a:pt x="72" y="209"/>
                        <a:pt x="180" y="214"/>
                        <a:pt x="180" y="214"/>
                      </a:cubicBezTo>
                      <a:cubicBezTo>
                        <a:pt x="281" y="216"/>
                        <a:pt x="345" y="187"/>
                        <a:pt x="345" y="187"/>
                      </a:cubicBezTo>
                      <a:cubicBezTo>
                        <a:pt x="355" y="180"/>
                        <a:pt x="356" y="175"/>
                        <a:pt x="356" y="175"/>
                      </a:cubicBezTo>
                      <a:cubicBezTo>
                        <a:pt x="363" y="115"/>
                        <a:pt x="331" y="46"/>
                        <a:pt x="33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6309B802-56F0-479A-86C3-DB920799102A}"/>
                </a:ext>
              </a:extLst>
            </p:cNvPr>
            <p:cNvGrpSpPr/>
            <p:nvPr/>
          </p:nvGrpSpPr>
          <p:grpSpPr>
            <a:xfrm>
              <a:off x="1849438" y="1589927"/>
              <a:ext cx="693492" cy="477536"/>
              <a:chOff x="1849438" y="2020255"/>
              <a:chExt cx="693492" cy="477536"/>
            </a:xfrm>
            <a:solidFill>
              <a:schemeClr val="bg1"/>
            </a:solidFill>
          </p:grpSpPr>
          <p:sp>
            <p:nvSpPr>
              <p:cNvPr id="140" name="Freeform 1119">
                <a:extLst>
                  <a:ext uri="{FF2B5EF4-FFF2-40B4-BE49-F238E27FC236}">
                    <a16:creationId xmlns:a16="http://schemas.microsoft.com/office/drawing/2014/main" id="{079C4074-F309-4574-A8D4-C1EC78D4A0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2123" y="2020255"/>
                <a:ext cx="226602" cy="279829"/>
              </a:xfrm>
              <a:custGeom>
                <a:avLst/>
                <a:gdLst>
                  <a:gd name="T0" fmla="*/ 62 w 63"/>
                  <a:gd name="T1" fmla="*/ 38 h 78"/>
                  <a:gd name="T2" fmla="*/ 60 w 63"/>
                  <a:gd name="T3" fmla="*/ 36 h 78"/>
                  <a:gd name="T4" fmla="*/ 60 w 63"/>
                  <a:gd name="T5" fmla="*/ 23 h 78"/>
                  <a:gd name="T6" fmla="*/ 32 w 63"/>
                  <a:gd name="T7" fmla="*/ 0 h 78"/>
                  <a:gd name="T8" fmla="*/ 18 w 63"/>
                  <a:gd name="T9" fmla="*/ 5 h 78"/>
                  <a:gd name="T10" fmla="*/ 3 w 63"/>
                  <a:gd name="T11" fmla="*/ 23 h 78"/>
                  <a:gd name="T12" fmla="*/ 3 w 63"/>
                  <a:gd name="T13" fmla="*/ 36 h 78"/>
                  <a:gd name="T14" fmla="*/ 1 w 63"/>
                  <a:gd name="T15" fmla="*/ 38 h 78"/>
                  <a:gd name="T16" fmla="*/ 1 w 63"/>
                  <a:gd name="T17" fmla="*/ 48 h 78"/>
                  <a:gd name="T18" fmla="*/ 7 w 63"/>
                  <a:gd name="T19" fmla="*/ 57 h 78"/>
                  <a:gd name="T20" fmla="*/ 32 w 63"/>
                  <a:gd name="T21" fmla="*/ 78 h 78"/>
                  <a:gd name="T22" fmla="*/ 56 w 63"/>
                  <a:gd name="T23" fmla="*/ 57 h 78"/>
                  <a:gd name="T24" fmla="*/ 62 w 63"/>
                  <a:gd name="T25" fmla="*/ 48 h 78"/>
                  <a:gd name="T26" fmla="*/ 62 w 63"/>
                  <a:gd name="T27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78">
                    <a:moveTo>
                      <a:pt x="62" y="38"/>
                    </a:moveTo>
                    <a:cubicBezTo>
                      <a:pt x="62" y="37"/>
                      <a:pt x="61" y="36"/>
                      <a:pt x="60" y="36"/>
                    </a:cubicBezTo>
                    <a:cubicBezTo>
                      <a:pt x="60" y="29"/>
                      <a:pt x="60" y="27"/>
                      <a:pt x="60" y="23"/>
                    </a:cubicBezTo>
                    <a:cubicBezTo>
                      <a:pt x="58" y="10"/>
                      <a:pt x="49" y="0"/>
                      <a:pt x="32" y="0"/>
                    </a:cubicBezTo>
                    <a:cubicBezTo>
                      <a:pt x="24" y="0"/>
                      <a:pt x="25" y="5"/>
                      <a:pt x="18" y="5"/>
                    </a:cubicBezTo>
                    <a:cubicBezTo>
                      <a:pt x="7" y="5"/>
                      <a:pt x="4" y="16"/>
                      <a:pt x="3" y="23"/>
                    </a:cubicBezTo>
                    <a:cubicBezTo>
                      <a:pt x="3" y="27"/>
                      <a:pt x="3" y="30"/>
                      <a:pt x="3" y="36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2" y="52"/>
                      <a:pt x="4" y="55"/>
                      <a:pt x="7" y="57"/>
                    </a:cubicBezTo>
                    <a:cubicBezTo>
                      <a:pt x="10" y="69"/>
                      <a:pt x="20" y="78"/>
                      <a:pt x="32" y="78"/>
                    </a:cubicBezTo>
                    <a:cubicBezTo>
                      <a:pt x="43" y="78"/>
                      <a:pt x="53" y="70"/>
                      <a:pt x="56" y="57"/>
                    </a:cubicBezTo>
                    <a:cubicBezTo>
                      <a:pt x="59" y="55"/>
                      <a:pt x="61" y="52"/>
                      <a:pt x="62" y="48"/>
                    </a:cubicBezTo>
                    <a:cubicBezTo>
                      <a:pt x="63" y="44"/>
                      <a:pt x="63" y="41"/>
                      <a:pt x="62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1120">
                <a:extLst>
                  <a:ext uri="{FF2B5EF4-FFF2-40B4-BE49-F238E27FC236}">
                    <a16:creationId xmlns:a16="http://schemas.microsoft.com/office/drawing/2014/main" id="{79237EF5-1EC6-4420-8CA2-762B1B13EF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749" y="2307689"/>
                <a:ext cx="428869" cy="190102"/>
              </a:xfrm>
              <a:custGeom>
                <a:avLst/>
                <a:gdLst>
                  <a:gd name="T0" fmla="*/ 113 w 119"/>
                  <a:gd name="T1" fmla="*/ 15 h 53"/>
                  <a:gd name="T2" fmla="*/ 88 w 119"/>
                  <a:gd name="T3" fmla="*/ 0 h 53"/>
                  <a:gd name="T4" fmla="*/ 76 w 119"/>
                  <a:gd name="T5" fmla="*/ 7 h 53"/>
                  <a:gd name="T6" fmla="*/ 67 w 119"/>
                  <a:gd name="T7" fmla="*/ 37 h 53"/>
                  <a:gd name="T8" fmla="*/ 65 w 119"/>
                  <a:gd name="T9" fmla="*/ 37 h 53"/>
                  <a:gd name="T10" fmla="*/ 63 w 119"/>
                  <a:gd name="T11" fmla="*/ 23 h 53"/>
                  <a:gd name="T12" fmla="*/ 64 w 119"/>
                  <a:gd name="T13" fmla="*/ 17 h 53"/>
                  <a:gd name="T14" fmla="*/ 65 w 119"/>
                  <a:gd name="T15" fmla="*/ 14 h 53"/>
                  <a:gd name="T16" fmla="*/ 66 w 119"/>
                  <a:gd name="T17" fmla="*/ 9 h 53"/>
                  <a:gd name="T18" fmla="*/ 54 w 119"/>
                  <a:gd name="T19" fmla="*/ 9 h 53"/>
                  <a:gd name="T20" fmla="*/ 54 w 119"/>
                  <a:gd name="T21" fmla="*/ 14 h 53"/>
                  <a:gd name="T22" fmla="*/ 55 w 119"/>
                  <a:gd name="T23" fmla="*/ 17 h 53"/>
                  <a:gd name="T24" fmla="*/ 56 w 119"/>
                  <a:gd name="T25" fmla="*/ 23 h 53"/>
                  <a:gd name="T26" fmla="*/ 55 w 119"/>
                  <a:gd name="T27" fmla="*/ 37 h 53"/>
                  <a:gd name="T28" fmla="*/ 53 w 119"/>
                  <a:gd name="T29" fmla="*/ 37 h 53"/>
                  <a:gd name="T30" fmla="*/ 44 w 119"/>
                  <a:gd name="T31" fmla="*/ 7 h 53"/>
                  <a:gd name="T32" fmla="*/ 31 w 119"/>
                  <a:gd name="T33" fmla="*/ 0 h 53"/>
                  <a:gd name="T34" fmla="*/ 6 w 119"/>
                  <a:gd name="T35" fmla="*/ 15 h 53"/>
                  <a:gd name="T36" fmla="*/ 0 w 119"/>
                  <a:gd name="T37" fmla="*/ 37 h 53"/>
                  <a:gd name="T38" fmla="*/ 60 w 119"/>
                  <a:gd name="T39" fmla="*/ 53 h 53"/>
                  <a:gd name="T40" fmla="*/ 119 w 119"/>
                  <a:gd name="T41" fmla="*/ 37 h 53"/>
                  <a:gd name="T42" fmla="*/ 113 w 119"/>
                  <a:gd name="T43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" h="53">
                    <a:moveTo>
                      <a:pt x="113" y="15"/>
                    </a:moveTo>
                    <a:cubicBezTo>
                      <a:pt x="110" y="9"/>
                      <a:pt x="99" y="3"/>
                      <a:pt x="88" y="0"/>
                    </a:cubicBezTo>
                    <a:cubicBezTo>
                      <a:pt x="83" y="3"/>
                      <a:pt x="80" y="5"/>
                      <a:pt x="76" y="7"/>
                    </a:cubicBezTo>
                    <a:cubicBezTo>
                      <a:pt x="74" y="17"/>
                      <a:pt x="69" y="30"/>
                      <a:pt x="67" y="37"/>
                    </a:cubicBezTo>
                    <a:cubicBezTo>
                      <a:pt x="66" y="39"/>
                      <a:pt x="65" y="38"/>
                      <a:pt x="65" y="37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2"/>
                      <a:pt x="63" y="19"/>
                      <a:pt x="64" y="1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6" y="13"/>
                      <a:pt x="66" y="11"/>
                      <a:pt x="66" y="9"/>
                    </a:cubicBezTo>
                    <a:cubicBezTo>
                      <a:pt x="61" y="10"/>
                      <a:pt x="57" y="10"/>
                      <a:pt x="54" y="9"/>
                    </a:cubicBezTo>
                    <a:cubicBezTo>
                      <a:pt x="53" y="11"/>
                      <a:pt x="53" y="13"/>
                      <a:pt x="54" y="14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9"/>
                      <a:pt x="57" y="22"/>
                      <a:pt x="56" y="23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8"/>
                      <a:pt x="53" y="39"/>
                      <a:pt x="53" y="37"/>
                    </a:cubicBezTo>
                    <a:cubicBezTo>
                      <a:pt x="50" y="30"/>
                      <a:pt x="46" y="17"/>
                      <a:pt x="44" y="7"/>
                    </a:cubicBezTo>
                    <a:cubicBezTo>
                      <a:pt x="35" y="4"/>
                      <a:pt x="31" y="0"/>
                      <a:pt x="31" y="0"/>
                    </a:cubicBezTo>
                    <a:cubicBezTo>
                      <a:pt x="20" y="3"/>
                      <a:pt x="9" y="9"/>
                      <a:pt x="6" y="15"/>
                    </a:cubicBezTo>
                    <a:cubicBezTo>
                      <a:pt x="0" y="24"/>
                      <a:pt x="0" y="37"/>
                      <a:pt x="0" y="37"/>
                    </a:cubicBezTo>
                    <a:cubicBezTo>
                      <a:pt x="0" y="42"/>
                      <a:pt x="27" y="53"/>
                      <a:pt x="60" y="53"/>
                    </a:cubicBezTo>
                    <a:cubicBezTo>
                      <a:pt x="93" y="53"/>
                      <a:pt x="119" y="42"/>
                      <a:pt x="119" y="37"/>
                    </a:cubicBezTo>
                    <a:cubicBezTo>
                      <a:pt x="119" y="37"/>
                      <a:pt x="119" y="24"/>
                      <a:pt x="11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1121">
                <a:extLst>
                  <a:ext uri="{FF2B5EF4-FFF2-40B4-BE49-F238E27FC236}">
                    <a16:creationId xmlns:a16="http://schemas.microsoft.com/office/drawing/2014/main" id="{2CA30AE7-F1B2-4439-9210-3A529C085E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08724" y="2081087"/>
                <a:ext cx="158165" cy="208352"/>
              </a:xfrm>
              <a:custGeom>
                <a:avLst/>
                <a:gdLst>
                  <a:gd name="T0" fmla="*/ 2 w 44"/>
                  <a:gd name="T1" fmla="*/ 17 h 58"/>
                  <a:gd name="T2" fmla="*/ 3 w 44"/>
                  <a:gd name="T3" fmla="*/ 19 h 58"/>
                  <a:gd name="T4" fmla="*/ 4 w 44"/>
                  <a:gd name="T5" fmla="*/ 32 h 58"/>
                  <a:gd name="T6" fmla="*/ 0 w 44"/>
                  <a:gd name="T7" fmla="*/ 40 h 58"/>
                  <a:gd name="T8" fmla="*/ 2 w 44"/>
                  <a:gd name="T9" fmla="*/ 42 h 58"/>
                  <a:gd name="T10" fmla="*/ 20 w 44"/>
                  <a:gd name="T11" fmla="*/ 58 h 58"/>
                  <a:gd name="T12" fmla="*/ 39 w 44"/>
                  <a:gd name="T13" fmla="*/ 42 h 58"/>
                  <a:gd name="T14" fmla="*/ 43 w 44"/>
                  <a:gd name="T15" fmla="*/ 35 h 58"/>
                  <a:gd name="T16" fmla="*/ 43 w 44"/>
                  <a:gd name="T17" fmla="*/ 28 h 58"/>
                  <a:gd name="T18" fmla="*/ 42 w 44"/>
                  <a:gd name="T19" fmla="*/ 26 h 58"/>
                  <a:gd name="T20" fmla="*/ 42 w 44"/>
                  <a:gd name="T21" fmla="*/ 17 h 58"/>
                  <a:gd name="T22" fmla="*/ 20 w 44"/>
                  <a:gd name="T23" fmla="*/ 0 h 58"/>
                  <a:gd name="T24" fmla="*/ 2 w 44"/>
                  <a:gd name="T25" fmla="*/ 8 h 58"/>
                  <a:gd name="T26" fmla="*/ 2 w 44"/>
                  <a:gd name="T27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8">
                    <a:moveTo>
                      <a:pt x="2" y="17"/>
                    </a:moveTo>
                    <a:cubicBezTo>
                      <a:pt x="3" y="17"/>
                      <a:pt x="3" y="18"/>
                      <a:pt x="3" y="19"/>
                    </a:cubicBezTo>
                    <a:cubicBezTo>
                      <a:pt x="5" y="23"/>
                      <a:pt x="5" y="27"/>
                      <a:pt x="4" y="32"/>
                    </a:cubicBezTo>
                    <a:cubicBezTo>
                      <a:pt x="3" y="35"/>
                      <a:pt x="2" y="38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4" y="52"/>
                      <a:pt x="12" y="58"/>
                      <a:pt x="20" y="58"/>
                    </a:cubicBezTo>
                    <a:cubicBezTo>
                      <a:pt x="29" y="58"/>
                      <a:pt x="37" y="52"/>
                      <a:pt x="39" y="42"/>
                    </a:cubicBezTo>
                    <a:cubicBezTo>
                      <a:pt x="41" y="41"/>
                      <a:pt x="42" y="39"/>
                      <a:pt x="43" y="35"/>
                    </a:cubicBezTo>
                    <a:cubicBezTo>
                      <a:pt x="44" y="33"/>
                      <a:pt x="44" y="30"/>
                      <a:pt x="43" y="28"/>
                    </a:cubicBezTo>
                    <a:cubicBezTo>
                      <a:pt x="43" y="28"/>
                      <a:pt x="42" y="27"/>
                      <a:pt x="42" y="26"/>
                    </a:cubicBezTo>
                    <a:cubicBezTo>
                      <a:pt x="42" y="22"/>
                      <a:pt x="42" y="20"/>
                      <a:pt x="42" y="17"/>
                    </a:cubicBezTo>
                    <a:cubicBezTo>
                      <a:pt x="41" y="6"/>
                      <a:pt x="32" y="0"/>
                      <a:pt x="20" y="0"/>
                    </a:cubicBezTo>
                    <a:cubicBezTo>
                      <a:pt x="11" y="0"/>
                      <a:pt x="5" y="3"/>
                      <a:pt x="2" y="8"/>
                    </a:cubicBezTo>
                    <a:cubicBezTo>
                      <a:pt x="2" y="11"/>
                      <a:pt x="2" y="1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1122">
                <a:extLst>
                  <a:ext uri="{FF2B5EF4-FFF2-40B4-BE49-F238E27FC236}">
                    <a16:creationId xmlns:a16="http://schemas.microsoft.com/office/drawing/2014/main" id="{53EEB709-E562-40F4-9FA6-DD06F9AEDB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71078" y="2297043"/>
                <a:ext cx="171852" cy="139915"/>
              </a:xfrm>
              <a:custGeom>
                <a:avLst/>
                <a:gdLst>
                  <a:gd name="T0" fmla="*/ 48 w 48"/>
                  <a:gd name="T1" fmla="*/ 27 h 39"/>
                  <a:gd name="T2" fmla="*/ 44 w 48"/>
                  <a:gd name="T3" fmla="*/ 11 h 39"/>
                  <a:gd name="T4" fmla="*/ 25 w 48"/>
                  <a:gd name="T5" fmla="*/ 0 h 39"/>
                  <a:gd name="T6" fmla="*/ 0 w 48"/>
                  <a:gd name="T7" fmla="*/ 6 h 39"/>
                  <a:gd name="T8" fmla="*/ 10 w 48"/>
                  <a:gd name="T9" fmla="*/ 15 h 39"/>
                  <a:gd name="T10" fmla="*/ 16 w 48"/>
                  <a:gd name="T11" fmla="*/ 39 h 39"/>
                  <a:gd name="T12" fmla="*/ 48 w 48"/>
                  <a:gd name="T13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9">
                    <a:moveTo>
                      <a:pt x="48" y="27"/>
                    </a:moveTo>
                    <a:cubicBezTo>
                      <a:pt x="48" y="27"/>
                      <a:pt x="48" y="18"/>
                      <a:pt x="44" y="11"/>
                    </a:cubicBezTo>
                    <a:cubicBezTo>
                      <a:pt x="41" y="6"/>
                      <a:pt x="33" y="2"/>
                      <a:pt x="25" y="0"/>
                    </a:cubicBezTo>
                    <a:cubicBezTo>
                      <a:pt x="16" y="5"/>
                      <a:pt x="7" y="7"/>
                      <a:pt x="0" y="6"/>
                    </a:cubicBezTo>
                    <a:cubicBezTo>
                      <a:pt x="4" y="8"/>
                      <a:pt x="8" y="12"/>
                      <a:pt x="10" y="15"/>
                    </a:cubicBezTo>
                    <a:cubicBezTo>
                      <a:pt x="15" y="25"/>
                      <a:pt x="16" y="36"/>
                      <a:pt x="16" y="39"/>
                    </a:cubicBezTo>
                    <a:cubicBezTo>
                      <a:pt x="35" y="37"/>
                      <a:pt x="48" y="30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1123">
                <a:extLst>
                  <a:ext uri="{FF2B5EF4-FFF2-40B4-BE49-F238E27FC236}">
                    <a16:creationId xmlns:a16="http://schemas.microsoft.com/office/drawing/2014/main" id="{E02C6A43-9E4D-4255-8674-B7AF8BE56A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3958" y="2081087"/>
                <a:ext cx="158165" cy="208352"/>
              </a:xfrm>
              <a:custGeom>
                <a:avLst/>
                <a:gdLst>
                  <a:gd name="T0" fmla="*/ 5 w 44"/>
                  <a:gd name="T1" fmla="*/ 42 h 58"/>
                  <a:gd name="T2" fmla="*/ 24 w 44"/>
                  <a:gd name="T3" fmla="*/ 58 h 58"/>
                  <a:gd name="T4" fmla="*/ 43 w 44"/>
                  <a:gd name="T5" fmla="*/ 42 h 58"/>
                  <a:gd name="T6" fmla="*/ 44 w 44"/>
                  <a:gd name="T7" fmla="*/ 41 h 58"/>
                  <a:gd name="T8" fmla="*/ 40 w 44"/>
                  <a:gd name="T9" fmla="*/ 32 h 58"/>
                  <a:gd name="T10" fmla="*/ 41 w 44"/>
                  <a:gd name="T11" fmla="*/ 19 h 58"/>
                  <a:gd name="T12" fmla="*/ 42 w 44"/>
                  <a:gd name="T13" fmla="*/ 17 h 58"/>
                  <a:gd name="T14" fmla="*/ 42 w 44"/>
                  <a:gd name="T15" fmla="*/ 8 h 58"/>
                  <a:gd name="T16" fmla="*/ 24 w 44"/>
                  <a:gd name="T17" fmla="*/ 0 h 58"/>
                  <a:gd name="T18" fmla="*/ 3 w 44"/>
                  <a:gd name="T19" fmla="*/ 17 h 58"/>
                  <a:gd name="T20" fmla="*/ 3 w 44"/>
                  <a:gd name="T21" fmla="*/ 26 h 58"/>
                  <a:gd name="T22" fmla="*/ 1 w 44"/>
                  <a:gd name="T23" fmla="*/ 28 h 58"/>
                  <a:gd name="T24" fmla="*/ 1 w 44"/>
                  <a:gd name="T25" fmla="*/ 35 h 58"/>
                  <a:gd name="T26" fmla="*/ 5 w 44"/>
                  <a:gd name="T27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8">
                    <a:moveTo>
                      <a:pt x="5" y="42"/>
                    </a:moveTo>
                    <a:cubicBezTo>
                      <a:pt x="8" y="52"/>
                      <a:pt x="15" y="58"/>
                      <a:pt x="24" y="58"/>
                    </a:cubicBezTo>
                    <a:cubicBezTo>
                      <a:pt x="33" y="58"/>
                      <a:pt x="40" y="52"/>
                      <a:pt x="43" y="42"/>
                    </a:cubicBezTo>
                    <a:cubicBezTo>
                      <a:pt x="43" y="42"/>
                      <a:pt x="44" y="41"/>
                      <a:pt x="44" y="41"/>
                    </a:cubicBezTo>
                    <a:cubicBezTo>
                      <a:pt x="43" y="38"/>
                      <a:pt x="41" y="36"/>
                      <a:pt x="40" y="32"/>
                    </a:cubicBezTo>
                    <a:cubicBezTo>
                      <a:pt x="39" y="27"/>
                      <a:pt x="39" y="23"/>
                      <a:pt x="41" y="19"/>
                    </a:cubicBezTo>
                    <a:cubicBezTo>
                      <a:pt x="41" y="18"/>
                      <a:pt x="42" y="17"/>
                      <a:pt x="42" y="17"/>
                    </a:cubicBezTo>
                    <a:cubicBezTo>
                      <a:pt x="42" y="13"/>
                      <a:pt x="42" y="11"/>
                      <a:pt x="42" y="8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1" y="0"/>
                      <a:pt x="4" y="7"/>
                      <a:pt x="3" y="17"/>
                    </a:cubicBezTo>
                    <a:cubicBezTo>
                      <a:pt x="3" y="20"/>
                      <a:pt x="3" y="22"/>
                      <a:pt x="3" y="26"/>
                    </a:cubicBezTo>
                    <a:cubicBezTo>
                      <a:pt x="2" y="27"/>
                      <a:pt x="2" y="28"/>
                      <a:pt x="1" y="28"/>
                    </a:cubicBezTo>
                    <a:cubicBezTo>
                      <a:pt x="0" y="30"/>
                      <a:pt x="0" y="33"/>
                      <a:pt x="1" y="35"/>
                    </a:cubicBezTo>
                    <a:cubicBezTo>
                      <a:pt x="2" y="39"/>
                      <a:pt x="4" y="41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1124">
                <a:extLst>
                  <a:ext uri="{FF2B5EF4-FFF2-40B4-BE49-F238E27FC236}">
                    <a16:creationId xmlns:a16="http://schemas.microsoft.com/office/drawing/2014/main" id="{CED9B7B7-890D-4FF0-8B5E-A2A3AB529D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9438" y="2297043"/>
                <a:ext cx="171852" cy="139915"/>
              </a:xfrm>
              <a:custGeom>
                <a:avLst/>
                <a:gdLst>
                  <a:gd name="T0" fmla="*/ 48 w 48"/>
                  <a:gd name="T1" fmla="*/ 6 h 39"/>
                  <a:gd name="T2" fmla="*/ 24 w 48"/>
                  <a:gd name="T3" fmla="*/ 0 h 39"/>
                  <a:gd name="T4" fmla="*/ 5 w 48"/>
                  <a:gd name="T5" fmla="*/ 11 h 39"/>
                  <a:gd name="T6" fmla="*/ 0 w 48"/>
                  <a:gd name="T7" fmla="*/ 27 h 39"/>
                  <a:gd name="T8" fmla="*/ 32 w 48"/>
                  <a:gd name="T9" fmla="*/ 39 h 39"/>
                  <a:gd name="T10" fmla="*/ 39 w 48"/>
                  <a:gd name="T11" fmla="*/ 15 h 39"/>
                  <a:gd name="T12" fmla="*/ 48 w 48"/>
                  <a:gd name="T13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9">
                    <a:moveTo>
                      <a:pt x="48" y="6"/>
                    </a:moveTo>
                    <a:cubicBezTo>
                      <a:pt x="34" y="7"/>
                      <a:pt x="24" y="0"/>
                      <a:pt x="24" y="0"/>
                    </a:cubicBezTo>
                    <a:cubicBezTo>
                      <a:pt x="16" y="2"/>
                      <a:pt x="7" y="6"/>
                      <a:pt x="5" y="11"/>
                    </a:cubicBezTo>
                    <a:cubicBezTo>
                      <a:pt x="1" y="18"/>
                      <a:pt x="0" y="27"/>
                      <a:pt x="0" y="27"/>
                    </a:cubicBezTo>
                    <a:cubicBezTo>
                      <a:pt x="0" y="30"/>
                      <a:pt x="14" y="37"/>
                      <a:pt x="32" y="39"/>
                    </a:cubicBezTo>
                    <a:cubicBezTo>
                      <a:pt x="32" y="36"/>
                      <a:pt x="33" y="25"/>
                      <a:pt x="39" y="15"/>
                    </a:cubicBezTo>
                    <a:cubicBezTo>
                      <a:pt x="41" y="12"/>
                      <a:pt x="44" y="8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87BF69F1-DF63-4ABC-92C6-92EDD7C62737}"/>
              </a:ext>
            </a:extLst>
          </p:cNvPr>
          <p:cNvSpPr txBox="1"/>
          <p:nvPr/>
        </p:nvSpPr>
        <p:spPr>
          <a:xfrm>
            <a:off x="8668689" y="4155386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B97D9A0-3B07-4822-967B-878DB3CDBA19}"/>
              </a:ext>
            </a:extLst>
          </p:cNvPr>
          <p:cNvGrpSpPr/>
          <p:nvPr/>
        </p:nvGrpSpPr>
        <p:grpSpPr>
          <a:xfrm>
            <a:off x="6207816" y="4143141"/>
            <a:ext cx="2696472" cy="1680886"/>
            <a:chOff x="6207816" y="4143141"/>
            <a:chExt cx="2696472" cy="1680886"/>
          </a:xfrm>
        </p:grpSpPr>
        <p:sp>
          <p:nvSpPr>
            <p:cNvPr id="163" name="Скругленный прямоугольник 26">
              <a:extLst>
                <a:ext uri="{FF2B5EF4-FFF2-40B4-BE49-F238E27FC236}">
                  <a16:creationId xmlns:a16="http://schemas.microsoft.com/office/drawing/2014/main" id="{66E83630-BBB1-4466-8BF0-9741CB9F7AE4}"/>
                </a:ext>
              </a:extLst>
            </p:cNvPr>
            <p:cNvSpPr/>
            <p:nvPr/>
          </p:nvSpPr>
          <p:spPr>
            <a:xfrm>
              <a:off x="6207816" y="4716031"/>
              <a:ext cx="2696472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8</a:t>
              </a:r>
              <a:r>
                <a:rPr lang="ru-RU" sz="3600" b="1" dirty="0">
                  <a:solidFill>
                    <a:schemeClr val="bg1"/>
                  </a:solidFill>
                </a:rPr>
                <a:t>6</a:t>
              </a:r>
              <a:r>
                <a:rPr lang="en-US" sz="3600" b="1" dirty="0">
                  <a:solidFill>
                    <a:schemeClr val="bg1"/>
                  </a:solidFill>
                </a:rPr>
                <a:t>%</a:t>
              </a:r>
              <a:endParaRPr lang="ru-RU" sz="1200" b="1" dirty="0">
                <a:solidFill>
                  <a:schemeClr val="bg1"/>
                </a:solidFill>
              </a:endParaRPr>
            </a:p>
            <a:p>
              <a:r>
                <a:rPr lang="ru-RU" sz="1200" dirty="0">
                  <a:solidFill>
                    <a:schemeClr val="bg1"/>
                  </a:solidFill>
                </a:rPr>
                <a:t>подразделений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</a:rPr>
                <a:t>центрального аппарата Банка России приняли участие в стажировке</a:t>
              </a:r>
            </a:p>
          </p:txBody>
        </p:sp>
        <p:grpSp>
          <p:nvGrpSpPr>
            <p:cNvPr id="164" name="Gruppieren 33407">
              <a:extLst>
                <a:ext uri="{FF2B5EF4-FFF2-40B4-BE49-F238E27FC236}">
                  <a16:creationId xmlns:a16="http://schemas.microsoft.com/office/drawing/2014/main" id="{5E1068B8-B1A6-4A50-AC31-DCEF33B98238}"/>
                </a:ext>
              </a:extLst>
            </p:cNvPr>
            <p:cNvGrpSpPr/>
            <p:nvPr/>
          </p:nvGrpSpPr>
          <p:grpSpPr bwMode="gray">
            <a:xfrm>
              <a:off x="6207816" y="4143141"/>
              <a:ext cx="550863" cy="544512"/>
              <a:chOff x="733425" y="5248276"/>
              <a:chExt cx="550863" cy="544512"/>
            </a:xfrm>
            <a:solidFill>
              <a:schemeClr val="bg1"/>
            </a:solidFill>
          </p:grpSpPr>
          <p:sp>
            <p:nvSpPr>
              <p:cNvPr id="165" name="Freeform 1750">
                <a:extLst>
                  <a:ext uri="{FF2B5EF4-FFF2-40B4-BE49-F238E27FC236}">
                    <a16:creationId xmlns:a16="http://schemas.microsoft.com/office/drawing/2014/main" id="{7005E5C7-58ED-46AE-AAEB-5C032450F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6600" y="5726113"/>
                <a:ext cx="544513" cy="66675"/>
              </a:xfrm>
              <a:custGeom>
                <a:avLst/>
                <a:gdLst>
                  <a:gd name="T0" fmla="*/ 193 w 193"/>
                  <a:gd name="T1" fmla="*/ 12 h 24"/>
                  <a:gd name="T2" fmla="*/ 181 w 193"/>
                  <a:gd name="T3" fmla="*/ 24 h 24"/>
                  <a:gd name="T4" fmla="*/ 12 w 193"/>
                  <a:gd name="T5" fmla="*/ 24 h 24"/>
                  <a:gd name="T6" fmla="*/ 0 w 193"/>
                  <a:gd name="T7" fmla="*/ 12 h 24"/>
                  <a:gd name="T8" fmla="*/ 0 w 193"/>
                  <a:gd name="T9" fmla="*/ 12 h 24"/>
                  <a:gd name="T10" fmla="*/ 12 w 193"/>
                  <a:gd name="T11" fmla="*/ 0 h 24"/>
                  <a:gd name="T12" fmla="*/ 181 w 193"/>
                  <a:gd name="T13" fmla="*/ 0 h 24"/>
                  <a:gd name="T14" fmla="*/ 193 w 193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24">
                    <a:moveTo>
                      <a:pt x="193" y="12"/>
                    </a:moveTo>
                    <a:cubicBezTo>
                      <a:pt x="193" y="19"/>
                      <a:pt x="188" y="24"/>
                      <a:pt x="18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8" y="0"/>
                      <a:pt x="193" y="5"/>
                      <a:pt x="19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1751">
                <a:extLst>
                  <a:ext uri="{FF2B5EF4-FFF2-40B4-BE49-F238E27FC236}">
                    <a16:creationId xmlns:a16="http://schemas.microsoft.com/office/drawing/2014/main" id="{DD0B551C-1958-4F57-8657-E3997C7C00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9938" y="5489576"/>
                <a:ext cx="104775" cy="201613"/>
              </a:xfrm>
              <a:custGeom>
                <a:avLst/>
                <a:gdLst>
                  <a:gd name="T0" fmla="*/ 7 w 37"/>
                  <a:gd name="T1" fmla="*/ 0 h 72"/>
                  <a:gd name="T2" fmla="*/ 0 w 37"/>
                  <a:gd name="T3" fmla="*/ 36 h 72"/>
                  <a:gd name="T4" fmla="*/ 8 w 37"/>
                  <a:gd name="T5" fmla="*/ 72 h 72"/>
                  <a:gd name="T6" fmla="*/ 29 w 37"/>
                  <a:gd name="T7" fmla="*/ 72 h 72"/>
                  <a:gd name="T8" fmla="*/ 37 w 37"/>
                  <a:gd name="T9" fmla="*/ 36 h 72"/>
                  <a:gd name="T10" fmla="*/ 29 w 37"/>
                  <a:gd name="T11" fmla="*/ 0 h 72"/>
                  <a:gd name="T12" fmla="*/ 7 w 37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2">
                    <a:moveTo>
                      <a:pt x="7" y="0"/>
                    </a:moveTo>
                    <a:cubicBezTo>
                      <a:pt x="3" y="8"/>
                      <a:pt x="0" y="21"/>
                      <a:pt x="0" y="36"/>
                    </a:cubicBezTo>
                    <a:cubicBezTo>
                      <a:pt x="0" y="51"/>
                      <a:pt x="3" y="64"/>
                      <a:pt x="8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34" y="64"/>
                      <a:pt x="37" y="51"/>
                      <a:pt x="37" y="36"/>
                    </a:cubicBezTo>
                    <a:cubicBezTo>
                      <a:pt x="37" y="21"/>
                      <a:pt x="34" y="8"/>
                      <a:pt x="2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1752">
                <a:extLst>
                  <a:ext uri="{FF2B5EF4-FFF2-40B4-BE49-F238E27FC236}">
                    <a16:creationId xmlns:a16="http://schemas.microsoft.com/office/drawing/2014/main" id="{B7B9DCBD-AA63-41E9-B680-DB83D8ACA7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7263" y="5489576"/>
                <a:ext cx="106363" cy="201613"/>
              </a:xfrm>
              <a:custGeom>
                <a:avLst/>
                <a:gdLst>
                  <a:gd name="T0" fmla="*/ 8 w 38"/>
                  <a:gd name="T1" fmla="*/ 0 h 72"/>
                  <a:gd name="T2" fmla="*/ 0 w 38"/>
                  <a:gd name="T3" fmla="*/ 36 h 72"/>
                  <a:gd name="T4" fmla="*/ 8 w 38"/>
                  <a:gd name="T5" fmla="*/ 72 h 72"/>
                  <a:gd name="T6" fmla="*/ 30 w 38"/>
                  <a:gd name="T7" fmla="*/ 72 h 72"/>
                  <a:gd name="T8" fmla="*/ 38 w 38"/>
                  <a:gd name="T9" fmla="*/ 36 h 72"/>
                  <a:gd name="T10" fmla="*/ 30 w 38"/>
                  <a:gd name="T11" fmla="*/ 0 h 72"/>
                  <a:gd name="T12" fmla="*/ 8 w 38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2">
                    <a:moveTo>
                      <a:pt x="8" y="0"/>
                    </a:moveTo>
                    <a:cubicBezTo>
                      <a:pt x="3" y="8"/>
                      <a:pt x="0" y="21"/>
                      <a:pt x="0" y="36"/>
                    </a:cubicBezTo>
                    <a:cubicBezTo>
                      <a:pt x="0" y="51"/>
                      <a:pt x="3" y="64"/>
                      <a:pt x="8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4" y="64"/>
                      <a:pt x="38" y="51"/>
                      <a:pt x="38" y="36"/>
                    </a:cubicBezTo>
                    <a:cubicBezTo>
                      <a:pt x="38" y="21"/>
                      <a:pt x="35" y="8"/>
                      <a:pt x="3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1753">
                <a:extLst>
                  <a:ext uri="{FF2B5EF4-FFF2-40B4-BE49-F238E27FC236}">
                    <a16:creationId xmlns:a16="http://schemas.microsoft.com/office/drawing/2014/main" id="{9FD57F13-336E-4735-80BE-1E1E087F28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3000" y="5489576"/>
                <a:ext cx="106363" cy="201613"/>
              </a:xfrm>
              <a:custGeom>
                <a:avLst/>
                <a:gdLst>
                  <a:gd name="T0" fmla="*/ 8 w 38"/>
                  <a:gd name="T1" fmla="*/ 0 h 72"/>
                  <a:gd name="T2" fmla="*/ 0 w 38"/>
                  <a:gd name="T3" fmla="*/ 36 h 72"/>
                  <a:gd name="T4" fmla="*/ 8 w 38"/>
                  <a:gd name="T5" fmla="*/ 72 h 72"/>
                  <a:gd name="T6" fmla="*/ 30 w 38"/>
                  <a:gd name="T7" fmla="*/ 72 h 72"/>
                  <a:gd name="T8" fmla="*/ 38 w 38"/>
                  <a:gd name="T9" fmla="*/ 36 h 72"/>
                  <a:gd name="T10" fmla="*/ 30 w 38"/>
                  <a:gd name="T11" fmla="*/ 0 h 72"/>
                  <a:gd name="T12" fmla="*/ 8 w 38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2">
                    <a:moveTo>
                      <a:pt x="8" y="0"/>
                    </a:moveTo>
                    <a:cubicBezTo>
                      <a:pt x="3" y="8"/>
                      <a:pt x="0" y="21"/>
                      <a:pt x="0" y="36"/>
                    </a:cubicBezTo>
                    <a:cubicBezTo>
                      <a:pt x="0" y="51"/>
                      <a:pt x="3" y="64"/>
                      <a:pt x="8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5" y="64"/>
                      <a:pt x="38" y="51"/>
                      <a:pt x="38" y="36"/>
                    </a:cubicBezTo>
                    <a:cubicBezTo>
                      <a:pt x="38" y="21"/>
                      <a:pt x="35" y="8"/>
                      <a:pt x="3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1754">
                <a:extLst>
                  <a:ext uri="{FF2B5EF4-FFF2-40B4-BE49-F238E27FC236}">
                    <a16:creationId xmlns:a16="http://schemas.microsoft.com/office/drawing/2014/main" id="{38019E1C-4256-4468-9875-4D554395378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3425" y="5248276"/>
                <a:ext cx="550863" cy="207963"/>
              </a:xfrm>
              <a:custGeom>
                <a:avLst/>
                <a:gdLst>
                  <a:gd name="T0" fmla="*/ 191 w 195"/>
                  <a:gd name="T1" fmla="*/ 59 h 74"/>
                  <a:gd name="T2" fmla="*/ 106 w 195"/>
                  <a:gd name="T3" fmla="*/ 4 h 74"/>
                  <a:gd name="T4" fmla="*/ 91 w 195"/>
                  <a:gd name="T5" fmla="*/ 4 h 74"/>
                  <a:gd name="T6" fmla="*/ 4 w 195"/>
                  <a:gd name="T7" fmla="*/ 60 h 74"/>
                  <a:gd name="T8" fmla="*/ 5 w 195"/>
                  <a:gd name="T9" fmla="*/ 74 h 74"/>
                  <a:gd name="T10" fmla="*/ 191 w 195"/>
                  <a:gd name="T11" fmla="*/ 73 h 74"/>
                  <a:gd name="T12" fmla="*/ 191 w 195"/>
                  <a:gd name="T13" fmla="*/ 59 h 74"/>
                  <a:gd name="T14" fmla="*/ 98 w 195"/>
                  <a:gd name="T15" fmla="*/ 50 h 74"/>
                  <a:gd name="T16" fmla="*/ 86 w 195"/>
                  <a:gd name="T17" fmla="*/ 38 h 74"/>
                  <a:gd name="T18" fmla="*/ 98 w 195"/>
                  <a:gd name="T19" fmla="*/ 25 h 74"/>
                  <a:gd name="T20" fmla="*/ 110 w 195"/>
                  <a:gd name="T21" fmla="*/ 38 h 74"/>
                  <a:gd name="T22" fmla="*/ 98 w 195"/>
                  <a:gd name="T23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74">
                    <a:moveTo>
                      <a:pt x="191" y="59"/>
                    </a:moveTo>
                    <a:cubicBezTo>
                      <a:pt x="106" y="4"/>
                      <a:pt x="106" y="4"/>
                      <a:pt x="106" y="4"/>
                    </a:cubicBezTo>
                    <a:cubicBezTo>
                      <a:pt x="102" y="0"/>
                      <a:pt x="95" y="0"/>
                      <a:pt x="91" y="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0" y="63"/>
                      <a:pt x="0" y="70"/>
                      <a:pt x="5" y="74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5" y="70"/>
                      <a:pt x="195" y="63"/>
                      <a:pt x="191" y="59"/>
                    </a:cubicBezTo>
                    <a:close/>
                    <a:moveTo>
                      <a:pt x="98" y="50"/>
                    </a:moveTo>
                    <a:cubicBezTo>
                      <a:pt x="91" y="50"/>
                      <a:pt x="86" y="44"/>
                      <a:pt x="86" y="38"/>
                    </a:cubicBezTo>
                    <a:cubicBezTo>
                      <a:pt x="86" y="31"/>
                      <a:pt x="91" y="25"/>
                      <a:pt x="98" y="25"/>
                    </a:cubicBezTo>
                    <a:cubicBezTo>
                      <a:pt x="104" y="25"/>
                      <a:pt x="110" y="31"/>
                      <a:pt x="110" y="38"/>
                    </a:cubicBezTo>
                    <a:cubicBezTo>
                      <a:pt x="110" y="44"/>
                      <a:pt x="104" y="50"/>
                      <a:pt x="9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6757094-D479-46E0-BDF9-2CA4488F1DEB}"/>
              </a:ext>
            </a:extLst>
          </p:cNvPr>
          <p:cNvGrpSpPr/>
          <p:nvPr/>
        </p:nvGrpSpPr>
        <p:grpSpPr>
          <a:xfrm>
            <a:off x="9048749" y="4198227"/>
            <a:ext cx="2735263" cy="1625800"/>
            <a:chOff x="9048749" y="4198227"/>
            <a:chExt cx="2735263" cy="1625800"/>
          </a:xfrm>
        </p:grpSpPr>
        <p:sp>
          <p:nvSpPr>
            <p:cNvPr id="172" name="Скругленный прямоугольник 26">
              <a:extLst>
                <a:ext uri="{FF2B5EF4-FFF2-40B4-BE49-F238E27FC236}">
                  <a16:creationId xmlns:a16="http://schemas.microsoft.com/office/drawing/2014/main" id="{D7890259-D1ED-4216-A4D9-F9E6076DDE6C}"/>
                </a:ext>
              </a:extLst>
            </p:cNvPr>
            <p:cNvSpPr/>
            <p:nvPr/>
          </p:nvSpPr>
          <p:spPr>
            <a:xfrm>
              <a:off x="9048749" y="4716031"/>
              <a:ext cx="2735263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43</a:t>
              </a:r>
              <a:r>
                <a:rPr lang="en-US" sz="3600" b="1" dirty="0">
                  <a:solidFill>
                    <a:schemeClr val="bg1"/>
                  </a:solidFill>
                </a:rPr>
                <a:t>%</a:t>
              </a:r>
              <a:endParaRPr lang="ru-RU" sz="1200" b="1" dirty="0">
                <a:solidFill>
                  <a:schemeClr val="bg1"/>
                </a:solidFill>
              </a:endParaRPr>
            </a:p>
            <a:p>
              <a:r>
                <a:rPr lang="ru-RU" sz="1200" dirty="0">
                  <a:solidFill>
                    <a:schemeClr val="bg1"/>
                  </a:solidFill>
                </a:rPr>
                <a:t>трудоустроено в подразделениях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Банка России после прохождения стажировки</a:t>
              </a:r>
            </a:p>
          </p:txBody>
        </p:sp>
        <p:grpSp>
          <p:nvGrpSpPr>
            <p:cNvPr id="173" name="Gruppieren 173">
              <a:extLst>
                <a:ext uri="{FF2B5EF4-FFF2-40B4-BE49-F238E27FC236}">
                  <a16:creationId xmlns:a16="http://schemas.microsoft.com/office/drawing/2014/main" id="{F767ECE7-8E3A-4EA1-8D14-7409E82B01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9048750" y="4198227"/>
              <a:ext cx="441008" cy="434341"/>
              <a:chOff x="7040563" y="5821363"/>
              <a:chExt cx="735013" cy="723901"/>
            </a:xfrm>
            <a:solidFill>
              <a:schemeClr val="bg1"/>
            </a:solidFill>
          </p:grpSpPr>
          <p:sp>
            <p:nvSpPr>
              <p:cNvPr id="174" name="Freeform 1062">
                <a:extLst>
                  <a:ext uri="{FF2B5EF4-FFF2-40B4-BE49-F238E27FC236}">
                    <a16:creationId xmlns:a16="http://schemas.microsoft.com/office/drawing/2014/main" id="{AC228EEC-18F8-4C45-8585-A5D2E6F8D9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40563" y="6162676"/>
                <a:ext cx="481013" cy="382588"/>
              </a:xfrm>
              <a:custGeom>
                <a:avLst/>
                <a:gdLst>
                  <a:gd name="T0" fmla="*/ 93 w 128"/>
                  <a:gd name="T1" fmla="*/ 0 h 102"/>
                  <a:gd name="T2" fmla="*/ 75 w 128"/>
                  <a:gd name="T3" fmla="*/ 0 h 102"/>
                  <a:gd name="T4" fmla="*/ 71 w 128"/>
                  <a:gd name="T5" fmla="*/ 14 h 102"/>
                  <a:gd name="T6" fmla="*/ 75 w 128"/>
                  <a:gd name="T7" fmla="*/ 70 h 102"/>
                  <a:gd name="T8" fmla="*/ 63 w 128"/>
                  <a:gd name="T9" fmla="*/ 90 h 102"/>
                  <a:gd name="T10" fmla="*/ 52 w 128"/>
                  <a:gd name="T11" fmla="*/ 70 h 102"/>
                  <a:gd name="T12" fmla="*/ 59 w 128"/>
                  <a:gd name="T13" fmla="*/ 14 h 102"/>
                  <a:gd name="T14" fmla="*/ 54 w 128"/>
                  <a:gd name="T15" fmla="*/ 0 h 102"/>
                  <a:gd name="T16" fmla="*/ 34 w 128"/>
                  <a:gd name="T17" fmla="*/ 0 h 102"/>
                  <a:gd name="T18" fmla="*/ 34 w 128"/>
                  <a:gd name="T19" fmla="*/ 0 h 102"/>
                  <a:gd name="T20" fmla="*/ 2 w 128"/>
                  <a:gd name="T21" fmla="*/ 34 h 102"/>
                  <a:gd name="T22" fmla="*/ 7 w 128"/>
                  <a:gd name="T23" fmla="*/ 69 h 102"/>
                  <a:gd name="T24" fmla="*/ 39 w 128"/>
                  <a:gd name="T25" fmla="*/ 102 h 102"/>
                  <a:gd name="T26" fmla="*/ 88 w 128"/>
                  <a:gd name="T27" fmla="*/ 102 h 102"/>
                  <a:gd name="T28" fmla="*/ 121 w 128"/>
                  <a:gd name="T29" fmla="*/ 68 h 102"/>
                  <a:gd name="T30" fmla="*/ 125 w 128"/>
                  <a:gd name="T31" fmla="*/ 33 h 102"/>
                  <a:gd name="T32" fmla="*/ 93 w 128"/>
                  <a:gd name="T3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02">
                    <a:moveTo>
                      <a:pt x="93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75" y="2"/>
                      <a:pt x="76" y="10"/>
                      <a:pt x="71" y="14"/>
                    </a:cubicBezTo>
                    <a:cubicBezTo>
                      <a:pt x="71" y="14"/>
                      <a:pt x="79" y="56"/>
                      <a:pt x="75" y="70"/>
                    </a:cubicBezTo>
                    <a:cubicBezTo>
                      <a:pt x="74" y="76"/>
                      <a:pt x="69" y="91"/>
                      <a:pt x="63" y="90"/>
                    </a:cubicBezTo>
                    <a:cubicBezTo>
                      <a:pt x="58" y="90"/>
                      <a:pt x="53" y="76"/>
                      <a:pt x="52" y="70"/>
                    </a:cubicBezTo>
                    <a:cubicBezTo>
                      <a:pt x="49" y="56"/>
                      <a:pt x="59" y="14"/>
                      <a:pt x="59" y="14"/>
                    </a:cubicBezTo>
                    <a:cubicBezTo>
                      <a:pt x="57" y="13"/>
                      <a:pt x="55" y="11"/>
                      <a:pt x="5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7" y="0"/>
                      <a:pt x="0" y="15"/>
                      <a:pt x="2" y="3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0" y="87"/>
                      <a:pt x="21" y="102"/>
                      <a:pt x="39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106" y="102"/>
                      <a:pt x="117" y="87"/>
                      <a:pt x="121" y="68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8" y="15"/>
                      <a:pt x="111" y="0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Oval 1063">
                <a:extLst>
                  <a:ext uri="{FF2B5EF4-FFF2-40B4-BE49-F238E27FC236}">
                    <a16:creationId xmlns:a16="http://schemas.microsoft.com/office/drawing/2014/main" id="{ECD0A308-FF74-40D8-80B7-0541661DEA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156450" y="5865813"/>
                <a:ext cx="247650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 1064">
                <a:extLst>
                  <a:ext uri="{FF2B5EF4-FFF2-40B4-BE49-F238E27FC236}">
                    <a16:creationId xmlns:a16="http://schemas.microsoft.com/office/drawing/2014/main" id="{94B8159B-34DF-48D4-83E8-FEC6D54FE4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31088" y="6034088"/>
                <a:ext cx="344488" cy="274638"/>
              </a:xfrm>
              <a:custGeom>
                <a:avLst/>
                <a:gdLst>
                  <a:gd name="T0" fmla="*/ 67 w 92"/>
                  <a:gd name="T1" fmla="*/ 0 h 73"/>
                  <a:gd name="T2" fmla="*/ 54 w 92"/>
                  <a:gd name="T3" fmla="*/ 0 h 73"/>
                  <a:gd name="T4" fmla="*/ 51 w 92"/>
                  <a:gd name="T5" fmla="*/ 10 h 73"/>
                  <a:gd name="T6" fmla="*/ 54 w 92"/>
                  <a:gd name="T7" fmla="*/ 50 h 73"/>
                  <a:gd name="T8" fmla="*/ 46 w 92"/>
                  <a:gd name="T9" fmla="*/ 65 h 73"/>
                  <a:gd name="T10" fmla="*/ 38 w 92"/>
                  <a:gd name="T11" fmla="*/ 50 h 73"/>
                  <a:gd name="T12" fmla="*/ 42 w 92"/>
                  <a:gd name="T13" fmla="*/ 10 h 73"/>
                  <a:gd name="T14" fmla="*/ 39 w 92"/>
                  <a:gd name="T15" fmla="*/ 0 h 73"/>
                  <a:gd name="T16" fmla="*/ 25 w 92"/>
                  <a:gd name="T17" fmla="*/ 0 h 73"/>
                  <a:gd name="T18" fmla="*/ 25 w 92"/>
                  <a:gd name="T19" fmla="*/ 0 h 73"/>
                  <a:gd name="T20" fmla="*/ 2 w 92"/>
                  <a:gd name="T21" fmla="*/ 24 h 73"/>
                  <a:gd name="T22" fmla="*/ 2 w 92"/>
                  <a:gd name="T23" fmla="*/ 25 h 73"/>
                  <a:gd name="T24" fmla="*/ 22 w 92"/>
                  <a:gd name="T25" fmla="*/ 38 h 73"/>
                  <a:gd name="T26" fmla="*/ 32 w 92"/>
                  <a:gd name="T27" fmla="*/ 69 h 73"/>
                  <a:gd name="T28" fmla="*/ 31 w 92"/>
                  <a:gd name="T29" fmla="*/ 73 h 73"/>
                  <a:gd name="T30" fmla="*/ 64 w 92"/>
                  <a:gd name="T31" fmla="*/ 73 h 73"/>
                  <a:gd name="T32" fmla="*/ 87 w 92"/>
                  <a:gd name="T33" fmla="*/ 49 h 73"/>
                  <a:gd name="T34" fmla="*/ 90 w 92"/>
                  <a:gd name="T35" fmla="*/ 24 h 73"/>
                  <a:gd name="T36" fmla="*/ 67 w 92"/>
                  <a:gd name="T3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73">
                    <a:moveTo>
                      <a:pt x="67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1"/>
                      <a:pt x="55" y="7"/>
                      <a:pt x="51" y="10"/>
                    </a:cubicBezTo>
                    <a:cubicBezTo>
                      <a:pt x="51" y="10"/>
                      <a:pt x="57" y="41"/>
                      <a:pt x="54" y="50"/>
                    </a:cubicBezTo>
                    <a:cubicBezTo>
                      <a:pt x="53" y="55"/>
                      <a:pt x="50" y="65"/>
                      <a:pt x="46" y="65"/>
                    </a:cubicBezTo>
                    <a:cubicBezTo>
                      <a:pt x="42" y="65"/>
                      <a:pt x="38" y="55"/>
                      <a:pt x="38" y="50"/>
                    </a:cubicBezTo>
                    <a:cubicBezTo>
                      <a:pt x="36" y="40"/>
                      <a:pt x="42" y="10"/>
                      <a:pt x="42" y="10"/>
                    </a:cubicBezTo>
                    <a:cubicBezTo>
                      <a:pt x="41" y="9"/>
                      <a:pt x="39" y="8"/>
                      <a:pt x="3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0" y="28"/>
                      <a:pt x="17" y="32"/>
                      <a:pt x="22" y="38"/>
                    </a:cubicBezTo>
                    <a:cubicBezTo>
                      <a:pt x="30" y="47"/>
                      <a:pt x="33" y="58"/>
                      <a:pt x="32" y="69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7" y="73"/>
                      <a:pt x="84" y="62"/>
                      <a:pt x="87" y="49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2" y="11"/>
                      <a:pt x="8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Oval 1065">
                <a:extLst>
                  <a:ext uri="{FF2B5EF4-FFF2-40B4-BE49-F238E27FC236}">
                    <a16:creationId xmlns:a16="http://schemas.microsoft.com/office/drawing/2014/main" id="{B59F1A27-CE4D-4615-A743-2E4F62C7B3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13638" y="5821363"/>
                <a:ext cx="179388" cy="184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B89CD22D-3A90-4465-9AB3-A35A1F6D3EA8}"/>
              </a:ext>
            </a:extLst>
          </p:cNvPr>
          <p:cNvGrpSpPr/>
          <p:nvPr/>
        </p:nvGrpSpPr>
        <p:grpSpPr>
          <a:xfrm>
            <a:off x="6207816" y="1494169"/>
            <a:ext cx="5616573" cy="1800632"/>
            <a:chOff x="5456154" y="1179246"/>
            <a:chExt cx="5616573" cy="1800632"/>
          </a:xfrm>
        </p:grpSpPr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46AF8294-CD68-4820-8520-234065CFAF1C}"/>
                </a:ext>
              </a:extLst>
            </p:cNvPr>
            <p:cNvSpPr/>
            <p:nvPr/>
          </p:nvSpPr>
          <p:spPr>
            <a:xfrm>
              <a:off x="5456154" y="1179246"/>
              <a:ext cx="2016124" cy="34026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485"/>
                </a:spcAft>
              </a:pPr>
              <a:r>
                <a:rPr lang="ru-RU" b="1" dirty="0">
                  <a:solidFill>
                    <a:schemeClr val="bg1"/>
                  </a:solidFill>
                </a:rPr>
                <a:t>Образование</a:t>
              </a:r>
            </a:p>
          </p:txBody>
        </p:sp>
        <p:sp>
          <p:nvSpPr>
            <p:cNvPr id="181" name="Скругленный прямоугольник 26">
              <a:extLst>
                <a:ext uri="{FF2B5EF4-FFF2-40B4-BE49-F238E27FC236}">
                  <a16:creationId xmlns:a16="http://schemas.microsoft.com/office/drawing/2014/main" id="{C87BD55E-EADD-4502-8DD1-CD599299CE52}"/>
                </a:ext>
              </a:extLst>
            </p:cNvPr>
            <p:cNvSpPr/>
            <p:nvPr/>
          </p:nvSpPr>
          <p:spPr>
            <a:xfrm>
              <a:off x="5456154" y="2241214"/>
              <a:ext cx="1296986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52%</a:t>
              </a:r>
            </a:p>
            <a:p>
              <a:r>
                <a:rPr lang="ru-RU" sz="1200" dirty="0">
                  <a:solidFill>
                    <a:schemeClr val="bg1"/>
                  </a:solidFill>
                </a:rPr>
                <a:t>экономическое</a:t>
              </a:r>
            </a:p>
          </p:txBody>
        </p:sp>
        <p:sp>
          <p:nvSpPr>
            <p:cNvPr id="182" name="Скругленный прямоугольник 26">
              <a:extLst>
                <a:ext uri="{FF2B5EF4-FFF2-40B4-BE49-F238E27FC236}">
                  <a16:creationId xmlns:a16="http://schemas.microsoft.com/office/drawing/2014/main" id="{2373CBEA-D725-4D54-8CFC-A9E9764758DD}"/>
                </a:ext>
              </a:extLst>
            </p:cNvPr>
            <p:cNvSpPr/>
            <p:nvPr/>
          </p:nvSpPr>
          <p:spPr>
            <a:xfrm>
              <a:off x="6897603" y="2241214"/>
              <a:ext cx="1296987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8%</a:t>
              </a:r>
            </a:p>
            <a:p>
              <a:r>
                <a:rPr lang="ru-RU" sz="1200" dirty="0">
                  <a:solidFill>
                    <a:schemeClr val="bg1"/>
                  </a:solidFill>
                </a:rPr>
                <a:t>юридическое</a:t>
              </a:r>
            </a:p>
          </p:txBody>
        </p:sp>
        <p:sp>
          <p:nvSpPr>
            <p:cNvPr id="183" name="Скругленный прямоугольник 26">
              <a:extLst>
                <a:ext uri="{FF2B5EF4-FFF2-40B4-BE49-F238E27FC236}">
                  <a16:creationId xmlns:a16="http://schemas.microsoft.com/office/drawing/2014/main" id="{CEB81836-4AD5-42C0-B808-2D336E5895E2}"/>
                </a:ext>
              </a:extLst>
            </p:cNvPr>
            <p:cNvSpPr/>
            <p:nvPr/>
          </p:nvSpPr>
          <p:spPr>
            <a:xfrm>
              <a:off x="8339053" y="2241214"/>
              <a:ext cx="1288990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25%</a:t>
              </a:r>
            </a:p>
            <a:p>
              <a:r>
                <a:rPr lang="ru-RU" sz="1200" dirty="0">
                  <a:solidFill>
                    <a:schemeClr val="bg1"/>
                  </a:solidFill>
                </a:rPr>
                <a:t>техническое</a:t>
              </a:r>
            </a:p>
          </p:txBody>
        </p:sp>
        <p:sp>
          <p:nvSpPr>
            <p:cNvPr id="184" name="Скругленный прямоугольник 26">
              <a:extLst>
                <a:ext uri="{FF2B5EF4-FFF2-40B4-BE49-F238E27FC236}">
                  <a16:creationId xmlns:a16="http://schemas.microsoft.com/office/drawing/2014/main" id="{0078CD6D-1C50-4B2F-B107-8C1F44FA9E28}"/>
                </a:ext>
              </a:extLst>
            </p:cNvPr>
            <p:cNvSpPr/>
            <p:nvPr/>
          </p:nvSpPr>
          <p:spPr>
            <a:xfrm>
              <a:off x="9773600" y="2241214"/>
              <a:ext cx="1299127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14%</a:t>
              </a:r>
            </a:p>
            <a:p>
              <a:r>
                <a:rPr lang="ru-RU" sz="1200" dirty="0">
                  <a:solidFill>
                    <a:schemeClr val="bg1"/>
                  </a:solidFill>
                </a:rPr>
                <a:t>другое</a:t>
              </a:r>
            </a:p>
          </p:txBody>
        </p:sp>
        <p:grpSp>
          <p:nvGrpSpPr>
            <p:cNvPr id="185" name="Gruppieren 86">
              <a:extLst>
                <a:ext uri="{FF2B5EF4-FFF2-40B4-BE49-F238E27FC236}">
                  <a16:creationId xmlns:a16="http://schemas.microsoft.com/office/drawing/2014/main" id="{3CC62F31-6FB2-4858-A1E0-3719B5F0993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492666" y="1690838"/>
              <a:ext cx="548879" cy="540544"/>
              <a:chOff x="5773738" y="419100"/>
              <a:chExt cx="731838" cy="720725"/>
            </a:xfrm>
            <a:solidFill>
              <a:schemeClr val="bg1"/>
            </a:solidFill>
          </p:grpSpPr>
          <p:sp>
            <p:nvSpPr>
              <p:cNvPr id="207" name="Freeform 1706">
                <a:extLst>
                  <a:ext uri="{FF2B5EF4-FFF2-40B4-BE49-F238E27FC236}">
                    <a16:creationId xmlns:a16="http://schemas.microsoft.com/office/drawing/2014/main" id="{ABB1F741-AE5B-498E-B6DB-3B4824AABA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6451" y="579438"/>
                <a:ext cx="26988" cy="293688"/>
              </a:xfrm>
              <a:custGeom>
                <a:avLst/>
                <a:gdLst>
                  <a:gd name="T0" fmla="*/ 7 w 7"/>
                  <a:gd name="T1" fmla="*/ 74 h 78"/>
                  <a:gd name="T2" fmla="*/ 4 w 7"/>
                  <a:gd name="T3" fmla="*/ 78 h 78"/>
                  <a:gd name="T4" fmla="*/ 4 w 7"/>
                  <a:gd name="T5" fmla="*/ 78 h 78"/>
                  <a:gd name="T6" fmla="*/ 0 w 7"/>
                  <a:gd name="T7" fmla="*/ 74 h 78"/>
                  <a:gd name="T8" fmla="*/ 0 w 7"/>
                  <a:gd name="T9" fmla="*/ 4 h 78"/>
                  <a:gd name="T10" fmla="*/ 4 w 7"/>
                  <a:gd name="T11" fmla="*/ 0 h 78"/>
                  <a:gd name="T12" fmla="*/ 4 w 7"/>
                  <a:gd name="T13" fmla="*/ 0 h 78"/>
                  <a:gd name="T14" fmla="*/ 7 w 7"/>
                  <a:gd name="T15" fmla="*/ 4 h 78"/>
                  <a:gd name="T16" fmla="*/ 7 w 7"/>
                  <a:gd name="T17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8">
                    <a:moveTo>
                      <a:pt x="7" y="74"/>
                    </a:moveTo>
                    <a:cubicBezTo>
                      <a:pt x="7" y="76"/>
                      <a:pt x="5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2" y="78"/>
                      <a:pt x="0" y="76"/>
                      <a:pt x="0" y="7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7" y="2"/>
                      <a:pt x="7" y="4"/>
                    </a:cubicBezTo>
                    <a:lnTo>
                      <a:pt x="7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1707">
                <a:extLst>
                  <a:ext uri="{FF2B5EF4-FFF2-40B4-BE49-F238E27FC236}">
                    <a16:creationId xmlns:a16="http://schemas.microsoft.com/office/drawing/2014/main" id="{667CA215-2CA2-4017-A43B-2F87EC58E8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6451" y="846138"/>
                <a:ext cx="390525" cy="26988"/>
              </a:xfrm>
              <a:custGeom>
                <a:avLst/>
                <a:gdLst>
                  <a:gd name="T0" fmla="*/ 101 w 104"/>
                  <a:gd name="T1" fmla="*/ 0 h 7"/>
                  <a:gd name="T2" fmla="*/ 104 w 104"/>
                  <a:gd name="T3" fmla="*/ 3 h 7"/>
                  <a:gd name="T4" fmla="*/ 104 w 104"/>
                  <a:gd name="T5" fmla="*/ 3 h 7"/>
                  <a:gd name="T6" fmla="*/ 101 w 104"/>
                  <a:gd name="T7" fmla="*/ 7 h 7"/>
                  <a:gd name="T8" fmla="*/ 4 w 104"/>
                  <a:gd name="T9" fmla="*/ 7 h 7"/>
                  <a:gd name="T10" fmla="*/ 0 w 104"/>
                  <a:gd name="T11" fmla="*/ 3 h 7"/>
                  <a:gd name="T12" fmla="*/ 0 w 104"/>
                  <a:gd name="T13" fmla="*/ 3 h 7"/>
                  <a:gd name="T14" fmla="*/ 4 w 104"/>
                  <a:gd name="T15" fmla="*/ 0 h 7"/>
                  <a:gd name="T16" fmla="*/ 101 w 10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7">
                    <a:moveTo>
                      <a:pt x="101" y="0"/>
                    </a:moveTo>
                    <a:cubicBezTo>
                      <a:pt x="103" y="0"/>
                      <a:pt x="104" y="2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5"/>
                      <a:pt x="103" y="7"/>
                      <a:pt x="10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10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1708">
                <a:extLst>
                  <a:ext uri="{FF2B5EF4-FFF2-40B4-BE49-F238E27FC236}">
                    <a16:creationId xmlns:a16="http://schemas.microsoft.com/office/drawing/2014/main" id="{3CBF841B-AEDC-4F26-83B7-DA6BCB1BF3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08701" y="738188"/>
                <a:ext cx="47625" cy="134938"/>
              </a:xfrm>
              <a:custGeom>
                <a:avLst/>
                <a:gdLst>
                  <a:gd name="T0" fmla="*/ 10 w 13"/>
                  <a:gd name="T1" fmla="*/ 0 h 36"/>
                  <a:gd name="T2" fmla="*/ 3 w 13"/>
                  <a:gd name="T3" fmla="*/ 0 h 36"/>
                  <a:gd name="T4" fmla="*/ 0 w 13"/>
                  <a:gd name="T5" fmla="*/ 3 h 36"/>
                  <a:gd name="T6" fmla="*/ 0 w 13"/>
                  <a:gd name="T7" fmla="*/ 36 h 36"/>
                  <a:gd name="T8" fmla="*/ 13 w 13"/>
                  <a:gd name="T9" fmla="*/ 36 h 36"/>
                  <a:gd name="T10" fmla="*/ 13 w 13"/>
                  <a:gd name="T11" fmla="*/ 3 h 36"/>
                  <a:gd name="T12" fmla="*/ 10 w 13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6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1709">
                <a:extLst>
                  <a:ext uri="{FF2B5EF4-FFF2-40B4-BE49-F238E27FC236}">
                    <a16:creationId xmlns:a16="http://schemas.microsoft.com/office/drawing/2014/main" id="{E13D1715-EA9A-43A8-8F44-D058B9CDD7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9326" y="696913"/>
                <a:ext cx="44450" cy="176213"/>
              </a:xfrm>
              <a:custGeom>
                <a:avLst/>
                <a:gdLst>
                  <a:gd name="T0" fmla="*/ 9 w 12"/>
                  <a:gd name="T1" fmla="*/ 0 h 47"/>
                  <a:gd name="T2" fmla="*/ 3 w 12"/>
                  <a:gd name="T3" fmla="*/ 0 h 47"/>
                  <a:gd name="T4" fmla="*/ 0 w 12"/>
                  <a:gd name="T5" fmla="*/ 3 h 47"/>
                  <a:gd name="T6" fmla="*/ 0 w 12"/>
                  <a:gd name="T7" fmla="*/ 47 h 47"/>
                  <a:gd name="T8" fmla="*/ 12 w 12"/>
                  <a:gd name="T9" fmla="*/ 47 h 47"/>
                  <a:gd name="T10" fmla="*/ 12 w 12"/>
                  <a:gd name="T11" fmla="*/ 3 h 47"/>
                  <a:gd name="T12" fmla="*/ 9 w 12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7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1710">
                <a:extLst>
                  <a:ext uri="{FF2B5EF4-FFF2-40B4-BE49-F238E27FC236}">
                    <a16:creationId xmlns:a16="http://schemas.microsoft.com/office/drawing/2014/main" id="{AA438CB5-7CD0-40FE-9796-7CE58DB30A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89663" y="666750"/>
                <a:ext cx="46038" cy="206375"/>
              </a:xfrm>
              <a:custGeom>
                <a:avLst/>
                <a:gdLst>
                  <a:gd name="T0" fmla="*/ 9 w 12"/>
                  <a:gd name="T1" fmla="*/ 0 h 55"/>
                  <a:gd name="T2" fmla="*/ 3 w 12"/>
                  <a:gd name="T3" fmla="*/ 0 h 55"/>
                  <a:gd name="T4" fmla="*/ 0 w 12"/>
                  <a:gd name="T5" fmla="*/ 3 h 55"/>
                  <a:gd name="T6" fmla="*/ 0 w 12"/>
                  <a:gd name="T7" fmla="*/ 55 h 55"/>
                  <a:gd name="T8" fmla="*/ 12 w 12"/>
                  <a:gd name="T9" fmla="*/ 55 h 55"/>
                  <a:gd name="T10" fmla="*/ 12 w 12"/>
                  <a:gd name="T11" fmla="*/ 3 h 55"/>
                  <a:gd name="T12" fmla="*/ 9 w 12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5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Freeform 1711">
                <a:extLst>
                  <a:ext uri="{FF2B5EF4-FFF2-40B4-BE49-F238E27FC236}">
                    <a16:creationId xmlns:a16="http://schemas.microsoft.com/office/drawing/2014/main" id="{02B8C513-BEEC-4618-A81D-8FCE37F392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6776" y="779463"/>
                <a:ext cx="49213" cy="93663"/>
              </a:xfrm>
              <a:custGeom>
                <a:avLst/>
                <a:gdLst>
                  <a:gd name="T0" fmla="*/ 9 w 13"/>
                  <a:gd name="T1" fmla="*/ 0 h 25"/>
                  <a:gd name="T2" fmla="*/ 3 w 13"/>
                  <a:gd name="T3" fmla="*/ 0 h 25"/>
                  <a:gd name="T4" fmla="*/ 0 w 13"/>
                  <a:gd name="T5" fmla="*/ 3 h 25"/>
                  <a:gd name="T6" fmla="*/ 0 w 13"/>
                  <a:gd name="T7" fmla="*/ 25 h 25"/>
                  <a:gd name="T8" fmla="*/ 13 w 13"/>
                  <a:gd name="T9" fmla="*/ 25 h 25"/>
                  <a:gd name="T10" fmla="*/ 13 w 13"/>
                  <a:gd name="T11" fmla="*/ 3 h 25"/>
                  <a:gd name="T12" fmla="*/ 9 w 1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5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0" name="Freeform 1712">
                <a:extLst>
                  <a:ext uri="{FF2B5EF4-FFF2-40B4-BE49-F238E27FC236}">
                    <a16:creationId xmlns:a16="http://schemas.microsoft.com/office/drawing/2014/main" id="{6B61B332-858F-457D-9932-E62B4AD3AD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6776" y="625475"/>
                <a:ext cx="101600" cy="107950"/>
              </a:xfrm>
              <a:custGeom>
                <a:avLst/>
                <a:gdLst>
                  <a:gd name="T0" fmla="*/ 64 w 64"/>
                  <a:gd name="T1" fmla="*/ 9 h 68"/>
                  <a:gd name="T2" fmla="*/ 12 w 64"/>
                  <a:gd name="T3" fmla="*/ 68 h 68"/>
                  <a:gd name="T4" fmla="*/ 0 w 64"/>
                  <a:gd name="T5" fmla="*/ 59 h 68"/>
                  <a:gd name="T6" fmla="*/ 52 w 64"/>
                  <a:gd name="T7" fmla="*/ 0 h 68"/>
                  <a:gd name="T8" fmla="*/ 64 w 64"/>
                  <a:gd name="T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8">
                    <a:moveTo>
                      <a:pt x="64" y="9"/>
                    </a:moveTo>
                    <a:lnTo>
                      <a:pt x="12" y="68"/>
                    </a:lnTo>
                    <a:lnTo>
                      <a:pt x="0" y="59"/>
                    </a:lnTo>
                    <a:lnTo>
                      <a:pt x="52" y="0"/>
                    </a:lnTo>
                    <a:lnTo>
                      <a:pt x="6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Freeform 1713">
                <a:extLst>
                  <a:ext uri="{FF2B5EF4-FFF2-40B4-BE49-F238E27FC236}">
                    <a16:creationId xmlns:a16="http://schemas.microsoft.com/office/drawing/2014/main" id="{B3E770DE-B8E4-4737-A944-B1512A9243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9326" y="606425"/>
                <a:ext cx="123825" cy="112713"/>
              </a:xfrm>
              <a:custGeom>
                <a:avLst/>
                <a:gdLst>
                  <a:gd name="T0" fmla="*/ 66 w 78"/>
                  <a:gd name="T1" fmla="*/ 71 h 71"/>
                  <a:gd name="T2" fmla="*/ 0 w 78"/>
                  <a:gd name="T3" fmla="*/ 12 h 71"/>
                  <a:gd name="T4" fmla="*/ 9 w 78"/>
                  <a:gd name="T5" fmla="*/ 0 h 71"/>
                  <a:gd name="T6" fmla="*/ 78 w 78"/>
                  <a:gd name="T7" fmla="*/ 59 h 71"/>
                  <a:gd name="T8" fmla="*/ 66 w 78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1">
                    <a:moveTo>
                      <a:pt x="66" y="71"/>
                    </a:moveTo>
                    <a:lnTo>
                      <a:pt x="0" y="12"/>
                    </a:lnTo>
                    <a:lnTo>
                      <a:pt x="9" y="0"/>
                    </a:lnTo>
                    <a:lnTo>
                      <a:pt x="78" y="59"/>
                    </a:lnTo>
                    <a:lnTo>
                      <a:pt x="6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Freeform 1714">
                <a:extLst>
                  <a:ext uri="{FF2B5EF4-FFF2-40B4-BE49-F238E27FC236}">
                    <a16:creationId xmlns:a16="http://schemas.microsoft.com/office/drawing/2014/main" id="{B6017ED9-4DEB-4835-8656-7A556692EF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5051" y="598488"/>
                <a:ext cx="109538" cy="120650"/>
              </a:xfrm>
              <a:custGeom>
                <a:avLst/>
                <a:gdLst>
                  <a:gd name="T0" fmla="*/ 69 w 69"/>
                  <a:gd name="T1" fmla="*/ 10 h 76"/>
                  <a:gd name="T2" fmla="*/ 12 w 69"/>
                  <a:gd name="T3" fmla="*/ 76 h 76"/>
                  <a:gd name="T4" fmla="*/ 0 w 69"/>
                  <a:gd name="T5" fmla="*/ 64 h 76"/>
                  <a:gd name="T6" fmla="*/ 57 w 69"/>
                  <a:gd name="T7" fmla="*/ 0 h 76"/>
                  <a:gd name="T8" fmla="*/ 69 w 69"/>
                  <a:gd name="T9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76">
                    <a:moveTo>
                      <a:pt x="69" y="10"/>
                    </a:moveTo>
                    <a:lnTo>
                      <a:pt x="12" y="76"/>
                    </a:lnTo>
                    <a:lnTo>
                      <a:pt x="0" y="64"/>
                    </a:lnTo>
                    <a:lnTo>
                      <a:pt x="57" y="0"/>
                    </a:lnTo>
                    <a:lnTo>
                      <a:pt x="69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Freeform 1715">
                <a:extLst>
                  <a:ext uri="{FF2B5EF4-FFF2-40B4-BE49-F238E27FC236}">
                    <a16:creationId xmlns:a16="http://schemas.microsoft.com/office/drawing/2014/main" id="{8872471D-1E82-486A-8BE7-5BAB9BF7B4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5376" y="584200"/>
                <a:ext cx="60325" cy="60325"/>
              </a:xfrm>
              <a:custGeom>
                <a:avLst/>
                <a:gdLst>
                  <a:gd name="T0" fmla="*/ 14 w 16"/>
                  <a:gd name="T1" fmla="*/ 1 h 16"/>
                  <a:gd name="T2" fmla="*/ 16 w 16"/>
                  <a:gd name="T3" fmla="*/ 2 h 16"/>
                  <a:gd name="T4" fmla="*/ 15 w 16"/>
                  <a:gd name="T5" fmla="*/ 6 h 16"/>
                  <a:gd name="T6" fmla="*/ 14 w 16"/>
                  <a:gd name="T7" fmla="*/ 11 h 16"/>
                  <a:gd name="T8" fmla="*/ 13 w 16"/>
                  <a:gd name="T9" fmla="*/ 15 h 16"/>
                  <a:gd name="T10" fmla="*/ 11 w 16"/>
                  <a:gd name="T11" fmla="*/ 16 h 16"/>
                  <a:gd name="T12" fmla="*/ 8 w 16"/>
                  <a:gd name="T13" fmla="*/ 13 h 16"/>
                  <a:gd name="T14" fmla="*/ 4 w 16"/>
                  <a:gd name="T15" fmla="*/ 10 h 16"/>
                  <a:gd name="T16" fmla="*/ 1 w 16"/>
                  <a:gd name="T17" fmla="*/ 7 h 16"/>
                  <a:gd name="T18" fmla="*/ 1 w 16"/>
                  <a:gd name="T19" fmla="*/ 5 h 16"/>
                  <a:gd name="T20" fmla="*/ 5 w 16"/>
                  <a:gd name="T21" fmla="*/ 3 h 16"/>
                  <a:gd name="T22" fmla="*/ 10 w 16"/>
                  <a:gd name="T23" fmla="*/ 2 h 16"/>
                  <a:gd name="T24" fmla="*/ 14 w 16"/>
                  <a:gd name="T2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4" y="1"/>
                    </a:moveTo>
                    <a:cubicBezTo>
                      <a:pt x="15" y="0"/>
                      <a:pt x="16" y="1"/>
                      <a:pt x="16" y="2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4" y="10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5" y="11"/>
                      <a:pt x="4" y="1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3"/>
                      <a:pt x="9" y="2"/>
                      <a:pt x="10" y="2"/>
                    </a:cubicBezTo>
                    <a:lnTo>
                      <a:pt x="1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Freeform 1716">
                <a:extLst>
                  <a:ext uri="{FF2B5EF4-FFF2-40B4-BE49-F238E27FC236}">
                    <a16:creationId xmlns:a16="http://schemas.microsoft.com/office/drawing/2014/main" id="{D7E93454-7B05-46F9-AB85-86D6E94E2DA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73738" y="419100"/>
                <a:ext cx="731838" cy="720725"/>
              </a:xfrm>
              <a:custGeom>
                <a:avLst/>
                <a:gdLst>
                  <a:gd name="T0" fmla="*/ 185 w 195"/>
                  <a:gd name="T1" fmla="*/ 185 h 192"/>
                  <a:gd name="T2" fmla="*/ 168 w 195"/>
                  <a:gd name="T3" fmla="*/ 192 h 192"/>
                  <a:gd name="T4" fmla="*/ 150 w 195"/>
                  <a:gd name="T5" fmla="*/ 185 h 192"/>
                  <a:gd name="T6" fmla="*/ 120 w 195"/>
                  <a:gd name="T7" fmla="*/ 155 h 192"/>
                  <a:gd name="T8" fmla="*/ 82 w 195"/>
                  <a:gd name="T9" fmla="*/ 164 h 192"/>
                  <a:gd name="T10" fmla="*/ 0 w 195"/>
                  <a:gd name="T11" fmla="*/ 82 h 192"/>
                  <a:gd name="T12" fmla="*/ 82 w 195"/>
                  <a:gd name="T13" fmla="*/ 0 h 192"/>
                  <a:gd name="T14" fmla="*/ 164 w 195"/>
                  <a:gd name="T15" fmla="*/ 82 h 192"/>
                  <a:gd name="T16" fmla="*/ 155 w 195"/>
                  <a:gd name="T17" fmla="*/ 119 h 192"/>
                  <a:gd name="T18" fmla="*/ 185 w 195"/>
                  <a:gd name="T19" fmla="*/ 149 h 192"/>
                  <a:gd name="T20" fmla="*/ 185 w 195"/>
                  <a:gd name="T21" fmla="*/ 185 h 192"/>
                  <a:gd name="T22" fmla="*/ 82 w 195"/>
                  <a:gd name="T23" fmla="*/ 154 h 192"/>
                  <a:gd name="T24" fmla="*/ 154 w 195"/>
                  <a:gd name="T25" fmla="*/ 82 h 192"/>
                  <a:gd name="T26" fmla="*/ 82 w 195"/>
                  <a:gd name="T27" fmla="*/ 11 h 192"/>
                  <a:gd name="T28" fmla="*/ 11 w 195"/>
                  <a:gd name="T29" fmla="*/ 82 h 192"/>
                  <a:gd name="T30" fmla="*/ 82 w 195"/>
                  <a:gd name="T31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5" h="192">
                    <a:moveTo>
                      <a:pt x="185" y="185"/>
                    </a:moveTo>
                    <a:cubicBezTo>
                      <a:pt x="181" y="190"/>
                      <a:pt x="174" y="192"/>
                      <a:pt x="168" y="192"/>
                    </a:cubicBezTo>
                    <a:cubicBezTo>
                      <a:pt x="161" y="192"/>
                      <a:pt x="155" y="190"/>
                      <a:pt x="150" y="18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08" y="161"/>
                      <a:pt x="96" y="164"/>
                      <a:pt x="82" y="164"/>
                    </a:cubicBezTo>
                    <a:cubicBezTo>
                      <a:pt x="37" y="164"/>
                      <a:pt x="0" y="127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8" y="0"/>
                      <a:pt x="164" y="37"/>
                      <a:pt x="164" y="82"/>
                    </a:cubicBezTo>
                    <a:cubicBezTo>
                      <a:pt x="164" y="95"/>
                      <a:pt x="161" y="108"/>
                      <a:pt x="155" y="119"/>
                    </a:cubicBezTo>
                    <a:cubicBezTo>
                      <a:pt x="185" y="149"/>
                      <a:pt x="185" y="149"/>
                      <a:pt x="185" y="149"/>
                    </a:cubicBezTo>
                    <a:cubicBezTo>
                      <a:pt x="195" y="159"/>
                      <a:pt x="195" y="175"/>
                      <a:pt x="185" y="185"/>
                    </a:cubicBezTo>
                    <a:close/>
                    <a:moveTo>
                      <a:pt x="82" y="154"/>
                    </a:moveTo>
                    <a:cubicBezTo>
                      <a:pt x="122" y="154"/>
                      <a:pt x="154" y="122"/>
                      <a:pt x="154" y="82"/>
                    </a:cubicBezTo>
                    <a:cubicBezTo>
                      <a:pt x="154" y="43"/>
                      <a:pt x="122" y="11"/>
                      <a:pt x="82" y="11"/>
                    </a:cubicBezTo>
                    <a:cubicBezTo>
                      <a:pt x="43" y="11"/>
                      <a:pt x="11" y="43"/>
                      <a:pt x="11" y="82"/>
                    </a:cubicBezTo>
                    <a:cubicBezTo>
                      <a:pt x="11" y="122"/>
                      <a:pt x="43" y="154"/>
                      <a:pt x="82" y="1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Gruppieren 169">
              <a:extLst>
                <a:ext uri="{FF2B5EF4-FFF2-40B4-BE49-F238E27FC236}">
                  <a16:creationId xmlns:a16="http://schemas.microsoft.com/office/drawing/2014/main" id="{504CAC73-F93B-4AAC-8FE1-E8AFE70D775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891302" y="1752196"/>
              <a:ext cx="503670" cy="417829"/>
              <a:chOff x="11815763" y="2581275"/>
              <a:chExt cx="773113" cy="641350"/>
            </a:xfrm>
            <a:solidFill>
              <a:schemeClr val="bg1"/>
            </a:solidFill>
          </p:grpSpPr>
          <p:sp>
            <p:nvSpPr>
              <p:cNvPr id="198" name="Freeform 3256">
                <a:extLst>
                  <a:ext uri="{FF2B5EF4-FFF2-40B4-BE49-F238E27FC236}">
                    <a16:creationId xmlns:a16="http://schemas.microsoft.com/office/drawing/2014/main" id="{3E88F5DF-07B6-4887-A332-8E26D2FF418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815763" y="2581275"/>
                <a:ext cx="773113" cy="641350"/>
              </a:xfrm>
              <a:custGeom>
                <a:avLst/>
                <a:gdLst>
                  <a:gd name="T0" fmla="*/ 25 w 206"/>
                  <a:gd name="T1" fmla="*/ 0 h 171"/>
                  <a:gd name="T2" fmla="*/ 131 w 206"/>
                  <a:gd name="T3" fmla="*/ 0 h 171"/>
                  <a:gd name="T4" fmla="*/ 153 w 206"/>
                  <a:gd name="T5" fmla="*/ 23 h 171"/>
                  <a:gd name="T6" fmla="*/ 153 w 206"/>
                  <a:gd name="T7" fmla="*/ 122 h 171"/>
                  <a:gd name="T8" fmla="*/ 186 w 206"/>
                  <a:gd name="T9" fmla="*/ 122 h 171"/>
                  <a:gd name="T10" fmla="*/ 165 w 206"/>
                  <a:gd name="T11" fmla="*/ 171 h 171"/>
                  <a:gd name="T12" fmla="*/ 58 w 206"/>
                  <a:gd name="T13" fmla="*/ 171 h 171"/>
                  <a:gd name="T14" fmla="*/ 32 w 206"/>
                  <a:gd name="T15" fmla="*/ 145 h 171"/>
                  <a:gd name="T16" fmla="*/ 32 w 206"/>
                  <a:gd name="T17" fmla="*/ 38 h 171"/>
                  <a:gd name="T18" fmla="*/ 4 w 206"/>
                  <a:gd name="T19" fmla="*/ 38 h 171"/>
                  <a:gd name="T20" fmla="*/ 25 w 206"/>
                  <a:gd name="T21" fmla="*/ 0 h 171"/>
                  <a:gd name="T22" fmla="*/ 71 w 206"/>
                  <a:gd name="T23" fmla="*/ 122 h 171"/>
                  <a:gd name="T24" fmla="*/ 138 w 206"/>
                  <a:gd name="T25" fmla="*/ 122 h 171"/>
                  <a:gd name="T26" fmla="*/ 138 w 206"/>
                  <a:gd name="T27" fmla="*/ 23 h 171"/>
                  <a:gd name="T28" fmla="*/ 131 w 206"/>
                  <a:gd name="T29" fmla="*/ 16 h 171"/>
                  <a:gd name="T30" fmla="*/ 47 w 206"/>
                  <a:gd name="T31" fmla="*/ 16 h 171"/>
                  <a:gd name="T32" fmla="*/ 47 w 206"/>
                  <a:gd name="T33" fmla="*/ 18 h 171"/>
                  <a:gd name="T34" fmla="*/ 48 w 206"/>
                  <a:gd name="T35" fmla="*/ 19 h 171"/>
                  <a:gd name="T36" fmla="*/ 48 w 206"/>
                  <a:gd name="T37" fmla="*/ 23 h 171"/>
                  <a:gd name="T38" fmla="*/ 48 w 206"/>
                  <a:gd name="T39" fmla="*/ 31 h 171"/>
                  <a:gd name="T40" fmla="*/ 48 w 206"/>
                  <a:gd name="T41" fmla="*/ 145 h 171"/>
                  <a:gd name="T42" fmla="*/ 60 w 206"/>
                  <a:gd name="T43" fmla="*/ 155 h 171"/>
                  <a:gd name="T44" fmla="*/ 71 w 206"/>
                  <a:gd name="T45" fmla="*/ 12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6" h="171">
                    <a:moveTo>
                      <a:pt x="25" y="0"/>
                    </a:moveTo>
                    <a:cubicBezTo>
                      <a:pt x="131" y="0"/>
                      <a:pt x="131" y="0"/>
                      <a:pt x="131" y="0"/>
                    </a:cubicBezTo>
                    <a:cubicBezTo>
                      <a:pt x="143" y="0"/>
                      <a:pt x="153" y="11"/>
                      <a:pt x="153" y="23"/>
                    </a:cubicBezTo>
                    <a:cubicBezTo>
                      <a:pt x="153" y="122"/>
                      <a:pt x="153" y="122"/>
                      <a:pt x="153" y="122"/>
                    </a:cubicBezTo>
                    <a:cubicBezTo>
                      <a:pt x="186" y="122"/>
                      <a:pt x="186" y="122"/>
                      <a:pt x="186" y="122"/>
                    </a:cubicBezTo>
                    <a:cubicBezTo>
                      <a:pt x="198" y="128"/>
                      <a:pt x="206" y="171"/>
                      <a:pt x="165" y="171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44" y="171"/>
                      <a:pt x="32" y="159"/>
                      <a:pt x="32" y="145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0" y="16"/>
                      <a:pt x="7" y="2"/>
                      <a:pt x="25" y="0"/>
                    </a:cubicBezTo>
                    <a:close/>
                    <a:moveTo>
                      <a:pt x="71" y="122"/>
                    </a:move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8" y="19"/>
                      <a:pt x="135" y="16"/>
                      <a:pt x="131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7"/>
                      <a:pt x="47" y="18"/>
                    </a:cubicBezTo>
                    <a:cubicBezTo>
                      <a:pt x="47" y="18"/>
                      <a:pt x="47" y="19"/>
                      <a:pt x="48" y="19"/>
                    </a:cubicBezTo>
                    <a:cubicBezTo>
                      <a:pt x="48" y="20"/>
                      <a:pt x="48" y="22"/>
                      <a:pt x="48" y="23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48" y="151"/>
                      <a:pt x="54" y="155"/>
                      <a:pt x="60" y="155"/>
                    </a:cubicBezTo>
                    <a:cubicBezTo>
                      <a:pt x="60" y="155"/>
                      <a:pt x="81" y="157"/>
                      <a:pt x="7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3257">
                <a:extLst>
                  <a:ext uri="{FF2B5EF4-FFF2-40B4-BE49-F238E27FC236}">
                    <a16:creationId xmlns:a16="http://schemas.microsoft.com/office/drawing/2014/main" id="{845B20FB-9542-4F6D-ADD0-6D6B9CF35B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044363" y="2705100"/>
                <a:ext cx="236538" cy="30163"/>
              </a:xfrm>
              <a:custGeom>
                <a:avLst/>
                <a:gdLst>
                  <a:gd name="T0" fmla="*/ 63 w 63"/>
                  <a:gd name="T1" fmla="*/ 4 h 8"/>
                  <a:gd name="T2" fmla="*/ 59 w 63"/>
                  <a:gd name="T3" fmla="*/ 8 h 8"/>
                  <a:gd name="T4" fmla="*/ 4 w 63"/>
                  <a:gd name="T5" fmla="*/ 8 h 8"/>
                  <a:gd name="T6" fmla="*/ 0 w 63"/>
                  <a:gd name="T7" fmla="*/ 4 h 8"/>
                  <a:gd name="T8" fmla="*/ 0 w 63"/>
                  <a:gd name="T9" fmla="*/ 4 h 8"/>
                  <a:gd name="T10" fmla="*/ 4 w 63"/>
                  <a:gd name="T11" fmla="*/ 0 h 8"/>
                  <a:gd name="T12" fmla="*/ 59 w 63"/>
                  <a:gd name="T13" fmla="*/ 0 h 8"/>
                  <a:gd name="T14" fmla="*/ 63 w 6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">
                    <a:moveTo>
                      <a:pt x="63" y="4"/>
                    </a:moveTo>
                    <a:cubicBezTo>
                      <a:pt x="63" y="6"/>
                      <a:pt x="61" y="8"/>
                      <a:pt x="5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3" y="2"/>
                      <a:pt x="6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3258">
                <a:extLst>
                  <a:ext uri="{FF2B5EF4-FFF2-40B4-BE49-F238E27FC236}">
                    <a16:creationId xmlns:a16="http://schemas.microsoft.com/office/drawing/2014/main" id="{9B164F25-8498-41D4-86E1-876CB79B98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044363" y="2763838"/>
                <a:ext cx="176213" cy="30163"/>
              </a:xfrm>
              <a:custGeom>
                <a:avLst/>
                <a:gdLst>
                  <a:gd name="T0" fmla="*/ 47 w 47"/>
                  <a:gd name="T1" fmla="*/ 4 h 8"/>
                  <a:gd name="T2" fmla="*/ 43 w 47"/>
                  <a:gd name="T3" fmla="*/ 8 h 8"/>
                  <a:gd name="T4" fmla="*/ 4 w 47"/>
                  <a:gd name="T5" fmla="*/ 8 h 8"/>
                  <a:gd name="T6" fmla="*/ 0 w 47"/>
                  <a:gd name="T7" fmla="*/ 4 h 8"/>
                  <a:gd name="T8" fmla="*/ 0 w 47"/>
                  <a:gd name="T9" fmla="*/ 4 h 8"/>
                  <a:gd name="T10" fmla="*/ 4 w 47"/>
                  <a:gd name="T11" fmla="*/ 0 h 8"/>
                  <a:gd name="T12" fmla="*/ 43 w 47"/>
                  <a:gd name="T13" fmla="*/ 0 h 8"/>
                  <a:gd name="T14" fmla="*/ 47 w 47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8">
                    <a:moveTo>
                      <a:pt x="47" y="4"/>
                    </a:moveTo>
                    <a:cubicBezTo>
                      <a:pt x="47" y="6"/>
                      <a:pt x="46" y="8"/>
                      <a:pt x="4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6" y="0"/>
                      <a:pt x="47" y="2"/>
                      <a:pt x="4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3259">
                <a:extLst>
                  <a:ext uri="{FF2B5EF4-FFF2-40B4-BE49-F238E27FC236}">
                    <a16:creationId xmlns:a16="http://schemas.microsoft.com/office/drawing/2014/main" id="{C36C65AC-A140-4876-8675-26F4508307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044363" y="2824163"/>
                <a:ext cx="119063" cy="26988"/>
              </a:xfrm>
              <a:custGeom>
                <a:avLst/>
                <a:gdLst>
                  <a:gd name="T0" fmla="*/ 32 w 32"/>
                  <a:gd name="T1" fmla="*/ 4 h 7"/>
                  <a:gd name="T2" fmla="*/ 28 w 32"/>
                  <a:gd name="T3" fmla="*/ 7 h 7"/>
                  <a:gd name="T4" fmla="*/ 4 w 32"/>
                  <a:gd name="T5" fmla="*/ 7 h 7"/>
                  <a:gd name="T6" fmla="*/ 0 w 32"/>
                  <a:gd name="T7" fmla="*/ 4 h 7"/>
                  <a:gd name="T8" fmla="*/ 0 w 32"/>
                  <a:gd name="T9" fmla="*/ 4 h 7"/>
                  <a:gd name="T10" fmla="*/ 4 w 32"/>
                  <a:gd name="T11" fmla="*/ 0 h 7"/>
                  <a:gd name="T12" fmla="*/ 28 w 32"/>
                  <a:gd name="T13" fmla="*/ 0 h 7"/>
                  <a:gd name="T14" fmla="*/ 32 w 32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7">
                    <a:moveTo>
                      <a:pt x="32" y="4"/>
                    </a:moveTo>
                    <a:cubicBezTo>
                      <a:pt x="32" y="6"/>
                      <a:pt x="30" y="7"/>
                      <a:pt x="28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1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Gruppieren 5">
              <a:extLst>
                <a:ext uri="{FF2B5EF4-FFF2-40B4-BE49-F238E27FC236}">
                  <a16:creationId xmlns:a16="http://schemas.microsoft.com/office/drawing/2014/main" id="{4ACEBF9E-1624-4111-947B-BDCD958B237D}"/>
                </a:ext>
              </a:extLst>
            </p:cNvPr>
            <p:cNvGrpSpPr/>
            <p:nvPr/>
          </p:nvGrpSpPr>
          <p:grpSpPr bwMode="gray">
            <a:xfrm>
              <a:off x="9777017" y="1739666"/>
              <a:ext cx="378089" cy="442888"/>
              <a:chOff x="2805029" y="6011433"/>
              <a:chExt cx="546499" cy="542925"/>
            </a:xfrm>
            <a:solidFill>
              <a:schemeClr val="bg1"/>
            </a:solidFill>
          </p:grpSpPr>
          <p:sp>
            <p:nvSpPr>
              <p:cNvPr id="189" name="Freeform 2408">
                <a:extLst>
                  <a:ext uri="{FF2B5EF4-FFF2-40B4-BE49-F238E27FC236}">
                    <a16:creationId xmlns:a16="http://schemas.microsoft.com/office/drawing/2014/main" id="{86DC0663-F282-49B1-AC9E-08D440D2E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0058" y="6292421"/>
                <a:ext cx="90488" cy="94060"/>
              </a:xfrm>
              <a:custGeom>
                <a:avLst/>
                <a:gdLst>
                  <a:gd name="T0" fmla="*/ 30 w 32"/>
                  <a:gd name="T1" fmla="*/ 19 h 33"/>
                  <a:gd name="T2" fmla="*/ 27 w 32"/>
                  <a:gd name="T3" fmla="*/ 24 h 33"/>
                  <a:gd name="T4" fmla="*/ 5 w 32"/>
                  <a:gd name="T5" fmla="*/ 32 h 33"/>
                  <a:gd name="T6" fmla="*/ 1 w 32"/>
                  <a:gd name="T7" fmla="*/ 28 h 33"/>
                  <a:gd name="T8" fmla="*/ 5 w 32"/>
                  <a:gd name="T9" fmla="*/ 5 h 33"/>
                  <a:gd name="T10" fmla="*/ 9 w 32"/>
                  <a:gd name="T11" fmla="*/ 2 h 33"/>
                  <a:gd name="T12" fmla="*/ 30 w 32"/>
                  <a:gd name="T13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3">
                    <a:moveTo>
                      <a:pt x="30" y="19"/>
                    </a:moveTo>
                    <a:cubicBezTo>
                      <a:pt x="32" y="20"/>
                      <a:pt x="31" y="22"/>
                      <a:pt x="27" y="2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2" y="33"/>
                      <a:pt x="0" y="32"/>
                      <a:pt x="1" y="2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2"/>
                      <a:pt x="7" y="0"/>
                      <a:pt x="9" y="2"/>
                    </a:cubicBezTo>
                    <a:lnTo>
                      <a:pt x="3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2409">
                <a:extLst>
                  <a:ext uri="{FF2B5EF4-FFF2-40B4-BE49-F238E27FC236}">
                    <a16:creationId xmlns:a16="http://schemas.microsoft.com/office/drawing/2014/main" id="{109EA5A8-E9AE-4DEE-84B7-C35CE3E3CD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348" y="6073346"/>
                <a:ext cx="230981" cy="250031"/>
              </a:xfrm>
              <a:custGeom>
                <a:avLst/>
                <a:gdLst>
                  <a:gd name="T0" fmla="*/ 36 w 82"/>
                  <a:gd name="T1" fmla="*/ 84 h 89"/>
                  <a:gd name="T2" fmla="*/ 74 w 82"/>
                  <a:gd name="T3" fmla="*/ 37 h 89"/>
                  <a:gd name="T4" fmla="*/ 82 w 82"/>
                  <a:gd name="T5" fmla="*/ 27 h 89"/>
                  <a:gd name="T6" fmla="*/ 69 w 82"/>
                  <a:gd name="T7" fmla="*/ 16 h 89"/>
                  <a:gd name="T8" fmla="*/ 62 w 82"/>
                  <a:gd name="T9" fmla="*/ 11 h 89"/>
                  <a:gd name="T10" fmla="*/ 49 w 82"/>
                  <a:gd name="T11" fmla="*/ 0 h 89"/>
                  <a:gd name="T12" fmla="*/ 41 w 82"/>
                  <a:gd name="T13" fmla="*/ 10 h 89"/>
                  <a:gd name="T14" fmla="*/ 3 w 82"/>
                  <a:gd name="T15" fmla="*/ 57 h 89"/>
                  <a:gd name="T16" fmla="*/ 8 w 82"/>
                  <a:gd name="T17" fmla="*/ 78 h 89"/>
                  <a:gd name="T18" fmla="*/ 15 w 82"/>
                  <a:gd name="T19" fmla="*/ 84 h 89"/>
                  <a:gd name="T20" fmla="*/ 36 w 82"/>
                  <a:gd name="T21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9">
                    <a:moveTo>
                      <a:pt x="36" y="84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0" y="64"/>
                      <a:pt x="2" y="73"/>
                      <a:pt x="8" y="78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1" y="89"/>
                      <a:pt x="30" y="89"/>
                      <a:pt x="3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2410">
                <a:extLst>
                  <a:ext uri="{FF2B5EF4-FFF2-40B4-BE49-F238E27FC236}">
                    <a16:creationId xmlns:a16="http://schemas.microsoft.com/office/drawing/2014/main" id="{4BC826DC-EDF8-42DB-A584-091C4CC168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1749" y="6011433"/>
                <a:ext cx="129779" cy="121444"/>
              </a:xfrm>
              <a:custGeom>
                <a:avLst/>
                <a:gdLst>
                  <a:gd name="T0" fmla="*/ 0 w 46"/>
                  <a:gd name="T1" fmla="*/ 15 h 43"/>
                  <a:gd name="T2" fmla="*/ 9 w 46"/>
                  <a:gd name="T3" fmla="*/ 22 h 43"/>
                  <a:gd name="T4" fmla="*/ 26 w 46"/>
                  <a:gd name="T5" fmla="*/ 36 h 43"/>
                  <a:gd name="T6" fmla="*/ 34 w 46"/>
                  <a:gd name="T7" fmla="*/ 43 h 43"/>
                  <a:gd name="T8" fmla="*/ 42 w 46"/>
                  <a:gd name="T9" fmla="*/ 33 h 43"/>
                  <a:gd name="T10" fmla="*/ 40 w 46"/>
                  <a:gd name="T11" fmla="*/ 18 h 43"/>
                  <a:gd name="T12" fmla="*/ 23 w 46"/>
                  <a:gd name="T13" fmla="*/ 4 h 43"/>
                  <a:gd name="T14" fmla="*/ 8 w 46"/>
                  <a:gd name="T15" fmla="*/ 5 h 43"/>
                  <a:gd name="T16" fmla="*/ 0 w 46"/>
                  <a:gd name="T17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0" y="15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6" y="28"/>
                      <a:pt x="45" y="21"/>
                      <a:pt x="40" y="18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0"/>
                      <a:pt x="12" y="1"/>
                      <a:pt x="8" y="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2411">
                <a:extLst>
                  <a:ext uri="{FF2B5EF4-FFF2-40B4-BE49-F238E27FC236}">
                    <a16:creationId xmlns:a16="http://schemas.microsoft.com/office/drawing/2014/main" id="{139E6EA4-4252-4153-8FEF-C81AE7040B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1229" y="6388862"/>
                <a:ext cx="132160" cy="103585"/>
              </a:xfrm>
              <a:custGeom>
                <a:avLst/>
                <a:gdLst>
                  <a:gd name="T0" fmla="*/ 45 w 47"/>
                  <a:gd name="T1" fmla="*/ 13 h 37"/>
                  <a:gd name="T2" fmla="*/ 24 w 47"/>
                  <a:gd name="T3" fmla="*/ 34 h 37"/>
                  <a:gd name="T4" fmla="*/ 13 w 47"/>
                  <a:gd name="T5" fmla="*/ 34 h 37"/>
                  <a:gd name="T6" fmla="*/ 3 w 47"/>
                  <a:gd name="T7" fmla="*/ 24 h 37"/>
                  <a:gd name="T8" fmla="*/ 3 w 47"/>
                  <a:gd name="T9" fmla="*/ 13 h 37"/>
                  <a:gd name="T10" fmla="*/ 13 w 47"/>
                  <a:gd name="T11" fmla="*/ 13 h 37"/>
                  <a:gd name="T12" fmla="*/ 19 w 47"/>
                  <a:gd name="T13" fmla="*/ 18 h 37"/>
                  <a:gd name="T14" fmla="*/ 34 w 47"/>
                  <a:gd name="T15" fmla="*/ 3 h 37"/>
                  <a:gd name="T16" fmla="*/ 45 w 47"/>
                  <a:gd name="T17" fmla="*/ 3 h 37"/>
                  <a:gd name="T18" fmla="*/ 45 w 47"/>
                  <a:gd name="T19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7">
                    <a:moveTo>
                      <a:pt x="45" y="13"/>
                    </a:moveTo>
                    <a:cubicBezTo>
                      <a:pt x="24" y="34"/>
                      <a:pt x="24" y="34"/>
                      <a:pt x="24" y="34"/>
                    </a:cubicBezTo>
                    <a:cubicBezTo>
                      <a:pt x="21" y="37"/>
                      <a:pt x="16" y="37"/>
                      <a:pt x="13" y="3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1"/>
                      <a:pt x="0" y="16"/>
                      <a:pt x="3" y="13"/>
                    </a:cubicBezTo>
                    <a:cubicBezTo>
                      <a:pt x="6" y="10"/>
                      <a:pt x="10" y="10"/>
                      <a:pt x="13" y="13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7" y="0"/>
                      <a:pt x="42" y="0"/>
                      <a:pt x="45" y="3"/>
                    </a:cubicBezTo>
                    <a:cubicBezTo>
                      <a:pt x="47" y="6"/>
                      <a:pt x="47" y="10"/>
                      <a:pt x="4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2412">
                <a:extLst>
                  <a:ext uri="{FF2B5EF4-FFF2-40B4-BE49-F238E27FC236}">
                    <a16:creationId xmlns:a16="http://schemas.microsoft.com/office/drawing/2014/main" id="{9AABBB7E-CE69-4D69-BA1F-202C7AA0D2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05029" y="6011433"/>
                <a:ext cx="406004" cy="542925"/>
              </a:xfrm>
              <a:custGeom>
                <a:avLst/>
                <a:gdLst>
                  <a:gd name="T0" fmla="*/ 144 w 144"/>
                  <a:gd name="T1" fmla="*/ 151 h 193"/>
                  <a:gd name="T2" fmla="*/ 144 w 144"/>
                  <a:gd name="T3" fmla="*/ 108 h 193"/>
                  <a:gd name="T4" fmla="*/ 139 w 144"/>
                  <a:gd name="T5" fmla="*/ 114 h 193"/>
                  <a:gd name="T6" fmla="*/ 137 w 144"/>
                  <a:gd name="T7" fmla="*/ 116 h 193"/>
                  <a:gd name="T8" fmla="*/ 132 w 144"/>
                  <a:gd name="T9" fmla="*/ 119 h 193"/>
                  <a:gd name="T10" fmla="*/ 132 w 144"/>
                  <a:gd name="T11" fmla="*/ 130 h 193"/>
                  <a:gd name="T12" fmla="*/ 132 w 144"/>
                  <a:gd name="T13" fmla="*/ 150 h 193"/>
                  <a:gd name="T14" fmla="*/ 103 w 144"/>
                  <a:gd name="T15" fmla="*/ 150 h 193"/>
                  <a:gd name="T16" fmla="*/ 103 w 144"/>
                  <a:gd name="T17" fmla="*/ 180 h 193"/>
                  <a:gd name="T18" fmla="*/ 103 w 144"/>
                  <a:gd name="T19" fmla="*/ 180 h 193"/>
                  <a:gd name="T20" fmla="*/ 103 w 144"/>
                  <a:gd name="T21" fmla="*/ 180 h 193"/>
                  <a:gd name="T22" fmla="*/ 93 w 144"/>
                  <a:gd name="T23" fmla="*/ 180 h 193"/>
                  <a:gd name="T24" fmla="*/ 51 w 144"/>
                  <a:gd name="T25" fmla="*/ 180 h 193"/>
                  <a:gd name="T26" fmla="*/ 26 w 144"/>
                  <a:gd name="T27" fmla="*/ 180 h 193"/>
                  <a:gd name="T28" fmla="*/ 11 w 144"/>
                  <a:gd name="T29" fmla="*/ 166 h 193"/>
                  <a:gd name="T30" fmla="*/ 11 w 144"/>
                  <a:gd name="T31" fmla="*/ 27 h 193"/>
                  <a:gd name="T32" fmla="*/ 16 w 144"/>
                  <a:gd name="T33" fmla="*/ 17 h 193"/>
                  <a:gd name="T34" fmla="*/ 26 w 144"/>
                  <a:gd name="T35" fmla="*/ 12 h 193"/>
                  <a:gd name="T36" fmla="*/ 117 w 144"/>
                  <a:gd name="T37" fmla="*/ 12 h 193"/>
                  <a:gd name="T38" fmla="*/ 128 w 144"/>
                  <a:gd name="T39" fmla="*/ 17 h 193"/>
                  <a:gd name="T40" fmla="*/ 130 w 144"/>
                  <a:gd name="T41" fmla="*/ 20 h 193"/>
                  <a:gd name="T42" fmla="*/ 138 w 144"/>
                  <a:gd name="T43" fmla="*/ 9 h 193"/>
                  <a:gd name="T44" fmla="*/ 137 w 144"/>
                  <a:gd name="T45" fmla="*/ 7 h 193"/>
                  <a:gd name="T46" fmla="*/ 119 w 144"/>
                  <a:gd name="T47" fmla="*/ 0 h 193"/>
                  <a:gd name="T48" fmla="*/ 119 w 144"/>
                  <a:gd name="T49" fmla="*/ 0 h 193"/>
                  <a:gd name="T50" fmla="*/ 25 w 144"/>
                  <a:gd name="T51" fmla="*/ 0 h 193"/>
                  <a:gd name="T52" fmla="*/ 25 w 144"/>
                  <a:gd name="T53" fmla="*/ 0 h 193"/>
                  <a:gd name="T54" fmla="*/ 7 w 144"/>
                  <a:gd name="T55" fmla="*/ 7 h 193"/>
                  <a:gd name="T56" fmla="*/ 0 w 144"/>
                  <a:gd name="T57" fmla="*/ 25 h 193"/>
                  <a:gd name="T58" fmla="*/ 0 w 144"/>
                  <a:gd name="T59" fmla="*/ 167 h 193"/>
                  <a:gd name="T60" fmla="*/ 25 w 144"/>
                  <a:gd name="T61" fmla="*/ 193 h 193"/>
                  <a:gd name="T62" fmla="*/ 50 w 144"/>
                  <a:gd name="T63" fmla="*/ 193 h 193"/>
                  <a:gd name="T64" fmla="*/ 93 w 144"/>
                  <a:gd name="T65" fmla="*/ 193 h 193"/>
                  <a:gd name="T66" fmla="*/ 103 w 144"/>
                  <a:gd name="T67" fmla="*/ 193 h 193"/>
                  <a:gd name="T68" fmla="*/ 111 w 144"/>
                  <a:gd name="T69" fmla="*/ 190 h 193"/>
                  <a:gd name="T70" fmla="*/ 141 w 144"/>
                  <a:gd name="T71" fmla="*/ 159 h 193"/>
                  <a:gd name="T72" fmla="*/ 144 w 144"/>
                  <a:gd name="T73" fmla="*/ 153 h 193"/>
                  <a:gd name="T74" fmla="*/ 144 w 144"/>
                  <a:gd name="T75" fmla="*/ 15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93">
                    <a:moveTo>
                      <a:pt x="144" y="151"/>
                    </a:move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4"/>
                      <a:pt x="138" y="115"/>
                      <a:pt x="137" y="116"/>
                    </a:cubicBezTo>
                    <a:cubicBezTo>
                      <a:pt x="136" y="117"/>
                      <a:pt x="134" y="118"/>
                      <a:pt x="132" y="119"/>
                    </a:cubicBezTo>
                    <a:cubicBezTo>
                      <a:pt x="132" y="130"/>
                      <a:pt x="132" y="130"/>
                      <a:pt x="132" y="130"/>
                    </a:cubicBezTo>
                    <a:cubicBezTo>
                      <a:pt x="132" y="150"/>
                      <a:pt x="132" y="150"/>
                      <a:pt x="132" y="150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3" y="180"/>
                      <a:pt x="103" y="180"/>
                      <a:pt x="103" y="180"/>
                    </a:cubicBezTo>
                    <a:cubicBezTo>
                      <a:pt x="103" y="180"/>
                      <a:pt x="103" y="180"/>
                      <a:pt x="103" y="180"/>
                    </a:cubicBezTo>
                    <a:cubicBezTo>
                      <a:pt x="103" y="180"/>
                      <a:pt x="103" y="180"/>
                      <a:pt x="103" y="180"/>
                    </a:cubicBezTo>
                    <a:cubicBezTo>
                      <a:pt x="93" y="180"/>
                      <a:pt x="93" y="180"/>
                      <a:pt x="93" y="180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26" y="180"/>
                      <a:pt x="26" y="180"/>
                      <a:pt x="26" y="180"/>
                    </a:cubicBezTo>
                    <a:cubicBezTo>
                      <a:pt x="18" y="180"/>
                      <a:pt x="11" y="174"/>
                      <a:pt x="11" y="16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3"/>
                      <a:pt x="13" y="19"/>
                      <a:pt x="16" y="17"/>
                    </a:cubicBezTo>
                    <a:cubicBezTo>
                      <a:pt x="18" y="14"/>
                      <a:pt x="22" y="12"/>
                      <a:pt x="26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1" y="12"/>
                      <a:pt x="125" y="14"/>
                      <a:pt x="128" y="17"/>
                    </a:cubicBezTo>
                    <a:cubicBezTo>
                      <a:pt x="129" y="18"/>
                      <a:pt x="129" y="18"/>
                      <a:pt x="130" y="2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9"/>
                      <a:pt x="137" y="8"/>
                      <a:pt x="137" y="7"/>
                    </a:cubicBezTo>
                    <a:cubicBezTo>
                      <a:pt x="132" y="3"/>
                      <a:pt x="126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81"/>
                      <a:pt x="11" y="193"/>
                      <a:pt x="25" y="193"/>
                    </a:cubicBezTo>
                    <a:cubicBezTo>
                      <a:pt x="50" y="193"/>
                      <a:pt x="50" y="193"/>
                      <a:pt x="50" y="193"/>
                    </a:cubicBezTo>
                    <a:cubicBezTo>
                      <a:pt x="93" y="193"/>
                      <a:pt x="93" y="193"/>
                      <a:pt x="9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06" y="193"/>
                      <a:pt x="109" y="192"/>
                      <a:pt x="111" y="190"/>
                    </a:cubicBezTo>
                    <a:cubicBezTo>
                      <a:pt x="141" y="159"/>
                      <a:pt x="141" y="159"/>
                      <a:pt x="141" y="159"/>
                    </a:cubicBezTo>
                    <a:cubicBezTo>
                      <a:pt x="143" y="158"/>
                      <a:pt x="144" y="155"/>
                      <a:pt x="144" y="153"/>
                    </a:cubicBezTo>
                    <a:cubicBezTo>
                      <a:pt x="144" y="152"/>
                      <a:pt x="144" y="152"/>
                      <a:pt x="144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2413">
                <a:extLst>
                  <a:ext uri="{FF2B5EF4-FFF2-40B4-BE49-F238E27FC236}">
                    <a16:creationId xmlns:a16="http://schemas.microsoft.com/office/drawing/2014/main" id="{38B0EE22-1F3D-4F27-8B80-0F64D4739C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72895" y="6112637"/>
                <a:ext cx="258366" cy="34529"/>
              </a:xfrm>
              <a:custGeom>
                <a:avLst/>
                <a:gdLst>
                  <a:gd name="T0" fmla="*/ 90 w 92"/>
                  <a:gd name="T1" fmla="*/ 0 h 12"/>
                  <a:gd name="T2" fmla="*/ 6 w 92"/>
                  <a:gd name="T3" fmla="*/ 0 h 12"/>
                  <a:gd name="T4" fmla="*/ 0 w 92"/>
                  <a:gd name="T5" fmla="*/ 6 h 12"/>
                  <a:gd name="T6" fmla="*/ 6 w 92"/>
                  <a:gd name="T7" fmla="*/ 12 h 12"/>
                  <a:gd name="T8" fmla="*/ 83 w 92"/>
                  <a:gd name="T9" fmla="*/ 12 h 12"/>
                  <a:gd name="T10" fmla="*/ 92 w 92"/>
                  <a:gd name="T11" fmla="*/ 1 h 12"/>
                  <a:gd name="T12" fmla="*/ 90 w 9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2">
                    <a:moveTo>
                      <a:pt x="9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0"/>
                      <a:pt x="91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2414">
                <a:extLst>
                  <a:ext uri="{FF2B5EF4-FFF2-40B4-BE49-F238E27FC236}">
                    <a16:creationId xmlns:a16="http://schemas.microsoft.com/office/drawing/2014/main" id="{AED9ED21-F40B-4EEA-BF7C-C425B5CD4A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72895" y="6180502"/>
                <a:ext cx="204788" cy="33338"/>
              </a:xfrm>
              <a:custGeom>
                <a:avLst/>
                <a:gdLst>
                  <a:gd name="T0" fmla="*/ 73 w 73"/>
                  <a:gd name="T1" fmla="*/ 0 h 12"/>
                  <a:gd name="T2" fmla="*/ 6 w 73"/>
                  <a:gd name="T3" fmla="*/ 0 h 12"/>
                  <a:gd name="T4" fmla="*/ 0 w 73"/>
                  <a:gd name="T5" fmla="*/ 6 h 12"/>
                  <a:gd name="T6" fmla="*/ 6 w 73"/>
                  <a:gd name="T7" fmla="*/ 12 h 12"/>
                  <a:gd name="T8" fmla="*/ 63 w 73"/>
                  <a:gd name="T9" fmla="*/ 12 h 12"/>
                  <a:gd name="T10" fmla="*/ 64 w 73"/>
                  <a:gd name="T11" fmla="*/ 12 h 12"/>
                  <a:gd name="T12" fmla="*/ 73 w 7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">
                    <a:moveTo>
                      <a:pt x="7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2415">
                <a:extLst>
                  <a:ext uri="{FF2B5EF4-FFF2-40B4-BE49-F238E27FC236}">
                    <a16:creationId xmlns:a16="http://schemas.microsoft.com/office/drawing/2014/main" id="{64195BE5-4BBC-448D-B81C-3BA9A505A2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72895" y="6248368"/>
                <a:ext cx="169069" cy="33338"/>
              </a:xfrm>
              <a:custGeom>
                <a:avLst/>
                <a:gdLst>
                  <a:gd name="T0" fmla="*/ 60 w 60"/>
                  <a:gd name="T1" fmla="*/ 6 h 12"/>
                  <a:gd name="T2" fmla="*/ 60 w 60"/>
                  <a:gd name="T3" fmla="*/ 0 h 12"/>
                  <a:gd name="T4" fmla="*/ 6 w 60"/>
                  <a:gd name="T5" fmla="*/ 0 h 12"/>
                  <a:gd name="T6" fmla="*/ 0 w 60"/>
                  <a:gd name="T7" fmla="*/ 6 h 12"/>
                  <a:gd name="T8" fmla="*/ 6 w 60"/>
                  <a:gd name="T9" fmla="*/ 12 h 12"/>
                  <a:gd name="T10" fmla="*/ 51 w 60"/>
                  <a:gd name="T11" fmla="*/ 12 h 12"/>
                  <a:gd name="T12" fmla="*/ 60 w 60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">
                    <a:moveTo>
                      <a:pt x="60" y="6"/>
                    </a:moveTo>
                    <a:cubicBezTo>
                      <a:pt x="60" y="4"/>
                      <a:pt x="59" y="2"/>
                      <a:pt x="6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3" y="9"/>
                      <a:pt x="56" y="7"/>
                      <a:pt x="6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2416">
                <a:extLst>
                  <a:ext uri="{FF2B5EF4-FFF2-40B4-BE49-F238E27FC236}">
                    <a16:creationId xmlns:a16="http://schemas.microsoft.com/office/drawing/2014/main" id="{6BB5C227-BC77-44DB-9609-482546776A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72895" y="6315043"/>
                <a:ext cx="134541" cy="36910"/>
              </a:xfrm>
              <a:custGeom>
                <a:avLst/>
                <a:gdLst>
                  <a:gd name="T0" fmla="*/ 6 w 48"/>
                  <a:gd name="T1" fmla="*/ 0 h 13"/>
                  <a:gd name="T2" fmla="*/ 0 w 48"/>
                  <a:gd name="T3" fmla="*/ 7 h 13"/>
                  <a:gd name="T4" fmla="*/ 6 w 48"/>
                  <a:gd name="T5" fmla="*/ 13 h 13"/>
                  <a:gd name="T6" fmla="*/ 46 w 48"/>
                  <a:gd name="T7" fmla="*/ 13 h 13"/>
                  <a:gd name="T8" fmla="*/ 48 w 48"/>
                  <a:gd name="T9" fmla="*/ 0 h 13"/>
                  <a:gd name="T10" fmla="*/ 6 w 48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3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8" name="Freeform 2436">
              <a:extLst>
                <a:ext uri="{FF2B5EF4-FFF2-40B4-BE49-F238E27FC236}">
                  <a16:creationId xmlns:a16="http://schemas.microsoft.com/office/drawing/2014/main" id="{64385AB3-CB08-4287-B76B-DA19ADA3B2BB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8344248" y="1749179"/>
              <a:ext cx="470297" cy="423863"/>
            </a:xfrm>
            <a:custGeom>
              <a:avLst/>
              <a:gdLst>
                <a:gd name="T0" fmla="*/ 146 w 167"/>
                <a:gd name="T1" fmla="*/ 13 h 151"/>
                <a:gd name="T2" fmla="*/ 129 w 167"/>
                <a:gd name="T3" fmla="*/ 0 h 151"/>
                <a:gd name="T4" fmla="*/ 46 w 167"/>
                <a:gd name="T5" fmla="*/ 0 h 151"/>
                <a:gd name="T6" fmla="*/ 29 w 167"/>
                <a:gd name="T7" fmla="*/ 12 h 151"/>
                <a:gd name="T8" fmla="*/ 2 w 167"/>
                <a:gd name="T9" fmla="*/ 114 h 151"/>
                <a:gd name="T10" fmla="*/ 2 w 167"/>
                <a:gd name="T11" fmla="*/ 130 h 151"/>
                <a:gd name="T12" fmla="*/ 28 w 167"/>
                <a:gd name="T13" fmla="*/ 151 h 151"/>
                <a:gd name="T14" fmla="*/ 74 w 167"/>
                <a:gd name="T15" fmla="*/ 151 h 151"/>
                <a:gd name="T16" fmla="*/ 152 w 167"/>
                <a:gd name="T17" fmla="*/ 151 h 151"/>
                <a:gd name="T18" fmla="*/ 164 w 167"/>
                <a:gd name="T19" fmla="*/ 141 h 151"/>
                <a:gd name="T20" fmla="*/ 160 w 167"/>
                <a:gd name="T21" fmla="*/ 140 h 151"/>
                <a:gd name="T22" fmla="*/ 111 w 167"/>
                <a:gd name="T23" fmla="*/ 140 h 151"/>
                <a:gd name="T24" fmla="*/ 25 w 167"/>
                <a:gd name="T25" fmla="*/ 140 h 151"/>
                <a:gd name="T26" fmla="*/ 19 w 167"/>
                <a:gd name="T27" fmla="*/ 139 h 151"/>
                <a:gd name="T28" fmla="*/ 12 w 167"/>
                <a:gd name="T29" fmla="*/ 116 h 151"/>
                <a:gd name="T30" fmla="*/ 28 w 167"/>
                <a:gd name="T31" fmla="*/ 103 h 151"/>
                <a:gd name="T32" fmla="*/ 157 w 167"/>
                <a:gd name="T33" fmla="*/ 103 h 151"/>
                <a:gd name="T34" fmla="*/ 166 w 167"/>
                <a:gd name="T35" fmla="*/ 92 h 151"/>
                <a:gd name="T36" fmla="*/ 146 w 167"/>
                <a:gd name="T37" fmla="*/ 13 h 151"/>
                <a:gd name="T38" fmla="*/ 115 w 167"/>
                <a:gd name="T39" fmla="*/ 48 h 151"/>
                <a:gd name="T40" fmla="*/ 86 w 167"/>
                <a:gd name="T41" fmla="*/ 48 h 151"/>
                <a:gd name="T42" fmla="*/ 58 w 167"/>
                <a:gd name="T43" fmla="*/ 48 h 151"/>
                <a:gd name="T44" fmla="*/ 52 w 167"/>
                <a:gd name="T45" fmla="*/ 41 h 151"/>
                <a:gd name="T46" fmla="*/ 54 w 167"/>
                <a:gd name="T47" fmla="*/ 35 h 151"/>
                <a:gd name="T48" fmla="*/ 67 w 167"/>
                <a:gd name="T49" fmla="*/ 25 h 151"/>
                <a:gd name="T50" fmla="*/ 110 w 167"/>
                <a:gd name="T51" fmla="*/ 25 h 151"/>
                <a:gd name="T52" fmla="*/ 118 w 167"/>
                <a:gd name="T53" fmla="*/ 31 h 151"/>
                <a:gd name="T54" fmla="*/ 121 w 167"/>
                <a:gd name="T55" fmla="*/ 41 h 151"/>
                <a:gd name="T56" fmla="*/ 115 w 167"/>
                <a:gd name="T57" fmla="*/ 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51">
                  <a:moveTo>
                    <a:pt x="146" y="13"/>
                  </a:moveTo>
                  <a:cubicBezTo>
                    <a:pt x="144" y="5"/>
                    <a:pt x="138" y="0"/>
                    <a:pt x="129" y="0"/>
                  </a:cubicBezTo>
                  <a:cubicBezTo>
                    <a:pt x="101" y="0"/>
                    <a:pt x="73" y="0"/>
                    <a:pt x="46" y="0"/>
                  </a:cubicBezTo>
                  <a:cubicBezTo>
                    <a:pt x="37" y="0"/>
                    <a:pt x="31" y="4"/>
                    <a:pt x="29" y="12"/>
                  </a:cubicBezTo>
                  <a:cubicBezTo>
                    <a:pt x="20" y="46"/>
                    <a:pt x="10" y="80"/>
                    <a:pt x="2" y="114"/>
                  </a:cubicBezTo>
                  <a:cubicBezTo>
                    <a:pt x="0" y="119"/>
                    <a:pt x="1" y="125"/>
                    <a:pt x="2" y="130"/>
                  </a:cubicBezTo>
                  <a:cubicBezTo>
                    <a:pt x="4" y="144"/>
                    <a:pt x="13" y="151"/>
                    <a:pt x="28" y="151"/>
                  </a:cubicBezTo>
                  <a:cubicBezTo>
                    <a:pt x="43" y="151"/>
                    <a:pt x="59" y="151"/>
                    <a:pt x="74" y="151"/>
                  </a:cubicBezTo>
                  <a:cubicBezTo>
                    <a:pt x="100" y="151"/>
                    <a:pt x="126" y="151"/>
                    <a:pt x="152" y="151"/>
                  </a:cubicBezTo>
                  <a:cubicBezTo>
                    <a:pt x="160" y="151"/>
                    <a:pt x="163" y="149"/>
                    <a:pt x="164" y="141"/>
                  </a:cubicBezTo>
                  <a:cubicBezTo>
                    <a:pt x="163" y="141"/>
                    <a:pt x="161" y="140"/>
                    <a:pt x="160" y="140"/>
                  </a:cubicBezTo>
                  <a:cubicBezTo>
                    <a:pt x="144" y="140"/>
                    <a:pt x="127" y="140"/>
                    <a:pt x="111" y="140"/>
                  </a:cubicBezTo>
                  <a:cubicBezTo>
                    <a:pt x="83" y="140"/>
                    <a:pt x="54" y="140"/>
                    <a:pt x="25" y="140"/>
                  </a:cubicBezTo>
                  <a:cubicBezTo>
                    <a:pt x="23" y="140"/>
                    <a:pt x="21" y="140"/>
                    <a:pt x="19" y="139"/>
                  </a:cubicBezTo>
                  <a:cubicBezTo>
                    <a:pt x="13" y="135"/>
                    <a:pt x="10" y="124"/>
                    <a:pt x="12" y="116"/>
                  </a:cubicBezTo>
                  <a:cubicBezTo>
                    <a:pt x="15" y="106"/>
                    <a:pt x="19" y="103"/>
                    <a:pt x="28" y="103"/>
                  </a:cubicBezTo>
                  <a:cubicBezTo>
                    <a:pt x="71" y="103"/>
                    <a:pt x="114" y="103"/>
                    <a:pt x="157" y="103"/>
                  </a:cubicBezTo>
                  <a:cubicBezTo>
                    <a:pt x="164" y="103"/>
                    <a:pt x="167" y="100"/>
                    <a:pt x="166" y="92"/>
                  </a:cubicBezTo>
                  <a:cubicBezTo>
                    <a:pt x="159" y="66"/>
                    <a:pt x="152" y="39"/>
                    <a:pt x="146" y="13"/>
                  </a:cubicBezTo>
                  <a:close/>
                  <a:moveTo>
                    <a:pt x="115" y="48"/>
                  </a:moveTo>
                  <a:cubicBezTo>
                    <a:pt x="106" y="48"/>
                    <a:pt x="96" y="48"/>
                    <a:pt x="86" y="48"/>
                  </a:cubicBezTo>
                  <a:cubicBezTo>
                    <a:pt x="76" y="48"/>
                    <a:pt x="67" y="48"/>
                    <a:pt x="58" y="48"/>
                  </a:cubicBezTo>
                  <a:cubicBezTo>
                    <a:pt x="52" y="48"/>
                    <a:pt x="50" y="46"/>
                    <a:pt x="52" y="41"/>
                  </a:cubicBezTo>
                  <a:cubicBezTo>
                    <a:pt x="52" y="39"/>
                    <a:pt x="53" y="37"/>
                    <a:pt x="54" y="35"/>
                  </a:cubicBezTo>
                  <a:cubicBezTo>
                    <a:pt x="57" y="25"/>
                    <a:pt x="57" y="25"/>
                    <a:pt x="67" y="25"/>
                  </a:cubicBezTo>
                  <a:cubicBezTo>
                    <a:pt x="81" y="24"/>
                    <a:pt x="95" y="25"/>
                    <a:pt x="110" y="25"/>
                  </a:cubicBezTo>
                  <a:cubicBezTo>
                    <a:pt x="115" y="25"/>
                    <a:pt x="117" y="27"/>
                    <a:pt x="118" y="31"/>
                  </a:cubicBezTo>
                  <a:cubicBezTo>
                    <a:pt x="119" y="35"/>
                    <a:pt x="120" y="38"/>
                    <a:pt x="121" y="41"/>
                  </a:cubicBezTo>
                  <a:cubicBezTo>
                    <a:pt x="122" y="47"/>
                    <a:pt x="121" y="48"/>
                    <a:pt x="11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F2929-D8E1-42AC-8DBF-1CEC4CFC6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9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53794-418E-4328-B8BE-AFBFED72084A}"/>
              </a:ext>
            </a:extLst>
          </p:cNvPr>
          <p:cNvSpPr/>
          <p:nvPr/>
        </p:nvSpPr>
        <p:spPr>
          <a:xfrm>
            <a:off x="0" y="2636838"/>
            <a:ext cx="12192000" cy="4221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831DF-04C7-4AB3-85E0-D1D66BA72305}"/>
              </a:ext>
            </a:extLst>
          </p:cNvPr>
          <p:cNvSpPr txBox="1"/>
          <p:nvPr/>
        </p:nvSpPr>
        <p:spPr>
          <a:xfrm>
            <a:off x="407990" y="5951154"/>
            <a:ext cx="4170071" cy="357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рейтингов по направлению: «Банки»</a:t>
            </a:r>
          </a:p>
        </p:txBody>
      </p:sp>
      <p:pic>
        <p:nvPicPr>
          <p:cNvPr id="6" name="Picture 2" descr="Картинки по запрос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319183"/>
            <a:ext cx="2735261" cy="3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" y="3502025"/>
            <a:ext cx="2016124" cy="2016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988" y="1916771"/>
            <a:ext cx="3455989" cy="143954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8000" tIns="108000" rIns="108000" bIns="108000" rtlCol="0" anchor="t" anchorCtr="0">
            <a:noAutofit/>
          </a:bodyPr>
          <a:lstStyle/>
          <a:p>
            <a:pPr defTabSz="765636">
              <a:spcBef>
                <a:spcPts val="600"/>
              </a:spcBef>
            </a:pPr>
            <a:r>
              <a:rPr lang="ru-RU" sz="1600" b="1" dirty="0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rPr>
              <a:t>Рейтинг лучших работодателей</a:t>
            </a:r>
            <a:r>
              <a:rPr lang="en-US" sz="1600" b="1" dirty="0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rPr>
              <a:t>FutureToday</a:t>
            </a:r>
            <a:endParaRPr lang="ru-RU" sz="1600" b="1" dirty="0">
              <a:solidFill>
                <a:srgbClr val="292934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defTabSz="765636">
              <a:spcBef>
                <a:spcPts val="600"/>
              </a:spcBef>
            </a:pPr>
            <a:r>
              <a:rPr lang="ru-RU" sz="1400" dirty="0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rPr>
              <a:t>2019–2021 </a:t>
            </a:r>
            <a:r>
              <a:rPr lang="ru-RU" sz="1400" dirty="0" err="1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rPr>
              <a:t>гг</a:t>
            </a:r>
            <a:r>
              <a:rPr lang="en-US" sz="1400" dirty="0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29293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438" y="1916770"/>
            <a:ext cx="3455988" cy="14395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8000" tIns="108000" rIns="108000" bIns="108000" rtlCol="0" anchor="t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1600" b="1" dirty="0"/>
              <a:t>Рейтинг работодателей </a:t>
            </a:r>
            <a:r>
              <a:rPr lang="en-US" sz="1600" b="1" dirty="0"/>
              <a:t>Randstad</a:t>
            </a:r>
            <a:r>
              <a:rPr lang="ru-RU" sz="1600" b="1" dirty="0"/>
              <a:t> </a:t>
            </a:r>
          </a:p>
          <a:p>
            <a:r>
              <a:rPr lang="ru-RU" sz="1600" dirty="0"/>
              <a:t>2016–</a:t>
            </a:r>
            <a:r>
              <a:rPr lang="en-US" sz="1600" dirty="0"/>
              <a:t>2020</a:t>
            </a:r>
            <a:r>
              <a:rPr lang="ru-RU" sz="1600" dirty="0"/>
              <a:t> гг.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3038" y="1585405"/>
            <a:ext cx="1295400" cy="5667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 sz="1600" b="1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Топ 5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3487" y="1585405"/>
            <a:ext cx="1295400" cy="5778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 sz="1600" b="1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2 место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8888" y="1916770"/>
            <a:ext cx="3455987" cy="14395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8000" tIns="108000" rIns="108000" bIns="108000" rtlCol="0" anchor="t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600" b="1" dirty="0" err="1"/>
              <a:t>Рейтинг</a:t>
            </a:r>
            <a:r>
              <a:rPr lang="en-US" sz="1600" b="1" dirty="0"/>
              <a:t> Best company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en-US" sz="1600" b="1" dirty="0"/>
              <a:t>award </a:t>
            </a:r>
            <a:r>
              <a:rPr lang="en-US" sz="1600" b="1" dirty="0" err="1"/>
              <a:t>Changellenge</a:t>
            </a:r>
            <a:endParaRPr lang="en-US" sz="1600" b="1" dirty="0"/>
          </a:p>
          <a:p>
            <a:r>
              <a:rPr lang="en-US" sz="1600" dirty="0"/>
              <a:t>202</a:t>
            </a:r>
            <a:r>
              <a:rPr lang="ru-RU" sz="1600" dirty="0"/>
              <a:t>1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13937" y="1585405"/>
            <a:ext cx="1295400" cy="5778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 sz="1600" b="1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6 место </a:t>
            </a:r>
          </a:p>
        </p:txBody>
      </p:sp>
      <p:pic>
        <p:nvPicPr>
          <p:cNvPr id="17" name="Рисунок 1" descr="cid:image001.png@01D7AED1.D709F1B0">
            <a:extLst>
              <a:ext uri="{FF2B5EF4-FFF2-40B4-BE49-F238E27FC236}">
                <a16:creationId xmlns:a16="http://schemas.microsoft.com/office/drawing/2014/main" id="{BF842298-49B2-A04B-8861-C2AFE737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739813"/>
            <a:ext cx="2735261" cy="154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Позиции Банка России</a:t>
            </a:r>
            <a:br>
              <a:rPr lang="ru-RU" dirty="0"/>
            </a:br>
            <a:r>
              <a:rPr lang="ru-RU" dirty="0"/>
              <a:t>в рейтингах работодателей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C7537E8-E1FF-44E6-AE78-693B4AE87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61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0B23987-8FB3-4F0A-BF6A-2A75D5D4BD31}"/>
              </a:ext>
            </a:extLst>
          </p:cNvPr>
          <p:cNvGrpSpPr/>
          <p:nvPr/>
        </p:nvGrpSpPr>
        <p:grpSpPr>
          <a:xfrm>
            <a:off x="-11836488" y="-497306"/>
            <a:ext cx="19000584" cy="7852612"/>
            <a:chOff x="-11836488" y="-497306"/>
            <a:chExt cx="19000584" cy="7852612"/>
          </a:xfrm>
        </p:grpSpPr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A0EA2121-1822-493E-AFFF-39C3AEA8204A}"/>
                </a:ext>
              </a:extLst>
            </p:cNvPr>
            <p:cNvSpPr/>
            <p:nvPr/>
          </p:nvSpPr>
          <p:spPr>
            <a:xfrm>
              <a:off x="-11836488" y="-497306"/>
              <a:ext cx="14936062" cy="7852612"/>
            </a:xfrm>
            <a:custGeom>
              <a:avLst/>
              <a:gdLst>
                <a:gd name="connsiteX0" fmla="*/ 873203 w 11367586"/>
                <a:gd name="connsiteY0" fmla="*/ 0 h 5976491"/>
                <a:gd name="connsiteX1" fmla="*/ 10494384 w 11367586"/>
                <a:gd name="connsiteY1" fmla="*/ 0 h 5976491"/>
                <a:gd name="connsiteX2" fmla="*/ 10544724 w 11367586"/>
                <a:gd name="connsiteY2" fmla="*/ 78524 h 5976491"/>
                <a:gd name="connsiteX3" fmla="*/ 11367586 w 11367586"/>
                <a:gd name="connsiteY3" fmla="*/ 3025777 h 5976491"/>
                <a:gd name="connsiteX4" fmla="*/ 10544724 w 11367586"/>
                <a:gd name="connsiteY4" fmla="*/ 5973031 h 5976491"/>
                <a:gd name="connsiteX5" fmla="*/ 10542506 w 11367586"/>
                <a:gd name="connsiteY5" fmla="*/ 5976491 h 5976491"/>
                <a:gd name="connsiteX6" fmla="*/ 825081 w 11367586"/>
                <a:gd name="connsiteY6" fmla="*/ 5976491 h 5976491"/>
                <a:gd name="connsiteX7" fmla="*/ 822862 w 11367586"/>
                <a:gd name="connsiteY7" fmla="*/ 5973031 h 5976491"/>
                <a:gd name="connsiteX8" fmla="*/ 0 w 11367586"/>
                <a:gd name="connsiteY8" fmla="*/ 3025777 h 5976491"/>
                <a:gd name="connsiteX9" fmla="*/ 822862 w 11367586"/>
                <a:gd name="connsiteY9" fmla="*/ 78524 h 59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7586" h="5976491">
                  <a:moveTo>
                    <a:pt x="873203" y="0"/>
                  </a:moveTo>
                  <a:lnTo>
                    <a:pt x="10494384" y="0"/>
                  </a:lnTo>
                  <a:lnTo>
                    <a:pt x="10544724" y="78524"/>
                  </a:lnTo>
                  <a:cubicBezTo>
                    <a:pt x="11066892" y="937896"/>
                    <a:pt x="11367586" y="1946721"/>
                    <a:pt x="11367586" y="3025777"/>
                  </a:cubicBezTo>
                  <a:cubicBezTo>
                    <a:pt x="11367586" y="4104833"/>
                    <a:pt x="11066891" y="5113658"/>
                    <a:pt x="10544724" y="5973031"/>
                  </a:cubicBezTo>
                  <a:lnTo>
                    <a:pt x="10542506" y="5976491"/>
                  </a:lnTo>
                  <a:lnTo>
                    <a:pt x="825081" y="5976491"/>
                  </a:lnTo>
                  <a:lnTo>
                    <a:pt x="822862" y="5973031"/>
                  </a:lnTo>
                  <a:cubicBezTo>
                    <a:pt x="300695" y="5113658"/>
                    <a:pt x="0" y="4104833"/>
                    <a:pt x="0" y="3025777"/>
                  </a:cubicBezTo>
                  <a:cubicBezTo>
                    <a:pt x="0" y="1946721"/>
                    <a:pt x="300695" y="937896"/>
                    <a:pt x="822862" y="78524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noAutofit/>
            </a:bodyPr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C5D47248-A551-41E2-ADC0-F93CAE89492E}"/>
                </a:ext>
              </a:extLst>
            </p:cNvPr>
            <p:cNvGrpSpPr/>
            <p:nvPr/>
          </p:nvGrpSpPr>
          <p:grpSpPr>
            <a:xfrm>
              <a:off x="2574069" y="931553"/>
              <a:ext cx="4176713" cy="581698"/>
              <a:chOff x="4406365" y="1526855"/>
              <a:chExt cx="4176713" cy="581698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4889932" y="1526855"/>
                <a:ext cx="3693146" cy="581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Диджитализация профессий,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автоматизация процессов,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роботизация рабочих мест</a:t>
                </a:r>
              </a:p>
            </p:txBody>
          </p:sp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id="{848642EF-97B6-4477-AD8D-D09414D8DF4B}"/>
                  </a:ext>
                </a:extLst>
              </p:cNvPr>
              <p:cNvGrpSpPr/>
              <p:nvPr/>
            </p:nvGrpSpPr>
            <p:grpSpPr>
              <a:xfrm>
                <a:off x="4406365" y="1637704"/>
                <a:ext cx="360000" cy="360000"/>
                <a:chOff x="2629887" y="4558060"/>
                <a:chExt cx="2540224" cy="2540224"/>
              </a:xfrm>
            </p:grpSpPr>
            <p:sp>
              <p:nvSpPr>
                <p:cNvPr id="62" name="Овал 22">
                  <a:extLst>
                    <a:ext uri="{FF2B5EF4-FFF2-40B4-BE49-F238E27FC236}">
                      <a16:creationId xmlns:a16="http://schemas.microsoft.com/office/drawing/2014/main" id="{67103083-C992-459C-ACBE-741F1C347FD3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Овал 22">
                  <a:extLst>
                    <a:ext uri="{FF2B5EF4-FFF2-40B4-BE49-F238E27FC236}">
                      <a16:creationId xmlns:a16="http://schemas.microsoft.com/office/drawing/2014/main" id="{3063224F-1B8E-4A1F-B161-C1B344DBB2EF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Овал 63">
                  <a:extLst>
                    <a:ext uri="{FF2B5EF4-FFF2-40B4-BE49-F238E27FC236}">
                      <a16:creationId xmlns:a16="http://schemas.microsoft.com/office/drawing/2014/main" id="{B0D9C0DE-309F-46AA-9D3D-3CD56AFB765F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CFF98E2C-007A-4572-B5C2-F052EB78D615}"/>
                </a:ext>
              </a:extLst>
            </p:cNvPr>
            <p:cNvGrpSpPr/>
            <p:nvPr/>
          </p:nvGrpSpPr>
          <p:grpSpPr>
            <a:xfrm>
              <a:off x="2842921" y="2047136"/>
              <a:ext cx="4321175" cy="775597"/>
              <a:chOff x="4537695" y="2725703"/>
              <a:chExt cx="4321175" cy="775597"/>
            </a:xfrm>
          </p:grpSpPr>
          <p:sp>
            <p:nvSpPr>
              <p:cNvPr id="44" name="Полилиния 43"/>
              <p:cNvSpPr/>
              <p:nvPr/>
            </p:nvSpPr>
            <p:spPr>
              <a:xfrm>
                <a:off x="5021262" y="2725703"/>
                <a:ext cx="3837608" cy="775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Изменение базового набора знаний, необходимость в непрерывном развитии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и оперативной профессиональной трансформации</a:t>
                </a:r>
              </a:p>
            </p:txBody>
          </p: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DED3CAD9-C8A6-4F0E-B04E-1752BF2E7837}"/>
                  </a:ext>
                </a:extLst>
              </p:cNvPr>
              <p:cNvGrpSpPr/>
              <p:nvPr/>
            </p:nvGrpSpPr>
            <p:grpSpPr>
              <a:xfrm>
                <a:off x="4537695" y="2933501"/>
                <a:ext cx="360000" cy="360000"/>
                <a:chOff x="2629887" y="4558060"/>
                <a:chExt cx="2540224" cy="2540224"/>
              </a:xfrm>
            </p:grpSpPr>
            <p:sp>
              <p:nvSpPr>
                <p:cNvPr id="70" name="Овал 22">
                  <a:extLst>
                    <a:ext uri="{FF2B5EF4-FFF2-40B4-BE49-F238E27FC236}">
                      <a16:creationId xmlns:a16="http://schemas.microsoft.com/office/drawing/2014/main" id="{0D9F2D79-46E0-4B5E-8A63-77C0AC94A948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Овал 22">
                  <a:extLst>
                    <a:ext uri="{FF2B5EF4-FFF2-40B4-BE49-F238E27FC236}">
                      <a16:creationId xmlns:a16="http://schemas.microsoft.com/office/drawing/2014/main" id="{10A51605-DC27-460A-96E2-AFF336B0F2A7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Овал 71">
                  <a:extLst>
                    <a:ext uri="{FF2B5EF4-FFF2-40B4-BE49-F238E27FC236}">
                      <a16:creationId xmlns:a16="http://schemas.microsoft.com/office/drawing/2014/main" id="{BC199C88-E271-4D2E-B127-05B9B7475429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1F5E00F5-3A31-46D1-9862-66F326F80C34}"/>
                </a:ext>
              </a:extLst>
            </p:cNvPr>
            <p:cNvGrpSpPr/>
            <p:nvPr/>
          </p:nvGrpSpPr>
          <p:grpSpPr>
            <a:xfrm>
              <a:off x="2908236" y="3370468"/>
              <a:ext cx="4176713" cy="775597"/>
              <a:chOff x="4537695" y="3910700"/>
              <a:chExt cx="4176713" cy="775597"/>
            </a:xfrm>
          </p:grpSpPr>
          <p:sp>
            <p:nvSpPr>
              <p:cNvPr id="52" name="Полилиния 51"/>
              <p:cNvSpPr/>
              <p:nvPr/>
            </p:nvSpPr>
            <p:spPr>
              <a:xfrm>
                <a:off x="5021262" y="3910700"/>
                <a:ext cx="3693146" cy="775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Расширение набора сценариев планирования трудовых ресурсов, организация и использование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маркетплейсов талантов</a:t>
                </a:r>
              </a:p>
            </p:txBody>
          </p:sp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id="{96E430BC-5DCD-4883-9ED3-9255B2BF0182}"/>
                  </a:ext>
                </a:extLst>
              </p:cNvPr>
              <p:cNvGrpSpPr/>
              <p:nvPr/>
            </p:nvGrpSpPr>
            <p:grpSpPr>
              <a:xfrm>
                <a:off x="4537695" y="4118498"/>
                <a:ext cx="360000" cy="360000"/>
                <a:chOff x="2629887" y="4558060"/>
                <a:chExt cx="2540224" cy="2540224"/>
              </a:xfrm>
            </p:grpSpPr>
            <p:sp>
              <p:nvSpPr>
                <p:cNvPr id="78" name="Овал 22">
                  <a:extLst>
                    <a:ext uri="{FF2B5EF4-FFF2-40B4-BE49-F238E27FC236}">
                      <a16:creationId xmlns:a16="http://schemas.microsoft.com/office/drawing/2014/main" id="{3CB20925-F5BF-4DF0-8BEF-CB6B1C2DBFF8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Овал 22">
                  <a:extLst>
                    <a:ext uri="{FF2B5EF4-FFF2-40B4-BE49-F238E27FC236}">
                      <a16:creationId xmlns:a16="http://schemas.microsoft.com/office/drawing/2014/main" id="{B757316E-C709-4364-BB8F-91F3DBDA8B4A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Овал 79">
                  <a:extLst>
                    <a:ext uri="{FF2B5EF4-FFF2-40B4-BE49-F238E27FC236}">
                      <a16:creationId xmlns:a16="http://schemas.microsoft.com/office/drawing/2014/main" id="{50D27DA4-4B0C-4A8F-B26E-D65E7E305E38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8A36FAB-5A33-4953-8704-E4F89131AEEB}"/>
                </a:ext>
              </a:extLst>
            </p:cNvPr>
            <p:cNvGrpSpPr/>
            <p:nvPr/>
          </p:nvGrpSpPr>
          <p:grpSpPr>
            <a:xfrm>
              <a:off x="2686038" y="4818450"/>
              <a:ext cx="4321175" cy="969496"/>
              <a:chOff x="4406365" y="4777147"/>
              <a:chExt cx="4321175" cy="969496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4889932" y="4777147"/>
                <a:ext cx="3837608" cy="9694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Акцент на формировании положительного опыта работника (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employee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experience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), персонализация предложений со стороны работодателей (режимы работы, вознаграждение, обучение, карьера) </a:t>
                </a:r>
              </a:p>
            </p:txBody>
          </p:sp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BACDB534-B1EB-48B0-B8B4-D44F2A7BE111}"/>
                  </a:ext>
                </a:extLst>
              </p:cNvPr>
              <p:cNvGrpSpPr/>
              <p:nvPr/>
            </p:nvGrpSpPr>
            <p:grpSpPr>
              <a:xfrm>
                <a:off x="4406365" y="5081895"/>
                <a:ext cx="360000" cy="360000"/>
                <a:chOff x="2629887" y="4558060"/>
                <a:chExt cx="2540224" cy="2540224"/>
              </a:xfrm>
            </p:grpSpPr>
            <p:sp>
              <p:nvSpPr>
                <p:cNvPr id="86" name="Овал 22">
                  <a:extLst>
                    <a:ext uri="{FF2B5EF4-FFF2-40B4-BE49-F238E27FC236}">
                      <a16:creationId xmlns:a16="http://schemas.microsoft.com/office/drawing/2014/main" id="{166218AF-FF6F-49D4-8AF3-9318901B3DEE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Овал 22">
                  <a:extLst>
                    <a:ext uri="{FF2B5EF4-FFF2-40B4-BE49-F238E27FC236}">
                      <a16:creationId xmlns:a16="http://schemas.microsoft.com/office/drawing/2014/main" id="{4D82EA9A-C3E5-44CB-B3D4-23AA6681DC3F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Овал 87">
                  <a:extLst>
                    <a:ext uri="{FF2B5EF4-FFF2-40B4-BE49-F238E27FC236}">
                      <a16:creationId xmlns:a16="http://schemas.microsoft.com/office/drawing/2014/main" id="{1FE6A549-F5CC-4082-B322-F6F96886CC17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20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B98C7CE-528E-4E2A-B550-4494A5B7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90004"/>
            <a:ext cx="3455987" cy="5418721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Тренды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рынка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труда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A1A66E5-CABF-42E5-B60F-181AC7F50DC4}"/>
              </a:ext>
            </a:extLst>
          </p:cNvPr>
          <p:cNvGrpSpPr/>
          <p:nvPr/>
        </p:nvGrpSpPr>
        <p:grpSpPr>
          <a:xfrm>
            <a:off x="-6816913" y="-497306"/>
            <a:ext cx="18465216" cy="7852612"/>
            <a:chOff x="-6816913" y="-497306"/>
            <a:chExt cx="18465216" cy="7852612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3EE648EF-26C4-4366-8345-6000517936FD}"/>
                </a:ext>
              </a:extLst>
            </p:cNvPr>
            <p:cNvGrpSpPr/>
            <p:nvPr/>
          </p:nvGrpSpPr>
          <p:grpSpPr>
            <a:xfrm>
              <a:off x="7629959" y="1028503"/>
              <a:ext cx="3626173" cy="387798"/>
              <a:chOff x="4406365" y="1623805"/>
              <a:chExt cx="3626173" cy="387798"/>
            </a:xfrm>
          </p:grpSpPr>
          <p:sp>
            <p:nvSpPr>
              <p:cNvPr id="56" name="Полилиния 10">
                <a:extLst>
                  <a:ext uri="{FF2B5EF4-FFF2-40B4-BE49-F238E27FC236}">
                    <a16:creationId xmlns:a16="http://schemas.microsoft.com/office/drawing/2014/main" id="{B94DE5C6-6A67-4008-B609-1C3B2A2D39A4}"/>
                  </a:ext>
                </a:extLst>
              </p:cNvPr>
              <p:cNvSpPr/>
              <p:nvPr/>
            </p:nvSpPr>
            <p:spPr>
              <a:xfrm>
                <a:off x="4889932" y="1623805"/>
                <a:ext cx="3142606" cy="3877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Запрос на новый стиль лидерства, гуманизация управленческих практик</a:t>
                </a:r>
              </a:p>
            </p:txBody>
          </p:sp>
          <p:grpSp>
            <p:nvGrpSpPr>
              <p:cNvPr id="57" name="Группа 56">
                <a:extLst>
                  <a:ext uri="{FF2B5EF4-FFF2-40B4-BE49-F238E27FC236}">
                    <a16:creationId xmlns:a16="http://schemas.microsoft.com/office/drawing/2014/main" id="{F7BED6A6-1E9A-40FD-A49B-7FFDE4DA4A54}"/>
                  </a:ext>
                </a:extLst>
              </p:cNvPr>
              <p:cNvGrpSpPr/>
              <p:nvPr/>
            </p:nvGrpSpPr>
            <p:grpSpPr>
              <a:xfrm>
                <a:off x="4406365" y="1637704"/>
                <a:ext cx="360000" cy="360000"/>
                <a:chOff x="2629887" y="4558060"/>
                <a:chExt cx="2540224" cy="2540224"/>
              </a:xfrm>
            </p:grpSpPr>
            <p:sp>
              <p:nvSpPr>
                <p:cNvPr id="58" name="Овал 22">
                  <a:extLst>
                    <a:ext uri="{FF2B5EF4-FFF2-40B4-BE49-F238E27FC236}">
                      <a16:creationId xmlns:a16="http://schemas.microsoft.com/office/drawing/2014/main" id="{9C4B6DA9-46BD-4571-B4AA-A4712C79570F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Овал 22">
                  <a:extLst>
                    <a:ext uri="{FF2B5EF4-FFF2-40B4-BE49-F238E27FC236}">
                      <a16:creationId xmlns:a16="http://schemas.microsoft.com/office/drawing/2014/main" id="{6F3F4E14-7D61-48C4-B0FF-FD72543C32A8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id="{76872E54-859D-4B34-9952-622F6B53431A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14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0A3B4772-A80D-46BC-BAF0-CE0A7236877A}"/>
                </a:ext>
              </a:extLst>
            </p:cNvPr>
            <p:cNvGrpSpPr/>
            <p:nvPr/>
          </p:nvGrpSpPr>
          <p:grpSpPr>
            <a:xfrm>
              <a:off x="7866234" y="2144085"/>
              <a:ext cx="3782069" cy="581698"/>
              <a:chOff x="4537695" y="2822652"/>
              <a:chExt cx="3782069" cy="581698"/>
            </a:xfrm>
          </p:grpSpPr>
          <p:sp>
            <p:nvSpPr>
              <p:cNvPr id="66" name="Полилиния 43">
                <a:extLst>
                  <a:ext uri="{FF2B5EF4-FFF2-40B4-BE49-F238E27FC236}">
                    <a16:creationId xmlns:a16="http://schemas.microsoft.com/office/drawing/2014/main" id="{9297A2F4-E7F9-48CB-9AF8-61D7522E8C7A}"/>
                  </a:ext>
                </a:extLst>
              </p:cNvPr>
              <p:cNvSpPr/>
              <p:nvPr/>
            </p:nvSpPr>
            <p:spPr>
              <a:xfrm>
                <a:off x="5021262" y="2822652"/>
                <a:ext cx="3298502" cy="581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Привлекательность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высокотехнологичных работодателей – носителей цифровой культуры</a:t>
                </a:r>
              </a:p>
            </p:txBody>
          </p:sp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E667BEF0-878D-4990-87F4-CEF6ED1077B5}"/>
                  </a:ext>
                </a:extLst>
              </p:cNvPr>
              <p:cNvGrpSpPr/>
              <p:nvPr/>
            </p:nvGrpSpPr>
            <p:grpSpPr>
              <a:xfrm>
                <a:off x="4537695" y="2933501"/>
                <a:ext cx="360000" cy="360000"/>
                <a:chOff x="2629887" y="4558060"/>
                <a:chExt cx="2540224" cy="2540224"/>
              </a:xfrm>
            </p:grpSpPr>
            <p:sp>
              <p:nvSpPr>
                <p:cNvPr id="68" name="Овал 22">
                  <a:extLst>
                    <a:ext uri="{FF2B5EF4-FFF2-40B4-BE49-F238E27FC236}">
                      <a16:creationId xmlns:a16="http://schemas.microsoft.com/office/drawing/2014/main" id="{45E27110-9097-4A62-BDDB-298F0B53E151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Овал 22">
                  <a:extLst>
                    <a:ext uri="{FF2B5EF4-FFF2-40B4-BE49-F238E27FC236}">
                      <a16:creationId xmlns:a16="http://schemas.microsoft.com/office/drawing/2014/main" id="{058387CB-2104-49EF-B3F9-DDCBF264B592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Овал 73">
                  <a:extLst>
                    <a:ext uri="{FF2B5EF4-FFF2-40B4-BE49-F238E27FC236}">
                      <a16:creationId xmlns:a16="http://schemas.microsoft.com/office/drawing/2014/main" id="{F1DA20E6-63F4-4627-8B29-2784518A8B1D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14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F7F17142-E1C9-414D-AA97-157910AC1BEF}"/>
                </a:ext>
              </a:extLst>
            </p:cNvPr>
            <p:cNvGrpSpPr/>
            <p:nvPr/>
          </p:nvGrpSpPr>
          <p:grpSpPr>
            <a:xfrm>
              <a:off x="7920903" y="3370468"/>
              <a:ext cx="3626173" cy="775597"/>
              <a:chOff x="4537695" y="3910700"/>
              <a:chExt cx="3626173" cy="775597"/>
            </a:xfrm>
          </p:grpSpPr>
          <p:sp>
            <p:nvSpPr>
              <p:cNvPr id="76" name="Полилиния 51">
                <a:extLst>
                  <a:ext uri="{FF2B5EF4-FFF2-40B4-BE49-F238E27FC236}">
                    <a16:creationId xmlns:a16="http://schemas.microsoft.com/office/drawing/2014/main" id="{6C4418D3-2087-4D5E-942A-D906A7706DA1}"/>
                  </a:ext>
                </a:extLst>
              </p:cNvPr>
              <p:cNvSpPr/>
              <p:nvPr/>
            </p:nvSpPr>
            <p:spPr>
              <a:xfrm>
                <a:off x="5021262" y="3910700"/>
                <a:ext cx="3142606" cy="775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Поиск оптимальных форм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управления эффективностью, 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в том числе стратегической 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и командной</a:t>
                </a:r>
              </a:p>
            </p:txBody>
          </p:sp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564E56B1-2BB3-409F-BC6E-A2C4F581E994}"/>
                  </a:ext>
                </a:extLst>
              </p:cNvPr>
              <p:cNvGrpSpPr/>
              <p:nvPr/>
            </p:nvGrpSpPr>
            <p:grpSpPr>
              <a:xfrm>
                <a:off x="4537695" y="4118498"/>
                <a:ext cx="360000" cy="360000"/>
                <a:chOff x="2629887" y="4558060"/>
                <a:chExt cx="2540224" cy="2540224"/>
              </a:xfrm>
            </p:grpSpPr>
            <p:sp>
              <p:nvSpPr>
                <p:cNvPr id="82" name="Овал 22">
                  <a:extLst>
                    <a:ext uri="{FF2B5EF4-FFF2-40B4-BE49-F238E27FC236}">
                      <a16:creationId xmlns:a16="http://schemas.microsoft.com/office/drawing/2014/main" id="{CAC6E63D-08DD-4AF9-97C9-3A06EF2100CF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Овал 22">
                  <a:extLst>
                    <a:ext uri="{FF2B5EF4-FFF2-40B4-BE49-F238E27FC236}">
                      <a16:creationId xmlns:a16="http://schemas.microsoft.com/office/drawing/2014/main" id="{DA637681-AB2E-4182-8A16-77D8B7F42A22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Овал 83">
                  <a:extLst>
                    <a:ext uri="{FF2B5EF4-FFF2-40B4-BE49-F238E27FC236}">
                      <a16:creationId xmlns:a16="http://schemas.microsoft.com/office/drawing/2014/main" id="{65DF7367-BF25-4459-B2AE-C5C12A82BE38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14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CA9E86EC-09BB-4DD4-B188-9BB54F9733EF}"/>
                </a:ext>
              </a:extLst>
            </p:cNvPr>
            <p:cNvGrpSpPr/>
            <p:nvPr/>
          </p:nvGrpSpPr>
          <p:grpSpPr>
            <a:xfrm>
              <a:off x="7747998" y="4818450"/>
              <a:ext cx="3626173" cy="969496"/>
              <a:chOff x="4406365" y="4777147"/>
              <a:chExt cx="3626173" cy="969496"/>
            </a:xfrm>
          </p:grpSpPr>
          <p:sp>
            <p:nvSpPr>
              <p:cNvPr id="90" name="Полилиния 4">
                <a:extLst>
                  <a:ext uri="{FF2B5EF4-FFF2-40B4-BE49-F238E27FC236}">
                    <a16:creationId xmlns:a16="http://schemas.microsoft.com/office/drawing/2014/main" id="{97750F64-98B7-4853-B15C-DFF324B8BAA9}"/>
                  </a:ext>
                </a:extLst>
              </p:cNvPr>
              <p:cNvSpPr/>
              <p:nvPr/>
            </p:nvSpPr>
            <p:spPr>
              <a:xfrm>
                <a:off x="4889932" y="4777147"/>
                <a:ext cx="3142606" cy="9694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4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/>
              <a:p>
                <a:pPr marR="0" lvl="0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Масштабное внедрение гибридных форматов работы, запрос на среду, способствующую благополучию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well-being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работников,</a:t>
                </a:r>
                <a:b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и «стабильную гибкость»</a:t>
                </a:r>
              </a:p>
            </p:txBody>
          </p:sp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id="{48BA4EBA-BCF5-41A8-8184-E0C337D14448}"/>
                  </a:ext>
                </a:extLst>
              </p:cNvPr>
              <p:cNvGrpSpPr/>
              <p:nvPr/>
            </p:nvGrpSpPr>
            <p:grpSpPr>
              <a:xfrm>
                <a:off x="4406365" y="5081895"/>
                <a:ext cx="360000" cy="360000"/>
                <a:chOff x="2629887" y="4558060"/>
                <a:chExt cx="2540224" cy="2540224"/>
              </a:xfrm>
            </p:grpSpPr>
            <p:sp>
              <p:nvSpPr>
                <p:cNvPr id="92" name="Овал 22">
                  <a:extLst>
                    <a:ext uri="{FF2B5EF4-FFF2-40B4-BE49-F238E27FC236}">
                      <a16:creationId xmlns:a16="http://schemas.microsoft.com/office/drawing/2014/main" id="{00FC61A6-B702-4024-89B3-AA4344ED2653}"/>
                    </a:ext>
                  </a:extLst>
                </p:cNvPr>
                <p:cNvSpPr/>
                <p:nvPr/>
              </p:nvSpPr>
              <p:spPr>
                <a:xfrm>
                  <a:off x="2629887" y="4558060"/>
                  <a:ext cx="2540224" cy="25402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Овал 22">
                  <a:extLst>
                    <a:ext uri="{FF2B5EF4-FFF2-40B4-BE49-F238E27FC236}">
                      <a16:creationId xmlns:a16="http://schemas.microsoft.com/office/drawing/2014/main" id="{79333AA1-8301-49AC-9AA0-87FD9ED97AD2}"/>
                    </a:ext>
                  </a:extLst>
                </p:cNvPr>
                <p:cNvSpPr/>
                <p:nvPr/>
              </p:nvSpPr>
              <p:spPr>
                <a:xfrm>
                  <a:off x="3061204" y="4989377"/>
                  <a:ext cx="1677593" cy="1677593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Овал 93">
                  <a:extLst>
                    <a:ext uri="{FF2B5EF4-FFF2-40B4-BE49-F238E27FC236}">
                      <a16:creationId xmlns:a16="http://schemas.microsoft.com/office/drawing/2014/main" id="{5E48931C-E31E-4E7E-9795-C5C8D5880A2B}"/>
                    </a:ext>
                  </a:extLst>
                </p:cNvPr>
                <p:cNvSpPr/>
                <p:nvPr/>
              </p:nvSpPr>
              <p:spPr>
                <a:xfrm>
                  <a:off x="3462790" y="5390970"/>
                  <a:ext cx="874420" cy="87440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none" lIns="0" tIns="0" rIns="0" bIns="0" anchor="ctr" anchorCtr="0">
                  <a:noAutofit/>
                </a:bodyPr>
                <a:lstStyle/>
                <a:p>
                  <a:pPr algn="ctr"/>
                  <a:endParaRPr lang="en-US" sz="1400" b="1" dirty="0">
                    <a:solidFill>
                      <a:schemeClr val="bg1"/>
                    </a:solidFill>
                    <a:sym typeface="Raleway"/>
                  </a:endParaRPr>
                </a:p>
              </p:txBody>
            </p:sp>
          </p:grpSp>
        </p:grp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9B7B7CF0-09DE-4FBB-B2BB-65A1AA2CDAB6}"/>
                </a:ext>
              </a:extLst>
            </p:cNvPr>
            <p:cNvSpPr/>
            <p:nvPr/>
          </p:nvSpPr>
          <p:spPr>
            <a:xfrm>
              <a:off x="-6816913" y="-497306"/>
              <a:ext cx="14936062" cy="7852612"/>
            </a:xfrm>
            <a:custGeom>
              <a:avLst/>
              <a:gdLst>
                <a:gd name="connsiteX0" fmla="*/ 873203 w 11367586"/>
                <a:gd name="connsiteY0" fmla="*/ 0 h 5976491"/>
                <a:gd name="connsiteX1" fmla="*/ 10494384 w 11367586"/>
                <a:gd name="connsiteY1" fmla="*/ 0 h 5976491"/>
                <a:gd name="connsiteX2" fmla="*/ 10544724 w 11367586"/>
                <a:gd name="connsiteY2" fmla="*/ 78524 h 5976491"/>
                <a:gd name="connsiteX3" fmla="*/ 11367586 w 11367586"/>
                <a:gd name="connsiteY3" fmla="*/ 3025777 h 5976491"/>
                <a:gd name="connsiteX4" fmla="*/ 10544724 w 11367586"/>
                <a:gd name="connsiteY4" fmla="*/ 5973031 h 5976491"/>
                <a:gd name="connsiteX5" fmla="*/ 10542506 w 11367586"/>
                <a:gd name="connsiteY5" fmla="*/ 5976491 h 5976491"/>
                <a:gd name="connsiteX6" fmla="*/ 825081 w 11367586"/>
                <a:gd name="connsiteY6" fmla="*/ 5976491 h 5976491"/>
                <a:gd name="connsiteX7" fmla="*/ 822862 w 11367586"/>
                <a:gd name="connsiteY7" fmla="*/ 5973031 h 5976491"/>
                <a:gd name="connsiteX8" fmla="*/ 0 w 11367586"/>
                <a:gd name="connsiteY8" fmla="*/ 3025777 h 5976491"/>
                <a:gd name="connsiteX9" fmla="*/ 822862 w 11367586"/>
                <a:gd name="connsiteY9" fmla="*/ 78524 h 59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7586" h="5976491">
                  <a:moveTo>
                    <a:pt x="873203" y="0"/>
                  </a:moveTo>
                  <a:lnTo>
                    <a:pt x="10494384" y="0"/>
                  </a:lnTo>
                  <a:lnTo>
                    <a:pt x="10544724" y="78524"/>
                  </a:lnTo>
                  <a:cubicBezTo>
                    <a:pt x="11066892" y="937896"/>
                    <a:pt x="11367586" y="1946721"/>
                    <a:pt x="11367586" y="3025777"/>
                  </a:cubicBezTo>
                  <a:cubicBezTo>
                    <a:pt x="11367586" y="4104833"/>
                    <a:pt x="11066891" y="5113658"/>
                    <a:pt x="10544724" y="5973031"/>
                  </a:cubicBezTo>
                  <a:lnTo>
                    <a:pt x="10542506" y="5976491"/>
                  </a:lnTo>
                  <a:lnTo>
                    <a:pt x="825081" y="5976491"/>
                  </a:lnTo>
                  <a:lnTo>
                    <a:pt x="822862" y="5973031"/>
                  </a:lnTo>
                  <a:cubicBezTo>
                    <a:pt x="300695" y="5113658"/>
                    <a:pt x="0" y="4104833"/>
                    <a:pt x="0" y="3025777"/>
                  </a:cubicBezTo>
                  <a:cubicBezTo>
                    <a:pt x="0" y="1946721"/>
                    <a:pt x="300695" y="937896"/>
                    <a:pt x="822862" y="78524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noAutofit/>
            </a:bodyPr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34C03C3-D993-4A5A-9DFE-A375FF1E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2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8796105-FFDA-4A3E-A167-55FF8ADC4B82}"/>
              </a:ext>
            </a:extLst>
          </p:cNvPr>
          <p:cNvSpPr/>
          <p:nvPr/>
        </p:nvSpPr>
        <p:spPr>
          <a:xfrm>
            <a:off x="0" y="1769225"/>
            <a:ext cx="12192000" cy="5088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AD25A7ED-4545-6243-883A-4546A51BB373}"/>
              </a:ext>
            </a:extLst>
          </p:cNvPr>
          <p:cNvSpPr/>
          <p:nvPr/>
        </p:nvSpPr>
        <p:spPr>
          <a:xfrm>
            <a:off x="407988" y="1776155"/>
            <a:ext cx="4175125" cy="417379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40000" rIns="0" bIns="0" numCol="1" spcCol="1270" anchor="t" anchorCtr="0">
            <a:noAutofit/>
          </a:bodyPr>
          <a:lstStyle/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Умение решать сложные проблемы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Критическое мышление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Креативность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Управление людьми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Взаимодействие с другими 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Эмоциональный интеллект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Умение выносить собственное</a:t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</a:rPr>
              <a:t>суждение и принимать решения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  <a:latin typeface="+mj-lt"/>
              </a:rPr>
              <a:t>Клиенто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-ориентированность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Умение вести переговоры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Гибкость </a:t>
            </a:r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B3B47A3D-F2DE-4144-A907-48A2C4554983}"/>
              </a:ext>
            </a:extLst>
          </p:cNvPr>
          <p:cNvSpPr/>
          <p:nvPr/>
        </p:nvSpPr>
        <p:spPr>
          <a:xfrm>
            <a:off x="4727575" y="1776154"/>
            <a:ext cx="7056438" cy="417379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40000" rIns="0" bIns="0" numCol="1" spcCol="1270" anchor="t" anchorCtr="0">
            <a:noAutofit/>
          </a:bodyPr>
          <a:lstStyle/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Способность к аналитическому мышлению и инновациям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Способность к активному обучению и умение применять различные</a:t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>
                <a:solidFill>
                  <a:schemeClr val="tx1"/>
                </a:solidFill>
                <a:latin typeface="+mj-lt"/>
              </a:rPr>
              <a:t>обучающие стратегии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Умение находить комплексное решение проблем 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Критическое мышление и способность к анализу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Творчество, оригинальность и инициативность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Лидерские качества и способность оказывать воздействие на окружающих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Навыки применения технологий, умение осуществлять мониторинг и контроль 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Умение разрабатывать дизайн и программировать технологические решения 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Психологическая устойчивость, стрессоустойчивость и гибкость</a:t>
            </a:r>
          </a:p>
          <a:p>
            <a:pPr marL="180975" indent="-180975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Умение рассуждать, решать проблемы и формировать идеи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248892FB-9BE1-44D4-A49D-CE65CD86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ym typeface="Montserrat-SemiBold"/>
              </a:rPr>
              <a:t>Навыки будущего</a:t>
            </a:r>
            <a:endParaRPr lang="ru-RU" dirty="0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7D1FDA1D-C04D-3D40-B3C4-0854315B976A}"/>
              </a:ext>
            </a:extLst>
          </p:cNvPr>
          <p:cNvSpPr/>
          <p:nvPr/>
        </p:nvSpPr>
        <p:spPr>
          <a:xfrm>
            <a:off x="407989" y="1336038"/>
            <a:ext cx="4175124" cy="8921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ТОП-10 навыков</a:t>
            </a: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4CA40CDC-8260-AE4E-B65A-DCFBF439629A}"/>
              </a:ext>
            </a:extLst>
          </p:cNvPr>
          <p:cNvSpPr/>
          <p:nvPr/>
        </p:nvSpPr>
        <p:spPr>
          <a:xfrm>
            <a:off x="4727575" y="1336038"/>
            <a:ext cx="4175125" cy="8921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ТОП-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10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навыков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99C4E7-D85E-484D-8E56-1DC3192DD9BA}"/>
              </a:ext>
            </a:extLst>
          </p:cNvPr>
          <p:cNvSpPr/>
          <p:nvPr/>
        </p:nvSpPr>
        <p:spPr>
          <a:xfrm>
            <a:off x="407987" y="5949954"/>
            <a:ext cx="5616575" cy="358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765636">
              <a:spcBef>
                <a:spcPts val="6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World Economic Forum, Davos 2016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C8DC89-FE5E-504D-8F94-C52815EAE088}"/>
              </a:ext>
            </a:extLst>
          </p:cNvPr>
          <p:cNvSpPr/>
          <p:nvPr/>
        </p:nvSpPr>
        <p:spPr>
          <a:xfrm>
            <a:off x="4727575" y="5949950"/>
            <a:ext cx="7056438" cy="3587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765636">
              <a:spcBef>
                <a:spcPts val="60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World Economic Forum, Davos 2020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5" y="386732"/>
            <a:ext cx="969891" cy="59860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96CE66D-E22A-47A2-AA27-96C27A0F0609}"/>
              </a:ext>
            </a:extLst>
          </p:cNvPr>
          <p:cNvSpPr txBox="1"/>
          <p:nvPr/>
        </p:nvSpPr>
        <p:spPr>
          <a:xfrm>
            <a:off x="6960394" y="1184416"/>
            <a:ext cx="1295400" cy="5667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</p:spPr>
        <p:txBody>
          <a:bodyPr wrap="square" lIns="108000" tIns="108000" rIns="108000" bIns="108000" rtlCol="0" anchor="ctr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 sz="1600" b="1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BC36F1-8C2A-4EBC-B52F-1267B27CCFF5}"/>
              </a:ext>
            </a:extLst>
          </p:cNvPr>
          <p:cNvSpPr txBox="1"/>
          <p:nvPr/>
        </p:nvSpPr>
        <p:spPr>
          <a:xfrm>
            <a:off x="2618424" y="1177486"/>
            <a:ext cx="1295400" cy="5667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</p:spPr>
        <p:txBody>
          <a:bodyPr wrap="square" lIns="108000" tIns="108000" rIns="108000" bIns="108000" rtlCol="0" anchor="ctr" anchorCtr="0">
            <a:noAutofit/>
          </a:bodyPr>
          <a:lstStyle>
            <a:defPPr>
              <a:defRPr lang="ru-RU"/>
            </a:defPPr>
            <a:lvl1pPr defTabSz="765636">
              <a:spcBef>
                <a:spcPts val="600"/>
              </a:spcBef>
              <a:defRPr sz="1600" b="1">
                <a:solidFill>
                  <a:srgbClr val="292934">
                    <a:lumMod val="50000"/>
                  </a:srgbClr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</a:rPr>
              <a:t>2020</a:t>
            </a:r>
          </a:p>
        </p:txBody>
      </p:sp>
      <p:grpSp>
        <p:nvGrpSpPr>
          <p:cNvPr id="43" name="Рисунок 22">
            <a:extLst>
              <a:ext uri="{FF2B5EF4-FFF2-40B4-BE49-F238E27FC236}">
                <a16:creationId xmlns:a16="http://schemas.microsoft.com/office/drawing/2014/main" id="{129B054C-8EA2-48C0-A307-92F4CE657670}"/>
              </a:ext>
            </a:extLst>
          </p:cNvPr>
          <p:cNvGrpSpPr>
            <a:grpSpLocks noChangeAspect="1"/>
          </p:cNvGrpSpPr>
          <p:nvPr/>
        </p:nvGrpSpPr>
        <p:grpSpPr>
          <a:xfrm>
            <a:off x="5941523" y="432224"/>
            <a:ext cx="1887168" cy="435196"/>
            <a:chOff x="7238537" y="1851916"/>
            <a:chExt cx="4543425" cy="10477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0AB0ADF9-C838-4E11-B644-D13DD323ED55}"/>
                </a:ext>
              </a:extLst>
            </p:cNvPr>
            <p:cNvSpPr/>
            <p:nvPr/>
          </p:nvSpPr>
          <p:spPr>
            <a:xfrm>
              <a:off x="8576161" y="2006241"/>
              <a:ext cx="245535" cy="292457"/>
            </a:xfrm>
            <a:custGeom>
              <a:avLst/>
              <a:gdLst>
                <a:gd name="connsiteX0" fmla="*/ 68809 w 245535"/>
                <a:gd name="connsiteY0" fmla="*/ 164214 h 292457"/>
                <a:gd name="connsiteX1" fmla="*/ 68809 w 245535"/>
                <a:gd name="connsiteY1" fmla="*/ 240847 h 292457"/>
                <a:gd name="connsiteX2" fmla="*/ 121987 w 245535"/>
                <a:gd name="connsiteY2" fmla="*/ 240847 h 292457"/>
                <a:gd name="connsiteX3" fmla="*/ 175165 w 245535"/>
                <a:gd name="connsiteY3" fmla="*/ 203312 h 292457"/>
                <a:gd name="connsiteX4" fmla="*/ 125111 w 245535"/>
                <a:gd name="connsiteY4" fmla="*/ 164214 h 292457"/>
                <a:gd name="connsiteX5" fmla="*/ 68809 w 245535"/>
                <a:gd name="connsiteY5" fmla="*/ 164214 h 292457"/>
                <a:gd name="connsiteX6" fmla="*/ 225209 w 245535"/>
                <a:gd name="connsiteY6" fmla="*/ 56301 h 292457"/>
                <a:gd name="connsiteX7" fmla="*/ 68809 w 245535"/>
                <a:gd name="connsiteY7" fmla="*/ 56301 h 292457"/>
                <a:gd name="connsiteX8" fmla="*/ 68809 w 245535"/>
                <a:gd name="connsiteY8" fmla="*/ 109476 h 292457"/>
                <a:gd name="connsiteX9" fmla="*/ 143885 w 245535"/>
                <a:gd name="connsiteY9" fmla="*/ 109476 h 292457"/>
                <a:gd name="connsiteX10" fmla="*/ 245535 w 245535"/>
                <a:gd name="connsiteY10" fmla="*/ 200184 h 292457"/>
                <a:gd name="connsiteX11" fmla="*/ 123549 w 245535"/>
                <a:gd name="connsiteY11" fmla="*/ 292458 h 292457"/>
                <a:gd name="connsiteX12" fmla="*/ 0 w 245535"/>
                <a:gd name="connsiteY12" fmla="*/ 292458 h 292457"/>
                <a:gd name="connsiteX13" fmla="*/ 0 w 245535"/>
                <a:gd name="connsiteY13" fmla="*/ 0 h 292457"/>
                <a:gd name="connsiteX14" fmla="*/ 226771 w 245535"/>
                <a:gd name="connsiteY14" fmla="*/ 0 h 292457"/>
                <a:gd name="connsiteX15" fmla="*/ 226771 w 245535"/>
                <a:gd name="connsiteY15" fmla="*/ 56301 h 292457"/>
                <a:gd name="connsiteX16" fmla="*/ 225209 w 245535"/>
                <a:gd name="connsiteY16" fmla="*/ 56301 h 29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535" h="292457">
                  <a:moveTo>
                    <a:pt x="68809" y="164214"/>
                  </a:moveTo>
                  <a:lnTo>
                    <a:pt x="68809" y="240847"/>
                  </a:lnTo>
                  <a:lnTo>
                    <a:pt x="121987" y="240847"/>
                  </a:lnTo>
                  <a:cubicBezTo>
                    <a:pt x="159525" y="240847"/>
                    <a:pt x="175165" y="228335"/>
                    <a:pt x="175165" y="203312"/>
                  </a:cubicBezTo>
                  <a:cubicBezTo>
                    <a:pt x="175165" y="179853"/>
                    <a:pt x="162649" y="164214"/>
                    <a:pt x="125111" y="164214"/>
                  </a:cubicBezTo>
                  <a:lnTo>
                    <a:pt x="68809" y="164214"/>
                  </a:lnTo>
                  <a:close/>
                  <a:moveTo>
                    <a:pt x="225209" y="56301"/>
                  </a:moveTo>
                  <a:lnTo>
                    <a:pt x="68809" y="56301"/>
                  </a:lnTo>
                  <a:lnTo>
                    <a:pt x="68809" y="109476"/>
                  </a:lnTo>
                  <a:lnTo>
                    <a:pt x="143885" y="109476"/>
                  </a:lnTo>
                  <a:cubicBezTo>
                    <a:pt x="212693" y="109476"/>
                    <a:pt x="245535" y="139191"/>
                    <a:pt x="245535" y="200184"/>
                  </a:cubicBezTo>
                  <a:cubicBezTo>
                    <a:pt x="245535" y="265870"/>
                    <a:pt x="201749" y="292458"/>
                    <a:pt x="123549" y="292458"/>
                  </a:cubicBezTo>
                  <a:lnTo>
                    <a:pt x="0" y="292458"/>
                  </a:lnTo>
                  <a:lnTo>
                    <a:pt x="0" y="0"/>
                  </a:lnTo>
                  <a:lnTo>
                    <a:pt x="226771" y="0"/>
                  </a:lnTo>
                  <a:lnTo>
                    <a:pt x="226771" y="56301"/>
                  </a:lnTo>
                  <a:lnTo>
                    <a:pt x="225209" y="563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58BF319-FC73-47F5-9BF7-294E62DD1117}"/>
                </a:ext>
              </a:extLst>
            </p:cNvPr>
            <p:cNvSpPr/>
            <p:nvPr/>
          </p:nvSpPr>
          <p:spPr>
            <a:xfrm>
              <a:off x="8852986" y="2078170"/>
              <a:ext cx="208006" cy="228335"/>
            </a:xfrm>
            <a:custGeom>
              <a:avLst/>
              <a:gdLst>
                <a:gd name="connsiteX0" fmla="*/ 147018 w 208006"/>
                <a:gd name="connsiteY0" fmla="*/ 157958 h 228335"/>
                <a:gd name="connsiteX1" fmla="*/ 147018 w 208006"/>
                <a:gd name="connsiteY1" fmla="*/ 129807 h 228335"/>
                <a:gd name="connsiteX2" fmla="*/ 117300 w 208006"/>
                <a:gd name="connsiteY2" fmla="*/ 123551 h 228335"/>
                <a:gd name="connsiteX3" fmla="*/ 67256 w 208006"/>
                <a:gd name="connsiteY3" fmla="*/ 154830 h 228335"/>
                <a:gd name="connsiteX4" fmla="*/ 100098 w 208006"/>
                <a:gd name="connsiteY4" fmla="*/ 181417 h 228335"/>
                <a:gd name="connsiteX5" fmla="*/ 147018 w 208006"/>
                <a:gd name="connsiteY5" fmla="*/ 157958 h 228335"/>
                <a:gd name="connsiteX6" fmla="*/ 14078 w 208006"/>
                <a:gd name="connsiteY6" fmla="*/ 29714 h 228335"/>
                <a:gd name="connsiteX7" fmla="*/ 111042 w 208006"/>
                <a:gd name="connsiteY7" fmla="*/ 0 h 228335"/>
                <a:gd name="connsiteX8" fmla="*/ 208007 w 208006"/>
                <a:gd name="connsiteY8" fmla="*/ 90708 h 228335"/>
                <a:gd name="connsiteX9" fmla="*/ 208007 w 208006"/>
                <a:gd name="connsiteY9" fmla="*/ 223643 h 228335"/>
                <a:gd name="connsiteX10" fmla="*/ 145447 w 208006"/>
                <a:gd name="connsiteY10" fmla="*/ 223643 h 228335"/>
                <a:gd name="connsiteX11" fmla="*/ 145447 w 208006"/>
                <a:gd name="connsiteY11" fmla="*/ 214260 h 228335"/>
                <a:gd name="connsiteX12" fmla="*/ 147018 w 208006"/>
                <a:gd name="connsiteY12" fmla="*/ 193929 h 228335"/>
                <a:gd name="connsiteX13" fmla="*/ 145447 w 208006"/>
                <a:gd name="connsiteY13" fmla="*/ 193929 h 228335"/>
                <a:gd name="connsiteX14" fmla="*/ 79762 w 208006"/>
                <a:gd name="connsiteY14" fmla="*/ 228335 h 228335"/>
                <a:gd name="connsiteX15" fmla="*/ 0 w 208006"/>
                <a:gd name="connsiteY15" fmla="*/ 161086 h 228335"/>
                <a:gd name="connsiteX16" fmla="*/ 103222 w 208006"/>
                <a:gd name="connsiteY16" fmla="*/ 89144 h 228335"/>
                <a:gd name="connsiteX17" fmla="*/ 145447 w 208006"/>
                <a:gd name="connsiteY17" fmla="*/ 95401 h 228335"/>
                <a:gd name="connsiteX18" fmla="*/ 101660 w 208006"/>
                <a:gd name="connsiteY18" fmla="*/ 53173 h 228335"/>
                <a:gd name="connsiteX19" fmla="*/ 40662 w 208006"/>
                <a:gd name="connsiteY19" fmla="*/ 73505 h 228335"/>
                <a:gd name="connsiteX20" fmla="*/ 14078 w 208006"/>
                <a:gd name="connsiteY20" fmla="*/ 29714 h 22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006" h="228335">
                  <a:moveTo>
                    <a:pt x="147018" y="157958"/>
                  </a:moveTo>
                  <a:lnTo>
                    <a:pt x="147018" y="129807"/>
                  </a:lnTo>
                  <a:cubicBezTo>
                    <a:pt x="139198" y="126679"/>
                    <a:pt x="128245" y="123551"/>
                    <a:pt x="117300" y="123551"/>
                  </a:cubicBezTo>
                  <a:cubicBezTo>
                    <a:pt x="78200" y="123551"/>
                    <a:pt x="67256" y="137627"/>
                    <a:pt x="67256" y="154830"/>
                  </a:cubicBezTo>
                  <a:cubicBezTo>
                    <a:pt x="67256" y="167342"/>
                    <a:pt x="75076" y="181417"/>
                    <a:pt x="100098" y="181417"/>
                  </a:cubicBezTo>
                  <a:cubicBezTo>
                    <a:pt x="118863" y="181417"/>
                    <a:pt x="139198" y="172034"/>
                    <a:pt x="147018" y="157958"/>
                  </a:cubicBezTo>
                  <a:close/>
                  <a:moveTo>
                    <a:pt x="14078" y="29714"/>
                  </a:moveTo>
                  <a:cubicBezTo>
                    <a:pt x="37538" y="10947"/>
                    <a:pt x="71942" y="0"/>
                    <a:pt x="111042" y="0"/>
                  </a:cubicBezTo>
                  <a:cubicBezTo>
                    <a:pt x="170469" y="0"/>
                    <a:pt x="208007" y="32842"/>
                    <a:pt x="208007" y="90708"/>
                  </a:cubicBezTo>
                  <a:lnTo>
                    <a:pt x="208007" y="223643"/>
                  </a:lnTo>
                  <a:lnTo>
                    <a:pt x="145447" y="223643"/>
                  </a:lnTo>
                  <a:lnTo>
                    <a:pt x="145447" y="214260"/>
                  </a:lnTo>
                  <a:cubicBezTo>
                    <a:pt x="145447" y="206440"/>
                    <a:pt x="145447" y="201748"/>
                    <a:pt x="147018" y="193929"/>
                  </a:cubicBezTo>
                  <a:lnTo>
                    <a:pt x="145447" y="193929"/>
                  </a:lnTo>
                  <a:cubicBezTo>
                    <a:pt x="136065" y="212696"/>
                    <a:pt x="109480" y="228335"/>
                    <a:pt x="79762" y="228335"/>
                  </a:cubicBezTo>
                  <a:cubicBezTo>
                    <a:pt x="31280" y="228335"/>
                    <a:pt x="0" y="203312"/>
                    <a:pt x="0" y="161086"/>
                  </a:cubicBezTo>
                  <a:cubicBezTo>
                    <a:pt x="0" y="106348"/>
                    <a:pt x="46920" y="89144"/>
                    <a:pt x="103222" y="89144"/>
                  </a:cubicBezTo>
                  <a:cubicBezTo>
                    <a:pt x="118863" y="89144"/>
                    <a:pt x="134503" y="90708"/>
                    <a:pt x="145447" y="95401"/>
                  </a:cubicBezTo>
                  <a:cubicBezTo>
                    <a:pt x="145447" y="68813"/>
                    <a:pt x="134503" y="53173"/>
                    <a:pt x="101660" y="53173"/>
                  </a:cubicBezTo>
                  <a:cubicBezTo>
                    <a:pt x="84458" y="53173"/>
                    <a:pt x="60998" y="59429"/>
                    <a:pt x="40662" y="73505"/>
                  </a:cubicBezTo>
                  <a:lnTo>
                    <a:pt x="14078" y="297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1244CCB-7C65-44C1-B761-FCF4D1A7AAAC}"/>
                </a:ext>
              </a:extLst>
            </p:cNvPr>
            <p:cNvSpPr/>
            <p:nvPr/>
          </p:nvSpPr>
          <p:spPr>
            <a:xfrm>
              <a:off x="9115724" y="2082879"/>
              <a:ext cx="220513" cy="218952"/>
            </a:xfrm>
            <a:custGeom>
              <a:avLst/>
              <a:gdLst>
                <a:gd name="connsiteX0" fmla="*/ 157953 w 220513"/>
                <a:gd name="connsiteY0" fmla="*/ 132936 h 218952"/>
                <a:gd name="connsiteX1" fmla="*/ 64122 w 220513"/>
                <a:gd name="connsiteY1" fmla="*/ 132936 h 218952"/>
                <a:gd name="connsiteX2" fmla="*/ 64122 w 220513"/>
                <a:gd name="connsiteY2" fmla="*/ 218952 h 218952"/>
                <a:gd name="connsiteX3" fmla="*/ 0 w 220513"/>
                <a:gd name="connsiteY3" fmla="*/ 218952 h 218952"/>
                <a:gd name="connsiteX4" fmla="*/ 0 w 220513"/>
                <a:gd name="connsiteY4" fmla="*/ 0 h 218952"/>
                <a:gd name="connsiteX5" fmla="*/ 64122 w 220513"/>
                <a:gd name="connsiteY5" fmla="*/ 0 h 218952"/>
                <a:gd name="connsiteX6" fmla="*/ 64122 w 220513"/>
                <a:gd name="connsiteY6" fmla="*/ 82889 h 218952"/>
                <a:gd name="connsiteX7" fmla="*/ 157953 w 220513"/>
                <a:gd name="connsiteY7" fmla="*/ 82889 h 218952"/>
                <a:gd name="connsiteX8" fmla="*/ 157953 w 220513"/>
                <a:gd name="connsiteY8" fmla="*/ 0 h 218952"/>
                <a:gd name="connsiteX9" fmla="*/ 220513 w 220513"/>
                <a:gd name="connsiteY9" fmla="*/ 0 h 218952"/>
                <a:gd name="connsiteX10" fmla="*/ 220513 w 220513"/>
                <a:gd name="connsiteY10" fmla="*/ 218952 h 218952"/>
                <a:gd name="connsiteX11" fmla="*/ 157953 w 220513"/>
                <a:gd name="connsiteY11" fmla="*/ 218952 h 218952"/>
                <a:gd name="connsiteX12" fmla="*/ 157953 w 220513"/>
                <a:gd name="connsiteY12" fmla="*/ 132936 h 21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513" h="218952">
                  <a:moveTo>
                    <a:pt x="157953" y="132936"/>
                  </a:moveTo>
                  <a:lnTo>
                    <a:pt x="64122" y="132936"/>
                  </a:lnTo>
                  <a:lnTo>
                    <a:pt x="64122" y="218952"/>
                  </a:lnTo>
                  <a:lnTo>
                    <a:pt x="0" y="218952"/>
                  </a:lnTo>
                  <a:lnTo>
                    <a:pt x="0" y="0"/>
                  </a:lnTo>
                  <a:lnTo>
                    <a:pt x="64122" y="0"/>
                  </a:lnTo>
                  <a:lnTo>
                    <a:pt x="64122" y="82889"/>
                  </a:lnTo>
                  <a:lnTo>
                    <a:pt x="157953" y="82889"/>
                  </a:lnTo>
                  <a:lnTo>
                    <a:pt x="157953" y="0"/>
                  </a:lnTo>
                  <a:lnTo>
                    <a:pt x="220513" y="0"/>
                  </a:lnTo>
                  <a:lnTo>
                    <a:pt x="220513" y="218952"/>
                  </a:lnTo>
                  <a:lnTo>
                    <a:pt x="157953" y="218952"/>
                  </a:lnTo>
                  <a:lnTo>
                    <a:pt x="157953" y="132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36584086-CB43-4676-9F97-71E62F85777B}"/>
                </a:ext>
              </a:extLst>
            </p:cNvPr>
            <p:cNvSpPr/>
            <p:nvPr/>
          </p:nvSpPr>
          <p:spPr>
            <a:xfrm>
              <a:off x="9394111" y="2082879"/>
              <a:ext cx="225209" cy="218952"/>
            </a:xfrm>
            <a:custGeom>
              <a:avLst/>
              <a:gdLst>
                <a:gd name="connsiteX0" fmla="*/ 0 w 225209"/>
                <a:gd name="connsiteY0" fmla="*/ 0 h 218952"/>
                <a:gd name="connsiteX1" fmla="*/ 59426 w 225209"/>
                <a:gd name="connsiteY1" fmla="*/ 0 h 218952"/>
                <a:gd name="connsiteX2" fmla="*/ 59426 w 225209"/>
                <a:gd name="connsiteY2" fmla="*/ 104785 h 218952"/>
                <a:gd name="connsiteX3" fmla="*/ 150143 w 225209"/>
                <a:gd name="connsiteY3" fmla="*/ 0 h 218952"/>
                <a:gd name="connsiteX4" fmla="*/ 223647 w 225209"/>
                <a:gd name="connsiteY4" fmla="*/ 0 h 218952"/>
                <a:gd name="connsiteX5" fmla="*/ 126682 w 225209"/>
                <a:gd name="connsiteY5" fmla="*/ 104785 h 218952"/>
                <a:gd name="connsiteX6" fmla="*/ 225209 w 225209"/>
                <a:gd name="connsiteY6" fmla="*/ 218952 h 218952"/>
                <a:gd name="connsiteX7" fmla="*/ 147009 w 225209"/>
                <a:gd name="connsiteY7" fmla="*/ 218952 h 218952"/>
                <a:gd name="connsiteX8" fmla="*/ 68818 w 225209"/>
                <a:gd name="connsiteY8" fmla="*/ 125116 h 218952"/>
                <a:gd name="connsiteX9" fmla="*/ 59426 w 225209"/>
                <a:gd name="connsiteY9" fmla="*/ 136064 h 218952"/>
                <a:gd name="connsiteX10" fmla="*/ 59426 w 225209"/>
                <a:gd name="connsiteY10" fmla="*/ 218952 h 218952"/>
                <a:gd name="connsiteX11" fmla="*/ 0 w 225209"/>
                <a:gd name="connsiteY11" fmla="*/ 218952 h 218952"/>
                <a:gd name="connsiteX12" fmla="*/ 0 w 225209"/>
                <a:gd name="connsiteY12" fmla="*/ 0 h 21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209" h="218952">
                  <a:moveTo>
                    <a:pt x="0" y="0"/>
                  </a:moveTo>
                  <a:lnTo>
                    <a:pt x="59426" y="0"/>
                  </a:lnTo>
                  <a:lnTo>
                    <a:pt x="59426" y="104785"/>
                  </a:lnTo>
                  <a:lnTo>
                    <a:pt x="150143" y="0"/>
                  </a:lnTo>
                  <a:lnTo>
                    <a:pt x="223647" y="0"/>
                  </a:lnTo>
                  <a:lnTo>
                    <a:pt x="126682" y="104785"/>
                  </a:lnTo>
                  <a:lnTo>
                    <a:pt x="225209" y="218952"/>
                  </a:lnTo>
                  <a:lnTo>
                    <a:pt x="147009" y="218952"/>
                  </a:lnTo>
                  <a:lnTo>
                    <a:pt x="68818" y="125116"/>
                  </a:lnTo>
                  <a:lnTo>
                    <a:pt x="59426" y="136064"/>
                  </a:lnTo>
                  <a:lnTo>
                    <a:pt x="59426" y="218952"/>
                  </a:lnTo>
                  <a:lnTo>
                    <a:pt x="0" y="218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003567F8-3715-4EDC-97F2-6AC843546C57}"/>
                </a:ext>
              </a:extLst>
            </p:cNvPr>
            <p:cNvSpPr/>
            <p:nvPr/>
          </p:nvSpPr>
          <p:spPr>
            <a:xfrm>
              <a:off x="9783550" y="2006241"/>
              <a:ext cx="254917" cy="295584"/>
            </a:xfrm>
            <a:custGeom>
              <a:avLst/>
              <a:gdLst>
                <a:gd name="connsiteX0" fmla="*/ 70371 w 254917"/>
                <a:gd name="connsiteY0" fmla="*/ 59429 h 295584"/>
                <a:gd name="connsiteX1" fmla="*/ 70371 w 254917"/>
                <a:gd name="connsiteY1" fmla="*/ 151702 h 295584"/>
                <a:gd name="connsiteX2" fmla="*/ 121987 w 254917"/>
                <a:gd name="connsiteY2" fmla="*/ 151702 h 295584"/>
                <a:gd name="connsiteX3" fmla="*/ 184537 w 254917"/>
                <a:gd name="connsiteY3" fmla="*/ 106348 h 295584"/>
                <a:gd name="connsiteX4" fmla="*/ 125111 w 254917"/>
                <a:gd name="connsiteY4" fmla="*/ 60993 h 295584"/>
                <a:gd name="connsiteX5" fmla="*/ 70371 w 254917"/>
                <a:gd name="connsiteY5" fmla="*/ 60993 h 295584"/>
                <a:gd name="connsiteX6" fmla="*/ 70371 w 254917"/>
                <a:gd name="connsiteY6" fmla="*/ 59429 h 295584"/>
                <a:gd name="connsiteX7" fmla="*/ 0 w 254917"/>
                <a:gd name="connsiteY7" fmla="*/ 295585 h 295584"/>
                <a:gd name="connsiteX8" fmla="*/ 0 w 254917"/>
                <a:gd name="connsiteY8" fmla="*/ 0 h 295584"/>
                <a:gd name="connsiteX9" fmla="*/ 129807 w 254917"/>
                <a:gd name="connsiteY9" fmla="*/ 0 h 295584"/>
                <a:gd name="connsiteX10" fmla="*/ 254918 w 254917"/>
                <a:gd name="connsiteY10" fmla="*/ 104784 h 295584"/>
                <a:gd name="connsiteX11" fmla="*/ 126673 w 254917"/>
                <a:gd name="connsiteY11" fmla="*/ 209568 h 295584"/>
                <a:gd name="connsiteX12" fmla="*/ 70371 w 254917"/>
                <a:gd name="connsiteY12" fmla="*/ 209568 h 295584"/>
                <a:gd name="connsiteX13" fmla="*/ 70371 w 254917"/>
                <a:gd name="connsiteY13" fmla="*/ 294021 h 295584"/>
                <a:gd name="connsiteX14" fmla="*/ 0 w 254917"/>
                <a:gd name="connsiteY14" fmla="*/ 294021 h 295584"/>
                <a:gd name="connsiteX15" fmla="*/ 0 w 254917"/>
                <a:gd name="connsiteY15" fmla="*/ 295585 h 29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917" h="295584">
                  <a:moveTo>
                    <a:pt x="70371" y="59429"/>
                  </a:moveTo>
                  <a:lnTo>
                    <a:pt x="70371" y="151702"/>
                  </a:lnTo>
                  <a:lnTo>
                    <a:pt x="121987" y="151702"/>
                  </a:lnTo>
                  <a:cubicBezTo>
                    <a:pt x="167335" y="151702"/>
                    <a:pt x="184537" y="131371"/>
                    <a:pt x="184537" y="106348"/>
                  </a:cubicBezTo>
                  <a:cubicBezTo>
                    <a:pt x="184537" y="82888"/>
                    <a:pt x="168897" y="60993"/>
                    <a:pt x="125111" y="60993"/>
                  </a:cubicBezTo>
                  <a:lnTo>
                    <a:pt x="70371" y="60993"/>
                  </a:lnTo>
                  <a:lnTo>
                    <a:pt x="70371" y="59429"/>
                  </a:lnTo>
                  <a:close/>
                  <a:moveTo>
                    <a:pt x="0" y="295585"/>
                  </a:moveTo>
                  <a:lnTo>
                    <a:pt x="0" y="0"/>
                  </a:lnTo>
                  <a:lnTo>
                    <a:pt x="129807" y="0"/>
                  </a:lnTo>
                  <a:cubicBezTo>
                    <a:pt x="229896" y="0"/>
                    <a:pt x="254918" y="54737"/>
                    <a:pt x="254918" y="104784"/>
                  </a:cubicBezTo>
                  <a:cubicBezTo>
                    <a:pt x="254918" y="154830"/>
                    <a:pt x="223638" y="209568"/>
                    <a:pt x="126673" y="209568"/>
                  </a:cubicBezTo>
                  <a:lnTo>
                    <a:pt x="70371" y="209568"/>
                  </a:lnTo>
                  <a:lnTo>
                    <a:pt x="70371" y="294021"/>
                  </a:lnTo>
                  <a:lnTo>
                    <a:pt x="0" y="294021"/>
                  </a:lnTo>
                  <a:lnTo>
                    <a:pt x="0" y="295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A6E20265-8128-49E3-96AB-B7B8AC2DE058}"/>
                </a:ext>
              </a:extLst>
            </p:cNvPr>
            <p:cNvSpPr/>
            <p:nvPr/>
          </p:nvSpPr>
          <p:spPr>
            <a:xfrm>
              <a:off x="10072853" y="2076610"/>
              <a:ext cx="250231" cy="228336"/>
            </a:xfrm>
            <a:custGeom>
              <a:avLst/>
              <a:gdLst>
                <a:gd name="connsiteX0" fmla="*/ 125120 w 250231"/>
                <a:gd name="connsiteY0" fmla="*/ 176726 h 228336"/>
                <a:gd name="connsiteX1" fmla="*/ 182985 w 250231"/>
                <a:gd name="connsiteY1" fmla="*/ 115732 h 228336"/>
                <a:gd name="connsiteX2" fmla="*/ 125120 w 250231"/>
                <a:gd name="connsiteY2" fmla="*/ 53174 h 228336"/>
                <a:gd name="connsiteX3" fmla="*/ 67246 w 250231"/>
                <a:gd name="connsiteY3" fmla="*/ 115732 h 228336"/>
                <a:gd name="connsiteX4" fmla="*/ 125120 w 250231"/>
                <a:gd name="connsiteY4" fmla="*/ 176726 h 228336"/>
                <a:gd name="connsiteX5" fmla="*/ 125120 w 250231"/>
                <a:gd name="connsiteY5" fmla="*/ 0 h 228336"/>
                <a:gd name="connsiteX6" fmla="*/ 250231 w 250231"/>
                <a:gd name="connsiteY6" fmla="*/ 114168 h 228336"/>
                <a:gd name="connsiteX7" fmla="*/ 125120 w 250231"/>
                <a:gd name="connsiteY7" fmla="*/ 228336 h 228336"/>
                <a:gd name="connsiteX8" fmla="*/ 0 w 250231"/>
                <a:gd name="connsiteY8" fmla="*/ 114168 h 228336"/>
                <a:gd name="connsiteX9" fmla="*/ 125120 w 250231"/>
                <a:gd name="connsiteY9" fmla="*/ 0 h 22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231" h="228336">
                  <a:moveTo>
                    <a:pt x="125120" y="176726"/>
                  </a:moveTo>
                  <a:cubicBezTo>
                    <a:pt x="161087" y="176726"/>
                    <a:pt x="182985" y="156394"/>
                    <a:pt x="182985" y="115732"/>
                  </a:cubicBezTo>
                  <a:cubicBezTo>
                    <a:pt x="182985" y="73505"/>
                    <a:pt x="159525" y="53174"/>
                    <a:pt x="125120" y="53174"/>
                  </a:cubicBezTo>
                  <a:cubicBezTo>
                    <a:pt x="93840" y="53174"/>
                    <a:pt x="67246" y="73505"/>
                    <a:pt x="67246" y="115732"/>
                  </a:cubicBezTo>
                  <a:cubicBezTo>
                    <a:pt x="67246" y="151703"/>
                    <a:pt x="90706" y="176726"/>
                    <a:pt x="125120" y="176726"/>
                  </a:cubicBezTo>
                  <a:close/>
                  <a:moveTo>
                    <a:pt x="125120" y="0"/>
                  </a:moveTo>
                  <a:cubicBezTo>
                    <a:pt x="198625" y="0"/>
                    <a:pt x="250231" y="43790"/>
                    <a:pt x="250231" y="114168"/>
                  </a:cubicBezTo>
                  <a:cubicBezTo>
                    <a:pt x="250231" y="184545"/>
                    <a:pt x="197053" y="228336"/>
                    <a:pt x="125120" y="228336"/>
                  </a:cubicBezTo>
                  <a:cubicBezTo>
                    <a:pt x="54740" y="228336"/>
                    <a:pt x="0" y="184545"/>
                    <a:pt x="0" y="114168"/>
                  </a:cubicBezTo>
                  <a:cubicBezTo>
                    <a:pt x="0" y="43790"/>
                    <a:pt x="53178" y="0"/>
                    <a:pt x="1251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DFCA12AA-908B-464F-A988-3C9F18E21D20}"/>
                </a:ext>
              </a:extLst>
            </p:cNvPr>
            <p:cNvSpPr/>
            <p:nvPr/>
          </p:nvSpPr>
          <p:spPr>
            <a:xfrm>
              <a:off x="10357507" y="2076610"/>
              <a:ext cx="218960" cy="228336"/>
            </a:xfrm>
            <a:custGeom>
              <a:avLst/>
              <a:gdLst>
                <a:gd name="connsiteX0" fmla="*/ 218961 w 218960"/>
                <a:gd name="connsiteY0" fmla="*/ 190801 h 228336"/>
                <a:gd name="connsiteX1" fmla="*/ 123558 w 218960"/>
                <a:gd name="connsiteY1" fmla="*/ 228336 h 228336"/>
                <a:gd name="connsiteX2" fmla="*/ 0 w 218960"/>
                <a:gd name="connsiteY2" fmla="*/ 114168 h 228336"/>
                <a:gd name="connsiteX3" fmla="*/ 120425 w 218960"/>
                <a:gd name="connsiteY3" fmla="*/ 0 h 228336"/>
                <a:gd name="connsiteX4" fmla="*/ 215827 w 218960"/>
                <a:gd name="connsiteY4" fmla="*/ 32843 h 228336"/>
                <a:gd name="connsiteX5" fmla="*/ 186109 w 218960"/>
                <a:gd name="connsiteY5" fmla="*/ 73505 h 228336"/>
                <a:gd name="connsiteX6" fmla="*/ 128245 w 218960"/>
                <a:gd name="connsiteY6" fmla="*/ 54738 h 228336"/>
                <a:gd name="connsiteX7" fmla="*/ 68818 w 218960"/>
                <a:gd name="connsiteY7" fmla="*/ 114168 h 228336"/>
                <a:gd name="connsiteX8" fmla="*/ 131378 w 218960"/>
                <a:gd name="connsiteY8" fmla="*/ 173598 h 228336"/>
                <a:gd name="connsiteX9" fmla="*/ 189243 w 218960"/>
                <a:gd name="connsiteY9" fmla="*/ 151703 h 228336"/>
                <a:gd name="connsiteX10" fmla="*/ 218961 w 218960"/>
                <a:gd name="connsiteY10" fmla="*/ 190801 h 22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960" h="228336">
                  <a:moveTo>
                    <a:pt x="218961" y="190801"/>
                  </a:moveTo>
                  <a:cubicBezTo>
                    <a:pt x="195501" y="215824"/>
                    <a:pt x="164221" y="228336"/>
                    <a:pt x="123558" y="228336"/>
                  </a:cubicBezTo>
                  <a:cubicBezTo>
                    <a:pt x="56302" y="228336"/>
                    <a:pt x="0" y="186109"/>
                    <a:pt x="0" y="114168"/>
                  </a:cubicBezTo>
                  <a:cubicBezTo>
                    <a:pt x="0" y="45354"/>
                    <a:pt x="51616" y="0"/>
                    <a:pt x="120425" y="0"/>
                  </a:cubicBezTo>
                  <a:cubicBezTo>
                    <a:pt x="172041" y="0"/>
                    <a:pt x="200187" y="17203"/>
                    <a:pt x="215827" y="32843"/>
                  </a:cubicBezTo>
                  <a:lnTo>
                    <a:pt x="186109" y="73505"/>
                  </a:lnTo>
                  <a:cubicBezTo>
                    <a:pt x="168907" y="59430"/>
                    <a:pt x="147018" y="54738"/>
                    <a:pt x="128245" y="54738"/>
                  </a:cubicBezTo>
                  <a:cubicBezTo>
                    <a:pt x="93840" y="54738"/>
                    <a:pt x="68818" y="75069"/>
                    <a:pt x="68818" y="114168"/>
                  </a:cubicBezTo>
                  <a:cubicBezTo>
                    <a:pt x="68818" y="150139"/>
                    <a:pt x="95403" y="173598"/>
                    <a:pt x="131378" y="173598"/>
                  </a:cubicBezTo>
                  <a:cubicBezTo>
                    <a:pt x="154839" y="173598"/>
                    <a:pt x="173603" y="165778"/>
                    <a:pt x="189243" y="151703"/>
                  </a:cubicBezTo>
                  <a:lnTo>
                    <a:pt x="218961" y="1908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0D067914-F423-40F9-B6BB-1E4D5CE94430}"/>
                </a:ext>
              </a:extLst>
            </p:cNvPr>
            <p:cNvSpPr/>
            <p:nvPr/>
          </p:nvSpPr>
          <p:spPr>
            <a:xfrm>
              <a:off x="10601471" y="2076610"/>
              <a:ext cx="218951" cy="228336"/>
            </a:xfrm>
            <a:custGeom>
              <a:avLst/>
              <a:gdLst>
                <a:gd name="connsiteX0" fmla="*/ 218951 w 218951"/>
                <a:gd name="connsiteY0" fmla="*/ 190801 h 228336"/>
                <a:gd name="connsiteX1" fmla="*/ 123549 w 218951"/>
                <a:gd name="connsiteY1" fmla="*/ 228336 h 228336"/>
                <a:gd name="connsiteX2" fmla="*/ 0 w 218951"/>
                <a:gd name="connsiteY2" fmla="*/ 114168 h 228336"/>
                <a:gd name="connsiteX3" fmla="*/ 120415 w 218951"/>
                <a:gd name="connsiteY3" fmla="*/ 0 h 228336"/>
                <a:gd name="connsiteX4" fmla="*/ 215817 w 218951"/>
                <a:gd name="connsiteY4" fmla="*/ 32843 h 228336"/>
                <a:gd name="connsiteX5" fmla="*/ 186109 w 218951"/>
                <a:gd name="connsiteY5" fmla="*/ 73505 h 228336"/>
                <a:gd name="connsiteX6" fmla="*/ 128235 w 218951"/>
                <a:gd name="connsiteY6" fmla="*/ 54738 h 228336"/>
                <a:gd name="connsiteX7" fmla="*/ 68809 w 218951"/>
                <a:gd name="connsiteY7" fmla="*/ 114168 h 228336"/>
                <a:gd name="connsiteX8" fmla="*/ 131369 w 218951"/>
                <a:gd name="connsiteY8" fmla="*/ 173598 h 228336"/>
                <a:gd name="connsiteX9" fmla="*/ 189233 w 218951"/>
                <a:gd name="connsiteY9" fmla="*/ 151703 h 228336"/>
                <a:gd name="connsiteX10" fmla="*/ 218951 w 218951"/>
                <a:gd name="connsiteY10" fmla="*/ 190801 h 22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951" h="228336">
                  <a:moveTo>
                    <a:pt x="218951" y="190801"/>
                  </a:moveTo>
                  <a:cubicBezTo>
                    <a:pt x="195491" y="215824"/>
                    <a:pt x="164211" y="228336"/>
                    <a:pt x="123549" y="228336"/>
                  </a:cubicBezTo>
                  <a:cubicBezTo>
                    <a:pt x="56302" y="228336"/>
                    <a:pt x="0" y="186109"/>
                    <a:pt x="0" y="114168"/>
                  </a:cubicBezTo>
                  <a:cubicBezTo>
                    <a:pt x="0" y="45354"/>
                    <a:pt x="51606" y="0"/>
                    <a:pt x="120415" y="0"/>
                  </a:cubicBezTo>
                  <a:cubicBezTo>
                    <a:pt x="172031" y="0"/>
                    <a:pt x="200177" y="17203"/>
                    <a:pt x="215817" y="32843"/>
                  </a:cubicBezTo>
                  <a:lnTo>
                    <a:pt x="186109" y="73505"/>
                  </a:lnTo>
                  <a:cubicBezTo>
                    <a:pt x="168897" y="59430"/>
                    <a:pt x="147009" y="54738"/>
                    <a:pt x="128235" y="54738"/>
                  </a:cubicBezTo>
                  <a:cubicBezTo>
                    <a:pt x="93831" y="54738"/>
                    <a:pt x="68809" y="75069"/>
                    <a:pt x="68809" y="114168"/>
                  </a:cubicBezTo>
                  <a:cubicBezTo>
                    <a:pt x="68809" y="150139"/>
                    <a:pt x="95393" y="173598"/>
                    <a:pt x="131369" y="173598"/>
                  </a:cubicBezTo>
                  <a:cubicBezTo>
                    <a:pt x="154829" y="173598"/>
                    <a:pt x="173593" y="165778"/>
                    <a:pt x="189233" y="151703"/>
                  </a:cubicBezTo>
                  <a:lnTo>
                    <a:pt x="218951" y="1908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9C16FEDA-EE47-4597-AA50-AA852E9CB83D}"/>
                </a:ext>
              </a:extLst>
            </p:cNvPr>
            <p:cNvSpPr/>
            <p:nvPr/>
          </p:nvSpPr>
          <p:spPr>
            <a:xfrm>
              <a:off x="10857960" y="2082879"/>
              <a:ext cx="220513" cy="218952"/>
            </a:xfrm>
            <a:custGeom>
              <a:avLst/>
              <a:gdLst>
                <a:gd name="connsiteX0" fmla="*/ 0 w 220513"/>
                <a:gd name="connsiteY0" fmla="*/ 218952 h 218952"/>
                <a:gd name="connsiteX1" fmla="*/ 0 w 220513"/>
                <a:gd name="connsiteY1" fmla="*/ 0 h 218952"/>
                <a:gd name="connsiteX2" fmla="*/ 60988 w 220513"/>
                <a:gd name="connsiteY2" fmla="*/ 0 h 218952"/>
                <a:gd name="connsiteX3" fmla="*/ 60988 w 220513"/>
                <a:gd name="connsiteY3" fmla="*/ 98529 h 218952"/>
                <a:gd name="connsiteX4" fmla="*/ 59426 w 220513"/>
                <a:gd name="connsiteY4" fmla="*/ 134499 h 218952"/>
                <a:gd name="connsiteX5" fmla="*/ 79762 w 220513"/>
                <a:gd name="connsiteY5" fmla="*/ 107913 h 218952"/>
                <a:gd name="connsiteX6" fmla="*/ 175165 w 220513"/>
                <a:gd name="connsiteY6" fmla="*/ 0 h 218952"/>
                <a:gd name="connsiteX7" fmla="*/ 220513 w 220513"/>
                <a:gd name="connsiteY7" fmla="*/ 0 h 218952"/>
                <a:gd name="connsiteX8" fmla="*/ 220513 w 220513"/>
                <a:gd name="connsiteY8" fmla="*/ 218952 h 218952"/>
                <a:gd name="connsiteX9" fmla="*/ 159525 w 220513"/>
                <a:gd name="connsiteY9" fmla="*/ 218952 h 218952"/>
                <a:gd name="connsiteX10" fmla="*/ 159525 w 220513"/>
                <a:gd name="connsiteY10" fmla="*/ 117296 h 218952"/>
                <a:gd name="connsiteX11" fmla="*/ 162649 w 220513"/>
                <a:gd name="connsiteY11" fmla="*/ 81325 h 218952"/>
                <a:gd name="connsiteX12" fmla="*/ 142322 w 220513"/>
                <a:gd name="connsiteY12" fmla="*/ 107913 h 218952"/>
                <a:gd name="connsiteX13" fmla="*/ 46920 w 220513"/>
                <a:gd name="connsiteY13" fmla="*/ 218952 h 218952"/>
                <a:gd name="connsiteX14" fmla="*/ 0 w 220513"/>
                <a:gd name="connsiteY14" fmla="*/ 218952 h 21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513" h="218952">
                  <a:moveTo>
                    <a:pt x="0" y="218952"/>
                  </a:moveTo>
                  <a:lnTo>
                    <a:pt x="0" y="0"/>
                  </a:lnTo>
                  <a:lnTo>
                    <a:pt x="60988" y="0"/>
                  </a:lnTo>
                  <a:lnTo>
                    <a:pt x="60988" y="98529"/>
                  </a:lnTo>
                  <a:lnTo>
                    <a:pt x="59426" y="134499"/>
                  </a:lnTo>
                  <a:lnTo>
                    <a:pt x="79762" y="107913"/>
                  </a:lnTo>
                  <a:lnTo>
                    <a:pt x="175165" y="0"/>
                  </a:lnTo>
                  <a:lnTo>
                    <a:pt x="220513" y="0"/>
                  </a:lnTo>
                  <a:lnTo>
                    <a:pt x="220513" y="218952"/>
                  </a:lnTo>
                  <a:lnTo>
                    <a:pt x="159525" y="218952"/>
                  </a:lnTo>
                  <a:lnTo>
                    <a:pt x="159525" y="117296"/>
                  </a:lnTo>
                  <a:lnTo>
                    <a:pt x="162649" y="81325"/>
                  </a:lnTo>
                  <a:lnTo>
                    <a:pt x="142322" y="107913"/>
                  </a:lnTo>
                  <a:lnTo>
                    <a:pt x="46920" y="218952"/>
                  </a:lnTo>
                  <a:lnTo>
                    <a:pt x="0" y="218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82C85FD-1BE3-45E8-A6D6-0D3605B6B633}"/>
                </a:ext>
              </a:extLst>
            </p:cNvPr>
            <p:cNvSpPr/>
            <p:nvPr/>
          </p:nvSpPr>
          <p:spPr>
            <a:xfrm>
              <a:off x="11137910" y="2082879"/>
              <a:ext cx="220513" cy="218952"/>
            </a:xfrm>
            <a:custGeom>
              <a:avLst/>
              <a:gdLst>
                <a:gd name="connsiteX0" fmla="*/ 0 w 220513"/>
                <a:gd name="connsiteY0" fmla="*/ 218952 h 218952"/>
                <a:gd name="connsiteX1" fmla="*/ 0 w 220513"/>
                <a:gd name="connsiteY1" fmla="*/ 0 h 218952"/>
                <a:gd name="connsiteX2" fmla="*/ 60989 w 220513"/>
                <a:gd name="connsiteY2" fmla="*/ 0 h 218952"/>
                <a:gd name="connsiteX3" fmla="*/ 60989 w 220513"/>
                <a:gd name="connsiteY3" fmla="*/ 98529 h 218952"/>
                <a:gd name="connsiteX4" fmla="*/ 59427 w 220513"/>
                <a:gd name="connsiteY4" fmla="*/ 134499 h 218952"/>
                <a:gd name="connsiteX5" fmla="*/ 79762 w 220513"/>
                <a:gd name="connsiteY5" fmla="*/ 107913 h 218952"/>
                <a:gd name="connsiteX6" fmla="*/ 175165 w 220513"/>
                <a:gd name="connsiteY6" fmla="*/ 0 h 218952"/>
                <a:gd name="connsiteX7" fmla="*/ 220513 w 220513"/>
                <a:gd name="connsiteY7" fmla="*/ 0 h 218952"/>
                <a:gd name="connsiteX8" fmla="*/ 220513 w 220513"/>
                <a:gd name="connsiteY8" fmla="*/ 218952 h 218952"/>
                <a:gd name="connsiteX9" fmla="*/ 159525 w 220513"/>
                <a:gd name="connsiteY9" fmla="*/ 218952 h 218952"/>
                <a:gd name="connsiteX10" fmla="*/ 159525 w 220513"/>
                <a:gd name="connsiteY10" fmla="*/ 117296 h 218952"/>
                <a:gd name="connsiteX11" fmla="*/ 162649 w 220513"/>
                <a:gd name="connsiteY11" fmla="*/ 81325 h 218952"/>
                <a:gd name="connsiteX12" fmla="*/ 142323 w 220513"/>
                <a:gd name="connsiteY12" fmla="*/ 107913 h 218952"/>
                <a:gd name="connsiteX13" fmla="*/ 45358 w 220513"/>
                <a:gd name="connsiteY13" fmla="*/ 218952 h 218952"/>
                <a:gd name="connsiteX14" fmla="*/ 0 w 220513"/>
                <a:gd name="connsiteY14" fmla="*/ 218952 h 21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513" h="218952">
                  <a:moveTo>
                    <a:pt x="0" y="218952"/>
                  </a:moveTo>
                  <a:lnTo>
                    <a:pt x="0" y="0"/>
                  </a:lnTo>
                  <a:lnTo>
                    <a:pt x="60989" y="0"/>
                  </a:lnTo>
                  <a:lnTo>
                    <a:pt x="60989" y="98529"/>
                  </a:lnTo>
                  <a:lnTo>
                    <a:pt x="59427" y="134499"/>
                  </a:lnTo>
                  <a:lnTo>
                    <a:pt x="79762" y="107913"/>
                  </a:lnTo>
                  <a:lnTo>
                    <a:pt x="175165" y="0"/>
                  </a:lnTo>
                  <a:lnTo>
                    <a:pt x="220513" y="0"/>
                  </a:lnTo>
                  <a:lnTo>
                    <a:pt x="220513" y="218952"/>
                  </a:lnTo>
                  <a:lnTo>
                    <a:pt x="159525" y="218952"/>
                  </a:lnTo>
                  <a:lnTo>
                    <a:pt x="159525" y="117296"/>
                  </a:lnTo>
                  <a:lnTo>
                    <a:pt x="162649" y="81325"/>
                  </a:lnTo>
                  <a:lnTo>
                    <a:pt x="142323" y="107913"/>
                  </a:lnTo>
                  <a:lnTo>
                    <a:pt x="45358" y="218952"/>
                  </a:lnTo>
                  <a:lnTo>
                    <a:pt x="0" y="218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05E744F5-9B39-46DF-A294-96448C911F2E}"/>
                </a:ext>
              </a:extLst>
            </p:cNvPr>
            <p:cNvSpPr/>
            <p:nvPr/>
          </p:nvSpPr>
          <p:spPr>
            <a:xfrm>
              <a:off x="8527688" y="2451975"/>
              <a:ext cx="306533" cy="294021"/>
            </a:xfrm>
            <a:custGeom>
              <a:avLst/>
              <a:gdLst>
                <a:gd name="connsiteX0" fmla="*/ 306534 w 306533"/>
                <a:gd name="connsiteY0" fmla="*/ 0 h 294021"/>
                <a:gd name="connsiteX1" fmla="*/ 200187 w 306533"/>
                <a:gd name="connsiteY1" fmla="*/ 225208 h 294021"/>
                <a:gd name="connsiteX2" fmla="*/ 164211 w 306533"/>
                <a:gd name="connsiteY2" fmla="*/ 276818 h 294021"/>
                <a:gd name="connsiteX3" fmla="*/ 115729 w 306533"/>
                <a:gd name="connsiteY3" fmla="*/ 294021 h 294021"/>
                <a:gd name="connsiteX4" fmla="*/ 56302 w 306533"/>
                <a:gd name="connsiteY4" fmla="*/ 259614 h 294021"/>
                <a:gd name="connsiteX5" fmla="*/ 98527 w 306533"/>
                <a:gd name="connsiteY5" fmla="*/ 222080 h 294021"/>
                <a:gd name="connsiteX6" fmla="*/ 117291 w 306533"/>
                <a:gd name="connsiteY6" fmla="*/ 233027 h 294021"/>
                <a:gd name="connsiteX7" fmla="*/ 137627 w 306533"/>
                <a:gd name="connsiteY7" fmla="*/ 215824 h 294021"/>
                <a:gd name="connsiteX8" fmla="*/ 0 w 306533"/>
                <a:gd name="connsiteY8" fmla="*/ 0 h 294021"/>
                <a:gd name="connsiteX9" fmla="*/ 81325 w 306533"/>
                <a:gd name="connsiteY9" fmla="*/ 0 h 294021"/>
                <a:gd name="connsiteX10" fmla="*/ 170469 w 306533"/>
                <a:gd name="connsiteY10" fmla="*/ 147011 h 294021"/>
                <a:gd name="connsiteX11" fmla="*/ 237715 w 306533"/>
                <a:gd name="connsiteY11" fmla="*/ 0 h 294021"/>
                <a:gd name="connsiteX12" fmla="*/ 306534 w 306533"/>
                <a:gd name="connsiteY12" fmla="*/ 0 h 29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533" h="294021">
                  <a:moveTo>
                    <a:pt x="306534" y="0"/>
                  </a:moveTo>
                  <a:lnTo>
                    <a:pt x="200187" y="225208"/>
                  </a:lnTo>
                  <a:cubicBezTo>
                    <a:pt x="189233" y="248667"/>
                    <a:pt x="176727" y="265870"/>
                    <a:pt x="164211" y="276818"/>
                  </a:cubicBezTo>
                  <a:cubicBezTo>
                    <a:pt x="151705" y="287765"/>
                    <a:pt x="136065" y="294021"/>
                    <a:pt x="115729" y="294021"/>
                  </a:cubicBezTo>
                  <a:cubicBezTo>
                    <a:pt x="90707" y="294021"/>
                    <a:pt x="71942" y="283073"/>
                    <a:pt x="56302" y="259614"/>
                  </a:cubicBezTo>
                  <a:lnTo>
                    <a:pt x="98527" y="222080"/>
                  </a:lnTo>
                  <a:cubicBezTo>
                    <a:pt x="103222" y="229900"/>
                    <a:pt x="109471" y="233027"/>
                    <a:pt x="117291" y="233027"/>
                  </a:cubicBezTo>
                  <a:cubicBezTo>
                    <a:pt x="125111" y="233027"/>
                    <a:pt x="132931" y="226772"/>
                    <a:pt x="137627" y="215824"/>
                  </a:cubicBezTo>
                  <a:lnTo>
                    <a:pt x="0" y="0"/>
                  </a:lnTo>
                  <a:lnTo>
                    <a:pt x="81325" y="0"/>
                  </a:lnTo>
                  <a:lnTo>
                    <a:pt x="170469" y="147011"/>
                  </a:lnTo>
                  <a:lnTo>
                    <a:pt x="237715" y="0"/>
                  </a:lnTo>
                  <a:lnTo>
                    <a:pt x="30653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985B6F35-4579-441A-94C3-5F3E0A3D9AD8}"/>
                </a:ext>
              </a:extLst>
            </p:cNvPr>
            <p:cNvSpPr/>
            <p:nvPr/>
          </p:nvSpPr>
          <p:spPr>
            <a:xfrm>
              <a:off x="8868616" y="2451975"/>
              <a:ext cx="262747" cy="295585"/>
            </a:xfrm>
            <a:custGeom>
              <a:avLst/>
              <a:gdLst>
                <a:gd name="connsiteX0" fmla="*/ 197053 w 262747"/>
                <a:gd name="connsiteY0" fmla="*/ 176726 h 295585"/>
                <a:gd name="connsiteX1" fmla="*/ 65685 w 262747"/>
                <a:gd name="connsiteY1" fmla="*/ 176726 h 295585"/>
                <a:gd name="connsiteX2" fmla="*/ 65685 w 262747"/>
                <a:gd name="connsiteY2" fmla="*/ 295585 h 295585"/>
                <a:gd name="connsiteX3" fmla="*/ 0 w 262747"/>
                <a:gd name="connsiteY3" fmla="*/ 295585 h 295585"/>
                <a:gd name="connsiteX4" fmla="*/ 0 w 262747"/>
                <a:gd name="connsiteY4" fmla="*/ 0 h 295585"/>
                <a:gd name="connsiteX5" fmla="*/ 65685 w 262747"/>
                <a:gd name="connsiteY5" fmla="*/ 0 h 295585"/>
                <a:gd name="connsiteX6" fmla="*/ 65685 w 262747"/>
                <a:gd name="connsiteY6" fmla="*/ 115732 h 295585"/>
                <a:gd name="connsiteX7" fmla="*/ 197053 w 262747"/>
                <a:gd name="connsiteY7" fmla="*/ 115732 h 295585"/>
                <a:gd name="connsiteX8" fmla="*/ 197053 w 262747"/>
                <a:gd name="connsiteY8" fmla="*/ 0 h 295585"/>
                <a:gd name="connsiteX9" fmla="*/ 262747 w 262747"/>
                <a:gd name="connsiteY9" fmla="*/ 0 h 295585"/>
                <a:gd name="connsiteX10" fmla="*/ 262747 w 262747"/>
                <a:gd name="connsiteY10" fmla="*/ 295585 h 295585"/>
                <a:gd name="connsiteX11" fmla="*/ 197053 w 262747"/>
                <a:gd name="connsiteY11" fmla="*/ 295585 h 295585"/>
                <a:gd name="connsiteX12" fmla="*/ 197053 w 262747"/>
                <a:gd name="connsiteY12" fmla="*/ 176726 h 2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747" h="295585">
                  <a:moveTo>
                    <a:pt x="197053" y="176726"/>
                  </a:moveTo>
                  <a:lnTo>
                    <a:pt x="65685" y="176726"/>
                  </a:lnTo>
                  <a:lnTo>
                    <a:pt x="65685" y="295585"/>
                  </a:lnTo>
                  <a:lnTo>
                    <a:pt x="0" y="295585"/>
                  </a:lnTo>
                  <a:lnTo>
                    <a:pt x="0" y="0"/>
                  </a:lnTo>
                  <a:lnTo>
                    <a:pt x="65685" y="0"/>
                  </a:lnTo>
                  <a:lnTo>
                    <a:pt x="65685" y="115732"/>
                  </a:lnTo>
                  <a:lnTo>
                    <a:pt x="197053" y="115732"/>
                  </a:lnTo>
                  <a:lnTo>
                    <a:pt x="197053" y="0"/>
                  </a:lnTo>
                  <a:lnTo>
                    <a:pt x="262747" y="0"/>
                  </a:lnTo>
                  <a:lnTo>
                    <a:pt x="262747" y="295585"/>
                  </a:lnTo>
                  <a:lnTo>
                    <a:pt x="197053" y="295585"/>
                  </a:lnTo>
                  <a:lnTo>
                    <a:pt x="197053" y="176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807EF9E3-8DE0-4419-AF19-6D440FB1A4EC}"/>
                </a:ext>
              </a:extLst>
            </p:cNvPr>
            <p:cNvSpPr/>
            <p:nvPr/>
          </p:nvSpPr>
          <p:spPr>
            <a:xfrm>
              <a:off x="9192362" y="2451975"/>
              <a:ext cx="262737" cy="295585"/>
            </a:xfrm>
            <a:custGeom>
              <a:avLst/>
              <a:gdLst>
                <a:gd name="connsiteX0" fmla="*/ 0 w 262737"/>
                <a:gd name="connsiteY0" fmla="*/ 295585 h 295585"/>
                <a:gd name="connsiteX1" fmla="*/ 0 w 262737"/>
                <a:gd name="connsiteY1" fmla="*/ 0 h 295585"/>
                <a:gd name="connsiteX2" fmla="*/ 65684 w 262737"/>
                <a:gd name="connsiteY2" fmla="*/ 0 h 295585"/>
                <a:gd name="connsiteX3" fmla="*/ 65684 w 262737"/>
                <a:gd name="connsiteY3" fmla="*/ 181418 h 295585"/>
                <a:gd name="connsiteX4" fmla="*/ 208007 w 262737"/>
                <a:gd name="connsiteY4" fmla="*/ 0 h 295585"/>
                <a:gd name="connsiteX5" fmla="*/ 262738 w 262737"/>
                <a:gd name="connsiteY5" fmla="*/ 0 h 295585"/>
                <a:gd name="connsiteX6" fmla="*/ 262738 w 262737"/>
                <a:gd name="connsiteY6" fmla="*/ 295585 h 295585"/>
                <a:gd name="connsiteX7" fmla="*/ 197053 w 262737"/>
                <a:gd name="connsiteY7" fmla="*/ 295585 h 295585"/>
                <a:gd name="connsiteX8" fmla="*/ 197053 w 262737"/>
                <a:gd name="connsiteY8" fmla="*/ 115732 h 295585"/>
                <a:gd name="connsiteX9" fmla="*/ 54740 w 262737"/>
                <a:gd name="connsiteY9" fmla="*/ 295585 h 295585"/>
                <a:gd name="connsiteX10" fmla="*/ 0 w 262737"/>
                <a:gd name="connsiteY10" fmla="*/ 295585 h 2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737" h="295585">
                  <a:moveTo>
                    <a:pt x="0" y="295585"/>
                  </a:moveTo>
                  <a:lnTo>
                    <a:pt x="0" y="0"/>
                  </a:lnTo>
                  <a:lnTo>
                    <a:pt x="65684" y="0"/>
                  </a:lnTo>
                  <a:lnTo>
                    <a:pt x="65684" y="181418"/>
                  </a:lnTo>
                  <a:lnTo>
                    <a:pt x="208007" y="0"/>
                  </a:lnTo>
                  <a:lnTo>
                    <a:pt x="262738" y="0"/>
                  </a:lnTo>
                  <a:lnTo>
                    <a:pt x="262738" y="295585"/>
                  </a:lnTo>
                  <a:lnTo>
                    <a:pt x="197053" y="295585"/>
                  </a:lnTo>
                  <a:lnTo>
                    <a:pt x="197053" y="115732"/>
                  </a:lnTo>
                  <a:lnTo>
                    <a:pt x="54740" y="295585"/>
                  </a:lnTo>
                  <a:lnTo>
                    <a:pt x="0" y="295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8F33CFD0-4959-4611-840B-D2EB8147C317}"/>
                </a:ext>
              </a:extLst>
            </p:cNvPr>
            <p:cNvSpPr/>
            <p:nvPr/>
          </p:nvSpPr>
          <p:spPr>
            <a:xfrm>
              <a:off x="9516078" y="2451975"/>
              <a:ext cx="243973" cy="294021"/>
            </a:xfrm>
            <a:custGeom>
              <a:avLst/>
              <a:gdLst>
                <a:gd name="connsiteX0" fmla="*/ 67246 w 243973"/>
                <a:gd name="connsiteY0" fmla="*/ 175162 h 294021"/>
                <a:gd name="connsiteX1" fmla="*/ 67246 w 243973"/>
                <a:gd name="connsiteY1" fmla="*/ 234591 h 294021"/>
                <a:gd name="connsiteX2" fmla="*/ 123549 w 243973"/>
                <a:gd name="connsiteY2" fmla="*/ 234591 h 294021"/>
                <a:gd name="connsiteX3" fmla="*/ 164211 w 243973"/>
                <a:gd name="connsiteY3" fmla="*/ 228336 h 294021"/>
                <a:gd name="connsiteX4" fmla="*/ 176717 w 243973"/>
                <a:gd name="connsiteY4" fmla="*/ 204877 h 294021"/>
                <a:gd name="connsiteX5" fmla="*/ 165773 w 243973"/>
                <a:gd name="connsiteY5" fmla="*/ 182981 h 294021"/>
                <a:gd name="connsiteX6" fmla="*/ 126673 w 243973"/>
                <a:gd name="connsiteY6" fmla="*/ 176726 h 294021"/>
                <a:gd name="connsiteX7" fmla="*/ 67246 w 243973"/>
                <a:gd name="connsiteY7" fmla="*/ 176726 h 294021"/>
                <a:gd name="connsiteX8" fmla="*/ 67246 w 243973"/>
                <a:gd name="connsiteY8" fmla="*/ 175162 h 294021"/>
                <a:gd name="connsiteX9" fmla="*/ 67246 w 243973"/>
                <a:gd name="connsiteY9" fmla="*/ 60993 h 294021"/>
                <a:gd name="connsiteX10" fmla="*/ 67246 w 243973"/>
                <a:gd name="connsiteY10" fmla="*/ 114168 h 294021"/>
                <a:gd name="connsiteX11" fmla="*/ 128235 w 243973"/>
                <a:gd name="connsiteY11" fmla="*/ 114168 h 294021"/>
                <a:gd name="connsiteX12" fmla="*/ 157953 w 243973"/>
                <a:gd name="connsiteY12" fmla="*/ 107912 h 294021"/>
                <a:gd name="connsiteX13" fmla="*/ 167335 w 243973"/>
                <a:gd name="connsiteY13" fmla="*/ 89144 h 294021"/>
                <a:gd name="connsiteX14" fmla="*/ 157953 w 243973"/>
                <a:gd name="connsiteY14" fmla="*/ 67249 h 294021"/>
                <a:gd name="connsiteX15" fmla="*/ 121987 w 243973"/>
                <a:gd name="connsiteY15" fmla="*/ 60993 h 294021"/>
                <a:gd name="connsiteX16" fmla="*/ 67246 w 243973"/>
                <a:gd name="connsiteY16" fmla="*/ 60993 h 294021"/>
                <a:gd name="connsiteX17" fmla="*/ 1562 w 243973"/>
                <a:gd name="connsiteY17" fmla="*/ 0 h 294021"/>
                <a:gd name="connsiteX18" fmla="*/ 132931 w 243973"/>
                <a:gd name="connsiteY18" fmla="*/ 0 h 294021"/>
                <a:gd name="connsiteX19" fmla="*/ 234591 w 243973"/>
                <a:gd name="connsiteY19" fmla="*/ 75069 h 294021"/>
                <a:gd name="connsiteX20" fmla="*/ 206435 w 243973"/>
                <a:gd name="connsiteY20" fmla="*/ 137627 h 294021"/>
                <a:gd name="connsiteX21" fmla="*/ 243973 w 243973"/>
                <a:gd name="connsiteY21" fmla="*/ 206441 h 294021"/>
                <a:gd name="connsiteX22" fmla="*/ 212693 w 243973"/>
                <a:gd name="connsiteY22" fmla="*/ 272126 h 294021"/>
                <a:gd name="connsiteX23" fmla="*/ 128235 w 243973"/>
                <a:gd name="connsiteY23" fmla="*/ 294021 h 294021"/>
                <a:gd name="connsiteX24" fmla="*/ 0 w 243973"/>
                <a:gd name="connsiteY24" fmla="*/ 294021 h 294021"/>
                <a:gd name="connsiteX25" fmla="*/ 0 w 243973"/>
                <a:gd name="connsiteY25" fmla="*/ 0 h 294021"/>
                <a:gd name="connsiteX26" fmla="*/ 1562 w 243973"/>
                <a:gd name="connsiteY26" fmla="*/ 0 h 29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973" h="294021">
                  <a:moveTo>
                    <a:pt x="67246" y="175162"/>
                  </a:moveTo>
                  <a:lnTo>
                    <a:pt x="67246" y="234591"/>
                  </a:lnTo>
                  <a:lnTo>
                    <a:pt x="123549" y="234591"/>
                  </a:lnTo>
                  <a:cubicBezTo>
                    <a:pt x="142313" y="234591"/>
                    <a:pt x="156391" y="233027"/>
                    <a:pt x="164211" y="228336"/>
                  </a:cubicBezTo>
                  <a:cubicBezTo>
                    <a:pt x="172031" y="223644"/>
                    <a:pt x="176717" y="215824"/>
                    <a:pt x="176717" y="204877"/>
                  </a:cubicBezTo>
                  <a:cubicBezTo>
                    <a:pt x="176717" y="193929"/>
                    <a:pt x="173593" y="187673"/>
                    <a:pt x="165773" y="182981"/>
                  </a:cubicBezTo>
                  <a:cubicBezTo>
                    <a:pt x="157953" y="178290"/>
                    <a:pt x="145447" y="176726"/>
                    <a:pt x="126673" y="176726"/>
                  </a:cubicBezTo>
                  <a:lnTo>
                    <a:pt x="67246" y="176726"/>
                  </a:lnTo>
                  <a:lnTo>
                    <a:pt x="67246" y="175162"/>
                  </a:lnTo>
                  <a:close/>
                  <a:moveTo>
                    <a:pt x="67246" y="60993"/>
                  </a:moveTo>
                  <a:lnTo>
                    <a:pt x="67246" y="114168"/>
                  </a:lnTo>
                  <a:lnTo>
                    <a:pt x="128235" y="114168"/>
                  </a:lnTo>
                  <a:cubicBezTo>
                    <a:pt x="140751" y="114168"/>
                    <a:pt x="151695" y="112604"/>
                    <a:pt x="157953" y="107912"/>
                  </a:cubicBezTo>
                  <a:cubicBezTo>
                    <a:pt x="164211" y="103220"/>
                    <a:pt x="167335" y="96964"/>
                    <a:pt x="167335" y="89144"/>
                  </a:cubicBezTo>
                  <a:cubicBezTo>
                    <a:pt x="167335" y="79761"/>
                    <a:pt x="164211" y="71941"/>
                    <a:pt x="157953" y="67249"/>
                  </a:cubicBezTo>
                  <a:cubicBezTo>
                    <a:pt x="151695" y="62557"/>
                    <a:pt x="139189" y="60993"/>
                    <a:pt x="121987" y="60993"/>
                  </a:cubicBezTo>
                  <a:lnTo>
                    <a:pt x="67246" y="60993"/>
                  </a:lnTo>
                  <a:close/>
                  <a:moveTo>
                    <a:pt x="1562" y="0"/>
                  </a:moveTo>
                  <a:lnTo>
                    <a:pt x="132931" y="0"/>
                  </a:lnTo>
                  <a:cubicBezTo>
                    <a:pt x="200177" y="0"/>
                    <a:pt x="234591" y="25023"/>
                    <a:pt x="234591" y="75069"/>
                  </a:cubicBezTo>
                  <a:cubicBezTo>
                    <a:pt x="234591" y="100092"/>
                    <a:pt x="225200" y="121988"/>
                    <a:pt x="206435" y="137627"/>
                  </a:cubicBezTo>
                  <a:cubicBezTo>
                    <a:pt x="231457" y="150139"/>
                    <a:pt x="243973" y="172034"/>
                    <a:pt x="243973" y="206441"/>
                  </a:cubicBezTo>
                  <a:cubicBezTo>
                    <a:pt x="243973" y="236155"/>
                    <a:pt x="233020" y="258050"/>
                    <a:pt x="212693" y="272126"/>
                  </a:cubicBezTo>
                  <a:cubicBezTo>
                    <a:pt x="192357" y="286201"/>
                    <a:pt x="164211" y="294021"/>
                    <a:pt x="128235" y="294021"/>
                  </a:cubicBezTo>
                  <a:lnTo>
                    <a:pt x="0" y="294021"/>
                  </a:lnTo>
                  <a:lnTo>
                    <a:pt x="0" y="0"/>
                  </a:lnTo>
                  <a:lnTo>
                    <a:pt x="156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B3742E99-F5DE-4B6B-BEE6-4334869BCF30}"/>
                </a:ext>
              </a:extLst>
            </p:cNvPr>
            <p:cNvSpPr/>
            <p:nvPr/>
          </p:nvSpPr>
          <p:spPr>
            <a:xfrm>
              <a:off x="9810125" y="2451975"/>
              <a:ext cx="229895" cy="295585"/>
            </a:xfrm>
            <a:custGeom>
              <a:avLst/>
              <a:gdLst>
                <a:gd name="connsiteX0" fmla="*/ 0 w 229895"/>
                <a:gd name="connsiteY0" fmla="*/ 0 h 295585"/>
                <a:gd name="connsiteX1" fmla="*/ 225200 w 229895"/>
                <a:gd name="connsiteY1" fmla="*/ 0 h 295585"/>
                <a:gd name="connsiteX2" fmla="*/ 225200 w 229895"/>
                <a:gd name="connsiteY2" fmla="*/ 60993 h 295585"/>
                <a:gd name="connsiteX3" fmla="*/ 65684 w 229895"/>
                <a:gd name="connsiteY3" fmla="*/ 60993 h 295585"/>
                <a:gd name="connsiteX4" fmla="*/ 65684 w 229895"/>
                <a:gd name="connsiteY4" fmla="*/ 115732 h 295585"/>
                <a:gd name="connsiteX5" fmla="*/ 215817 w 229895"/>
                <a:gd name="connsiteY5" fmla="*/ 115732 h 295585"/>
                <a:gd name="connsiteX6" fmla="*/ 215817 w 229895"/>
                <a:gd name="connsiteY6" fmla="*/ 175162 h 295585"/>
                <a:gd name="connsiteX7" fmla="*/ 65684 w 229895"/>
                <a:gd name="connsiteY7" fmla="*/ 175162 h 295585"/>
                <a:gd name="connsiteX8" fmla="*/ 65684 w 229895"/>
                <a:gd name="connsiteY8" fmla="*/ 234591 h 295585"/>
                <a:gd name="connsiteX9" fmla="*/ 229895 w 229895"/>
                <a:gd name="connsiteY9" fmla="*/ 234591 h 295585"/>
                <a:gd name="connsiteX10" fmla="*/ 229895 w 229895"/>
                <a:gd name="connsiteY10" fmla="*/ 295585 h 295585"/>
                <a:gd name="connsiteX11" fmla="*/ 0 w 229895"/>
                <a:gd name="connsiteY11" fmla="*/ 295585 h 295585"/>
                <a:gd name="connsiteX12" fmla="*/ 0 w 229895"/>
                <a:gd name="connsiteY12" fmla="*/ 0 h 2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895" h="295585">
                  <a:moveTo>
                    <a:pt x="0" y="0"/>
                  </a:moveTo>
                  <a:lnTo>
                    <a:pt x="225200" y="0"/>
                  </a:lnTo>
                  <a:lnTo>
                    <a:pt x="225200" y="60993"/>
                  </a:lnTo>
                  <a:lnTo>
                    <a:pt x="65684" y="60993"/>
                  </a:lnTo>
                  <a:lnTo>
                    <a:pt x="65684" y="115732"/>
                  </a:lnTo>
                  <a:lnTo>
                    <a:pt x="215817" y="115732"/>
                  </a:lnTo>
                  <a:lnTo>
                    <a:pt x="215817" y="175162"/>
                  </a:lnTo>
                  <a:lnTo>
                    <a:pt x="65684" y="175162"/>
                  </a:lnTo>
                  <a:lnTo>
                    <a:pt x="65684" y="234591"/>
                  </a:lnTo>
                  <a:lnTo>
                    <a:pt x="229895" y="234591"/>
                  </a:lnTo>
                  <a:lnTo>
                    <a:pt x="229895" y="295585"/>
                  </a:lnTo>
                  <a:lnTo>
                    <a:pt x="0" y="295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FBE68789-1012-431A-BE65-6F33AE84B945}"/>
                </a:ext>
              </a:extLst>
            </p:cNvPr>
            <p:cNvSpPr/>
            <p:nvPr/>
          </p:nvSpPr>
          <p:spPr>
            <a:xfrm>
              <a:off x="10091626" y="2453535"/>
              <a:ext cx="247107" cy="294021"/>
            </a:xfrm>
            <a:custGeom>
              <a:avLst/>
              <a:gdLst>
                <a:gd name="connsiteX0" fmla="*/ 65694 w 247107"/>
                <a:gd name="connsiteY0" fmla="*/ 59429 h 294021"/>
                <a:gd name="connsiteX1" fmla="*/ 65694 w 247107"/>
                <a:gd name="connsiteY1" fmla="*/ 139191 h 294021"/>
                <a:gd name="connsiteX2" fmla="*/ 121996 w 247107"/>
                <a:gd name="connsiteY2" fmla="*/ 139191 h 294021"/>
                <a:gd name="connsiteX3" fmla="*/ 179861 w 247107"/>
                <a:gd name="connsiteY3" fmla="*/ 98529 h 294021"/>
                <a:gd name="connsiteX4" fmla="*/ 123558 w 247107"/>
                <a:gd name="connsiteY4" fmla="*/ 57865 h 294021"/>
                <a:gd name="connsiteX5" fmla="*/ 65694 w 247107"/>
                <a:gd name="connsiteY5" fmla="*/ 57865 h 294021"/>
                <a:gd name="connsiteX6" fmla="*/ 65694 w 247107"/>
                <a:gd name="connsiteY6" fmla="*/ 59429 h 294021"/>
                <a:gd name="connsiteX7" fmla="*/ 0 w 247107"/>
                <a:gd name="connsiteY7" fmla="*/ 294022 h 294021"/>
                <a:gd name="connsiteX8" fmla="*/ 0 w 247107"/>
                <a:gd name="connsiteY8" fmla="*/ 0 h 294021"/>
                <a:gd name="connsiteX9" fmla="*/ 121996 w 247107"/>
                <a:gd name="connsiteY9" fmla="*/ 0 h 294021"/>
                <a:gd name="connsiteX10" fmla="*/ 182985 w 247107"/>
                <a:gd name="connsiteY10" fmla="*/ 9383 h 294021"/>
                <a:gd name="connsiteX11" fmla="*/ 222085 w 247107"/>
                <a:gd name="connsiteY11" fmla="*/ 32842 h 294021"/>
                <a:gd name="connsiteX12" fmla="*/ 240849 w 247107"/>
                <a:gd name="connsiteY12" fmla="*/ 64121 h 294021"/>
                <a:gd name="connsiteX13" fmla="*/ 247107 w 247107"/>
                <a:gd name="connsiteY13" fmla="*/ 100093 h 294021"/>
                <a:gd name="connsiteX14" fmla="*/ 217389 w 247107"/>
                <a:gd name="connsiteY14" fmla="*/ 172034 h 294021"/>
                <a:gd name="connsiteX15" fmla="*/ 121996 w 247107"/>
                <a:gd name="connsiteY15" fmla="*/ 201748 h 294021"/>
                <a:gd name="connsiteX16" fmla="*/ 65694 w 247107"/>
                <a:gd name="connsiteY16" fmla="*/ 201748 h 294021"/>
                <a:gd name="connsiteX17" fmla="*/ 65694 w 247107"/>
                <a:gd name="connsiteY17" fmla="*/ 294022 h 294021"/>
                <a:gd name="connsiteX18" fmla="*/ 0 w 247107"/>
                <a:gd name="connsiteY18" fmla="*/ 294022 h 29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7107" h="294021">
                  <a:moveTo>
                    <a:pt x="65694" y="59429"/>
                  </a:moveTo>
                  <a:lnTo>
                    <a:pt x="65694" y="139191"/>
                  </a:lnTo>
                  <a:lnTo>
                    <a:pt x="121996" y="139191"/>
                  </a:lnTo>
                  <a:cubicBezTo>
                    <a:pt x="161087" y="139191"/>
                    <a:pt x="179861" y="125116"/>
                    <a:pt x="179861" y="98529"/>
                  </a:cubicBezTo>
                  <a:cubicBezTo>
                    <a:pt x="179861" y="71941"/>
                    <a:pt x="161087" y="57865"/>
                    <a:pt x="123558" y="57865"/>
                  </a:cubicBezTo>
                  <a:lnTo>
                    <a:pt x="65694" y="57865"/>
                  </a:lnTo>
                  <a:lnTo>
                    <a:pt x="65694" y="59429"/>
                  </a:lnTo>
                  <a:close/>
                  <a:moveTo>
                    <a:pt x="0" y="294022"/>
                  </a:moveTo>
                  <a:lnTo>
                    <a:pt x="0" y="0"/>
                  </a:lnTo>
                  <a:lnTo>
                    <a:pt x="121996" y="0"/>
                  </a:lnTo>
                  <a:cubicBezTo>
                    <a:pt x="145447" y="0"/>
                    <a:pt x="165783" y="3128"/>
                    <a:pt x="182985" y="9383"/>
                  </a:cubicBezTo>
                  <a:cubicBezTo>
                    <a:pt x="200187" y="15639"/>
                    <a:pt x="212703" y="23459"/>
                    <a:pt x="222085" y="32842"/>
                  </a:cubicBezTo>
                  <a:cubicBezTo>
                    <a:pt x="231467" y="42226"/>
                    <a:pt x="237725" y="53174"/>
                    <a:pt x="240849" y="64121"/>
                  </a:cubicBezTo>
                  <a:cubicBezTo>
                    <a:pt x="243983" y="75069"/>
                    <a:pt x="247107" y="87580"/>
                    <a:pt x="247107" y="100093"/>
                  </a:cubicBezTo>
                  <a:cubicBezTo>
                    <a:pt x="247107" y="128243"/>
                    <a:pt x="237725" y="151703"/>
                    <a:pt x="217389" y="172034"/>
                  </a:cubicBezTo>
                  <a:cubicBezTo>
                    <a:pt x="197063" y="190801"/>
                    <a:pt x="165783" y="201748"/>
                    <a:pt x="121996" y="201748"/>
                  </a:cubicBezTo>
                  <a:lnTo>
                    <a:pt x="65694" y="201748"/>
                  </a:lnTo>
                  <a:lnTo>
                    <a:pt x="65694" y="294022"/>
                  </a:lnTo>
                  <a:lnTo>
                    <a:pt x="0" y="2940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387CB68A-6C0A-4E90-AA17-DE5709623F3E}"/>
                </a:ext>
              </a:extLst>
            </p:cNvPr>
            <p:cNvSpPr/>
            <p:nvPr/>
          </p:nvSpPr>
          <p:spPr>
            <a:xfrm>
              <a:off x="10368432" y="2447266"/>
              <a:ext cx="275253" cy="304969"/>
            </a:xfrm>
            <a:custGeom>
              <a:avLst/>
              <a:gdLst>
                <a:gd name="connsiteX0" fmla="*/ 275254 w 275253"/>
                <a:gd name="connsiteY0" fmla="*/ 243975 h 304969"/>
                <a:gd name="connsiteX1" fmla="*/ 222075 w 275253"/>
                <a:gd name="connsiteY1" fmla="*/ 289329 h 304969"/>
                <a:gd name="connsiteX2" fmla="*/ 150133 w 275253"/>
                <a:gd name="connsiteY2" fmla="*/ 304970 h 304969"/>
                <a:gd name="connsiteX3" fmla="*/ 40662 w 275253"/>
                <a:gd name="connsiteY3" fmla="*/ 262743 h 304969"/>
                <a:gd name="connsiteX4" fmla="*/ 0 w 275253"/>
                <a:gd name="connsiteY4" fmla="*/ 151703 h 304969"/>
                <a:gd name="connsiteX5" fmla="*/ 42224 w 275253"/>
                <a:gd name="connsiteY5" fmla="*/ 43791 h 304969"/>
                <a:gd name="connsiteX6" fmla="*/ 151705 w 275253"/>
                <a:gd name="connsiteY6" fmla="*/ 0 h 304969"/>
                <a:gd name="connsiteX7" fmla="*/ 223638 w 275253"/>
                <a:gd name="connsiteY7" fmla="*/ 15640 h 304969"/>
                <a:gd name="connsiteX8" fmla="*/ 272120 w 275253"/>
                <a:gd name="connsiteY8" fmla="*/ 56302 h 304969"/>
                <a:gd name="connsiteX9" fmla="*/ 228333 w 275253"/>
                <a:gd name="connsiteY9" fmla="*/ 96964 h 304969"/>
                <a:gd name="connsiteX10" fmla="*/ 197053 w 275253"/>
                <a:gd name="connsiteY10" fmla="*/ 71941 h 304969"/>
                <a:gd name="connsiteX11" fmla="*/ 159525 w 275253"/>
                <a:gd name="connsiteY11" fmla="*/ 62558 h 304969"/>
                <a:gd name="connsiteX12" fmla="*/ 95403 w 275253"/>
                <a:gd name="connsiteY12" fmla="*/ 86017 h 304969"/>
                <a:gd name="connsiteX13" fmla="*/ 70371 w 275253"/>
                <a:gd name="connsiteY13" fmla="*/ 151703 h 304969"/>
                <a:gd name="connsiteX14" fmla="*/ 95403 w 275253"/>
                <a:gd name="connsiteY14" fmla="*/ 215824 h 304969"/>
                <a:gd name="connsiteX15" fmla="*/ 159525 w 275253"/>
                <a:gd name="connsiteY15" fmla="*/ 240848 h 304969"/>
                <a:gd name="connsiteX16" fmla="*/ 240849 w 275253"/>
                <a:gd name="connsiteY16" fmla="*/ 201749 h 304969"/>
                <a:gd name="connsiteX17" fmla="*/ 275254 w 275253"/>
                <a:gd name="connsiteY17" fmla="*/ 243975 h 30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253" h="304969">
                  <a:moveTo>
                    <a:pt x="275254" y="243975"/>
                  </a:moveTo>
                  <a:cubicBezTo>
                    <a:pt x="262738" y="262743"/>
                    <a:pt x="243973" y="278382"/>
                    <a:pt x="222075" y="289329"/>
                  </a:cubicBezTo>
                  <a:cubicBezTo>
                    <a:pt x="200187" y="300278"/>
                    <a:pt x="175155" y="304970"/>
                    <a:pt x="150133" y="304970"/>
                  </a:cubicBezTo>
                  <a:cubicBezTo>
                    <a:pt x="104785" y="304970"/>
                    <a:pt x="67246" y="290893"/>
                    <a:pt x="40662" y="262743"/>
                  </a:cubicBezTo>
                  <a:cubicBezTo>
                    <a:pt x="14078" y="234592"/>
                    <a:pt x="0" y="198621"/>
                    <a:pt x="0" y="151703"/>
                  </a:cubicBezTo>
                  <a:cubicBezTo>
                    <a:pt x="0" y="109476"/>
                    <a:pt x="14078" y="71941"/>
                    <a:pt x="42224" y="43791"/>
                  </a:cubicBezTo>
                  <a:cubicBezTo>
                    <a:pt x="70380" y="14076"/>
                    <a:pt x="107909" y="0"/>
                    <a:pt x="151705" y="0"/>
                  </a:cubicBezTo>
                  <a:cubicBezTo>
                    <a:pt x="178289" y="0"/>
                    <a:pt x="201749" y="4692"/>
                    <a:pt x="223638" y="15640"/>
                  </a:cubicBezTo>
                  <a:cubicBezTo>
                    <a:pt x="245536" y="26587"/>
                    <a:pt x="261176" y="39099"/>
                    <a:pt x="272120" y="56302"/>
                  </a:cubicBezTo>
                  <a:lnTo>
                    <a:pt x="228333" y="96964"/>
                  </a:lnTo>
                  <a:cubicBezTo>
                    <a:pt x="220513" y="86017"/>
                    <a:pt x="209569" y="78197"/>
                    <a:pt x="197053" y="71941"/>
                  </a:cubicBezTo>
                  <a:cubicBezTo>
                    <a:pt x="184547" y="65686"/>
                    <a:pt x="172031" y="62558"/>
                    <a:pt x="159525" y="62558"/>
                  </a:cubicBezTo>
                  <a:cubicBezTo>
                    <a:pt x="132931" y="62558"/>
                    <a:pt x="111043" y="70378"/>
                    <a:pt x="95403" y="86017"/>
                  </a:cubicBezTo>
                  <a:cubicBezTo>
                    <a:pt x="79762" y="101656"/>
                    <a:pt x="70371" y="123552"/>
                    <a:pt x="70371" y="151703"/>
                  </a:cubicBezTo>
                  <a:cubicBezTo>
                    <a:pt x="70371" y="178290"/>
                    <a:pt x="78191" y="200185"/>
                    <a:pt x="95403" y="215824"/>
                  </a:cubicBezTo>
                  <a:cubicBezTo>
                    <a:pt x="112605" y="233028"/>
                    <a:pt x="132931" y="240848"/>
                    <a:pt x="159525" y="240848"/>
                  </a:cubicBezTo>
                  <a:cubicBezTo>
                    <a:pt x="192367" y="240848"/>
                    <a:pt x="220513" y="228336"/>
                    <a:pt x="240849" y="201749"/>
                  </a:cubicBezTo>
                  <a:lnTo>
                    <a:pt x="275254" y="2439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A8AEE196-0008-40A5-A07A-1A28144A15E0}"/>
                </a:ext>
              </a:extLst>
            </p:cNvPr>
            <p:cNvSpPr/>
            <p:nvPr/>
          </p:nvSpPr>
          <p:spPr>
            <a:xfrm>
              <a:off x="10682786" y="2451975"/>
              <a:ext cx="261175" cy="295585"/>
            </a:xfrm>
            <a:custGeom>
              <a:avLst/>
              <a:gdLst>
                <a:gd name="connsiteX0" fmla="*/ 0 w 261175"/>
                <a:gd name="connsiteY0" fmla="*/ 295585 h 295585"/>
                <a:gd name="connsiteX1" fmla="*/ 0 w 261175"/>
                <a:gd name="connsiteY1" fmla="*/ 0 h 295585"/>
                <a:gd name="connsiteX2" fmla="*/ 64122 w 261175"/>
                <a:gd name="connsiteY2" fmla="*/ 0 h 295585"/>
                <a:gd name="connsiteX3" fmla="*/ 64122 w 261175"/>
                <a:gd name="connsiteY3" fmla="*/ 181418 h 295585"/>
                <a:gd name="connsiteX4" fmla="*/ 208007 w 261175"/>
                <a:gd name="connsiteY4" fmla="*/ 0 h 295585"/>
                <a:gd name="connsiteX5" fmla="*/ 261175 w 261175"/>
                <a:gd name="connsiteY5" fmla="*/ 0 h 295585"/>
                <a:gd name="connsiteX6" fmla="*/ 261175 w 261175"/>
                <a:gd name="connsiteY6" fmla="*/ 295585 h 295585"/>
                <a:gd name="connsiteX7" fmla="*/ 197053 w 261175"/>
                <a:gd name="connsiteY7" fmla="*/ 295585 h 295585"/>
                <a:gd name="connsiteX8" fmla="*/ 197053 w 261175"/>
                <a:gd name="connsiteY8" fmla="*/ 115732 h 295585"/>
                <a:gd name="connsiteX9" fmla="*/ 53169 w 261175"/>
                <a:gd name="connsiteY9" fmla="*/ 295585 h 295585"/>
                <a:gd name="connsiteX10" fmla="*/ 0 w 261175"/>
                <a:gd name="connsiteY10" fmla="*/ 295585 h 2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175" h="295585">
                  <a:moveTo>
                    <a:pt x="0" y="295585"/>
                  </a:moveTo>
                  <a:lnTo>
                    <a:pt x="0" y="0"/>
                  </a:lnTo>
                  <a:lnTo>
                    <a:pt x="64122" y="0"/>
                  </a:lnTo>
                  <a:lnTo>
                    <a:pt x="64122" y="181418"/>
                  </a:lnTo>
                  <a:lnTo>
                    <a:pt x="208007" y="0"/>
                  </a:lnTo>
                  <a:lnTo>
                    <a:pt x="261175" y="0"/>
                  </a:lnTo>
                  <a:lnTo>
                    <a:pt x="261175" y="295585"/>
                  </a:lnTo>
                  <a:lnTo>
                    <a:pt x="197053" y="295585"/>
                  </a:lnTo>
                  <a:lnTo>
                    <a:pt x="197053" y="115732"/>
                  </a:lnTo>
                  <a:lnTo>
                    <a:pt x="53169" y="295585"/>
                  </a:lnTo>
                  <a:lnTo>
                    <a:pt x="0" y="295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28863DAC-803F-47A0-AA3A-B26490188D25}"/>
                </a:ext>
              </a:extLst>
            </p:cNvPr>
            <p:cNvSpPr/>
            <p:nvPr/>
          </p:nvSpPr>
          <p:spPr>
            <a:xfrm>
              <a:off x="10979947" y="2451975"/>
              <a:ext cx="253364" cy="295585"/>
            </a:xfrm>
            <a:custGeom>
              <a:avLst/>
              <a:gdLst>
                <a:gd name="connsiteX0" fmla="*/ 0 w 253364"/>
                <a:gd name="connsiteY0" fmla="*/ 0 h 295585"/>
                <a:gd name="connsiteX1" fmla="*/ 253365 w 253364"/>
                <a:gd name="connsiteY1" fmla="*/ 0 h 295585"/>
                <a:gd name="connsiteX2" fmla="*/ 253365 w 253364"/>
                <a:gd name="connsiteY2" fmla="*/ 60993 h 295585"/>
                <a:gd name="connsiteX3" fmla="*/ 159525 w 253364"/>
                <a:gd name="connsiteY3" fmla="*/ 60993 h 295585"/>
                <a:gd name="connsiteX4" fmla="*/ 159525 w 253364"/>
                <a:gd name="connsiteY4" fmla="*/ 295585 h 295585"/>
                <a:gd name="connsiteX5" fmla="*/ 93840 w 253364"/>
                <a:gd name="connsiteY5" fmla="*/ 295585 h 295585"/>
                <a:gd name="connsiteX6" fmla="*/ 93840 w 253364"/>
                <a:gd name="connsiteY6" fmla="*/ 60993 h 295585"/>
                <a:gd name="connsiteX7" fmla="*/ 0 w 253364"/>
                <a:gd name="connsiteY7" fmla="*/ 60993 h 295585"/>
                <a:gd name="connsiteX8" fmla="*/ 0 w 253364"/>
                <a:gd name="connsiteY8" fmla="*/ 0 h 2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64" h="295585">
                  <a:moveTo>
                    <a:pt x="0" y="0"/>
                  </a:moveTo>
                  <a:lnTo>
                    <a:pt x="253365" y="0"/>
                  </a:lnTo>
                  <a:lnTo>
                    <a:pt x="253365" y="60993"/>
                  </a:lnTo>
                  <a:lnTo>
                    <a:pt x="159525" y="60993"/>
                  </a:lnTo>
                  <a:lnTo>
                    <a:pt x="159525" y="295585"/>
                  </a:lnTo>
                  <a:lnTo>
                    <a:pt x="93840" y="295585"/>
                  </a:lnTo>
                  <a:lnTo>
                    <a:pt x="93840" y="60993"/>
                  </a:lnTo>
                  <a:lnTo>
                    <a:pt x="0" y="609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CC7D554B-AF84-4160-B00F-603FB3553797}"/>
                </a:ext>
              </a:extLst>
            </p:cNvPr>
            <p:cNvSpPr/>
            <p:nvPr/>
          </p:nvSpPr>
          <p:spPr>
            <a:xfrm>
              <a:off x="11269288" y="2451975"/>
              <a:ext cx="228342" cy="295585"/>
            </a:xfrm>
            <a:custGeom>
              <a:avLst/>
              <a:gdLst>
                <a:gd name="connsiteX0" fmla="*/ 0 w 228342"/>
                <a:gd name="connsiteY0" fmla="*/ 0 h 295585"/>
                <a:gd name="connsiteX1" fmla="*/ 225209 w 228342"/>
                <a:gd name="connsiteY1" fmla="*/ 0 h 295585"/>
                <a:gd name="connsiteX2" fmla="*/ 225209 w 228342"/>
                <a:gd name="connsiteY2" fmla="*/ 60993 h 295585"/>
                <a:gd name="connsiteX3" fmla="*/ 64122 w 228342"/>
                <a:gd name="connsiteY3" fmla="*/ 60993 h 295585"/>
                <a:gd name="connsiteX4" fmla="*/ 64122 w 228342"/>
                <a:gd name="connsiteY4" fmla="*/ 115732 h 295585"/>
                <a:gd name="connsiteX5" fmla="*/ 214265 w 228342"/>
                <a:gd name="connsiteY5" fmla="*/ 115732 h 295585"/>
                <a:gd name="connsiteX6" fmla="*/ 214265 w 228342"/>
                <a:gd name="connsiteY6" fmla="*/ 175162 h 295585"/>
                <a:gd name="connsiteX7" fmla="*/ 64122 w 228342"/>
                <a:gd name="connsiteY7" fmla="*/ 175162 h 295585"/>
                <a:gd name="connsiteX8" fmla="*/ 64122 w 228342"/>
                <a:gd name="connsiteY8" fmla="*/ 234591 h 295585"/>
                <a:gd name="connsiteX9" fmla="*/ 228343 w 228342"/>
                <a:gd name="connsiteY9" fmla="*/ 234591 h 295585"/>
                <a:gd name="connsiteX10" fmla="*/ 228343 w 228342"/>
                <a:gd name="connsiteY10" fmla="*/ 295585 h 295585"/>
                <a:gd name="connsiteX11" fmla="*/ 0 w 228342"/>
                <a:gd name="connsiteY11" fmla="*/ 295585 h 295585"/>
                <a:gd name="connsiteX12" fmla="*/ 0 w 228342"/>
                <a:gd name="connsiteY12" fmla="*/ 0 h 2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342" h="295585">
                  <a:moveTo>
                    <a:pt x="0" y="0"/>
                  </a:moveTo>
                  <a:lnTo>
                    <a:pt x="225209" y="0"/>
                  </a:lnTo>
                  <a:lnTo>
                    <a:pt x="225209" y="60993"/>
                  </a:lnTo>
                  <a:lnTo>
                    <a:pt x="64122" y="60993"/>
                  </a:lnTo>
                  <a:lnTo>
                    <a:pt x="64122" y="115732"/>
                  </a:lnTo>
                  <a:lnTo>
                    <a:pt x="214265" y="115732"/>
                  </a:lnTo>
                  <a:lnTo>
                    <a:pt x="214265" y="175162"/>
                  </a:lnTo>
                  <a:lnTo>
                    <a:pt x="64122" y="175162"/>
                  </a:lnTo>
                  <a:lnTo>
                    <a:pt x="64122" y="234591"/>
                  </a:lnTo>
                  <a:lnTo>
                    <a:pt x="228343" y="234591"/>
                  </a:lnTo>
                  <a:lnTo>
                    <a:pt x="228343" y="295585"/>
                  </a:lnTo>
                  <a:lnTo>
                    <a:pt x="0" y="295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0FF61B3A-FBCB-4FEC-8E82-8DDE98320611}"/>
                </a:ext>
              </a:extLst>
            </p:cNvPr>
            <p:cNvSpPr/>
            <p:nvPr/>
          </p:nvSpPr>
          <p:spPr>
            <a:xfrm>
              <a:off x="11522634" y="2451975"/>
              <a:ext cx="253355" cy="295585"/>
            </a:xfrm>
            <a:custGeom>
              <a:avLst/>
              <a:gdLst>
                <a:gd name="connsiteX0" fmla="*/ 0 w 253355"/>
                <a:gd name="connsiteY0" fmla="*/ 0 h 295585"/>
                <a:gd name="connsiteX1" fmla="*/ 0 w 253355"/>
                <a:gd name="connsiteY1" fmla="*/ 60993 h 295585"/>
                <a:gd name="connsiteX2" fmla="*/ 93840 w 253355"/>
                <a:gd name="connsiteY2" fmla="*/ 60993 h 295585"/>
                <a:gd name="connsiteX3" fmla="*/ 93840 w 253355"/>
                <a:gd name="connsiteY3" fmla="*/ 295585 h 295585"/>
                <a:gd name="connsiteX4" fmla="*/ 159525 w 253355"/>
                <a:gd name="connsiteY4" fmla="*/ 295585 h 295585"/>
                <a:gd name="connsiteX5" fmla="*/ 159525 w 253355"/>
                <a:gd name="connsiteY5" fmla="*/ 60993 h 295585"/>
                <a:gd name="connsiteX6" fmla="*/ 253355 w 253355"/>
                <a:gd name="connsiteY6" fmla="*/ 60993 h 295585"/>
                <a:gd name="connsiteX7" fmla="*/ 253355 w 253355"/>
                <a:gd name="connsiteY7" fmla="*/ 0 h 295585"/>
                <a:gd name="connsiteX8" fmla="*/ 0 w 253355"/>
                <a:gd name="connsiteY8" fmla="*/ 0 h 29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55" h="295585">
                  <a:moveTo>
                    <a:pt x="0" y="0"/>
                  </a:moveTo>
                  <a:lnTo>
                    <a:pt x="0" y="60993"/>
                  </a:lnTo>
                  <a:lnTo>
                    <a:pt x="93840" y="60993"/>
                  </a:lnTo>
                  <a:lnTo>
                    <a:pt x="93840" y="295585"/>
                  </a:lnTo>
                  <a:lnTo>
                    <a:pt x="159525" y="295585"/>
                  </a:lnTo>
                  <a:lnTo>
                    <a:pt x="159525" y="60993"/>
                  </a:lnTo>
                  <a:lnTo>
                    <a:pt x="253355" y="60993"/>
                  </a:lnTo>
                  <a:lnTo>
                    <a:pt x="25335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1F76920F-38C7-429E-A00F-EC31D1D4812A}"/>
                </a:ext>
              </a:extLst>
            </p:cNvPr>
            <p:cNvSpPr/>
            <p:nvPr/>
          </p:nvSpPr>
          <p:spPr>
            <a:xfrm>
              <a:off x="7246811" y="1860791"/>
              <a:ext cx="1035332" cy="1035331"/>
            </a:xfrm>
            <a:custGeom>
              <a:avLst/>
              <a:gdLst>
                <a:gd name="connsiteX0" fmla="*/ 517666 w 1035332"/>
                <a:gd name="connsiteY0" fmla="*/ 0 h 1035331"/>
                <a:gd name="connsiteX1" fmla="*/ 0 w 1035332"/>
                <a:gd name="connsiteY1" fmla="*/ 517665 h 1035331"/>
                <a:gd name="connsiteX2" fmla="*/ 517666 w 1035332"/>
                <a:gd name="connsiteY2" fmla="*/ 1035331 h 1035331"/>
                <a:gd name="connsiteX3" fmla="*/ 1035332 w 1035332"/>
                <a:gd name="connsiteY3" fmla="*/ 517665 h 1035331"/>
                <a:gd name="connsiteX4" fmla="*/ 517666 w 1035332"/>
                <a:gd name="connsiteY4" fmla="*/ 0 h 1035331"/>
                <a:gd name="connsiteX5" fmla="*/ 844529 w 1035332"/>
                <a:gd name="connsiteY5" fmla="*/ 670931 h 1035331"/>
                <a:gd name="connsiteX6" fmla="*/ 839837 w 1035332"/>
                <a:gd name="connsiteY6" fmla="*/ 667803 h 1035331"/>
                <a:gd name="connsiteX7" fmla="*/ 797611 w 1035332"/>
                <a:gd name="connsiteY7" fmla="*/ 602118 h 1035331"/>
                <a:gd name="connsiteX8" fmla="*/ 746001 w 1035332"/>
                <a:gd name="connsiteY8" fmla="*/ 553636 h 1035331"/>
                <a:gd name="connsiteX9" fmla="*/ 739746 w 1035332"/>
                <a:gd name="connsiteY9" fmla="*/ 525485 h 1035331"/>
                <a:gd name="connsiteX10" fmla="*/ 683443 w 1035332"/>
                <a:gd name="connsiteY10" fmla="*/ 530177 h 1035331"/>
                <a:gd name="connsiteX11" fmla="*/ 628705 w 1035332"/>
                <a:gd name="connsiteY11" fmla="*/ 536433 h 1035331"/>
                <a:gd name="connsiteX12" fmla="*/ 617758 w 1035332"/>
                <a:gd name="connsiteY12" fmla="*/ 558328 h 1035331"/>
                <a:gd name="connsiteX13" fmla="*/ 656856 w 1035332"/>
                <a:gd name="connsiteY13" fmla="*/ 575531 h 1035331"/>
                <a:gd name="connsiteX14" fmla="*/ 681879 w 1035332"/>
                <a:gd name="connsiteY14" fmla="*/ 645908 h 1035331"/>
                <a:gd name="connsiteX15" fmla="*/ 725670 w 1035332"/>
                <a:gd name="connsiteY15" fmla="*/ 688135 h 1035331"/>
                <a:gd name="connsiteX16" fmla="*/ 738182 w 1035332"/>
                <a:gd name="connsiteY16" fmla="*/ 697518 h 1035331"/>
                <a:gd name="connsiteX17" fmla="*/ 781972 w 1035332"/>
                <a:gd name="connsiteY17" fmla="*/ 675623 h 1035331"/>
                <a:gd name="connsiteX18" fmla="*/ 813250 w 1035332"/>
                <a:gd name="connsiteY18" fmla="*/ 691263 h 1035331"/>
                <a:gd name="connsiteX19" fmla="*/ 792919 w 1035332"/>
                <a:gd name="connsiteY19" fmla="*/ 691263 h 1035331"/>
                <a:gd name="connsiteX20" fmla="*/ 808559 w 1035332"/>
                <a:gd name="connsiteY20" fmla="*/ 725670 h 1035331"/>
                <a:gd name="connsiteX21" fmla="*/ 796047 w 1035332"/>
                <a:gd name="connsiteY21" fmla="*/ 710030 h 1035331"/>
                <a:gd name="connsiteX22" fmla="*/ 783536 w 1035332"/>
                <a:gd name="connsiteY22" fmla="*/ 722542 h 1035331"/>
                <a:gd name="connsiteX23" fmla="*/ 731926 w 1035332"/>
                <a:gd name="connsiteY23" fmla="*/ 731926 h 1035331"/>
                <a:gd name="connsiteX24" fmla="*/ 724106 w 1035332"/>
                <a:gd name="connsiteY24" fmla="*/ 753821 h 1035331"/>
                <a:gd name="connsiteX25" fmla="*/ 713159 w 1035332"/>
                <a:gd name="connsiteY25" fmla="*/ 756949 h 1035331"/>
                <a:gd name="connsiteX26" fmla="*/ 719414 w 1035332"/>
                <a:gd name="connsiteY26" fmla="*/ 774152 h 1035331"/>
                <a:gd name="connsiteX27" fmla="*/ 689699 w 1035332"/>
                <a:gd name="connsiteY27" fmla="*/ 744437 h 1035331"/>
                <a:gd name="connsiteX28" fmla="*/ 711595 w 1035332"/>
                <a:gd name="connsiteY28" fmla="*/ 717850 h 1035331"/>
                <a:gd name="connsiteX29" fmla="*/ 700647 w 1035332"/>
                <a:gd name="connsiteY29" fmla="*/ 697518 h 1035331"/>
                <a:gd name="connsiteX30" fmla="*/ 666240 w 1035332"/>
                <a:gd name="connsiteY30" fmla="*/ 669367 h 1035331"/>
                <a:gd name="connsiteX31" fmla="*/ 655292 w 1035332"/>
                <a:gd name="connsiteY31" fmla="*/ 661548 h 1035331"/>
                <a:gd name="connsiteX32" fmla="*/ 642781 w 1035332"/>
                <a:gd name="connsiteY32" fmla="*/ 659984 h 1035331"/>
                <a:gd name="connsiteX33" fmla="*/ 631833 w 1035332"/>
                <a:gd name="connsiteY33" fmla="*/ 661548 h 1035331"/>
                <a:gd name="connsiteX34" fmla="*/ 573967 w 1035332"/>
                <a:gd name="connsiteY34" fmla="*/ 639653 h 1035331"/>
                <a:gd name="connsiteX35" fmla="*/ 578659 w 1035332"/>
                <a:gd name="connsiteY35" fmla="*/ 644345 h 1035331"/>
                <a:gd name="connsiteX36" fmla="*/ 583351 w 1035332"/>
                <a:gd name="connsiteY36" fmla="*/ 653728 h 1035331"/>
                <a:gd name="connsiteX37" fmla="*/ 589607 w 1035332"/>
                <a:gd name="connsiteY37" fmla="*/ 667803 h 1035331"/>
                <a:gd name="connsiteX38" fmla="*/ 653728 w 1035332"/>
                <a:gd name="connsiteY38" fmla="*/ 817942 h 1035331"/>
                <a:gd name="connsiteX39" fmla="*/ 636525 w 1035332"/>
                <a:gd name="connsiteY39" fmla="*/ 857041 h 1035331"/>
                <a:gd name="connsiteX40" fmla="*/ 600554 w 1035332"/>
                <a:gd name="connsiteY40" fmla="*/ 847657 h 1035331"/>
                <a:gd name="connsiteX41" fmla="*/ 600554 w 1035332"/>
                <a:gd name="connsiteY41" fmla="*/ 869552 h 1035331"/>
                <a:gd name="connsiteX42" fmla="*/ 584915 w 1035332"/>
                <a:gd name="connsiteY42" fmla="*/ 885192 h 1035331"/>
                <a:gd name="connsiteX43" fmla="*/ 563020 w 1035332"/>
                <a:gd name="connsiteY43" fmla="*/ 888319 h 1035331"/>
                <a:gd name="connsiteX44" fmla="*/ 545817 w 1035332"/>
                <a:gd name="connsiteY44" fmla="*/ 874244 h 1035331"/>
                <a:gd name="connsiteX45" fmla="*/ 516102 w 1035332"/>
                <a:gd name="connsiteY45" fmla="*/ 902395 h 1035331"/>
                <a:gd name="connsiteX46" fmla="*/ 486386 w 1035332"/>
                <a:gd name="connsiteY46" fmla="*/ 874244 h 1035331"/>
                <a:gd name="connsiteX47" fmla="*/ 469183 w 1035332"/>
                <a:gd name="connsiteY47" fmla="*/ 888319 h 1035331"/>
                <a:gd name="connsiteX48" fmla="*/ 447288 w 1035332"/>
                <a:gd name="connsiteY48" fmla="*/ 885192 h 1035331"/>
                <a:gd name="connsiteX49" fmla="*/ 431648 w 1035332"/>
                <a:gd name="connsiteY49" fmla="*/ 869552 h 1035331"/>
                <a:gd name="connsiteX50" fmla="*/ 431648 w 1035332"/>
                <a:gd name="connsiteY50" fmla="*/ 847657 h 1035331"/>
                <a:gd name="connsiteX51" fmla="*/ 395678 w 1035332"/>
                <a:gd name="connsiteY51" fmla="*/ 857041 h 1035331"/>
                <a:gd name="connsiteX52" fmla="*/ 380038 w 1035332"/>
                <a:gd name="connsiteY52" fmla="*/ 817942 h 1035331"/>
                <a:gd name="connsiteX53" fmla="*/ 444160 w 1035332"/>
                <a:gd name="connsiteY53" fmla="*/ 667803 h 1035331"/>
                <a:gd name="connsiteX54" fmla="*/ 450416 w 1035332"/>
                <a:gd name="connsiteY54" fmla="*/ 653728 h 1035331"/>
                <a:gd name="connsiteX55" fmla="*/ 455107 w 1035332"/>
                <a:gd name="connsiteY55" fmla="*/ 644345 h 1035331"/>
                <a:gd name="connsiteX56" fmla="*/ 459799 w 1035332"/>
                <a:gd name="connsiteY56" fmla="*/ 639653 h 1035331"/>
                <a:gd name="connsiteX57" fmla="*/ 401934 w 1035332"/>
                <a:gd name="connsiteY57" fmla="*/ 661548 h 1035331"/>
                <a:gd name="connsiteX58" fmla="*/ 390986 w 1035332"/>
                <a:gd name="connsiteY58" fmla="*/ 659984 h 1035331"/>
                <a:gd name="connsiteX59" fmla="*/ 378475 w 1035332"/>
                <a:gd name="connsiteY59" fmla="*/ 661548 h 1035331"/>
                <a:gd name="connsiteX60" fmla="*/ 367527 w 1035332"/>
                <a:gd name="connsiteY60" fmla="*/ 669367 h 1035331"/>
                <a:gd name="connsiteX61" fmla="*/ 333120 w 1035332"/>
                <a:gd name="connsiteY61" fmla="*/ 697518 h 1035331"/>
                <a:gd name="connsiteX62" fmla="*/ 320609 w 1035332"/>
                <a:gd name="connsiteY62" fmla="*/ 717850 h 1035331"/>
                <a:gd name="connsiteX63" fmla="*/ 342504 w 1035332"/>
                <a:gd name="connsiteY63" fmla="*/ 744437 h 1035331"/>
                <a:gd name="connsiteX64" fmla="*/ 312789 w 1035332"/>
                <a:gd name="connsiteY64" fmla="*/ 774152 h 1035331"/>
                <a:gd name="connsiteX65" fmla="*/ 319045 w 1035332"/>
                <a:gd name="connsiteY65" fmla="*/ 756949 h 1035331"/>
                <a:gd name="connsiteX66" fmla="*/ 308097 w 1035332"/>
                <a:gd name="connsiteY66" fmla="*/ 753821 h 1035331"/>
                <a:gd name="connsiteX67" fmla="*/ 300277 w 1035332"/>
                <a:gd name="connsiteY67" fmla="*/ 731926 h 1035331"/>
                <a:gd name="connsiteX68" fmla="*/ 248667 w 1035332"/>
                <a:gd name="connsiteY68" fmla="*/ 722542 h 1035331"/>
                <a:gd name="connsiteX69" fmla="*/ 236155 w 1035332"/>
                <a:gd name="connsiteY69" fmla="*/ 710030 h 1035331"/>
                <a:gd name="connsiteX70" fmla="*/ 223644 w 1035332"/>
                <a:gd name="connsiteY70" fmla="*/ 725670 h 1035331"/>
                <a:gd name="connsiteX71" fmla="*/ 239283 w 1035332"/>
                <a:gd name="connsiteY71" fmla="*/ 691263 h 1035331"/>
                <a:gd name="connsiteX72" fmla="*/ 218952 w 1035332"/>
                <a:gd name="connsiteY72" fmla="*/ 691263 h 1035331"/>
                <a:gd name="connsiteX73" fmla="*/ 250231 w 1035332"/>
                <a:gd name="connsiteY73" fmla="*/ 675623 h 1035331"/>
                <a:gd name="connsiteX74" fmla="*/ 294021 w 1035332"/>
                <a:gd name="connsiteY74" fmla="*/ 697518 h 1035331"/>
                <a:gd name="connsiteX75" fmla="*/ 306533 w 1035332"/>
                <a:gd name="connsiteY75" fmla="*/ 688135 h 1035331"/>
                <a:gd name="connsiteX76" fmla="*/ 350324 w 1035332"/>
                <a:gd name="connsiteY76" fmla="*/ 645908 h 1035331"/>
                <a:gd name="connsiteX77" fmla="*/ 375347 w 1035332"/>
                <a:gd name="connsiteY77" fmla="*/ 575531 h 1035331"/>
                <a:gd name="connsiteX78" fmla="*/ 414445 w 1035332"/>
                <a:gd name="connsiteY78" fmla="*/ 558328 h 1035331"/>
                <a:gd name="connsiteX79" fmla="*/ 403497 w 1035332"/>
                <a:gd name="connsiteY79" fmla="*/ 536433 h 1035331"/>
                <a:gd name="connsiteX80" fmla="*/ 348760 w 1035332"/>
                <a:gd name="connsiteY80" fmla="*/ 530177 h 1035331"/>
                <a:gd name="connsiteX81" fmla="*/ 292457 w 1035332"/>
                <a:gd name="connsiteY81" fmla="*/ 525485 h 1035331"/>
                <a:gd name="connsiteX82" fmla="*/ 286201 w 1035332"/>
                <a:gd name="connsiteY82" fmla="*/ 553636 h 1035331"/>
                <a:gd name="connsiteX83" fmla="*/ 234591 w 1035332"/>
                <a:gd name="connsiteY83" fmla="*/ 602118 h 1035331"/>
                <a:gd name="connsiteX84" fmla="*/ 192365 w 1035332"/>
                <a:gd name="connsiteY84" fmla="*/ 667803 h 1035331"/>
                <a:gd name="connsiteX85" fmla="*/ 187673 w 1035332"/>
                <a:gd name="connsiteY85" fmla="*/ 670931 h 1035331"/>
                <a:gd name="connsiteX86" fmla="*/ 92272 w 1035332"/>
                <a:gd name="connsiteY86" fmla="*/ 708466 h 1035331"/>
                <a:gd name="connsiteX87" fmla="*/ 107912 w 1035332"/>
                <a:gd name="connsiteY87" fmla="*/ 675623 h 1035331"/>
                <a:gd name="connsiteX88" fmla="*/ 111040 w 1035332"/>
                <a:gd name="connsiteY88" fmla="*/ 456671 h 1035331"/>
                <a:gd name="connsiteX89" fmla="*/ 250231 w 1035332"/>
                <a:gd name="connsiteY89" fmla="*/ 259614 h 1035331"/>
                <a:gd name="connsiteX90" fmla="*/ 308097 w 1035332"/>
                <a:gd name="connsiteY90" fmla="*/ 270562 h 1035331"/>
                <a:gd name="connsiteX91" fmla="*/ 329993 w 1035332"/>
                <a:gd name="connsiteY91" fmla="*/ 351888 h 1035331"/>
                <a:gd name="connsiteX92" fmla="*/ 328429 w 1035332"/>
                <a:gd name="connsiteY92" fmla="*/ 355015 h 1035331"/>
                <a:gd name="connsiteX93" fmla="*/ 331556 w 1035332"/>
                <a:gd name="connsiteY93" fmla="*/ 375347 h 1035331"/>
                <a:gd name="connsiteX94" fmla="*/ 372219 w 1035332"/>
                <a:gd name="connsiteY94" fmla="*/ 395678 h 1035331"/>
                <a:gd name="connsiteX95" fmla="*/ 397242 w 1035332"/>
                <a:gd name="connsiteY95" fmla="*/ 386294 h 1035331"/>
                <a:gd name="connsiteX96" fmla="*/ 426957 w 1035332"/>
                <a:gd name="connsiteY96" fmla="*/ 331556 h 1035331"/>
                <a:gd name="connsiteX97" fmla="*/ 422265 w 1035332"/>
                <a:gd name="connsiteY97" fmla="*/ 268998 h 1035331"/>
                <a:gd name="connsiteX98" fmla="*/ 361271 w 1035332"/>
                <a:gd name="connsiteY98" fmla="*/ 228336 h 1035331"/>
                <a:gd name="connsiteX99" fmla="*/ 314353 w 1035332"/>
                <a:gd name="connsiteY99" fmla="*/ 214260 h 1035331"/>
                <a:gd name="connsiteX100" fmla="*/ 300277 w 1035332"/>
                <a:gd name="connsiteY100" fmla="*/ 223644 h 1035331"/>
                <a:gd name="connsiteX101" fmla="*/ 298713 w 1035332"/>
                <a:gd name="connsiteY101" fmla="*/ 190801 h 1035331"/>
                <a:gd name="connsiteX102" fmla="*/ 345632 w 1035332"/>
                <a:gd name="connsiteY102" fmla="*/ 176726 h 1035331"/>
                <a:gd name="connsiteX103" fmla="*/ 417573 w 1035332"/>
                <a:gd name="connsiteY103" fmla="*/ 157959 h 1035331"/>
                <a:gd name="connsiteX104" fmla="*/ 484822 w 1035332"/>
                <a:gd name="connsiteY104" fmla="*/ 145447 h 1035331"/>
                <a:gd name="connsiteX105" fmla="*/ 459799 w 1035332"/>
                <a:gd name="connsiteY105" fmla="*/ 189237 h 1035331"/>
                <a:gd name="connsiteX106" fmla="*/ 517666 w 1035332"/>
                <a:gd name="connsiteY106" fmla="*/ 322172 h 1035331"/>
                <a:gd name="connsiteX107" fmla="*/ 575531 w 1035332"/>
                <a:gd name="connsiteY107" fmla="*/ 189237 h 1035331"/>
                <a:gd name="connsiteX108" fmla="*/ 550508 w 1035332"/>
                <a:gd name="connsiteY108" fmla="*/ 145447 h 1035331"/>
                <a:gd name="connsiteX109" fmla="*/ 617758 w 1035332"/>
                <a:gd name="connsiteY109" fmla="*/ 157959 h 1035331"/>
                <a:gd name="connsiteX110" fmla="*/ 689699 w 1035332"/>
                <a:gd name="connsiteY110" fmla="*/ 176726 h 1035331"/>
                <a:gd name="connsiteX111" fmla="*/ 736618 w 1035332"/>
                <a:gd name="connsiteY111" fmla="*/ 190801 h 1035331"/>
                <a:gd name="connsiteX112" fmla="*/ 735054 w 1035332"/>
                <a:gd name="connsiteY112" fmla="*/ 223644 h 1035331"/>
                <a:gd name="connsiteX113" fmla="*/ 720978 w 1035332"/>
                <a:gd name="connsiteY113" fmla="*/ 214260 h 1035331"/>
                <a:gd name="connsiteX114" fmla="*/ 672495 w 1035332"/>
                <a:gd name="connsiteY114" fmla="*/ 228336 h 1035331"/>
                <a:gd name="connsiteX115" fmla="*/ 611502 w 1035332"/>
                <a:gd name="connsiteY115" fmla="*/ 268998 h 1035331"/>
                <a:gd name="connsiteX116" fmla="*/ 606810 w 1035332"/>
                <a:gd name="connsiteY116" fmla="*/ 331556 h 1035331"/>
                <a:gd name="connsiteX117" fmla="*/ 636525 w 1035332"/>
                <a:gd name="connsiteY117" fmla="*/ 386294 h 1035331"/>
                <a:gd name="connsiteX118" fmla="*/ 661548 w 1035332"/>
                <a:gd name="connsiteY118" fmla="*/ 395678 h 1035331"/>
                <a:gd name="connsiteX119" fmla="*/ 702211 w 1035332"/>
                <a:gd name="connsiteY119" fmla="*/ 375347 h 1035331"/>
                <a:gd name="connsiteX120" fmla="*/ 705339 w 1035332"/>
                <a:gd name="connsiteY120" fmla="*/ 355015 h 1035331"/>
                <a:gd name="connsiteX121" fmla="*/ 703775 w 1035332"/>
                <a:gd name="connsiteY121" fmla="*/ 351888 h 1035331"/>
                <a:gd name="connsiteX122" fmla="*/ 725670 w 1035332"/>
                <a:gd name="connsiteY122" fmla="*/ 270562 h 1035331"/>
                <a:gd name="connsiteX123" fmla="*/ 783536 w 1035332"/>
                <a:gd name="connsiteY123" fmla="*/ 259614 h 1035331"/>
                <a:gd name="connsiteX124" fmla="*/ 922727 w 1035332"/>
                <a:gd name="connsiteY124" fmla="*/ 456671 h 1035331"/>
                <a:gd name="connsiteX125" fmla="*/ 925855 w 1035332"/>
                <a:gd name="connsiteY125" fmla="*/ 675623 h 1035331"/>
                <a:gd name="connsiteX126" fmla="*/ 941494 w 1035332"/>
                <a:gd name="connsiteY126" fmla="*/ 708466 h 1035331"/>
                <a:gd name="connsiteX127" fmla="*/ 844529 w 1035332"/>
                <a:gd name="connsiteY127" fmla="*/ 670931 h 103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035332" h="1035331">
                  <a:moveTo>
                    <a:pt x="517666" y="0"/>
                  </a:moveTo>
                  <a:cubicBezTo>
                    <a:pt x="231464" y="0"/>
                    <a:pt x="0" y="231464"/>
                    <a:pt x="0" y="517665"/>
                  </a:cubicBezTo>
                  <a:cubicBezTo>
                    <a:pt x="0" y="803867"/>
                    <a:pt x="231464" y="1035331"/>
                    <a:pt x="517666" y="1035331"/>
                  </a:cubicBezTo>
                  <a:cubicBezTo>
                    <a:pt x="803867" y="1035331"/>
                    <a:pt x="1035332" y="803867"/>
                    <a:pt x="1035332" y="517665"/>
                  </a:cubicBezTo>
                  <a:cubicBezTo>
                    <a:pt x="1035332" y="233028"/>
                    <a:pt x="803867" y="0"/>
                    <a:pt x="517666" y="0"/>
                  </a:cubicBezTo>
                  <a:close/>
                  <a:moveTo>
                    <a:pt x="844529" y="670931"/>
                  </a:moveTo>
                  <a:cubicBezTo>
                    <a:pt x="842965" y="669368"/>
                    <a:pt x="841401" y="669367"/>
                    <a:pt x="839837" y="667803"/>
                  </a:cubicBezTo>
                  <a:cubicBezTo>
                    <a:pt x="797611" y="658420"/>
                    <a:pt x="797611" y="614630"/>
                    <a:pt x="797611" y="602118"/>
                  </a:cubicBezTo>
                  <a:cubicBezTo>
                    <a:pt x="763205" y="602118"/>
                    <a:pt x="749129" y="564584"/>
                    <a:pt x="746001" y="553636"/>
                  </a:cubicBezTo>
                  <a:cubicBezTo>
                    <a:pt x="742873" y="545817"/>
                    <a:pt x="741309" y="534869"/>
                    <a:pt x="739746" y="525485"/>
                  </a:cubicBezTo>
                  <a:cubicBezTo>
                    <a:pt x="739746" y="544253"/>
                    <a:pt x="711595" y="559892"/>
                    <a:pt x="683443" y="530177"/>
                  </a:cubicBezTo>
                  <a:cubicBezTo>
                    <a:pt x="683443" y="559892"/>
                    <a:pt x="647472" y="555200"/>
                    <a:pt x="628705" y="536433"/>
                  </a:cubicBezTo>
                  <a:cubicBezTo>
                    <a:pt x="627141" y="542689"/>
                    <a:pt x="617758" y="558328"/>
                    <a:pt x="617758" y="558328"/>
                  </a:cubicBezTo>
                  <a:cubicBezTo>
                    <a:pt x="638089" y="561456"/>
                    <a:pt x="647472" y="566148"/>
                    <a:pt x="656856" y="575531"/>
                  </a:cubicBezTo>
                  <a:cubicBezTo>
                    <a:pt x="680315" y="595862"/>
                    <a:pt x="681879" y="628705"/>
                    <a:pt x="681879" y="645908"/>
                  </a:cubicBezTo>
                  <a:cubicBezTo>
                    <a:pt x="681879" y="645908"/>
                    <a:pt x="713159" y="677187"/>
                    <a:pt x="725670" y="688135"/>
                  </a:cubicBezTo>
                  <a:cubicBezTo>
                    <a:pt x="728798" y="691263"/>
                    <a:pt x="733490" y="694390"/>
                    <a:pt x="738182" y="697518"/>
                  </a:cubicBezTo>
                  <a:cubicBezTo>
                    <a:pt x="771024" y="661548"/>
                    <a:pt x="781972" y="675623"/>
                    <a:pt x="781972" y="675623"/>
                  </a:cubicBezTo>
                  <a:cubicBezTo>
                    <a:pt x="805431" y="666240"/>
                    <a:pt x="819506" y="683443"/>
                    <a:pt x="813250" y="691263"/>
                  </a:cubicBezTo>
                  <a:cubicBezTo>
                    <a:pt x="806995" y="685007"/>
                    <a:pt x="799175" y="686571"/>
                    <a:pt x="792919" y="691263"/>
                  </a:cubicBezTo>
                  <a:cubicBezTo>
                    <a:pt x="825762" y="695954"/>
                    <a:pt x="817942" y="720978"/>
                    <a:pt x="808559" y="725670"/>
                  </a:cubicBezTo>
                  <a:cubicBezTo>
                    <a:pt x="808559" y="719414"/>
                    <a:pt x="806995" y="711594"/>
                    <a:pt x="796047" y="710030"/>
                  </a:cubicBezTo>
                  <a:cubicBezTo>
                    <a:pt x="796047" y="720978"/>
                    <a:pt x="789792" y="722542"/>
                    <a:pt x="783536" y="722542"/>
                  </a:cubicBezTo>
                  <a:cubicBezTo>
                    <a:pt x="767896" y="722542"/>
                    <a:pt x="741309" y="724106"/>
                    <a:pt x="731926" y="731926"/>
                  </a:cubicBezTo>
                  <a:cubicBezTo>
                    <a:pt x="727234" y="736618"/>
                    <a:pt x="728798" y="749129"/>
                    <a:pt x="724106" y="753821"/>
                  </a:cubicBezTo>
                  <a:cubicBezTo>
                    <a:pt x="719414" y="756949"/>
                    <a:pt x="716287" y="756949"/>
                    <a:pt x="713159" y="756949"/>
                  </a:cubicBezTo>
                  <a:cubicBezTo>
                    <a:pt x="711595" y="761641"/>
                    <a:pt x="713159" y="767896"/>
                    <a:pt x="719414" y="774152"/>
                  </a:cubicBezTo>
                  <a:cubicBezTo>
                    <a:pt x="695955" y="775716"/>
                    <a:pt x="678751" y="755385"/>
                    <a:pt x="689699" y="744437"/>
                  </a:cubicBezTo>
                  <a:cubicBezTo>
                    <a:pt x="694390" y="739746"/>
                    <a:pt x="710031" y="724106"/>
                    <a:pt x="711595" y="717850"/>
                  </a:cubicBezTo>
                  <a:cubicBezTo>
                    <a:pt x="713159" y="710030"/>
                    <a:pt x="705339" y="702210"/>
                    <a:pt x="700647" y="697518"/>
                  </a:cubicBezTo>
                  <a:cubicBezTo>
                    <a:pt x="689699" y="688135"/>
                    <a:pt x="677187" y="678751"/>
                    <a:pt x="666240" y="669367"/>
                  </a:cubicBezTo>
                  <a:cubicBezTo>
                    <a:pt x="663112" y="666240"/>
                    <a:pt x="658420" y="664676"/>
                    <a:pt x="655292" y="661548"/>
                  </a:cubicBezTo>
                  <a:cubicBezTo>
                    <a:pt x="652164" y="659984"/>
                    <a:pt x="647472" y="658420"/>
                    <a:pt x="642781" y="659984"/>
                  </a:cubicBezTo>
                  <a:cubicBezTo>
                    <a:pt x="633397" y="663112"/>
                    <a:pt x="633397" y="663112"/>
                    <a:pt x="631833" y="661548"/>
                  </a:cubicBezTo>
                  <a:cubicBezTo>
                    <a:pt x="622449" y="655292"/>
                    <a:pt x="606810" y="642781"/>
                    <a:pt x="573967" y="639653"/>
                  </a:cubicBezTo>
                  <a:cubicBezTo>
                    <a:pt x="575531" y="641217"/>
                    <a:pt x="577095" y="642781"/>
                    <a:pt x="578659" y="644345"/>
                  </a:cubicBezTo>
                  <a:cubicBezTo>
                    <a:pt x="580223" y="647472"/>
                    <a:pt x="581787" y="649036"/>
                    <a:pt x="583351" y="653728"/>
                  </a:cubicBezTo>
                  <a:cubicBezTo>
                    <a:pt x="584915" y="658420"/>
                    <a:pt x="586479" y="663112"/>
                    <a:pt x="589607" y="667803"/>
                  </a:cubicBezTo>
                  <a:cubicBezTo>
                    <a:pt x="611502" y="717850"/>
                    <a:pt x="631833" y="767896"/>
                    <a:pt x="653728" y="817942"/>
                  </a:cubicBezTo>
                  <a:cubicBezTo>
                    <a:pt x="661548" y="835146"/>
                    <a:pt x="655292" y="849221"/>
                    <a:pt x="636525" y="857041"/>
                  </a:cubicBezTo>
                  <a:cubicBezTo>
                    <a:pt x="624013" y="863296"/>
                    <a:pt x="609938" y="860169"/>
                    <a:pt x="600554" y="847657"/>
                  </a:cubicBezTo>
                  <a:cubicBezTo>
                    <a:pt x="603682" y="855477"/>
                    <a:pt x="603682" y="863296"/>
                    <a:pt x="600554" y="869552"/>
                  </a:cubicBezTo>
                  <a:cubicBezTo>
                    <a:pt x="597426" y="875808"/>
                    <a:pt x="591171" y="882064"/>
                    <a:pt x="584915" y="885192"/>
                  </a:cubicBezTo>
                  <a:cubicBezTo>
                    <a:pt x="578659" y="888319"/>
                    <a:pt x="569276" y="889883"/>
                    <a:pt x="563020" y="888319"/>
                  </a:cubicBezTo>
                  <a:cubicBezTo>
                    <a:pt x="555200" y="886755"/>
                    <a:pt x="550508" y="882064"/>
                    <a:pt x="545817" y="874244"/>
                  </a:cubicBezTo>
                  <a:cubicBezTo>
                    <a:pt x="545817" y="891447"/>
                    <a:pt x="534869" y="902395"/>
                    <a:pt x="516102" y="902395"/>
                  </a:cubicBezTo>
                  <a:cubicBezTo>
                    <a:pt x="498897" y="902395"/>
                    <a:pt x="487950" y="889883"/>
                    <a:pt x="486386" y="874244"/>
                  </a:cubicBezTo>
                  <a:cubicBezTo>
                    <a:pt x="481694" y="882064"/>
                    <a:pt x="477002" y="886755"/>
                    <a:pt x="469183" y="888319"/>
                  </a:cubicBezTo>
                  <a:cubicBezTo>
                    <a:pt x="461363" y="889883"/>
                    <a:pt x="453543" y="888319"/>
                    <a:pt x="447288" y="885192"/>
                  </a:cubicBezTo>
                  <a:cubicBezTo>
                    <a:pt x="439468" y="882064"/>
                    <a:pt x="434776" y="877372"/>
                    <a:pt x="431648" y="869552"/>
                  </a:cubicBezTo>
                  <a:cubicBezTo>
                    <a:pt x="428520" y="863296"/>
                    <a:pt x="430084" y="855477"/>
                    <a:pt x="431648" y="847657"/>
                  </a:cubicBezTo>
                  <a:cubicBezTo>
                    <a:pt x="423829" y="860169"/>
                    <a:pt x="408189" y="863296"/>
                    <a:pt x="395678" y="857041"/>
                  </a:cubicBezTo>
                  <a:cubicBezTo>
                    <a:pt x="378474" y="849221"/>
                    <a:pt x="372219" y="835146"/>
                    <a:pt x="380038" y="817942"/>
                  </a:cubicBezTo>
                  <a:cubicBezTo>
                    <a:pt x="401934" y="767896"/>
                    <a:pt x="422265" y="717850"/>
                    <a:pt x="444160" y="667803"/>
                  </a:cubicBezTo>
                  <a:cubicBezTo>
                    <a:pt x="445724" y="663112"/>
                    <a:pt x="447288" y="658420"/>
                    <a:pt x="450416" y="653728"/>
                  </a:cubicBezTo>
                  <a:cubicBezTo>
                    <a:pt x="451979" y="649036"/>
                    <a:pt x="453543" y="647472"/>
                    <a:pt x="455107" y="644345"/>
                  </a:cubicBezTo>
                  <a:cubicBezTo>
                    <a:pt x="456671" y="642781"/>
                    <a:pt x="458235" y="641217"/>
                    <a:pt x="459799" y="639653"/>
                  </a:cubicBezTo>
                  <a:cubicBezTo>
                    <a:pt x="426956" y="642781"/>
                    <a:pt x="411317" y="656856"/>
                    <a:pt x="401934" y="661548"/>
                  </a:cubicBezTo>
                  <a:cubicBezTo>
                    <a:pt x="400370" y="663112"/>
                    <a:pt x="400370" y="663112"/>
                    <a:pt x="390986" y="659984"/>
                  </a:cubicBezTo>
                  <a:cubicBezTo>
                    <a:pt x="386294" y="658420"/>
                    <a:pt x="381602" y="659984"/>
                    <a:pt x="378475" y="661548"/>
                  </a:cubicBezTo>
                  <a:cubicBezTo>
                    <a:pt x="373783" y="663112"/>
                    <a:pt x="370655" y="666240"/>
                    <a:pt x="367527" y="669367"/>
                  </a:cubicBezTo>
                  <a:cubicBezTo>
                    <a:pt x="355015" y="678751"/>
                    <a:pt x="344068" y="688135"/>
                    <a:pt x="333120" y="697518"/>
                  </a:cubicBezTo>
                  <a:cubicBezTo>
                    <a:pt x="328429" y="702210"/>
                    <a:pt x="320609" y="710030"/>
                    <a:pt x="320609" y="717850"/>
                  </a:cubicBezTo>
                  <a:cubicBezTo>
                    <a:pt x="322173" y="724106"/>
                    <a:pt x="337812" y="739746"/>
                    <a:pt x="342504" y="744437"/>
                  </a:cubicBezTo>
                  <a:cubicBezTo>
                    <a:pt x="353452" y="755385"/>
                    <a:pt x="336248" y="775716"/>
                    <a:pt x="312789" y="774152"/>
                  </a:cubicBezTo>
                  <a:cubicBezTo>
                    <a:pt x="319045" y="767896"/>
                    <a:pt x="320609" y="761641"/>
                    <a:pt x="319045" y="756949"/>
                  </a:cubicBezTo>
                  <a:cubicBezTo>
                    <a:pt x="317481" y="756949"/>
                    <a:pt x="312789" y="756949"/>
                    <a:pt x="308097" y="753821"/>
                  </a:cubicBezTo>
                  <a:cubicBezTo>
                    <a:pt x="303405" y="749129"/>
                    <a:pt x="304969" y="736618"/>
                    <a:pt x="300277" y="731926"/>
                  </a:cubicBezTo>
                  <a:cubicBezTo>
                    <a:pt x="292457" y="724106"/>
                    <a:pt x="265870" y="722542"/>
                    <a:pt x="248667" y="722542"/>
                  </a:cubicBezTo>
                  <a:cubicBezTo>
                    <a:pt x="242411" y="722542"/>
                    <a:pt x="234592" y="720978"/>
                    <a:pt x="236155" y="710030"/>
                  </a:cubicBezTo>
                  <a:cubicBezTo>
                    <a:pt x="225208" y="710030"/>
                    <a:pt x="223644" y="717850"/>
                    <a:pt x="223644" y="725670"/>
                  </a:cubicBezTo>
                  <a:cubicBezTo>
                    <a:pt x="214260" y="720978"/>
                    <a:pt x="208005" y="697518"/>
                    <a:pt x="239283" y="691263"/>
                  </a:cubicBezTo>
                  <a:cubicBezTo>
                    <a:pt x="233028" y="686571"/>
                    <a:pt x="225208" y="685007"/>
                    <a:pt x="218952" y="691263"/>
                  </a:cubicBezTo>
                  <a:cubicBezTo>
                    <a:pt x="214260" y="681879"/>
                    <a:pt x="226772" y="666240"/>
                    <a:pt x="250231" y="675623"/>
                  </a:cubicBezTo>
                  <a:cubicBezTo>
                    <a:pt x="250231" y="675623"/>
                    <a:pt x="261178" y="661548"/>
                    <a:pt x="294021" y="697518"/>
                  </a:cubicBezTo>
                  <a:cubicBezTo>
                    <a:pt x="298713" y="694390"/>
                    <a:pt x="301841" y="691263"/>
                    <a:pt x="306533" y="688135"/>
                  </a:cubicBezTo>
                  <a:cubicBezTo>
                    <a:pt x="319045" y="677187"/>
                    <a:pt x="350324" y="645908"/>
                    <a:pt x="350324" y="645908"/>
                  </a:cubicBezTo>
                  <a:cubicBezTo>
                    <a:pt x="350324" y="628705"/>
                    <a:pt x="353451" y="595862"/>
                    <a:pt x="375347" y="575531"/>
                  </a:cubicBezTo>
                  <a:cubicBezTo>
                    <a:pt x="384730" y="567712"/>
                    <a:pt x="394114" y="563020"/>
                    <a:pt x="414445" y="558328"/>
                  </a:cubicBezTo>
                  <a:cubicBezTo>
                    <a:pt x="414445" y="558328"/>
                    <a:pt x="405061" y="542689"/>
                    <a:pt x="403497" y="536433"/>
                  </a:cubicBezTo>
                  <a:cubicBezTo>
                    <a:pt x="384730" y="555200"/>
                    <a:pt x="348760" y="559892"/>
                    <a:pt x="348760" y="530177"/>
                  </a:cubicBezTo>
                  <a:cubicBezTo>
                    <a:pt x="319045" y="559892"/>
                    <a:pt x="292457" y="544253"/>
                    <a:pt x="292457" y="525485"/>
                  </a:cubicBezTo>
                  <a:cubicBezTo>
                    <a:pt x="290893" y="534869"/>
                    <a:pt x="289329" y="544253"/>
                    <a:pt x="286201" y="553636"/>
                  </a:cubicBezTo>
                  <a:cubicBezTo>
                    <a:pt x="283073" y="563020"/>
                    <a:pt x="268998" y="602118"/>
                    <a:pt x="234591" y="602118"/>
                  </a:cubicBezTo>
                  <a:cubicBezTo>
                    <a:pt x="233027" y="614630"/>
                    <a:pt x="233028" y="658420"/>
                    <a:pt x="192365" y="667803"/>
                  </a:cubicBezTo>
                  <a:cubicBezTo>
                    <a:pt x="190801" y="667803"/>
                    <a:pt x="187673" y="669368"/>
                    <a:pt x="187673" y="670931"/>
                  </a:cubicBezTo>
                  <a:cubicBezTo>
                    <a:pt x="170470" y="691263"/>
                    <a:pt x="101656" y="713158"/>
                    <a:pt x="92272" y="708466"/>
                  </a:cubicBezTo>
                  <a:cubicBezTo>
                    <a:pt x="96964" y="705338"/>
                    <a:pt x="106348" y="699082"/>
                    <a:pt x="107912" y="675623"/>
                  </a:cubicBezTo>
                  <a:cubicBezTo>
                    <a:pt x="107912" y="659984"/>
                    <a:pt x="111040" y="575531"/>
                    <a:pt x="111040" y="456671"/>
                  </a:cubicBezTo>
                  <a:cubicBezTo>
                    <a:pt x="111040" y="414445"/>
                    <a:pt x="115731" y="278382"/>
                    <a:pt x="250231" y="259614"/>
                  </a:cubicBezTo>
                  <a:cubicBezTo>
                    <a:pt x="270562" y="256487"/>
                    <a:pt x="290893" y="258050"/>
                    <a:pt x="308097" y="270562"/>
                  </a:cubicBezTo>
                  <a:cubicBezTo>
                    <a:pt x="331556" y="287765"/>
                    <a:pt x="344068" y="317480"/>
                    <a:pt x="329993" y="351888"/>
                  </a:cubicBezTo>
                  <a:cubicBezTo>
                    <a:pt x="329993" y="353452"/>
                    <a:pt x="329992" y="355015"/>
                    <a:pt x="328429" y="355015"/>
                  </a:cubicBezTo>
                  <a:cubicBezTo>
                    <a:pt x="323737" y="362835"/>
                    <a:pt x="325301" y="370655"/>
                    <a:pt x="331556" y="375347"/>
                  </a:cubicBezTo>
                  <a:cubicBezTo>
                    <a:pt x="342504" y="386294"/>
                    <a:pt x="356579" y="394114"/>
                    <a:pt x="372219" y="395678"/>
                  </a:cubicBezTo>
                  <a:cubicBezTo>
                    <a:pt x="381602" y="397242"/>
                    <a:pt x="390986" y="392550"/>
                    <a:pt x="397242" y="386294"/>
                  </a:cubicBezTo>
                  <a:cubicBezTo>
                    <a:pt x="412881" y="370655"/>
                    <a:pt x="422265" y="351888"/>
                    <a:pt x="426957" y="331556"/>
                  </a:cubicBezTo>
                  <a:cubicBezTo>
                    <a:pt x="433212" y="290893"/>
                    <a:pt x="423829" y="270562"/>
                    <a:pt x="422265" y="268998"/>
                  </a:cubicBezTo>
                  <a:cubicBezTo>
                    <a:pt x="411317" y="247103"/>
                    <a:pt x="387858" y="231464"/>
                    <a:pt x="361271" y="228336"/>
                  </a:cubicBezTo>
                  <a:cubicBezTo>
                    <a:pt x="348760" y="204877"/>
                    <a:pt x="314353" y="214260"/>
                    <a:pt x="314353" y="214260"/>
                  </a:cubicBezTo>
                  <a:cubicBezTo>
                    <a:pt x="304969" y="215824"/>
                    <a:pt x="301841" y="218952"/>
                    <a:pt x="300277" y="223644"/>
                  </a:cubicBezTo>
                  <a:cubicBezTo>
                    <a:pt x="300277" y="223644"/>
                    <a:pt x="284637" y="200185"/>
                    <a:pt x="298713" y="190801"/>
                  </a:cubicBezTo>
                  <a:cubicBezTo>
                    <a:pt x="312789" y="181418"/>
                    <a:pt x="345632" y="176726"/>
                    <a:pt x="345632" y="176726"/>
                  </a:cubicBezTo>
                  <a:cubicBezTo>
                    <a:pt x="345632" y="161087"/>
                    <a:pt x="370655" y="148575"/>
                    <a:pt x="417573" y="157959"/>
                  </a:cubicBezTo>
                  <a:cubicBezTo>
                    <a:pt x="472311" y="167342"/>
                    <a:pt x="484822" y="145447"/>
                    <a:pt x="484822" y="145447"/>
                  </a:cubicBezTo>
                  <a:cubicBezTo>
                    <a:pt x="486386" y="172034"/>
                    <a:pt x="466055" y="186109"/>
                    <a:pt x="459799" y="189237"/>
                  </a:cubicBezTo>
                  <a:cubicBezTo>
                    <a:pt x="480130" y="212696"/>
                    <a:pt x="509846" y="258051"/>
                    <a:pt x="517666" y="322172"/>
                  </a:cubicBezTo>
                  <a:cubicBezTo>
                    <a:pt x="525485" y="256487"/>
                    <a:pt x="553636" y="211132"/>
                    <a:pt x="575531" y="189237"/>
                  </a:cubicBezTo>
                  <a:cubicBezTo>
                    <a:pt x="569276" y="186109"/>
                    <a:pt x="548944" y="172034"/>
                    <a:pt x="550508" y="145447"/>
                  </a:cubicBezTo>
                  <a:cubicBezTo>
                    <a:pt x="550508" y="145447"/>
                    <a:pt x="563020" y="167342"/>
                    <a:pt x="617758" y="157959"/>
                  </a:cubicBezTo>
                  <a:cubicBezTo>
                    <a:pt x="663112" y="150139"/>
                    <a:pt x="689699" y="161087"/>
                    <a:pt x="689699" y="176726"/>
                  </a:cubicBezTo>
                  <a:cubicBezTo>
                    <a:pt x="689699" y="176726"/>
                    <a:pt x="722542" y="179854"/>
                    <a:pt x="736618" y="190801"/>
                  </a:cubicBezTo>
                  <a:cubicBezTo>
                    <a:pt x="750693" y="200185"/>
                    <a:pt x="735054" y="223644"/>
                    <a:pt x="735054" y="223644"/>
                  </a:cubicBezTo>
                  <a:cubicBezTo>
                    <a:pt x="733490" y="218952"/>
                    <a:pt x="730362" y="217388"/>
                    <a:pt x="720978" y="214260"/>
                  </a:cubicBezTo>
                  <a:cubicBezTo>
                    <a:pt x="720978" y="214260"/>
                    <a:pt x="685007" y="204877"/>
                    <a:pt x="672495" y="228336"/>
                  </a:cubicBezTo>
                  <a:cubicBezTo>
                    <a:pt x="645908" y="229900"/>
                    <a:pt x="622449" y="247103"/>
                    <a:pt x="611502" y="268998"/>
                  </a:cubicBezTo>
                  <a:cubicBezTo>
                    <a:pt x="611502" y="270562"/>
                    <a:pt x="600554" y="290893"/>
                    <a:pt x="606810" y="331556"/>
                  </a:cubicBezTo>
                  <a:cubicBezTo>
                    <a:pt x="609938" y="353452"/>
                    <a:pt x="620886" y="370655"/>
                    <a:pt x="636525" y="386294"/>
                  </a:cubicBezTo>
                  <a:cubicBezTo>
                    <a:pt x="642781" y="392550"/>
                    <a:pt x="650600" y="397242"/>
                    <a:pt x="661548" y="395678"/>
                  </a:cubicBezTo>
                  <a:cubicBezTo>
                    <a:pt x="677187" y="394114"/>
                    <a:pt x="689699" y="386294"/>
                    <a:pt x="702211" y="375347"/>
                  </a:cubicBezTo>
                  <a:cubicBezTo>
                    <a:pt x="708467" y="369091"/>
                    <a:pt x="710031" y="362835"/>
                    <a:pt x="705339" y="355015"/>
                  </a:cubicBezTo>
                  <a:cubicBezTo>
                    <a:pt x="705339" y="353452"/>
                    <a:pt x="703775" y="353452"/>
                    <a:pt x="703775" y="351888"/>
                  </a:cubicBezTo>
                  <a:cubicBezTo>
                    <a:pt x="689699" y="317480"/>
                    <a:pt x="702211" y="287765"/>
                    <a:pt x="725670" y="270562"/>
                  </a:cubicBezTo>
                  <a:cubicBezTo>
                    <a:pt x="742873" y="258050"/>
                    <a:pt x="763205" y="256487"/>
                    <a:pt x="783536" y="259614"/>
                  </a:cubicBezTo>
                  <a:cubicBezTo>
                    <a:pt x="918035" y="278382"/>
                    <a:pt x="922727" y="414445"/>
                    <a:pt x="922727" y="456671"/>
                  </a:cubicBezTo>
                  <a:cubicBezTo>
                    <a:pt x="922727" y="575531"/>
                    <a:pt x="924291" y="658420"/>
                    <a:pt x="925855" y="675623"/>
                  </a:cubicBezTo>
                  <a:cubicBezTo>
                    <a:pt x="927419" y="700646"/>
                    <a:pt x="935238" y="705338"/>
                    <a:pt x="941494" y="708466"/>
                  </a:cubicBezTo>
                  <a:cubicBezTo>
                    <a:pt x="932111" y="713158"/>
                    <a:pt x="861732" y="691263"/>
                    <a:pt x="844529" y="670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F2CE9D-9428-4B6B-8D9E-C8147B4B1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27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446" r="-174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59000"/>
                </a:schemeClr>
              </a:gs>
              <a:gs pos="100000">
                <a:schemeClr val="accent1">
                  <a:lumMod val="50000"/>
                  <a:alpha val="9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e7d195523061f1c0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altLang="zh-CN" sz="100"/>
              <a:t>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</a:t>
            </a:r>
            <a:endParaRPr lang="zh-CN" altLang="en-US" sz="100"/>
          </a:p>
        </p:txBody>
      </p:sp>
      <p:sp>
        <p:nvSpPr>
          <p:cNvPr id="2" name="矩形 1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/>
          <p:cNvSpPr/>
          <p:nvPr/>
        </p:nvSpPr>
        <p:spPr>
          <a:xfrm>
            <a:off x="407987" y="2390115"/>
            <a:ext cx="11376025" cy="391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>
            <a:noAutofit/>
          </a:bodyPr>
          <a:lstStyle/>
          <a:p>
            <a:pPr algn="ctr" defTabSz="779227">
              <a:defRPr/>
            </a:pPr>
            <a:r>
              <a:rPr lang="ru-RU" sz="6600" b="1" dirty="0">
                <a:solidFill>
                  <a:schemeClr val="bg1"/>
                </a:solidFill>
              </a:rPr>
              <a:t>Как успевать</a:t>
            </a:r>
          </a:p>
          <a:p>
            <a:pPr algn="ctr" defTabSz="779227">
              <a:defRPr/>
            </a:pPr>
            <a:r>
              <a:rPr lang="ru-RU" sz="6600" b="1" dirty="0">
                <a:solidFill>
                  <a:schemeClr val="bg1"/>
                </a:solidFill>
              </a:rPr>
              <a:t>за меняющимся</a:t>
            </a:r>
          </a:p>
          <a:p>
            <a:pPr algn="ctr" defTabSz="779227">
              <a:defRPr/>
            </a:pPr>
            <a:r>
              <a:rPr lang="ru-RU" sz="6600" b="1" dirty="0">
                <a:solidFill>
                  <a:schemeClr val="bg1"/>
                </a:solidFill>
              </a:rPr>
              <a:t>миром</a:t>
            </a:r>
            <a:r>
              <a:rPr lang="en-US" sz="6600" b="1" dirty="0">
                <a:solidFill>
                  <a:schemeClr val="bg1"/>
                </a:solidFill>
              </a:rPr>
              <a:t>?</a:t>
            </a:r>
            <a:endParaRPr lang="ru-RU" sz="4800" b="1" dirty="0">
              <a:solidFill>
                <a:srgbClr val="3A5086"/>
              </a:solidFill>
            </a:endParaRP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C1A9C6F6-E524-4565-A2BE-8D2DEE05DFBF}"/>
              </a:ext>
            </a:extLst>
          </p:cNvPr>
          <p:cNvSpPr txBox="1">
            <a:spLocks/>
          </p:cNvSpPr>
          <p:nvPr/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A99AE-6A35-4C1E-8082-A4A87B5CA521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человек, люди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26FFC62-97E4-40DA-AD84-33155B43BB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7838"/>
          <a:stretch>
            <a:fillRect/>
          </a:stretch>
        </p:blipFill>
        <p:spPr/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FB563CB-E20A-4C8E-944D-6B936F1EFB11}"/>
              </a:ext>
            </a:extLst>
          </p:cNvPr>
          <p:cNvSpPr/>
          <p:nvPr/>
        </p:nvSpPr>
        <p:spPr>
          <a:xfrm>
            <a:off x="-5" y="-1"/>
            <a:ext cx="12192000" cy="685800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7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e7d195523061f1c0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altLang="zh-CN" sz="100"/>
              <a:t>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</a:t>
            </a:r>
            <a:endParaRPr lang="zh-CN" altLang="en-US" sz="100"/>
          </a:p>
        </p:txBody>
      </p:sp>
      <p:sp>
        <p:nvSpPr>
          <p:cNvPr id="17" name="矩形 1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>
            <a:extLst>
              <a:ext uri="{FF2B5EF4-FFF2-40B4-BE49-F238E27FC236}">
                <a16:creationId xmlns:a16="http://schemas.microsoft.com/office/drawing/2014/main" id="{4CF77794-6FD5-47F1-8C4E-4678B3440243}"/>
              </a:ext>
            </a:extLst>
          </p:cNvPr>
          <p:cNvSpPr/>
          <p:nvPr/>
        </p:nvSpPr>
        <p:spPr>
          <a:xfrm>
            <a:off x="407988" y="3502025"/>
            <a:ext cx="11376025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>
            <a:noAutofit/>
          </a:bodyPr>
          <a:lstStyle/>
          <a:p>
            <a:pPr algn="ctr" defTabSz="779227"/>
            <a:r>
              <a:rPr lang="ru-RU" sz="6600" b="1" dirty="0">
                <a:solidFill>
                  <a:schemeClr val="bg1"/>
                </a:solidFill>
              </a:rPr>
              <a:t>Меняться вместе с ним 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и постоянно учиться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2F800767-F0D5-4E3F-BD03-52D675086E16}"/>
              </a:ext>
            </a:extLst>
          </p:cNvPr>
          <p:cNvSpPr txBox="1">
            <a:spLocks/>
          </p:cNvSpPr>
          <p:nvPr/>
        </p:nvSpPr>
        <p:spPr>
          <a:xfrm>
            <a:off x="11209338" y="404813"/>
            <a:ext cx="574674" cy="50323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A99AE-6A35-4C1E-8082-A4A87B5CA521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7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человек, внутренний, потоло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D5B211E1-AA7A-4952-97AB-2348B271BD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5" b="29355"/>
          <a:stretch/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7E355FA-7D9F-40DD-824D-0E49B41C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ym typeface="Montserrat-SemiBold"/>
              </a:rPr>
              <a:t>Где учиться?</a:t>
            </a:r>
            <a:endParaRPr lang="ru-RU" dirty="0"/>
          </a:p>
        </p:txBody>
      </p:sp>
      <p:sp>
        <p:nvSpPr>
          <p:cNvPr id="2" name="e7d195523061f1c0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altLang="zh-CN" sz="100"/>
              <a:t>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</a:t>
            </a:r>
            <a:endParaRPr lang="zh-CN" altLang="en-US" sz="100"/>
          </a:p>
        </p:txBody>
      </p:sp>
      <p:sp>
        <p:nvSpPr>
          <p:cNvPr id="27" name="矩形 1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/>
          <p:cNvSpPr/>
          <p:nvPr/>
        </p:nvSpPr>
        <p:spPr>
          <a:xfrm>
            <a:off x="519113" y="3834447"/>
            <a:ext cx="4202112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79227">
              <a:defRPr/>
            </a:pP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矩形 1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/>
          <p:cNvSpPr/>
          <p:nvPr/>
        </p:nvSpPr>
        <p:spPr>
          <a:xfrm>
            <a:off x="407987" y="5154627"/>
            <a:ext cx="9217025" cy="50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79227"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Обучение должно быть:</a:t>
            </a:r>
          </a:p>
        </p:txBody>
      </p:sp>
      <p:sp>
        <p:nvSpPr>
          <p:cNvPr id="15" name="矩形 1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/>
          <p:cNvSpPr/>
          <p:nvPr/>
        </p:nvSpPr>
        <p:spPr>
          <a:xfrm>
            <a:off x="407988" y="5663804"/>
            <a:ext cx="4162362" cy="64492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Практико-ориентированным</a:t>
            </a:r>
          </a:p>
        </p:txBody>
      </p:sp>
      <p:sp>
        <p:nvSpPr>
          <p:cNvPr id="22" name="矩形 1" descr="e7d195523061f1c0205959036996ad55c215b892a7aac5c0B9ADEF7896FB48F2EF97163A2DE1401E1875DEDC438B7864AD24CA23553DBBBD975DAF4CAD4A2592689FFB6CEE59FFA55B2702D0E5EE29CD050A1E7EB2803E0BFCD03B4455870B555EC0283BE30902C074B55AE88553B36B0AA5162E2035C2E4D3FD65D51D6DC877E61C331F6214D1EDE5ABC882E828C683"/>
          <p:cNvSpPr/>
          <p:nvPr/>
        </p:nvSpPr>
        <p:spPr>
          <a:xfrm>
            <a:off x="4727575" y="5663804"/>
            <a:ext cx="4897438" cy="64492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Непрерывным (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life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long learning)</a:t>
            </a:r>
          </a:p>
        </p:txBody>
      </p:sp>
      <p:sp>
        <p:nvSpPr>
          <p:cNvPr id="23" name="Полилиния 22">
            <a:extLst>
              <a:ext uri="{FF2B5EF4-FFF2-40B4-BE49-F238E27FC236}">
                <a16:creationId xmlns:a16="http://schemas.microsoft.com/office/drawing/2014/main" id="{2EB56B34-81E2-D244-A550-94E9C7AE5693}"/>
              </a:ext>
            </a:extLst>
          </p:cNvPr>
          <p:cNvSpPr/>
          <p:nvPr/>
        </p:nvSpPr>
        <p:spPr>
          <a:xfrm>
            <a:off x="407989" y="2636837"/>
            <a:ext cx="2735262" cy="23050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Интернет-платформы</a:t>
            </a:r>
          </a:p>
          <a:p>
            <a:pPr defTabSz="779227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с возможностью пройти практику в компании</a:t>
            </a:r>
          </a:p>
        </p:txBody>
      </p:sp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DCF6FB67-59CD-1A42-B492-6E617E36E651}"/>
              </a:ext>
            </a:extLst>
          </p:cNvPr>
          <p:cNvSpPr/>
          <p:nvPr/>
        </p:nvSpPr>
        <p:spPr>
          <a:xfrm>
            <a:off x="6167438" y="2636837"/>
            <a:ext cx="2736850" cy="23050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Участие</a:t>
            </a:r>
            <a:br>
              <a:rPr lang="ru-RU" sz="2000" b="1" dirty="0">
                <a:solidFill>
                  <a:schemeClr val="tx1"/>
                </a:solidFill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latin typeface="+mj-lt"/>
              </a:rPr>
              <a:t>в совместных</a:t>
            </a:r>
            <a:br>
              <a:rPr lang="ru-RU" sz="2000" b="1" dirty="0">
                <a:solidFill>
                  <a:schemeClr val="tx1"/>
                </a:solidFill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latin typeface="+mj-lt"/>
              </a:rPr>
              <a:t>проектах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стартапы</a:t>
            </a: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B2882C21-82AC-874F-BA25-1B26837D8247}"/>
              </a:ext>
            </a:extLst>
          </p:cNvPr>
          <p:cNvSpPr/>
          <p:nvPr/>
        </p:nvSpPr>
        <p:spPr>
          <a:xfrm>
            <a:off x="9047162" y="2636838"/>
            <a:ext cx="2735262" cy="23050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Университеты</a:t>
            </a:r>
          </a:p>
        </p:txBody>
      </p:sp>
      <p:sp>
        <p:nvSpPr>
          <p:cNvPr id="26" name="Полилиния 25">
            <a:extLst>
              <a:ext uri="{FF2B5EF4-FFF2-40B4-BE49-F238E27FC236}">
                <a16:creationId xmlns:a16="http://schemas.microsoft.com/office/drawing/2014/main" id="{56CED5B6-8527-0548-8AF8-BEA2572F20F8}"/>
              </a:ext>
            </a:extLst>
          </p:cNvPr>
          <p:cNvSpPr/>
          <p:nvPr/>
        </p:nvSpPr>
        <p:spPr>
          <a:xfrm>
            <a:off x="3287713" y="2636838"/>
            <a:ext cx="2735262" cy="23050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Открытые образовательные мероприятия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семинары, лекции,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хакатоны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кейс-чемпионаты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A8E51C-2890-4906-BDE2-84800FE4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965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ACACAC"/>
      </a:dk2>
      <a:lt2>
        <a:srgbClr val="EFEFEF"/>
      </a:lt2>
      <a:accent1>
        <a:srgbClr val="956EE8"/>
      </a:accent1>
      <a:accent2>
        <a:srgbClr val="9B23EA"/>
      </a:accent2>
      <a:accent3>
        <a:srgbClr val="8799DE"/>
      </a:accent3>
      <a:accent4>
        <a:srgbClr val="9B23EA"/>
      </a:accent4>
      <a:accent5>
        <a:srgbClr val="E2BFF9"/>
      </a:accent5>
      <a:accent6>
        <a:srgbClr val="DFD4F8"/>
      </a:accent6>
      <a:hlink>
        <a:srgbClr val="9B23EA"/>
      </a:hlink>
      <a:folHlink>
        <a:srgbClr val="ACACA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6345" cap="flat">
          <a:noFill/>
          <a:prstDash val="solid"/>
          <a:miter/>
        </a:ln>
      </a:spPr>
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/>
        </a:defPPr>
      </a:lstStyle>
    </a:spDef>
    <a:lnDef>
      <a:spPr>
        <a:noFill/>
        <a:ln w="19050" cap="flat" cmpd="sng" algn="ctr">
          <a:solidFill>
            <a:schemeClr val="accent2"/>
          </a:solidFill>
          <a:prstDash val="solid"/>
          <a:miter lim="800000"/>
          <a:headEnd type="none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marL="7701" marR="3080" algn="just">
          <a:lnSpc>
            <a:spcPct val="90000"/>
          </a:lnSpc>
          <a:spcBef>
            <a:spcPts val="600"/>
          </a:spcBef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_БР смело" id="{E82A3830-D7ED-4C5E-96D9-E08856D3D186}" vid="{86DCCDC4-E61C-4DCF-84C7-4DF12FA81C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03_Шаблон_Банк России_ярко</Template>
  <TotalTime>915</TotalTime>
  <Words>1186</Words>
  <Application>Microsoft Office PowerPoint</Application>
  <PresentationFormat>Широкоэкранный</PresentationFormat>
  <Paragraphs>269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Regular</vt:lpstr>
      <vt:lpstr>Calibri</vt:lpstr>
      <vt:lpstr>等线</vt:lpstr>
      <vt:lpstr>Montserrat-SemiBold</vt:lpstr>
      <vt:lpstr>Palanquin SemiBold</vt:lpstr>
      <vt:lpstr>Raleway</vt:lpstr>
      <vt:lpstr>Stem Medium</vt:lpstr>
      <vt:lpstr>Times New Roman</vt:lpstr>
      <vt:lpstr>1_Тема Office</vt:lpstr>
      <vt:lpstr>Презентация PowerPoint</vt:lpstr>
      <vt:lpstr>Миссия, видение, цели и ценности Банка России</vt:lpstr>
      <vt:lpstr>Портрет Банка России в цифрах (2021)</vt:lpstr>
      <vt:lpstr>Позиции Банка России в рейтингах работодателей</vt:lpstr>
      <vt:lpstr>Тренды рынка труда</vt:lpstr>
      <vt:lpstr>Навыки будущего</vt:lpstr>
      <vt:lpstr>Презентация PowerPoint</vt:lpstr>
      <vt:lpstr>Презентация PowerPoint</vt:lpstr>
      <vt:lpstr>Где учиться?</vt:lpstr>
      <vt:lpstr>Банк России — интеллектуальный центр</vt:lpstr>
      <vt:lpstr>Молодежные форумы и программы</vt:lpstr>
      <vt:lpstr>Финтех Хаб Банка России</vt:lpstr>
      <vt:lpstr>Базовая кафедра Банка России в НИУ ВШЭ</vt:lpstr>
      <vt:lpstr>Региональные лектории, универсиады</vt:lpstr>
      <vt:lpstr>Основы стратегии личного профессионального развития</vt:lpstr>
      <vt:lpstr>Карьерные возможности в Банке России</vt:lpstr>
      <vt:lpstr>Стажировка в Банке России</vt:lpstr>
      <vt:lpstr>Профессиональное развитие  в Банке России</vt:lpstr>
      <vt:lpstr>Молодежный совет Банка России*</vt:lpstr>
      <vt:lpstr>Где искать информацию?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Алешина Алена</dc:creator>
  <cp:lastModifiedBy>Епишина Светлана Владимировна</cp:lastModifiedBy>
  <cp:revision>140</cp:revision>
  <cp:lastPrinted>2018-11-09T14:38:56Z</cp:lastPrinted>
  <dcterms:created xsi:type="dcterms:W3CDTF">2022-04-20T09:19:01Z</dcterms:created>
  <dcterms:modified xsi:type="dcterms:W3CDTF">2022-10-18T09:58:06Z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  <property fmtid="{D5CDD505-2E9C-101B-9397-08002B2CF9AE}" pid="3" name="ArticulateGUID">
    <vt:lpwstr>030ED0B6-7BE6-4C2D-9D54-6C28C1D81D87</vt:lpwstr>
  </property>
  <property fmtid="{D5CDD505-2E9C-101B-9397-08002B2CF9AE}" pid="4" name="ArticulatePath">
    <vt:lpwstr>Шаблон презентации</vt:lpwstr>
  </property>
</Properties>
</file>