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99" r:id="rId3"/>
    <p:sldId id="296" r:id="rId4"/>
    <p:sldId id="297" r:id="rId5"/>
    <p:sldId id="298" r:id="rId6"/>
    <p:sldId id="295" r:id="rId7"/>
    <p:sldId id="300" r:id="rId8"/>
    <p:sldId id="301" r:id="rId9"/>
    <p:sldId id="30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C1FD"/>
    <a:srgbClr val="EFAEF6"/>
    <a:srgbClr val="FEA4EE"/>
    <a:srgbClr val="ED9ADD"/>
    <a:srgbClr val="CB4581"/>
    <a:srgbClr val="ECF3FE"/>
    <a:srgbClr val="74EDE0"/>
    <a:srgbClr val="E4F7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14"/>
    <p:restoredTop sz="96327"/>
  </p:normalViewPr>
  <p:slideViewPr>
    <p:cSldViewPr snapToGrid="0" snapToObjects="1">
      <p:cViewPr varScale="1">
        <p:scale>
          <a:sx n="55" d="100"/>
          <a:sy n="55" d="100"/>
        </p:scale>
        <p:origin x="200" y="1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04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5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46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13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8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3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5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88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01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27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74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EAA1B-13AC-7143-828A-A797E05A96B5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FAE5E-AA42-4A4D-BB27-CE0829D61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82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1CFCDD-BDCF-D74A-BE55-52033BDB87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3730" y="217605"/>
            <a:ext cx="8865705" cy="785346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Второе расширенное совместное совещание СПК Финансовых рынков и ФУМО СПО УГПС Экономика и управление</a:t>
            </a:r>
            <a:endParaRPr lang="ru-RU" sz="20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DE114FB-6712-A047-ABC3-711228B5F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731" y="1952368"/>
            <a:ext cx="10554550" cy="2409568"/>
          </a:xfr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Входная рамка квалификаций для обучающихся по специальности 38.02.01 «Экономика и бухгалтерский учет (по отраслям)»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DEBF94B-7E99-8241-B276-B79B4F331688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136738" y="217604"/>
            <a:ext cx="1853355" cy="78534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141F5C30-67C8-4048-839C-DE30E6C0DA11}"/>
              </a:ext>
            </a:extLst>
          </p:cNvPr>
          <p:cNvSpPr/>
          <p:nvPr/>
        </p:nvSpPr>
        <p:spPr>
          <a:xfrm>
            <a:off x="1040128" y="5064218"/>
            <a:ext cx="10554550" cy="114170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Преподаватель ВКК ПЦК «Экономические и учетные дисциплины» 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Московского финансового колледжа 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Финансового университета при Правительстве Российской Федерации</a:t>
            </a:r>
          </a:p>
          <a:p>
            <a:pPr algn="just"/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Иванова С.В.</a:t>
            </a:r>
          </a:p>
        </p:txBody>
      </p:sp>
    </p:spTree>
    <p:extLst>
      <p:ext uri="{BB962C8B-B14F-4D97-AF65-F5344CB8AC3E}">
        <p14:creationId xmlns:p14="http://schemas.microsoft.com/office/powerpoint/2010/main" val="101657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DF2A3-7EA1-6D46-9068-8C9F0751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104"/>
            <a:ext cx="9265170" cy="1144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Рабочая группа 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специальности 38.02.01 «Экономика и бухгалтерский учет (по отраслям)»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587802-03F3-8646-8EEB-D419D9E9E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045"/>
            <a:ext cx="10869118" cy="479685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Профстандарты для актуализации: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A2ED04-0A97-534F-9B5C-C84B2B52F866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503497" y="339104"/>
            <a:ext cx="1430784" cy="770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39036CE6-4EDF-A641-BB0E-8090E1ED8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835139"/>
              </p:ext>
            </p:extLst>
          </p:nvPr>
        </p:nvGraphicFramePr>
        <p:xfrm>
          <a:off x="1093449" y="2274758"/>
          <a:ext cx="10125440" cy="4013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022">
                  <a:extLst>
                    <a:ext uri="{9D8B030D-6E8A-4147-A177-3AD203B41FA5}">
                      <a16:colId xmlns:a16="http://schemas.microsoft.com/office/drawing/2014/main" val="2885766523"/>
                    </a:ext>
                  </a:extLst>
                </a:gridCol>
                <a:gridCol w="3381090">
                  <a:extLst>
                    <a:ext uri="{9D8B030D-6E8A-4147-A177-3AD203B41FA5}">
                      <a16:colId xmlns:a16="http://schemas.microsoft.com/office/drawing/2014/main" val="3500225981"/>
                    </a:ext>
                  </a:extLst>
                </a:gridCol>
                <a:gridCol w="2929328">
                  <a:extLst>
                    <a:ext uri="{9D8B030D-6E8A-4147-A177-3AD203B41FA5}">
                      <a16:colId xmlns:a16="http://schemas.microsoft.com/office/drawing/2014/main" val="4278033312"/>
                    </a:ext>
                  </a:extLst>
                </a:gridCol>
              </a:tblGrid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Выбраны</a:t>
                      </a:r>
                    </a:p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разработке</a:t>
                      </a:r>
                    </a:p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Предложения по актуализации</a:t>
                      </a: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46889"/>
                  </a:ext>
                </a:extLst>
              </a:tr>
              <a:tr h="3008156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«Бухгалтер»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«Аудитор»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«Внутренний аудитор»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«Внутренний контролер»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«Специалист по управленческому учету»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ПС «Предприниматель»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900" strike="sng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«Экономист»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900" strike="sng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«Кассир-</a:t>
                      </a:r>
                      <a:r>
                        <a:rPr lang="ru-RU" sz="1900" strike="sngStrike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операционист</a:t>
                      </a:r>
                      <a:r>
                        <a:rPr lang="ru-RU" sz="1900" strike="sng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»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«Аудитор»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«Внутренний аудитор»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«Внутренний контролер»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«Специалист по управленческому учету»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«Бухгалтер»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5890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73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DF2A3-7EA1-6D46-9068-8C9F0751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104"/>
            <a:ext cx="9265170" cy="1144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РГ по актуализации 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Профстандарта "«Бухгалтер», (Приказ Министерства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и социальной защиты Российской Федерации от 21.02.2019 г. №103н"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CBD0CDA-6A96-514B-8628-CD2D147D3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6265047"/>
              </p:ext>
            </p:extLst>
          </p:nvPr>
        </p:nvGraphicFramePr>
        <p:xfrm>
          <a:off x="876300" y="1741127"/>
          <a:ext cx="10439399" cy="4542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294">
                  <a:extLst>
                    <a:ext uri="{9D8B030D-6E8A-4147-A177-3AD203B41FA5}">
                      <a16:colId xmlns:a16="http://schemas.microsoft.com/office/drawing/2014/main" val="1025827345"/>
                    </a:ext>
                  </a:extLst>
                </a:gridCol>
                <a:gridCol w="3397214">
                  <a:extLst>
                    <a:ext uri="{9D8B030D-6E8A-4147-A177-3AD203B41FA5}">
                      <a16:colId xmlns:a16="http://schemas.microsoft.com/office/drawing/2014/main" val="24208035"/>
                    </a:ext>
                  </a:extLst>
                </a:gridCol>
                <a:gridCol w="3212891">
                  <a:extLst>
                    <a:ext uri="{9D8B030D-6E8A-4147-A177-3AD203B41FA5}">
                      <a16:colId xmlns:a16="http://schemas.microsoft.com/office/drawing/2014/main" val="3244696771"/>
                    </a:ext>
                  </a:extLst>
                </a:gridCol>
              </a:tblGrid>
              <a:tr h="12023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Трудовая Функция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Обобщенная Трудовая Функция (ОТФ)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должности (профессии)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5116"/>
                  </a:ext>
                </a:extLst>
              </a:tr>
              <a:tr h="1206538"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Ввод первичной учетной информации в базу данных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Регистрация фактов хозяйственной жизни</a:t>
                      </a:r>
                    </a:p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Помощник бухгалтера </a:t>
                      </a:r>
                    </a:p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 уровень квалификации)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00095"/>
                  </a:ext>
                </a:extLst>
              </a:tr>
              <a:tr h="2010896">
                <a:tc>
                  <a:txBody>
                    <a:bodyPr/>
                    <a:lstStyle/>
                    <a:p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Денежное измерение объектов бухгалтерского учета с применением специализированных бухгалтерских программ и сервисов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221496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A2ED04-0A97-534F-9B5C-C84B2B52F866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503497" y="339104"/>
            <a:ext cx="1430784" cy="770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5619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DF2A3-7EA1-6D46-9068-8C9F0751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104"/>
            <a:ext cx="9265170" cy="1144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РГ по актуализации 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Профстандарта "«Бухгалтер», (Приказ Министерства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и социальной защиты Российской Федерации от 21.02.2019 г. №103н"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CBD0CDA-6A96-514B-8628-CD2D147D3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310094"/>
              </p:ext>
            </p:extLst>
          </p:nvPr>
        </p:nvGraphicFramePr>
        <p:xfrm>
          <a:off x="876300" y="1741127"/>
          <a:ext cx="10439399" cy="4500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294">
                  <a:extLst>
                    <a:ext uri="{9D8B030D-6E8A-4147-A177-3AD203B41FA5}">
                      <a16:colId xmlns:a16="http://schemas.microsoft.com/office/drawing/2014/main" val="1025827345"/>
                    </a:ext>
                  </a:extLst>
                </a:gridCol>
                <a:gridCol w="3397214">
                  <a:extLst>
                    <a:ext uri="{9D8B030D-6E8A-4147-A177-3AD203B41FA5}">
                      <a16:colId xmlns:a16="http://schemas.microsoft.com/office/drawing/2014/main" val="24208035"/>
                    </a:ext>
                  </a:extLst>
                </a:gridCol>
                <a:gridCol w="3212891">
                  <a:extLst>
                    <a:ext uri="{9D8B030D-6E8A-4147-A177-3AD203B41FA5}">
                      <a16:colId xmlns:a16="http://schemas.microsoft.com/office/drawing/2014/main" val="3244696771"/>
                    </a:ext>
                  </a:extLst>
                </a:gridCol>
              </a:tblGrid>
              <a:tr h="10935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Трудовая Функция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Обобщенная Трудовая Функция (ОТФ)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должности (профессии)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5116"/>
                  </a:ext>
                </a:extLst>
              </a:tr>
              <a:tr h="1153787">
                <a:tc>
                  <a:txBody>
                    <a:bodyPr/>
                    <a:lstStyle/>
                    <a:p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Составление первичных учетных документов о фактах хозяйственной жизни и отражение их в учете  </a:t>
                      </a:r>
                      <a:endParaRPr lang="ru-RU" sz="2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Документирование фактов хозяйственной жизни экономического субъекта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Бухгалтер </a:t>
                      </a:r>
                    </a:p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 уровень квалификации)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00095"/>
                  </a:ext>
                </a:extLst>
              </a:tr>
              <a:tr h="17306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Сопоставление результатов инвентаризации с данными регистров бухгалтерского учета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78221496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A2ED04-0A97-534F-9B5C-C84B2B52F866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503497" y="339104"/>
            <a:ext cx="1430784" cy="770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1692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DF2A3-7EA1-6D46-9068-8C9F0751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104"/>
            <a:ext cx="9265170" cy="1144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Предложения РГ по актуализации 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Профстандарта "«Бухгалтер», (Приказ Министерства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и социальной защиты Российской Федерации от 21.02.2019 г. №103н"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CBD0CDA-6A96-514B-8628-CD2D147D3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291057"/>
              </p:ext>
            </p:extLst>
          </p:nvPr>
        </p:nvGraphicFramePr>
        <p:xfrm>
          <a:off x="876300" y="1741127"/>
          <a:ext cx="10439399" cy="456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5759">
                  <a:extLst>
                    <a:ext uri="{9D8B030D-6E8A-4147-A177-3AD203B41FA5}">
                      <a16:colId xmlns:a16="http://schemas.microsoft.com/office/drawing/2014/main" val="1025827345"/>
                    </a:ext>
                  </a:extLst>
                </a:gridCol>
                <a:gridCol w="3927423">
                  <a:extLst>
                    <a:ext uri="{9D8B030D-6E8A-4147-A177-3AD203B41FA5}">
                      <a16:colId xmlns:a16="http://schemas.microsoft.com/office/drawing/2014/main" val="24208035"/>
                    </a:ext>
                  </a:extLst>
                </a:gridCol>
                <a:gridCol w="2906217">
                  <a:extLst>
                    <a:ext uri="{9D8B030D-6E8A-4147-A177-3AD203B41FA5}">
                      <a16:colId xmlns:a16="http://schemas.microsoft.com/office/drawing/2014/main" val="3244696771"/>
                    </a:ext>
                  </a:extLst>
                </a:gridCol>
              </a:tblGrid>
              <a:tr h="1340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Трудовая Функция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Обобщенная Трудовая Функция (ОТФ)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должности (профессии)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ECC1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5116"/>
                  </a:ext>
                </a:extLst>
              </a:tr>
              <a:tr h="1453636">
                <a:tc>
                  <a:txBody>
                    <a:bodyPr/>
                    <a:lstStyle/>
                    <a:p>
                      <a:r>
                        <a:rPr lang="ru-RU" sz="2200" b="0" i="1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Предложение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новые ТФ, в т. ч. по закупочной деятельности;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ТФ как в действующем ПС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1) Ведение бухгалтерского учета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Бухгалтер </a:t>
                      </a:r>
                    </a:p>
                    <a:p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 уровень квалификации)</a:t>
                      </a:r>
                    </a:p>
                    <a:p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00095"/>
                  </a:ext>
                </a:extLst>
              </a:tr>
              <a:tr h="1552212">
                <a:tc>
                  <a:txBody>
                    <a:bodyPr/>
                    <a:lstStyle/>
                    <a:p>
                      <a:endParaRPr lang="ru-RU" sz="2200" b="0" i="1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sz="2200" b="0" i="1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Предложение</a:t>
                      </a:r>
                    </a:p>
                    <a:p>
                      <a:r>
                        <a:rPr lang="ru-RU" sz="2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новые трудовые функции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Исполнение обязанности по уплате налогов, сборов, страховых взносов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</a:t>
                      </a:r>
                      <a:r>
                        <a:rPr lang="ru-RU" sz="2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2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71697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A2ED04-0A97-534F-9B5C-C84B2B52F866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503497" y="339104"/>
            <a:ext cx="1430784" cy="770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7056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C34C6-E038-DB46-931B-653D53CD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338" y="365126"/>
            <a:ext cx="9190220" cy="893291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ИТОГИ по актуализации ПС «БУХГАЛТЕР»: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101D2-B361-A249-B60B-65A1A6A81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966"/>
            <a:ext cx="10515600" cy="4796853"/>
          </a:xfrm>
        </p:spPr>
        <p:txBody>
          <a:bodyPr>
            <a:normAutofit fontScale="70000" lnSpcReduction="20000"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ввести новую должность (профессию) – «Помощник бухгалтера» (3 уровень квалификации).  Разработаны ОТФ, ТФ, ТД;</a:t>
            </a:r>
          </a:p>
          <a:p>
            <a:pPr lvl="0">
              <a:defRPr/>
            </a:pPr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Разработаны ОТФ (ТФ, ТД) для бухгалтера 4 уровня квалификации;</a:t>
            </a:r>
          </a:p>
          <a:p>
            <a:pPr marL="0" indent="0">
              <a:buNone/>
            </a:pPr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новой ОТФ (3 новых ТФ), 3 новые ТФ, в т. ч. по закупочной деятельности в действующую ОТФ -  для бухгалтера 5 уровня квалификации;</a:t>
            </a:r>
          </a:p>
          <a:p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Подготовлено описание ОТФ в разрезе ПС в соответствии с утвержденным СПКФР проектом квалификации (Таблица Приложение 3) ;</a:t>
            </a:r>
          </a:p>
          <a:p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– интервьюирование работодателей.</a:t>
            </a:r>
          </a:p>
          <a:p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937A6FF-7381-444A-A9F8-588BC2441F05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164345" y="365126"/>
            <a:ext cx="1853355" cy="8932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0167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DF2A3-7EA1-6D46-9068-8C9F0751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104"/>
            <a:ext cx="9265170" cy="1144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разработке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Предложения РГ по актуализации 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Профстандарта "«Аудитор», (Приказ Министерства</a:t>
            </a:r>
            <a:b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труда и социальной защиты Российской Федерации от 19.10.2015 г. №728н"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0CBD0CDA-6A96-514B-8628-CD2D147D31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5643577"/>
              </p:ext>
            </p:extLst>
          </p:nvPr>
        </p:nvGraphicFramePr>
        <p:xfrm>
          <a:off x="876300" y="1683607"/>
          <a:ext cx="10439399" cy="48352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9294">
                  <a:extLst>
                    <a:ext uri="{9D8B030D-6E8A-4147-A177-3AD203B41FA5}">
                      <a16:colId xmlns:a16="http://schemas.microsoft.com/office/drawing/2014/main" val="1025827345"/>
                    </a:ext>
                  </a:extLst>
                </a:gridCol>
                <a:gridCol w="6610105">
                  <a:extLst>
                    <a:ext uri="{9D8B030D-6E8A-4147-A177-3AD203B41FA5}">
                      <a16:colId xmlns:a16="http://schemas.microsoft.com/office/drawing/2014/main" val="24208035"/>
                    </a:ext>
                  </a:extLst>
                </a:gridCol>
              </a:tblGrid>
              <a:tr h="7794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Название должности (профессии)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Обобщенная Трудовая Функция (ОТФ)</a:t>
                      </a:r>
                      <a:endParaRPr lang="ru-RU" sz="2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5116"/>
                  </a:ext>
                </a:extLst>
              </a:tr>
              <a:tr h="186124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Помощник аудитора, ассистент аудитора 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 уровень квалификации)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Осуществление вспомогательных функций по сбору информации и оформлению отдельных документов при выполнении аудиторского задания и оказании прочих услуг, связанных с аудиторской деятельностью </a:t>
                      </a:r>
                      <a:endParaRPr lang="ru-RU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700095"/>
                  </a:ext>
                </a:extLst>
              </a:tr>
              <a:tr h="1861241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Помощник аудитора, ассистент аудитора 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 уровень квалификации)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  <a:p>
                      <a:endParaRPr lang="ru-RU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Осуществление вспомогательных функций при выполнении аудиторского задания и оказании прочих услуг, связанных с аудиторской деятельностью </a:t>
                      </a:r>
                      <a:endParaRPr lang="ru-RU" dirty="0"/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83891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A2ED04-0A97-534F-9B5C-C84B2B52F866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503497" y="339104"/>
            <a:ext cx="1430784" cy="770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45719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C34C6-E038-DB46-931B-653D53CDE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337" y="365126"/>
            <a:ext cx="9325131" cy="1058940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Разработка актуализации ПС «АУДИТОР»: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E101D2-B361-A249-B60B-65A1A6A81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966"/>
            <a:ext cx="10515600" cy="4796853"/>
          </a:xfrm>
        </p:spPr>
        <p:txBody>
          <a:bodyPr>
            <a:normAutofit fontScale="62500" lnSpcReduction="20000"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Проведено выборочное интервьюирование работодателей;</a:t>
            </a:r>
          </a:p>
          <a:p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Подготовлен предварительный вариант описания ОТФ в разрезе ПС в соответствии с утвержденным СПКФР проектом квалификации (в соотв. Приложением № 3);</a:t>
            </a:r>
          </a:p>
          <a:p>
            <a:pPr>
              <a:defRPr/>
            </a:pPr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ЗАДАЧА – обсуждение и согласования предложений членами РГ.</a:t>
            </a:r>
          </a:p>
          <a:p>
            <a:pPr>
              <a:defRPr/>
            </a:pPr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разработке предложение ввести новые должности (профессии) – «Ассистент аудитора», «Помощник аудитора» (4-5 уровень квалификации). </a:t>
            </a:r>
          </a:p>
          <a:p>
            <a:pPr marL="0" lvl="0" indent="0">
              <a:buNone/>
              <a:defRPr/>
            </a:pPr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ru-RU" sz="35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Разрабатываются ОТФ (ТФ, ТД) для 5 уровня квалификации.</a:t>
            </a:r>
          </a:p>
          <a:p>
            <a:pPr marL="0" indent="0">
              <a:buNone/>
            </a:pPr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5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937A6FF-7381-444A-A9F8-588BC2441F05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164345" y="365126"/>
            <a:ext cx="1853355" cy="8932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73258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DF2A3-7EA1-6D46-9068-8C9F0751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9104"/>
            <a:ext cx="9265170" cy="1144922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Рабочая группа 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специальности 38.02.01 «Экономика и бухгалтерский учет (по отраслям)»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587802-03F3-8646-8EEB-D419D9E9E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045"/>
            <a:ext cx="10869118" cy="4796851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Профстандарты для актуализации: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5A2ED04-0A97-534F-9B5C-C84B2B52F866}"/>
              </a:ext>
            </a:extLst>
          </p:cNvPr>
          <p:cNvPicPr/>
          <p:nvPr/>
        </p:nvPicPr>
        <p:blipFill rotWithShape="1">
          <a:blip r:embed="rId2"/>
          <a:srcRect l="4378" t="5218" r="5308" b="12511"/>
          <a:stretch/>
        </p:blipFill>
        <p:spPr bwMode="auto">
          <a:xfrm>
            <a:off x="10503497" y="339104"/>
            <a:ext cx="1430784" cy="77016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39036CE6-4EDF-A641-BB0E-8090E1ED8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29888"/>
              </p:ext>
            </p:extLst>
          </p:nvPr>
        </p:nvGraphicFramePr>
        <p:xfrm>
          <a:off x="1093449" y="2274758"/>
          <a:ext cx="10125440" cy="4013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5022">
                  <a:extLst>
                    <a:ext uri="{9D8B030D-6E8A-4147-A177-3AD203B41FA5}">
                      <a16:colId xmlns:a16="http://schemas.microsoft.com/office/drawing/2014/main" val="2885766523"/>
                    </a:ext>
                  </a:extLst>
                </a:gridCol>
                <a:gridCol w="3381090">
                  <a:extLst>
                    <a:ext uri="{9D8B030D-6E8A-4147-A177-3AD203B41FA5}">
                      <a16:colId xmlns:a16="http://schemas.microsoft.com/office/drawing/2014/main" val="3500225981"/>
                    </a:ext>
                  </a:extLst>
                </a:gridCol>
                <a:gridCol w="2929328">
                  <a:extLst>
                    <a:ext uri="{9D8B030D-6E8A-4147-A177-3AD203B41FA5}">
                      <a16:colId xmlns:a16="http://schemas.microsoft.com/office/drawing/2014/main" val="4278033312"/>
                    </a:ext>
                  </a:extLst>
                </a:gridCol>
              </a:tblGrid>
              <a:tr h="7731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Выбраны</a:t>
                      </a:r>
                    </a:p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разработке</a:t>
                      </a:r>
                    </a:p>
                    <a:p>
                      <a:pPr algn="ctr"/>
                      <a:endParaRPr lang="ru-RU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Предложения по актуализации</a:t>
                      </a:r>
                    </a:p>
                    <a:p>
                      <a:pPr algn="ctr"/>
                      <a:endParaRPr lang="ru-RU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346889"/>
                  </a:ext>
                </a:extLst>
              </a:tr>
              <a:tr h="3008156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«Бухгалтер»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«Аудитор»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«Внутренний аудитор»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«Внутренний контролер»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ПС «Специалист по управленческому учету»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ru-RU" sz="1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ПС «Предприниматель»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«Аудитор» 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-----</a:t>
                      </a: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itchFamily="2" charset="2"/>
                        </a:rPr>
                        <a:t>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«Внутренний аудитор»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«Внутренний контролер»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«Специалист по управленческому учету»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ПС «Бухгалтер»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890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6009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932</TotalTime>
  <Words>734</Words>
  <Application>Microsoft Macintosh PowerPoint</Application>
  <PresentationFormat>Широкоэкранный</PresentationFormat>
  <Paragraphs>116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Второе расширенное совместное совещание СПК Финансовых рынков и ФУМО СПО УГПС Экономика и управление</vt:lpstr>
      <vt:lpstr>Рабочая группа  по специальности 38.02.01 «Экономика и бухгалтерский учет (по отраслям)»</vt:lpstr>
      <vt:lpstr>Предложения РГ по актуализации  Профстандарта "«Бухгалтер», (Приказ Министерства труда и социальной защиты Российской Федерации от 21.02.2019 г. №103н"</vt:lpstr>
      <vt:lpstr>Предложения РГ по актуализации  Профстандарта "«Бухгалтер», (Приказ Министерства труда и социальной защиты Российской Федерации от 21.02.2019 г. №103н"</vt:lpstr>
      <vt:lpstr>Предложения РГ по актуализации  Профстандарта "«Бухгалтер», (Приказ Министерства труда и социальной защиты Российской Федерации от 21.02.2019 г. №103н"</vt:lpstr>
      <vt:lpstr>ИТОГИ по актуализации ПС «БУХГАЛТЕР»:</vt:lpstr>
      <vt:lpstr>В разработке - Предложения РГ по актуализации  Профстандарта "«Аудитор», (Приказ Министерства труда и социальной защиты Российской Федерации от 19.10.2015 г. №728н"</vt:lpstr>
      <vt:lpstr>Разработка актуализации ПС «АУДИТОР»:</vt:lpstr>
      <vt:lpstr>Рабочая группа  по специальности 38.02.01 «Экономика и бухгалтерский учет (по отраслям)»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профессиональных компетенций финансиста в условиях действия должностных регламентов государственных (муниципальных) гражданских служащих. </dc:title>
  <dc:creator>Иванова Светлана Викторовна</dc:creator>
  <cp:lastModifiedBy>Иванова Светлана Викторовна</cp:lastModifiedBy>
  <cp:revision>99</cp:revision>
  <dcterms:created xsi:type="dcterms:W3CDTF">2020-11-22T19:49:04Z</dcterms:created>
  <dcterms:modified xsi:type="dcterms:W3CDTF">2021-04-29T15:04:43Z</dcterms:modified>
</cp:coreProperties>
</file>