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85" r:id="rId4"/>
    <p:sldId id="257" r:id="rId5"/>
    <p:sldId id="286" r:id="rId6"/>
    <p:sldId id="287" r:id="rId7"/>
    <p:sldId id="28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2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81B37-25F5-8C4C-B7D1-62AA601ED11D}" type="doc">
      <dgm:prSet loTypeId="urn:microsoft.com/office/officeart/2005/8/layout/radial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7D7A94-88C8-6040-B447-7381C198B5C2}">
      <dgm:prSet phldrT="[Текст]"/>
      <dgm:spPr/>
      <dgm:t>
        <a:bodyPr/>
        <a:lstStyle/>
        <a:p>
          <a:r>
            <a:rPr lang="ru-RU" dirty="0">
              <a:solidFill>
                <a:schemeClr val="accent4">
                  <a:lumMod val="20000"/>
                  <a:lumOff val="80000"/>
                </a:schemeClr>
              </a:solidFill>
            </a:rPr>
            <a:t>ФИНАНСЫ</a:t>
          </a:r>
        </a:p>
      </dgm:t>
    </dgm:pt>
    <dgm:pt modelId="{0902AEE9-874B-4A4D-B244-B1FD8FF21105}" type="parTrans" cxnId="{D714CABF-A54D-F144-8771-39EA457A766B}">
      <dgm:prSet/>
      <dgm:spPr/>
      <dgm:t>
        <a:bodyPr/>
        <a:lstStyle/>
        <a:p>
          <a:endParaRPr lang="ru-RU"/>
        </a:p>
      </dgm:t>
    </dgm:pt>
    <dgm:pt modelId="{0BF67D4D-1C0C-FB46-8248-74ED440271AE}" type="sibTrans" cxnId="{D714CABF-A54D-F144-8771-39EA457A766B}">
      <dgm:prSet/>
      <dgm:spPr/>
      <dgm:t>
        <a:bodyPr/>
        <a:lstStyle/>
        <a:p>
          <a:endParaRPr lang="ru-RU"/>
        </a:p>
      </dgm:t>
    </dgm:pt>
    <dgm:pt modelId="{5924E0FE-D6C2-2C43-BB92-DB04CABA8C9C}">
      <dgm:prSet phldrT="[Текст]"/>
      <dgm:spPr>
        <a:solidFill>
          <a:schemeClr val="accent4">
            <a:lumMod val="20000"/>
            <a:lumOff val="80000"/>
          </a:schemeClr>
        </a:solidFill>
        <a:ln w="38100">
          <a:solidFill>
            <a:schemeClr val="accent1"/>
          </a:solidFill>
        </a:ln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ППО</a:t>
          </a:r>
        </a:p>
      </dgm:t>
    </dgm:pt>
    <dgm:pt modelId="{28E242A8-4E13-8048-A82F-089201F14133}" type="parTrans" cxnId="{E17EFA82-ACD3-504C-8006-E17AEA0BA7C6}">
      <dgm:prSet/>
      <dgm:spPr/>
      <dgm:t>
        <a:bodyPr/>
        <a:lstStyle/>
        <a:p>
          <a:endParaRPr lang="ru-RU"/>
        </a:p>
      </dgm:t>
    </dgm:pt>
    <dgm:pt modelId="{D3BD4C95-07AC-B546-8F5D-433CF6A5A826}" type="sibTrans" cxnId="{E17EFA82-ACD3-504C-8006-E17AEA0BA7C6}">
      <dgm:prSet/>
      <dgm:spPr/>
      <dgm:t>
        <a:bodyPr/>
        <a:lstStyle/>
        <a:p>
          <a:endParaRPr lang="ru-RU"/>
        </a:p>
      </dgm:t>
    </dgm:pt>
    <dgm:pt modelId="{592F0AA5-A26A-7443-9BA0-46D22528C97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 w="38100"/>
      </dgm:spPr>
      <dgm:t>
        <a:bodyPr/>
        <a:lstStyle/>
        <a:p>
          <a:r>
            <a:rPr lang="ru-RU" sz="510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НКО</a:t>
          </a:r>
        </a:p>
      </dgm:t>
    </dgm:pt>
    <dgm:pt modelId="{B9F78B2F-E908-5247-B81E-A319FE5B2993}" type="parTrans" cxnId="{F4325383-6F4F-4D44-8813-40A5FB9883C2}">
      <dgm:prSet/>
      <dgm:spPr/>
      <dgm:t>
        <a:bodyPr/>
        <a:lstStyle/>
        <a:p>
          <a:endParaRPr lang="ru-RU"/>
        </a:p>
      </dgm:t>
    </dgm:pt>
    <dgm:pt modelId="{F143FFF8-5F5F-C445-9C6B-98A70C65B8DC}" type="sibTrans" cxnId="{F4325383-6F4F-4D44-8813-40A5FB9883C2}">
      <dgm:prSet/>
      <dgm:spPr/>
      <dgm:t>
        <a:bodyPr/>
        <a:lstStyle/>
        <a:p>
          <a:endParaRPr lang="ru-RU"/>
        </a:p>
      </dgm:t>
    </dgm:pt>
    <dgm:pt modelId="{9FCA6C69-4073-FB4E-9EAC-D4F965278654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 w="38100"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АО ООО</a:t>
          </a:r>
        </a:p>
      </dgm:t>
    </dgm:pt>
    <dgm:pt modelId="{450F86B2-FC53-D94B-B242-E5797E9E00C4}" type="parTrans" cxnId="{C80FD3A7-8B57-8C4B-9C13-B3BF0A507F2F}">
      <dgm:prSet/>
      <dgm:spPr/>
      <dgm:t>
        <a:bodyPr/>
        <a:lstStyle/>
        <a:p>
          <a:endParaRPr lang="ru-RU"/>
        </a:p>
      </dgm:t>
    </dgm:pt>
    <dgm:pt modelId="{F8BF5130-1E5E-8D4A-B4DD-6FF2DC7DFE2A}" type="sibTrans" cxnId="{C80FD3A7-8B57-8C4B-9C13-B3BF0A507F2F}">
      <dgm:prSet/>
      <dgm:spPr/>
      <dgm:t>
        <a:bodyPr/>
        <a:lstStyle/>
        <a:p>
          <a:endParaRPr lang="ru-RU"/>
        </a:p>
      </dgm:t>
    </dgm:pt>
    <dgm:pt modelId="{98DEEEDB-D3A4-D245-B67B-CFD8F53B40FE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 w="38100"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ДХ</a:t>
          </a:r>
        </a:p>
      </dgm:t>
    </dgm:pt>
    <dgm:pt modelId="{76ACAA5A-530A-5642-BD7B-62163999D6CD}" type="parTrans" cxnId="{F53CFB60-29AE-2B4E-9004-3DB12675F4D3}">
      <dgm:prSet/>
      <dgm:spPr/>
      <dgm:t>
        <a:bodyPr/>
        <a:lstStyle/>
        <a:p>
          <a:endParaRPr lang="ru-RU"/>
        </a:p>
      </dgm:t>
    </dgm:pt>
    <dgm:pt modelId="{01F385DE-3EDE-AE41-A366-165DAA0E1EA9}" type="sibTrans" cxnId="{F53CFB60-29AE-2B4E-9004-3DB12675F4D3}">
      <dgm:prSet/>
      <dgm:spPr/>
      <dgm:t>
        <a:bodyPr/>
        <a:lstStyle/>
        <a:p>
          <a:endParaRPr lang="ru-RU"/>
        </a:p>
      </dgm:t>
    </dgm:pt>
    <dgm:pt modelId="{319F0AB4-FE5D-6944-9E93-ADDE39D5ED65}" type="pres">
      <dgm:prSet presAssocID="{EC681B37-25F5-8C4C-B7D1-62AA601ED11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B37A3BF-6644-DF48-B0CE-70A7B8F2908D}" type="pres">
      <dgm:prSet presAssocID="{CC7D7A94-88C8-6040-B447-7381C198B5C2}" presName="centerShape" presStyleLbl="node0" presStyleIdx="0" presStyleCnt="1" custScaleX="208983" custScaleY="92535"/>
      <dgm:spPr/>
    </dgm:pt>
    <dgm:pt modelId="{796420B8-F93F-8447-B474-727964D74C4A}" type="pres">
      <dgm:prSet presAssocID="{28E242A8-4E13-8048-A82F-089201F14133}" presName="parTrans" presStyleLbl="bgSibTrans2D1" presStyleIdx="0" presStyleCnt="4" custAng="11071488" custScaleX="39886" custLinFactNeighborX="34177" custLinFactNeighborY="19425"/>
      <dgm:spPr/>
    </dgm:pt>
    <dgm:pt modelId="{7A46BF3D-41D5-654E-8AB2-7A7ADB4E871A}" type="pres">
      <dgm:prSet presAssocID="{5924E0FE-D6C2-2C43-BB92-DB04CABA8C9C}" presName="node" presStyleLbl="node1" presStyleIdx="0" presStyleCnt="4" custScaleX="108782" custScaleY="74970" custRadScaleRad="147997" custRadScaleInc="-23874">
        <dgm:presLayoutVars>
          <dgm:bulletEnabled val="1"/>
        </dgm:presLayoutVars>
      </dgm:prSet>
      <dgm:spPr/>
    </dgm:pt>
    <dgm:pt modelId="{073B9D23-DF7E-A44E-90D2-0149ECCEC0EE}" type="pres">
      <dgm:prSet presAssocID="{B9F78B2F-E908-5247-B81E-A319FE5B2993}" presName="parTrans" presStyleLbl="bgSibTrans2D1" presStyleIdx="1" presStyleCnt="4" custAng="17198212" custFlipHor="1" custScaleX="52086" custLinFactNeighborX="11613" custLinFactNeighborY="86899"/>
      <dgm:spPr/>
    </dgm:pt>
    <dgm:pt modelId="{CF893391-0C23-0B4B-B497-4819383CCAEA}" type="pres">
      <dgm:prSet presAssocID="{592F0AA5-A26A-7443-9BA0-46D22528C976}" presName="node" presStyleLbl="node1" presStyleIdx="1" presStyleCnt="4" custScaleX="107895" custScaleY="81345" custRadScaleRad="164458" custRadScaleInc="-86211">
        <dgm:presLayoutVars>
          <dgm:bulletEnabled val="1"/>
        </dgm:presLayoutVars>
      </dgm:prSet>
      <dgm:spPr/>
    </dgm:pt>
    <dgm:pt modelId="{ABA672B5-56C0-CD4B-8E37-78FBC2C00279}" type="pres">
      <dgm:prSet presAssocID="{450F86B2-FC53-D94B-B242-E5797E9E00C4}" presName="parTrans" presStyleLbl="bgSibTrans2D1" presStyleIdx="2" presStyleCnt="4" custAng="9843333" custScaleX="51058" custLinFactNeighborX="-15404" custLinFactNeighborY="73636"/>
      <dgm:spPr/>
    </dgm:pt>
    <dgm:pt modelId="{8C64DB94-3AC0-AB47-8386-FEC8BB7BB821}" type="pres">
      <dgm:prSet presAssocID="{9FCA6C69-4073-FB4E-9EAC-D4F965278654}" presName="node" presStyleLbl="node1" presStyleIdx="2" presStyleCnt="4" custScaleX="104223" custScaleY="83993" custRadScaleRad="163237" custRadScaleInc="87113">
        <dgm:presLayoutVars>
          <dgm:bulletEnabled val="1"/>
        </dgm:presLayoutVars>
      </dgm:prSet>
      <dgm:spPr/>
    </dgm:pt>
    <dgm:pt modelId="{78600483-E9DC-B940-982E-EB99C70A83CF}" type="pres">
      <dgm:prSet presAssocID="{76ACAA5A-530A-5642-BD7B-62163999D6CD}" presName="parTrans" presStyleLbl="bgSibTrans2D1" presStyleIdx="3" presStyleCnt="4" custAng="10516415" custScaleX="40796" custLinFactNeighborX="-31323" custLinFactNeighborY="14443"/>
      <dgm:spPr/>
    </dgm:pt>
    <dgm:pt modelId="{00E34B43-4553-EB4D-A761-0D58C828760B}" type="pres">
      <dgm:prSet presAssocID="{98DEEEDB-D3A4-D245-B67B-CFD8F53B40FE}" presName="node" presStyleLbl="node1" presStyleIdx="3" presStyleCnt="4" custScaleX="107565" custScaleY="76183" custRadScaleRad="146889" custRadScaleInc="23491">
        <dgm:presLayoutVars>
          <dgm:bulletEnabled val="1"/>
        </dgm:presLayoutVars>
      </dgm:prSet>
      <dgm:spPr/>
    </dgm:pt>
  </dgm:ptLst>
  <dgm:cxnLst>
    <dgm:cxn modelId="{01311115-74A3-A247-8D26-80345E17F270}" type="presOf" srcId="{EC681B37-25F5-8C4C-B7D1-62AA601ED11D}" destId="{319F0AB4-FE5D-6944-9E93-ADDE39D5ED65}" srcOrd="0" destOrd="0" presId="urn:microsoft.com/office/officeart/2005/8/layout/radial4"/>
    <dgm:cxn modelId="{BE4A2F1F-F7B4-DD43-8D45-B36A73689274}" type="presOf" srcId="{CC7D7A94-88C8-6040-B447-7381C198B5C2}" destId="{7B37A3BF-6644-DF48-B0CE-70A7B8F2908D}" srcOrd="0" destOrd="0" presId="urn:microsoft.com/office/officeart/2005/8/layout/radial4"/>
    <dgm:cxn modelId="{0B6A502B-8F4A-EC4E-9643-98B45795A87A}" type="presOf" srcId="{9FCA6C69-4073-FB4E-9EAC-D4F965278654}" destId="{8C64DB94-3AC0-AB47-8386-FEC8BB7BB821}" srcOrd="0" destOrd="0" presId="urn:microsoft.com/office/officeart/2005/8/layout/radial4"/>
    <dgm:cxn modelId="{7C57763A-ED62-DD4C-B829-0BBCE94EB8F7}" type="presOf" srcId="{5924E0FE-D6C2-2C43-BB92-DB04CABA8C9C}" destId="{7A46BF3D-41D5-654E-8AB2-7A7ADB4E871A}" srcOrd="0" destOrd="0" presId="urn:microsoft.com/office/officeart/2005/8/layout/radial4"/>
    <dgm:cxn modelId="{C68F963B-6B92-AD4B-A75F-3BF1828A2A0D}" type="presOf" srcId="{592F0AA5-A26A-7443-9BA0-46D22528C976}" destId="{CF893391-0C23-0B4B-B497-4819383CCAEA}" srcOrd="0" destOrd="0" presId="urn:microsoft.com/office/officeart/2005/8/layout/radial4"/>
    <dgm:cxn modelId="{E8566654-6FB7-DB40-A97E-3757BEB58FF2}" type="presOf" srcId="{98DEEEDB-D3A4-D245-B67B-CFD8F53B40FE}" destId="{00E34B43-4553-EB4D-A761-0D58C828760B}" srcOrd="0" destOrd="0" presId="urn:microsoft.com/office/officeart/2005/8/layout/radial4"/>
    <dgm:cxn modelId="{F53CFB60-29AE-2B4E-9004-3DB12675F4D3}" srcId="{CC7D7A94-88C8-6040-B447-7381C198B5C2}" destId="{98DEEEDB-D3A4-D245-B67B-CFD8F53B40FE}" srcOrd="3" destOrd="0" parTransId="{76ACAA5A-530A-5642-BD7B-62163999D6CD}" sibTransId="{01F385DE-3EDE-AE41-A366-165DAA0E1EA9}"/>
    <dgm:cxn modelId="{E17EFA82-ACD3-504C-8006-E17AEA0BA7C6}" srcId="{CC7D7A94-88C8-6040-B447-7381C198B5C2}" destId="{5924E0FE-D6C2-2C43-BB92-DB04CABA8C9C}" srcOrd="0" destOrd="0" parTransId="{28E242A8-4E13-8048-A82F-089201F14133}" sibTransId="{D3BD4C95-07AC-B546-8F5D-433CF6A5A826}"/>
    <dgm:cxn modelId="{F4325383-6F4F-4D44-8813-40A5FB9883C2}" srcId="{CC7D7A94-88C8-6040-B447-7381C198B5C2}" destId="{592F0AA5-A26A-7443-9BA0-46D22528C976}" srcOrd="1" destOrd="0" parTransId="{B9F78B2F-E908-5247-B81E-A319FE5B2993}" sibTransId="{F143FFF8-5F5F-C445-9C6B-98A70C65B8DC}"/>
    <dgm:cxn modelId="{C80FD3A7-8B57-8C4B-9C13-B3BF0A507F2F}" srcId="{CC7D7A94-88C8-6040-B447-7381C198B5C2}" destId="{9FCA6C69-4073-FB4E-9EAC-D4F965278654}" srcOrd="2" destOrd="0" parTransId="{450F86B2-FC53-D94B-B242-E5797E9E00C4}" sibTransId="{F8BF5130-1E5E-8D4A-B4DD-6FF2DC7DFE2A}"/>
    <dgm:cxn modelId="{02CDFCB3-18A7-E24A-9E51-775347B62818}" type="presOf" srcId="{76ACAA5A-530A-5642-BD7B-62163999D6CD}" destId="{78600483-E9DC-B940-982E-EB99C70A83CF}" srcOrd="0" destOrd="0" presId="urn:microsoft.com/office/officeart/2005/8/layout/radial4"/>
    <dgm:cxn modelId="{D714CABF-A54D-F144-8771-39EA457A766B}" srcId="{EC681B37-25F5-8C4C-B7D1-62AA601ED11D}" destId="{CC7D7A94-88C8-6040-B447-7381C198B5C2}" srcOrd="0" destOrd="0" parTransId="{0902AEE9-874B-4A4D-B244-B1FD8FF21105}" sibTransId="{0BF67D4D-1C0C-FB46-8248-74ED440271AE}"/>
    <dgm:cxn modelId="{C6E931C0-DA90-2944-BBDE-F095A28F7598}" type="presOf" srcId="{B9F78B2F-E908-5247-B81E-A319FE5B2993}" destId="{073B9D23-DF7E-A44E-90D2-0149ECCEC0EE}" srcOrd="0" destOrd="0" presId="urn:microsoft.com/office/officeart/2005/8/layout/radial4"/>
    <dgm:cxn modelId="{1C56A6D8-47B4-E94B-A752-8B0104A5EFE5}" type="presOf" srcId="{28E242A8-4E13-8048-A82F-089201F14133}" destId="{796420B8-F93F-8447-B474-727964D74C4A}" srcOrd="0" destOrd="0" presId="urn:microsoft.com/office/officeart/2005/8/layout/radial4"/>
    <dgm:cxn modelId="{6677E9E7-806E-6749-8AD8-684FD25CCA34}" type="presOf" srcId="{450F86B2-FC53-D94B-B242-E5797E9E00C4}" destId="{ABA672B5-56C0-CD4B-8E37-78FBC2C00279}" srcOrd="0" destOrd="0" presId="urn:microsoft.com/office/officeart/2005/8/layout/radial4"/>
    <dgm:cxn modelId="{DCD10401-7141-FB41-8D9C-9BD5867252FF}" type="presParOf" srcId="{319F0AB4-FE5D-6944-9E93-ADDE39D5ED65}" destId="{7B37A3BF-6644-DF48-B0CE-70A7B8F2908D}" srcOrd="0" destOrd="0" presId="urn:microsoft.com/office/officeart/2005/8/layout/radial4"/>
    <dgm:cxn modelId="{8FB07D21-435A-7244-B3E0-1F5672800F6B}" type="presParOf" srcId="{319F0AB4-FE5D-6944-9E93-ADDE39D5ED65}" destId="{796420B8-F93F-8447-B474-727964D74C4A}" srcOrd="1" destOrd="0" presId="urn:microsoft.com/office/officeart/2005/8/layout/radial4"/>
    <dgm:cxn modelId="{C41FA473-C519-BA46-A8A6-4392298E211E}" type="presParOf" srcId="{319F0AB4-FE5D-6944-9E93-ADDE39D5ED65}" destId="{7A46BF3D-41D5-654E-8AB2-7A7ADB4E871A}" srcOrd="2" destOrd="0" presId="urn:microsoft.com/office/officeart/2005/8/layout/radial4"/>
    <dgm:cxn modelId="{C446D06C-8A88-2E46-8F92-573B375BAECF}" type="presParOf" srcId="{319F0AB4-FE5D-6944-9E93-ADDE39D5ED65}" destId="{073B9D23-DF7E-A44E-90D2-0149ECCEC0EE}" srcOrd="3" destOrd="0" presId="urn:microsoft.com/office/officeart/2005/8/layout/radial4"/>
    <dgm:cxn modelId="{ACA6B859-FDB4-BC41-89E7-23C28C9BF493}" type="presParOf" srcId="{319F0AB4-FE5D-6944-9E93-ADDE39D5ED65}" destId="{CF893391-0C23-0B4B-B497-4819383CCAEA}" srcOrd="4" destOrd="0" presId="urn:microsoft.com/office/officeart/2005/8/layout/radial4"/>
    <dgm:cxn modelId="{D6B863DC-668C-FA41-A260-D304A9D09EEB}" type="presParOf" srcId="{319F0AB4-FE5D-6944-9E93-ADDE39D5ED65}" destId="{ABA672B5-56C0-CD4B-8E37-78FBC2C00279}" srcOrd="5" destOrd="0" presId="urn:microsoft.com/office/officeart/2005/8/layout/radial4"/>
    <dgm:cxn modelId="{09A54C93-26D4-F44E-8428-B613A63BBD8F}" type="presParOf" srcId="{319F0AB4-FE5D-6944-9E93-ADDE39D5ED65}" destId="{8C64DB94-3AC0-AB47-8386-FEC8BB7BB821}" srcOrd="6" destOrd="0" presId="urn:microsoft.com/office/officeart/2005/8/layout/radial4"/>
    <dgm:cxn modelId="{17A8F502-1268-DB4E-8545-D1E71772386B}" type="presParOf" srcId="{319F0AB4-FE5D-6944-9E93-ADDE39D5ED65}" destId="{78600483-E9DC-B940-982E-EB99C70A83CF}" srcOrd="7" destOrd="0" presId="urn:microsoft.com/office/officeart/2005/8/layout/radial4"/>
    <dgm:cxn modelId="{D744823C-8884-5D4B-91CA-1F7898D0D1A7}" type="presParOf" srcId="{319F0AB4-FE5D-6944-9E93-ADDE39D5ED65}" destId="{00E34B43-4553-EB4D-A761-0D58C828760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7A3BF-6644-DF48-B0CE-70A7B8F2908D}">
      <dsp:nvSpPr>
        <dsp:cNvPr id="0" name=""/>
        <dsp:cNvSpPr/>
      </dsp:nvSpPr>
      <dsp:spPr>
        <a:xfrm>
          <a:off x="3243877" y="2446663"/>
          <a:ext cx="4760973" cy="21080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800" kern="1200" dirty="0">
              <a:solidFill>
                <a:schemeClr val="accent4">
                  <a:lumMod val="20000"/>
                  <a:lumOff val="80000"/>
                </a:schemeClr>
              </a:solidFill>
            </a:rPr>
            <a:t>ФИНАНСЫ</a:t>
          </a:r>
        </a:p>
      </dsp:txBody>
      <dsp:txXfrm>
        <a:off x="3941105" y="2755387"/>
        <a:ext cx="3366517" cy="1490650"/>
      </dsp:txXfrm>
    </dsp:sp>
    <dsp:sp modelId="{796420B8-F93F-8447-B474-727964D74C4A}">
      <dsp:nvSpPr>
        <dsp:cNvPr id="0" name=""/>
        <dsp:cNvSpPr/>
      </dsp:nvSpPr>
      <dsp:spPr>
        <a:xfrm rot="526890">
          <a:off x="2497098" y="3049495"/>
          <a:ext cx="750616" cy="649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6BF3D-41D5-654E-8AB2-7A7ADB4E871A}">
      <dsp:nvSpPr>
        <dsp:cNvPr id="0" name=""/>
        <dsp:cNvSpPr/>
      </dsp:nvSpPr>
      <dsp:spPr>
        <a:xfrm>
          <a:off x="113711" y="2529152"/>
          <a:ext cx="2354319" cy="129803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85725" rIns="85725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ППО</a:t>
          </a:r>
        </a:p>
      </dsp:txBody>
      <dsp:txXfrm>
        <a:off x="151729" y="2567170"/>
        <a:ext cx="2278283" cy="1221997"/>
      </dsp:txXfrm>
    </dsp:sp>
    <dsp:sp modelId="{073B9D23-DF7E-A44E-90D2-0149ECCEC0EE}">
      <dsp:nvSpPr>
        <dsp:cNvPr id="0" name=""/>
        <dsp:cNvSpPr/>
      </dsp:nvSpPr>
      <dsp:spPr>
        <a:xfrm rot="13629485" flipH="1">
          <a:off x="2170194" y="2245235"/>
          <a:ext cx="1503360" cy="649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93391-0C23-0B4B-B497-4819383CCAEA}">
      <dsp:nvSpPr>
        <dsp:cNvPr id="0" name=""/>
        <dsp:cNvSpPr/>
      </dsp:nvSpPr>
      <dsp:spPr>
        <a:xfrm>
          <a:off x="124303" y="664179"/>
          <a:ext cx="2335122" cy="140841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7155" tIns="97155" rIns="97155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100" kern="12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НКО</a:t>
          </a:r>
        </a:p>
      </dsp:txBody>
      <dsp:txXfrm>
        <a:off x="165554" y="705430"/>
        <a:ext cx="2252620" cy="1325908"/>
      </dsp:txXfrm>
    </dsp:sp>
    <dsp:sp modelId="{ABA672B5-56C0-CD4B-8E37-78FBC2C00279}">
      <dsp:nvSpPr>
        <dsp:cNvPr id="0" name=""/>
        <dsp:cNvSpPr/>
      </dsp:nvSpPr>
      <dsp:spPr>
        <a:xfrm rot="8295384">
          <a:off x="7497201" y="2186566"/>
          <a:ext cx="1450892" cy="649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4DB94-3AC0-AB47-8386-FEC8BB7BB821}">
      <dsp:nvSpPr>
        <dsp:cNvPr id="0" name=""/>
        <dsp:cNvSpPr/>
      </dsp:nvSpPr>
      <dsp:spPr>
        <a:xfrm>
          <a:off x="8811757" y="687604"/>
          <a:ext cx="2255651" cy="145425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5725" tIns="85725" rIns="85725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АО ООО</a:t>
          </a:r>
        </a:p>
      </dsp:txBody>
      <dsp:txXfrm>
        <a:off x="8854351" y="730198"/>
        <a:ext cx="2170463" cy="1369070"/>
      </dsp:txXfrm>
    </dsp:sp>
    <dsp:sp modelId="{78600483-E9DC-B940-982E-EB99C70A83CF}">
      <dsp:nvSpPr>
        <dsp:cNvPr id="0" name=""/>
        <dsp:cNvSpPr/>
      </dsp:nvSpPr>
      <dsp:spPr>
        <a:xfrm rot="10250672">
          <a:off x="8042119" y="3008340"/>
          <a:ext cx="756025" cy="649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34B43-4553-EB4D-A761-0D58C828760B}">
      <dsp:nvSpPr>
        <dsp:cNvPr id="0" name=""/>
        <dsp:cNvSpPr/>
      </dsp:nvSpPr>
      <dsp:spPr>
        <a:xfrm>
          <a:off x="8760441" y="2508129"/>
          <a:ext cx="2327980" cy="1319035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5725" tIns="85725" rIns="85725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5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ДХ</a:t>
          </a:r>
        </a:p>
      </dsp:txBody>
      <dsp:txXfrm>
        <a:off x="8799074" y="2546762"/>
        <a:ext cx="2250714" cy="1241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9089C8-15B5-314A-BC35-8B5D92E0A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3C8757-96A3-AB44-AD12-1C7A2D7D0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7A9F5D-CD4C-1842-8419-56556AC4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A1E69B-5F6B-7A41-B195-8AB2EC84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A9BDD3-24B3-1445-978A-0F8289537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99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7856B-F33A-7447-A4DE-C9D13EB0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E51CDE-885A-844C-8193-2261254A7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3A65F0-E5AC-DD44-9A8F-C369EE12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73F36F-D746-E14A-82CB-0A9DFB09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555614-D27D-3A4D-A493-7A3FB315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5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D3EE0CE-0AE1-F04F-8819-BFEE6A3FF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BC09E2-462A-9640-B4AF-35B84174E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26AB00-7684-924A-8ED1-25C3C6B1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13498D-F0EE-0549-B4C6-200A2475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FE3BC9-C6E8-534F-8B7E-C48FE71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7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9F1F6-16D2-BA46-BEAE-3FE9BA90C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B084AE-9E91-7348-BAC8-C270736C8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229BDE-70ED-5548-B1B1-6B256700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B901EA-3DDB-4147-AED2-2FF3ECAC5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53DF1D-852B-9A43-AACA-202E4030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7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F4F5A1-2D6E-0B44-8EDE-61646CEA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9A86DB-82E4-1A4E-BFE8-099B14521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301B6F-FBB8-784C-879F-21B8D03D7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CE3B65-CD6F-A04A-BD70-4BFD7F98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625730-F8EA-8A45-8255-3E7D3440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61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8E23E-6FDE-E14C-9744-C3BE58743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37FC34-31D0-0348-9E36-220450BC2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3DBA84-52AD-8643-BD8B-BC9F82C8D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58EC3E-2C86-4D42-BDD3-AB09854F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D492CE-225F-814C-BF9F-8AD7467C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049A4A-F038-6343-95FD-7B7D5546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98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850A3-F9F5-6A41-B4B5-7037FF5F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6E09E0-ACD4-734E-BD65-52A2CC0D5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DF9EC9-FB1E-504A-A747-B50DF5673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EE064D5-9EBD-4B4F-8457-99BFD755E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2A44BEC-9F4D-3B47-879D-28D411F42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03427C7-5E92-C84D-9B07-F6AE2CED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56D7A12-3545-CD45-8E0D-1402877F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A016987-3729-5444-B6C2-05B7B2BB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4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1CBFE-4ED1-9F4B-9AC1-926258A78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F923AB-761A-FD44-A9A5-D1F3A375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1AC356-8268-2948-B415-EE120FA0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24EFF1-394B-4743-9C93-82834A18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1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A1B6E1-A52A-4D4E-B9F9-2D6DC373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B146C0-0AE2-3E44-B5B0-81ED748C7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7C40CF-1449-3141-A9F3-A431B33D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44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125C1-6FF5-874D-81F8-6DFCFEC03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1C5192-2322-5F45-8F31-FAA6B2EF9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20AF4E-BA26-014D-8D93-2147C61B3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6FAE3A-A57D-3549-BDC0-4075123A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D7C803-53A0-FA4D-B7FC-31F557C1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B8C812-129D-F94A-A0A3-4CC4D572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5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4478F-56DB-6746-9927-F0FEEA6B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F02E46-337C-0F4D-97D2-1FF1D445B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0A3D7C-C9C5-0049-B9CE-48903F9C5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878728-93DB-2C48-B540-6C56E201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C356D4-3307-ED4E-B1AA-9DF15054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2775DA-299C-3C47-B997-464A5877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C1C58-274A-2442-918D-97A6C852B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E758A0-B11C-BC44-850E-083F8A7C7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218F8F-3310-AE4E-A8F5-D825F5984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E17E-0A5B-F644-9A0D-C48D515CB848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318654-5EB2-3647-A456-5D8D1E932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3D18DA-2B35-8240-9744-725F8E0E3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F4AF6-A8EA-2B44-93AB-893AB01B9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98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E562D-8CD6-254C-B399-178E3D3B5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575" y="1122363"/>
            <a:ext cx="10272713" cy="2387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Входная рамка квалификаций для обучающихся по специальности 38.02.06 «Финансы»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30F88D1-D8DB-B241-A548-C8A9AC62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9135" y="4187825"/>
            <a:ext cx="6625152" cy="1655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 Совета ФУМО СПО УГПС 38.00.00,</a:t>
            </a: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рабочей группы «Финансы»</a:t>
            </a: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Симонова Светлана Михайловна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AE6D15-5AC4-D44C-BB8F-217F092B4838}"/>
              </a:ext>
            </a:extLst>
          </p:cNvPr>
          <p:cNvPicPr/>
          <p:nvPr/>
        </p:nvPicPr>
        <p:blipFill rotWithShape="1">
          <a:blip r:embed="rId2"/>
          <a:srcRect l="4378" t="5218" r="5308" b="12511"/>
          <a:stretch/>
        </p:blipFill>
        <p:spPr bwMode="auto">
          <a:xfrm>
            <a:off x="10107827" y="98404"/>
            <a:ext cx="1989281" cy="8283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995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B4907-F58D-8248-88BE-B3D68775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69" y="365125"/>
            <a:ext cx="11235559" cy="13255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Задача – определить возможность для входной квалификации для финансовых специалистов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EE85A4B-6822-C242-94AA-A83A683DD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205517"/>
              </p:ext>
            </p:extLst>
          </p:nvPr>
        </p:nvGraphicFramePr>
        <p:xfrm>
          <a:off x="578069" y="1825625"/>
          <a:ext cx="11235559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F9CC577-CD23-CC41-8948-FCED1908A514}"/>
              </a:ext>
            </a:extLst>
          </p:cNvPr>
          <p:cNvSpPr txBox="1"/>
          <p:nvPr/>
        </p:nvSpPr>
        <p:spPr>
          <a:xfrm>
            <a:off x="3499945" y="1923394"/>
            <a:ext cx="5391806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Полномочия и ответственность работника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Нормы финансового права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получения профессиональных компетенций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66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79A80-5335-2F40-9579-03D9E1EA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34" y="1065547"/>
            <a:ext cx="11849973" cy="65599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КОМПЕТЕНЦИИ 5 УРОВНЯ КВАЛИФИКАЦИИ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C5DC15B-D70C-854D-ABB5-FB4EC500D602}"/>
              </a:ext>
            </a:extLst>
          </p:cNvPr>
          <p:cNvPicPr/>
          <p:nvPr/>
        </p:nvPicPr>
        <p:blipFill rotWithShape="1">
          <a:blip r:embed="rId3"/>
          <a:srcRect l="4378" t="5218" r="5308" b="12511"/>
          <a:stretch/>
        </p:blipFill>
        <p:spPr bwMode="auto">
          <a:xfrm>
            <a:off x="10107826" y="98403"/>
            <a:ext cx="1989281" cy="8283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66774A2-B83D-FB4D-AFB7-AEBE2B2DF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102816"/>
              </p:ext>
            </p:extLst>
          </p:nvPr>
        </p:nvGraphicFramePr>
        <p:xfrm>
          <a:off x="247134" y="1721540"/>
          <a:ext cx="11849973" cy="49209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543895">
                  <a:extLst>
                    <a:ext uri="{9D8B030D-6E8A-4147-A177-3AD203B41FA5}">
                      <a16:colId xmlns:a16="http://schemas.microsoft.com/office/drawing/2014/main" val="392632022"/>
                    </a:ext>
                  </a:extLst>
                </a:gridCol>
                <a:gridCol w="3133731">
                  <a:extLst>
                    <a:ext uri="{9D8B030D-6E8A-4147-A177-3AD203B41FA5}">
                      <a16:colId xmlns:a16="http://schemas.microsoft.com/office/drawing/2014/main" val="1778111218"/>
                    </a:ext>
                  </a:extLst>
                </a:gridCol>
                <a:gridCol w="2228905">
                  <a:extLst>
                    <a:ext uri="{9D8B030D-6E8A-4147-A177-3AD203B41FA5}">
                      <a16:colId xmlns:a16="http://schemas.microsoft.com/office/drawing/2014/main" val="1813189580"/>
                    </a:ext>
                  </a:extLst>
                </a:gridCol>
                <a:gridCol w="2570205">
                  <a:extLst>
                    <a:ext uri="{9D8B030D-6E8A-4147-A177-3AD203B41FA5}">
                      <a16:colId xmlns:a16="http://schemas.microsoft.com/office/drawing/2014/main" val="1672477903"/>
                    </a:ext>
                  </a:extLst>
                </a:gridCol>
                <a:gridCol w="3373237">
                  <a:extLst>
                    <a:ext uri="{9D8B030D-6E8A-4147-A177-3AD203B41FA5}">
                      <a16:colId xmlns:a16="http://schemas.microsoft.com/office/drawing/2014/main" val="769908969"/>
                    </a:ext>
                  </a:extLst>
                </a:gridCol>
              </a:tblGrid>
              <a:tr h="427494">
                <a:tc rowSpan="2"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80" marR="30780" marT="0" marB="0" vert="vert27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уровней квалификации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80" marR="30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59410" indent="-179705" algn="ctr">
                        <a:spcAft>
                          <a:spcPts val="300"/>
                        </a:spcAft>
                        <a:tabLst>
                          <a:tab pos="588645" algn="l"/>
                          <a:tab pos="80010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пути достижения квалификации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780" marR="30780" marT="0" marB="0" anchor="ctr"/>
                </a:tc>
                <a:extLst>
                  <a:ext uri="{0D108BD9-81ED-4DB2-BD59-A6C34878D82A}">
                    <a16:rowId xmlns:a16="http://schemas.microsoft.com/office/drawing/2014/main" val="3563671219"/>
                  </a:ext>
                </a:extLst>
              </a:tr>
              <a:tr h="462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800" b="0" dirty="0">
                          <a:effectLst/>
                        </a:rPr>
                        <a:t>Полномочия и ответственность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80" marR="30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Характер умений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80" marR="30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Характер знаний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80" marR="307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144011"/>
                  </a:ext>
                </a:extLst>
              </a:tr>
              <a:tr h="4030825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уро­вень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80" marR="30780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800" b="0" dirty="0">
                          <a:effectLst/>
                        </a:rPr>
                        <a:t>Самостоятельная деятельность по </a:t>
                      </a:r>
                      <a:r>
                        <a:rPr lang="ru-RU" sz="1800" b="0" dirty="0">
                          <a:effectLst/>
                          <a:highlight>
                            <a:srgbClr val="FFFF00"/>
                          </a:highlight>
                        </a:rPr>
                        <a:t>решению практических задач</a:t>
                      </a:r>
                      <a:r>
                        <a:rPr lang="ru-RU" sz="1800" b="0" dirty="0">
                          <a:effectLst/>
                        </a:rPr>
                        <a:t>, требующих самостоятельного </a:t>
                      </a:r>
                      <a:r>
                        <a:rPr lang="ru-RU" sz="1800" b="0" dirty="0">
                          <a:effectLst/>
                          <a:highlight>
                            <a:srgbClr val="FFFF00"/>
                          </a:highlight>
                        </a:rPr>
                        <a:t>анализа ситуации и ее изменений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800" b="0" dirty="0">
                          <a:effectLst/>
                          <a:highlight>
                            <a:srgbClr val="FFFF00"/>
                          </a:highlight>
                        </a:rPr>
                        <a:t>Участие в управлении решением </a:t>
                      </a:r>
                      <a:r>
                        <a:rPr lang="ru-RU" sz="1800" b="0" dirty="0">
                          <a:effectLst/>
                        </a:rPr>
                        <a:t>поставленных задач в рамках подразделения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800" b="0" dirty="0">
                          <a:effectLst/>
                          <a:highlight>
                            <a:srgbClr val="FFFF00"/>
                          </a:highlight>
                        </a:rPr>
                        <a:t>Ответственность за решение поставленных задач </a:t>
                      </a:r>
                      <a:r>
                        <a:rPr lang="ru-RU" sz="1800" b="0" dirty="0">
                          <a:effectLst/>
                        </a:rPr>
                        <a:t>или результат деятель­ности группы работников или подразделения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80" marR="30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800" b="0" dirty="0">
                          <a:effectLst/>
                        </a:rPr>
                        <a:t>Решение различных типов </a:t>
                      </a:r>
                      <a:r>
                        <a:rPr lang="ru-RU" sz="1800" b="0" dirty="0">
                          <a:effectLst/>
                          <a:highlight>
                            <a:srgbClr val="FFFF00"/>
                          </a:highlight>
                        </a:rPr>
                        <a:t>прак­тических задач с элементами проектирования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800" b="0" dirty="0">
                          <a:effectLst/>
                        </a:rPr>
                        <a:t>Выбор спосо­бов решения в изменяющихся (различных) усло­виях рабочей ситуации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800" b="0" dirty="0">
                          <a:effectLst/>
                        </a:rPr>
                        <a:t>Текущий и итоговый контроль, оценка и кор­рекция деятель­ности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80" marR="30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800" b="0" dirty="0">
                          <a:effectLst/>
                        </a:rPr>
                        <a:t>Применение </a:t>
                      </a:r>
                      <a:r>
                        <a:rPr lang="ru-RU" sz="1800" b="0" dirty="0">
                          <a:effectLst/>
                          <a:highlight>
                            <a:srgbClr val="FFFF00"/>
                          </a:highlight>
                        </a:rPr>
                        <a:t>профессиональных знаний технологического </a:t>
                      </a:r>
                      <a:r>
                        <a:rPr lang="ru-RU" sz="1800" b="0" dirty="0">
                          <a:effectLst/>
                        </a:rPr>
                        <a:t>или </a:t>
                      </a:r>
                      <a:r>
                        <a:rPr lang="ru-RU" sz="1800" b="0" dirty="0">
                          <a:effectLst/>
                          <a:highlight>
                            <a:srgbClr val="FFFF00"/>
                          </a:highlight>
                        </a:rPr>
                        <a:t>методического харак­тера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ru-RU" sz="1800" b="0" dirty="0">
                          <a:effectLst/>
                        </a:rPr>
                        <a:t>Самостоятельный поиск информа­ции, необ­ходимой для ре­шения поставленных профессиональных за­дач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80" marR="30780" marT="0" marB="0"/>
                </a:tc>
                <a:tc>
                  <a:txBody>
                    <a:bodyPr/>
                    <a:lstStyle/>
                    <a:p>
                      <a:pPr marL="35410" indent="-35705">
                        <a:spcAft>
                          <a:spcPts val="300"/>
                        </a:spcAft>
                        <a:tabLst>
                          <a:tab pos="588645" algn="l"/>
                          <a:tab pos="800100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Образовательные программы</a:t>
                      </a:r>
                    </a:p>
                    <a:p>
                      <a:pPr marL="35410" indent="-35705">
                        <a:spcAft>
                          <a:spcPts val="300"/>
                        </a:spcAft>
                        <a:tabLst>
                          <a:tab pos="588645" algn="l"/>
                          <a:tab pos="800100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СПО - программы ППССЗ, ППКРС</a:t>
                      </a:r>
                      <a:r>
                        <a:rPr lang="ru-RU" sz="1600" b="0" dirty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300"/>
                        </a:spcAft>
                        <a:tabLst>
                          <a:tab pos="588645" algn="l"/>
                          <a:tab pos="800100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Основные программы профессионального обуче­ния – программы профессиональной подготовки по профессиям рабочих, должностям служащих, программы переподготовки рабочих, служащих, программы повышения квалификации рабочих, служащих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8645" algn="l"/>
                          <a:tab pos="800100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Дополнительные профессиональные программы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8645" algn="l"/>
                          <a:tab pos="800100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Практический опыт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80" marR="30780" marT="0" marB="0"/>
                </a:tc>
                <a:extLst>
                  <a:ext uri="{0D108BD9-81ED-4DB2-BD59-A6C34878D82A}">
                    <a16:rowId xmlns:a16="http://schemas.microsoft.com/office/drawing/2014/main" val="2081401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214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836B3-D3B9-A741-A080-CC102B3E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945" y="365125"/>
            <a:ext cx="11382703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Выбор ПС для работы над специальностью СПО Финансы (5 уровень квалификации)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83743B-2249-074D-AE30-1793E83FF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75641"/>
            <a:ext cx="10901855" cy="4001322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1 этап – выбор ПС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Специалист по финансовому консультированию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Специалист по работе с инвестиционными проектами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Специалист по финансовому мониторингу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Предприниматель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Специалист по организации финансового (бюджетного) планирования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Специалист по управленческому учету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Специалист по налоговым спорам</a:t>
            </a: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Экономист</a:t>
            </a:r>
          </a:p>
        </p:txBody>
      </p:sp>
    </p:spTree>
    <p:extLst>
      <p:ext uri="{BB962C8B-B14F-4D97-AF65-F5344CB8AC3E}">
        <p14:creationId xmlns:p14="http://schemas.microsoft.com/office/powerpoint/2010/main" val="931678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D9772-6C70-5547-9B5F-A0202B533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435" y="365125"/>
            <a:ext cx="11561378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Выбор ПС для работы над специальностью СПО Финансы (5 уровень квалификации)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D3F374-08EA-194F-81CD-CC9FF7870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048" y="1825624"/>
            <a:ext cx="11445765" cy="4911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2 этап – разработка обобщенных трудовых функций</a:t>
            </a:r>
          </a:p>
          <a:p>
            <a:pPr marL="0" indent="0">
              <a:spcBef>
                <a:spcPts val="400"/>
              </a:spcBef>
              <a:spcAft>
                <a:spcPts val="1200"/>
              </a:spcAft>
              <a:buNone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для выбранных ПС</a:t>
            </a:r>
          </a:p>
          <a:p>
            <a:pPr lvl="1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 Специалист по финансовому (бюджетному) планированию</a:t>
            </a:r>
          </a:p>
          <a:p>
            <a:pPr lvl="2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Выполнение финансовых расчетов в казенном учреждении</a:t>
            </a:r>
          </a:p>
          <a:p>
            <a:pPr lvl="2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Участие в бюджетных процедурах при осуществлении операций по исполнению бюджета в казенном учреждении</a:t>
            </a:r>
          </a:p>
          <a:p>
            <a:pPr lvl="2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администрирования доходов бюджета</a:t>
            </a:r>
          </a:p>
          <a:p>
            <a:pPr lvl="1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 Экономист</a:t>
            </a:r>
          </a:p>
          <a:p>
            <a:pPr lvl="2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Участие в управлении экономической деятельностью организации</a:t>
            </a:r>
          </a:p>
          <a:p>
            <a:pPr lvl="2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Осуществление аналитических расчетов в организации </a:t>
            </a:r>
          </a:p>
        </p:txBody>
      </p:sp>
    </p:spTree>
    <p:extLst>
      <p:ext uri="{BB962C8B-B14F-4D97-AF65-F5344CB8AC3E}">
        <p14:creationId xmlns:p14="http://schemas.microsoft.com/office/powerpoint/2010/main" val="892327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5E1660E-1269-3B4B-B603-FF7FCDDA333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по наименованиям профессий, специальностей СПО и ПО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FD1D9D-E977-5F42-AD31-99B7F4DAF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24762"/>
            <a:ext cx="5157787" cy="8239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ПС Специалист по финансовому (бюджетному) планированию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7526FC-F2C8-114E-AA7A-78F4551D2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Специалист по финансовой работе </a:t>
            </a:r>
            <a:r>
              <a:rPr lang="ru-RU" i="1" dirty="0">
                <a:solidFill>
                  <a:srgbClr val="7030A0"/>
                </a:solidFill>
              </a:rPr>
              <a:t>(новое)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1639F35-DF52-1946-A9D3-7F12E3D9B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6750"/>
            <a:ext cx="5183188" cy="8239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/>
              <a:t>ПС Экономист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0D5C74A2-EC90-304B-8699-5F8A72BAD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Специалист по экономической работе </a:t>
            </a:r>
            <a:r>
              <a:rPr lang="ru-RU" i="1" dirty="0">
                <a:solidFill>
                  <a:srgbClr val="7030A0"/>
                </a:solidFill>
              </a:rPr>
              <a:t>(новое)</a:t>
            </a:r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666B2571-019A-3547-A72B-F4D7A153A643}"/>
              </a:ext>
            </a:extLst>
          </p:cNvPr>
          <p:cNvSpPr/>
          <p:nvPr/>
        </p:nvSpPr>
        <p:spPr>
          <a:xfrm>
            <a:off x="3176365" y="2939796"/>
            <a:ext cx="484632" cy="9784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>
            <a:extLst>
              <a:ext uri="{FF2B5EF4-FFF2-40B4-BE49-F238E27FC236}">
                <a16:creationId xmlns:a16="http://schemas.microsoft.com/office/drawing/2014/main" id="{A9F441C8-B1ED-1A48-B345-0ADB21E1C117}"/>
              </a:ext>
            </a:extLst>
          </p:cNvPr>
          <p:cNvSpPr/>
          <p:nvPr/>
        </p:nvSpPr>
        <p:spPr>
          <a:xfrm>
            <a:off x="8531005" y="2939796"/>
            <a:ext cx="484632" cy="97840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16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C8D5906-FD4B-2741-AA56-15C888A4DAB2}"/>
              </a:ext>
            </a:extLst>
          </p:cNvPr>
          <p:cNvSpPr/>
          <p:nvPr/>
        </p:nvSpPr>
        <p:spPr>
          <a:xfrm>
            <a:off x="2391103" y="2028496"/>
            <a:ext cx="740979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 Совета ФУМО СПО УГПС 38.00.00,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рабочей группы «Финансы»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Симонова Светлана Михайловна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smsimonova@fa.ru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653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398</Words>
  <Application>Microsoft Macintosh PowerPoint</Application>
  <PresentationFormat>Широкоэкранный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Входная рамка квалификаций для обучающихся по специальности 38.02.06 «Финансы»</vt:lpstr>
      <vt:lpstr>Задача – определить возможность для входной квалификации для финансовых специалистов</vt:lpstr>
      <vt:lpstr>КОМПЕТЕНЦИИ 5 УРОВНЯ КВАЛИФИКАЦИИ </vt:lpstr>
      <vt:lpstr>Выбор ПС для работы над специальностью СПО Финансы (5 уровень квалификации)</vt:lpstr>
      <vt:lpstr>Выбор ПС для работы над специальностью СПО Финансы (5 уровень квалификации)</vt:lpstr>
      <vt:lpstr>Предложения по наименованиям профессий, специальностей СПО и ПО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Входная рамка квалификаций для обучающихся по специальности 38.02.06 «Финансы»</dc:title>
  <dc:creator>Симонова Светлана Михайловна</dc:creator>
  <cp:lastModifiedBy>Симонова Светлана Михайловна</cp:lastModifiedBy>
  <cp:revision>18</cp:revision>
  <dcterms:created xsi:type="dcterms:W3CDTF">2021-04-28T15:17:25Z</dcterms:created>
  <dcterms:modified xsi:type="dcterms:W3CDTF">2021-04-28T20:36:17Z</dcterms:modified>
</cp:coreProperties>
</file>