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Оксана Владимировна Макарова" userId="377f806f-8af9-4b3a-8364-318c51cef250" providerId="ADAL" clId="{2BCB1703-C6A7-4776-B5D1-77BD06842D87}"/>
    <pc:docChg chg="modSld">
      <pc:chgData name="Оксана Владимировна Макарова" userId="377f806f-8af9-4b3a-8364-318c51cef250" providerId="ADAL" clId="{2BCB1703-C6A7-4776-B5D1-77BD06842D87}" dt="2021-03-31T08:23:39.489" v="0" actId="1076"/>
      <pc:docMkLst>
        <pc:docMk/>
      </pc:docMkLst>
      <pc:sldChg chg="modSp mod">
        <pc:chgData name="Оксана Владимировна Макарова" userId="377f806f-8af9-4b3a-8364-318c51cef250" providerId="ADAL" clId="{2BCB1703-C6A7-4776-B5D1-77BD06842D87}" dt="2021-03-31T08:23:39.489" v="0" actId="1076"/>
        <pc:sldMkLst>
          <pc:docMk/>
          <pc:sldMk cId="1826587971" sldId="256"/>
        </pc:sldMkLst>
        <pc:spChg chg="mod">
          <ac:chgData name="Оксана Владимировна Макарова" userId="377f806f-8af9-4b3a-8364-318c51cef250" providerId="ADAL" clId="{2BCB1703-C6A7-4776-B5D1-77BD06842D87}" dt="2021-03-31T08:23:39.489" v="0" actId="1076"/>
          <ac:spMkLst>
            <pc:docMk/>
            <pc:sldMk cId="1826587971" sldId="256"/>
            <ac:spMk id="4" creationId="{1DA0CAF6-7D77-46AF-8C35-18E642F5D5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05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26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71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22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01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52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23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27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04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22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8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2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GTaranenko@fa.ru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D9FB580A-BA0E-4D5E-90F4-C42767A78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 descr="Белая поверхность с трехмерным треугольником в текстуре">
            <a:extLst>
              <a:ext uri="{FF2B5EF4-FFF2-40B4-BE49-F238E27FC236}">
                <a16:creationId xmlns:a16="http://schemas.microsoft.com/office/drawing/2014/main" id="{3E726342-1A28-4ADD-B663-21D91ABAB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816" b="42137"/>
          <a:stretch/>
        </p:blipFill>
        <p:spPr>
          <a:xfrm>
            <a:off x="0" y="1082415"/>
            <a:ext cx="12191980" cy="2608009"/>
          </a:xfrm>
          <a:prstGeom prst="rect">
            <a:avLst/>
          </a:prstGeom>
        </p:spPr>
      </p:pic>
      <p:sp>
        <p:nvSpPr>
          <p:cNvPr id="19" name="!!plus graphic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381391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!!dot graphic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404320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!!circle graphic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4558353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9CCF29E-5A41-4CA8-9141-C5D327354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0060" y="1091103"/>
            <a:ext cx="2661920" cy="114146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268CEA6-346C-4EEA-B2A8-5009BA3199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" y="1091103"/>
            <a:ext cx="1360337" cy="1265465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DA0CAF6-7D77-46AF-8C35-18E642F5D5C9}"/>
              </a:ext>
            </a:extLst>
          </p:cNvPr>
          <p:cNvSpPr/>
          <p:nvPr/>
        </p:nvSpPr>
        <p:spPr>
          <a:xfrm>
            <a:off x="1360317" y="4134347"/>
            <a:ext cx="101071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«Актуализация перечня профессий и специальностей УГПС 38.00.00 Экономика и управление в целях синхронизации с потребностями рынка труда»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3DE37C-AA34-4A9E-9102-800CEA6187EA}"/>
              </a:ext>
            </a:extLst>
          </p:cNvPr>
          <p:cNvSpPr txBox="1"/>
          <p:nvPr/>
        </p:nvSpPr>
        <p:spPr>
          <a:xfrm>
            <a:off x="1180730" y="1641981"/>
            <a:ext cx="96677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Расширенное совместное совещание </a:t>
            </a:r>
          </a:p>
          <a:p>
            <a:pPr algn="ctr"/>
            <a:r>
              <a:rPr lang="ru-RU" sz="2800" b="1" dirty="0"/>
              <a:t>СПК Финансовых рынков и </a:t>
            </a:r>
          </a:p>
          <a:p>
            <a:pPr algn="ctr"/>
            <a:r>
              <a:rPr lang="ru-RU" sz="2800" b="1" dirty="0"/>
              <a:t>ФУМО СПО УГПС 38.00.00 Экономика и управление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174A9E-649D-43C2-95A4-FBF7EEF47C48}"/>
              </a:ext>
            </a:extLst>
          </p:cNvPr>
          <p:cNvSpPr txBox="1"/>
          <p:nvPr/>
        </p:nvSpPr>
        <p:spPr>
          <a:xfrm>
            <a:off x="8717872" y="5885895"/>
            <a:ext cx="3169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И.Г. Тараненко </a:t>
            </a:r>
          </a:p>
          <a:p>
            <a:pPr algn="r"/>
            <a:r>
              <a:rPr lang="en-US" dirty="0">
                <a:hlinkClick r:id="rId5"/>
              </a:rPr>
              <a:t>IGTaranenko@fa.ru</a:t>
            </a:r>
            <a:endParaRPr lang="en-US" dirty="0"/>
          </a:p>
          <a:p>
            <a:pPr algn="r"/>
            <a:r>
              <a:rPr lang="ru-RU" dirty="0"/>
              <a:t>Финансовый университет</a:t>
            </a:r>
          </a:p>
        </p:txBody>
      </p:sp>
    </p:spTree>
    <p:extLst>
      <p:ext uri="{BB962C8B-B14F-4D97-AF65-F5344CB8AC3E}">
        <p14:creationId xmlns:p14="http://schemas.microsoft.com/office/powerpoint/2010/main" val="182658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80FDF-C885-46FE-8186-8A253AA8D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Анализ профессиональных стандартов на возможность разработки ФГОС СПО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0B7393-2AAE-4B00-BBD0-A7AA06EA6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Количество профессиональных стандартов СПК ФР: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Утвержденных – 37;</a:t>
            </a:r>
          </a:p>
          <a:p>
            <a:pPr marL="0" indent="0">
              <a:buNone/>
            </a:pPr>
            <a:r>
              <a:rPr lang="ru-RU" dirty="0"/>
              <a:t>Из них используемых при разработке ФГОС СПО - 9</a:t>
            </a:r>
          </a:p>
          <a:p>
            <a:pPr marL="0" indent="0">
              <a:buNone/>
            </a:pPr>
            <a:r>
              <a:rPr lang="ru-RU" dirty="0"/>
              <a:t>Из  них имеющих 4,5,6 уровни квалификации для СПО – 13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Находящихся на согласовании и утверждении – 22.</a:t>
            </a:r>
          </a:p>
          <a:p>
            <a:pPr marL="0" indent="0">
              <a:buNone/>
            </a:pPr>
            <a:r>
              <a:rPr lang="ru-RU" i="1" dirty="0"/>
              <a:t>Всего имеющих потенциальную возможность к использованию при разработке ФГОС СПО и программ профессионального обучения – </a:t>
            </a:r>
            <a:r>
              <a:rPr lang="ru-RU" sz="4800" b="1" i="1" dirty="0">
                <a:solidFill>
                  <a:srgbClr val="C00000"/>
                </a:solidFill>
              </a:rPr>
              <a:t>14, </a:t>
            </a:r>
            <a:r>
              <a:rPr lang="ru-RU" sz="3900" b="1" i="1" dirty="0">
                <a:solidFill>
                  <a:srgbClr val="C00000"/>
                </a:solidFill>
              </a:rPr>
              <a:t>требуют ввода входной квалификации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EEE5C1D-D7EF-47A7-9A03-BB1B23791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2267" y="5514805"/>
            <a:ext cx="3129733" cy="134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4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6B914-B385-4A1B-B0C3-8134EF8A4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/>
              <a:t>Классификаторы, используемые при разработке профессиональных стандартов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D0415-A926-4968-8F67-862215567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8139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ОКЗ </a:t>
            </a:r>
            <a:r>
              <a:rPr lang="ru-RU" dirty="0"/>
              <a:t>– Общероссийский классификатор занятий</a:t>
            </a:r>
          </a:p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ОКВЭД</a:t>
            </a:r>
            <a:r>
              <a:rPr lang="ru-RU" dirty="0"/>
              <a:t> –общероссийский классификатор видов экономической деятельности</a:t>
            </a:r>
          </a:p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ЕКС </a:t>
            </a:r>
            <a:r>
              <a:rPr lang="ru-RU" dirty="0"/>
              <a:t>-Единый квалификационный справочник должностей руководителей, специалистов и других служащих</a:t>
            </a:r>
          </a:p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ОКПДТР</a:t>
            </a:r>
            <a:r>
              <a:rPr lang="ru-RU" dirty="0"/>
              <a:t> -Общероссийский классификатор профессий рабочих, должностей служащих и тарифных разрядов</a:t>
            </a:r>
          </a:p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ОКСО-</a:t>
            </a:r>
            <a:r>
              <a:rPr lang="ru-RU" dirty="0"/>
              <a:t> Общероссийский классификатор специальностей по образованию</a:t>
            </a:r>
          </a:p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Справочник Минтруда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614078C-7C32-44B5-B2A9-DD5CDC1B9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481" y="5525642"/>
            <a:ext cx="3127519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2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E3A8E5-EF98-4AB4-877D-9B806A32C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/>
              <a:t>Рекомендуемый перечень профессий рабочих и служащих в СПО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BDA8EC10-7FEC-453F-87DC-213CF18F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541567"/>
              </p:ext>
            </p:extLst>
          </p:nvPr>
        </p:nvGraphicFramePr>
        <p:xfrm>
          <a:off x="905523" y="1429306"/>
          <a:ext cx="10670959" cy="5012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7804">
                  <a:extLst>
                    <a:ext uri="{9D8B030D-6E8A-4147-A177-3AD203B41FA5}">
                      <a16:colId xmlns:a16="http://schemas.microsoft.com/office/drawing/2014/main" val="586612351"/>
                    </a:ext>
                  </a:extLst>
                </a:gridCol>
                <a:gridCol w="5503155">
                  <a:extLst>
                    <a:ext uri="{9D8B030D-6E8A-4147-A177-3AD203B41FA5}">
                      <a16:colId xmlns:a16="http://schemas.microsoft.com/office/drawing/2014/main" val="3900115363"/>
                    </a:ext>
                  </a:extLst>
                </a:gridCol>
              </a:tblGrid>
              <a:tr h="153142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МИНИСТЕРСТВО ОБРАЗОВАНИЯ И НАУКИ РОССИЙСКОЙ ФЕДЕРАЦИИ</a:t>
                      </a:r>
                      <a:br>
                        <a:rPr lang="ru-RU" sz="1400" b="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400" b="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ПРИКАЗ</a:t>
                      </a:r>
                      <a:br>
                        <a:rPr lang="ru-RU" sz="1400" b="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400" b="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 29 октября 2013 года N 1199</a:t>
                      </a:r>
                      <a:br>
                        <a:rPr lang="ru-RU" sz="1400" b="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400" b="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Об утверждении перечней профессий и специальностей среднего профессионального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Предложения по вводу дополнительных новых профессий и специальностей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031849"/>
                  </a:ext>
                </a:extLst>
              </a:tr>
              <a:tr h="554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38.01.01 Оператор диспетчерской (производственно-диспетчерской) службы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38.01.03 Менеджер по продажам банковских продуктов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844287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38.01.02 Продавец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38.01.02 Продавец, кассир -операционист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93065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бухгалтерский учет (по отраслям)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38.01.04 Интернет-маркетолог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06678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Страховое дело (по отраслям)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38.01.05 Оценщик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57587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Операционная деятельность в логистике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38.01.06 Сметчик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752300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Коммерция (по отраслям)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38.01.07 Закупщик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382958"/>
                  </a:ext>
                </a:extLst>
              </a:tr>
              <a:tr h="5595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Товароведение и экспертиза качества потребительских товаров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38.01.08 Проектировщик индивидуальной финансовой траектории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251101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38.01.09 Экспедитор грузов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651364"/>
                  </a:ext>
                </a:extLst>
              </a:tr>
              <a:tr h="32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Банковское дело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38.01.10 Страховой агент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62505"/>
                  </a:ext>
                </a:extLst>
              </a:tr>
            </a:tbl>
          </a:graphicData>
        </a:graphic>
      </p:graphicFrame>
      <p:pic>
        <p:nvPicPr>
          <p:cNvPr id="8" name="Объект 7">
            <a:extLst>
              <a:ext uri="{FF2B5EF4-FFF2-40B4-BE49-F238E27FC236}">
                <a16:creationId xmlns:a16="http://schemas.microsoft.com/office/drawing/2014/main" id="{7AE8FF4B-419F-441E-A76D-154DC1209F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56326" y="5823751"/>
            <a:ext cx="2435674" cy="104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22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75757-A3D8-4AEA-AB50-A57552B97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/>
              <a:t>Рекомендуемый перечень профессий рабочих и служащих для профессионального обучения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43EE257-5301-468D-ACA2-E70B3FA57C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655832"/>
              </p:ext>
            </p:extLst>
          </p:nvPr>
        </p:nvGraphicFramePr>
        <p:xfrm>
          <a:off x="838200" y="1825625"/>
          <a:ext cx="10515600" cy="470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3419">
                  <a:extLst>
                    <a:ext uri="{9D8B030D-6E8A-4147-A177-3AD203B41FA5}">
                      <a16:colId xmlns:a16="http://schemas.microsoft.com/office/drawing/2014/main" val="2347066149"/>
                    </a:ext>
                  </a:extLst>
                </a:gridCol>
                <a:gridCol w="4722181">
                  <a:extLst>
                    <a:ext uri="{9D8B030D-6E8A-4147-A177-3AD203B41FA5}">
                      <a16:colId xmlns:a16="http://schemas.microsoft.com/office/drawing/2014/main" val="19124421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ОБРАЗОВАНИЯ И НАУКИ РОССИЙСКОЙ ФЕДЕРАЦИИ</a:t>
                      </a:r>
                      <a:b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</a:t>
                      </a:r>
                      <a:b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 июля 2013 года N 513</a:t>
                      </a:r>
                      <a:b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утверждении Перечня профессий рабочих, должностей служащих, по которым осуществляется профессиональное обучение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Предложения по вводу дополнительных новых профессий и специальностей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16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Агент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заказам населения на перевозку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Консультант по предпринимательской деятельности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119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Агент по закупкам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Закупщик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07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Агент по организации обслуживания пассажирских авиаперевозок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Мерчендайзер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696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Агент по организации обслуживания почтово-грузовых авиаперевозок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Экспедитор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6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Агент по продаже недвижимости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Учетчик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912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Агент страховой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Сметчик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954837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FBD6E92-244A-4646-9630-750E0FD36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389" y="5815494"/>
            <a:ext cx="2438611" cy="104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2385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236</TotalTime>
  <Words>360</Words>
  <Application>Microsoft Office PowerPoint</Application>
  <PresentationFormat>Широкоэкранный</PresentationFormat>
  <Paragraphs>57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Nova</vt:lpstr>
      <vt:lpstr>Times New Roman</vt:lpstr>
      <vt:lpstr>GradientVTI</vt:lpstr>
      <vt:lpstr>Презентация PowerPoint</vt:lpstr>
      <vt:lpstr>Анализ профессиональных стандартов на возможность разработки ФГОС СПО</vt:lpstr>
      <vt:lpstr>Классификаторы, используемые при разработке профессиональных стандартов</vt:lpstr>
      <vt:lpstr>Рекомендуемый перечень профессий рабочих и служащих в СПО</vt:lpstr>
      <vt:lpstr>Рекомендуемый перечень профессий рабочих и служащих для профессионального обучения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Тараненко Ирина Геннадьевна</dc:creator>
  <cp:lastModifiedBy>Оксана Владимировна Макарова</cp:lastModifiedBy>
  <cp:revision>16</cp:revision>
  <dcterms:created xsi:type="dcterms:W3CDTF">2021-03-28T10:40:42Z</dcterms:created>
  <dcterms:modified xsi:type="dcterms:W3CDTF">2021-03-31T08:24:03Z</dcterms:modified>
</cp:coreProperties>
</file>