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0" r:id="rId6"/>
    <p:sldId id="261" r:id="rId7"/>
    <p:sldId id="262" r:id="rId8"/>
    <p:sldId id="264" r:id="rId9"/>
    <p:sldId id="265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184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59182154686209E-2"/>
          <c:y val="3.9734956180620264E-2"/>
          <c:w val="0.58346367715979541"/>
          <c:h val="0.9205300876387594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5D1-4E85-B59A-F01691C05C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D1-4E85-B59A-F01691C05C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5D1-4E85-B59A-F01691C05C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D1-4E85-B59A-F01691C05C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5D1-4E85-B59A-F01691C05C73}"/>
              </c:ext>
            </c:extLst>
          </c:dPt>
          <c:dLbls>
            <c:dLbl>
              <c:idx val="0"/>
              <c:layout>
                <c:manualLayout>
                  <c:x val="-2.8565412467892546E-2"/>
                  <c:y val="0.1401251667805656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79258595021624E-2"/>
                      <c:h val="8.85185309479644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D1-4E85-B59A-F01691C05C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Очень маловероятно</c:v>
                </c:pt>
                <c:pt idx="1">
                  <c:v>Вероятно, это не произойдёт</c:v>
                </c:pt>
                <c:pt idx="2">
                  <c:v>Вероятно, так и произойдёт</c:v>
                </c:pt>
                <c:pt idx="3">
                  <c:v>Очень вероятно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23</c:v>
                </c:pt>
                <c:pt idx="2">
                  <c:v>31</c:v>
                </c:pt>
                <c:pt idx="3">
                  <c:v>22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D1-4E85-B59A-F01691C05C7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770808882598419"/>
          <c:y val="0.20468520691812192"/>
          <c:w val="0.34229191117401592"/>
          <c:h val="0.59062931986500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AB3-4974-8F4D-64938E289A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B3-4974-8F4D-64938E289A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AB3-4974-8F4D-64938E289A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AB3-4974-8F4D-64938E289A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AB3-4974-8F4D-64938E289ADE}"/>
              </c:ext>
            </c:extLst>
          </c:dPt>
          <c:dLbls>
            <c:dLbl>
              <c:idx val="0"/>
              <c:layout>
                <c:manualLayout>
                  <c:x val="-0.15847055401685681"/>
                  <c:y val="0.239255039066062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B3-4974-8F4D-64938E289ADE}"/>
                </c:ext>
              </c:extLst>
            </c:dLbl>
            <c:dLbl>
              <c:idx val="2"/>
              <c:layout>
                <c:manualLayout>
                  <c:x val="8.4287121775607002E-2"/>
                  <c:y val="-0.113365883318639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B3-4974-8F4D-64938E289A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Изменение условий службы</c:v>
                </c:pt>
                <c:pt idx="1">
                  <c:v>Утрата возможности продолжать службу (напр., по состоянию здоровья</c:v>
                </c:pt>
                <c:pt idx="2">
                  <c:v>Давление окружения (семьи, общества и пр.)</c:v>
                </c:pt>
                <c:pt idx="3">
                  <c:v>Разочарование в содержании и самой службе</c:v>
                </c:pt>
                <c:pt idx="4">
                  <c:v>Невозможность карьерного и личностного роста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37</c:v>
                </c:pt>
                <c:pt idx="2">
                  <c:v>5</c:v>
                </c:pt>
                <c:pt idx="3">
                  <c:v>22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AB3-4974-8F4D-64938E289AD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46-4548-A51B-CE2B2DCFFE6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46-4548-A51B-CE2B2DCFFE6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46-4548-A51B-CE2B2DCFFE6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46-4548-A51B-CE2B2DCFFE6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C46-4548-A51B-CE2B2DCFFE63}"/>
              </c:ext>
            </c:extLst>
          </c:dPt>
          <c:dLbls>
            <c:dLbl>
              <c:idx val="0"/>
              <c:layout>
                <c:manualLayout>
                  <c:x val="5.0659288638832522E-3"/>
                  <c:y val="1.43349648861448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46-4548-A51B-CE2B2DCFFE63}"/>
                </c:ext>
              </c:extLst>
            </c:dLbl>
            <c:dLbl>
              <c:idx val="1"/>
              <c:layout>
                <c:manualLayout>
                  <c:x val="3.8186412597073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46-4548-A51B-CE2B2DCFFE63}"/>
                </c:ext>
              </c:extLst>
            </c:dLbl>
            <c:dLbl>
              <c:idx val="2"/>
              <c:layout>
                <c:manualLayout>
                  <c:x val="4.5630863712461658E-3"/>
                  <c:y val="-2.1689721217280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46-4548-A51B-CE2B2DCFFE63}"/>
                </c:ext>
              </c:extLst>
            </c:dLbl>
            <c:dLbl>
              <c:idx val="3"/>
              <c:layout>
                <c:manualLayout>
                  <c:x val="4.08599765544054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C46-4548-A51B-CE2B2DCFFE63}"/>
                </c:ext>
              </c:extLst>
            </c:dLbl>
            <c:dLbl>
              <c:idx val="4"/>
              <c:layout>
                <c:manualLayout>
                  <c:x val="2.299812271062933E-3"/>
                  <c:y val="-5.662740246347116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46-4548-A51B-CE2B2DCFFE63}"/>
                </c:ext>
              </c:extLst>
            </c:dLbl>
            <c:dLbl>
              <c:idx val="5"/>
              <c:layout>
                <c:manualLayout>
                  <c:x val="1.089223798872016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46-4548-A51B-CE2B2DCFFE63}"/>
                </c:ext>
              </c:extLst>
            </c:dLbl>
            <c:dLbl>
              <c:idx val="6"/>
              <c:layout>
                <c:manualLayout>
                  <c:x val="-1.9862600381381242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46-4548-A51B-CE2B2DCFFE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Самостоятельная занятость в такси</c:v>
                </c:pt>
                <c:pt idx="1">
                  <c:v>Строительство, ремонт, домашний мастер</c:v>
                </c:pt>
                <c:pt idx="2">
                  <c:v>Ремонт и обслуживание автомобилей</c:v>
                </c:pt>
                <c:pt idx="3">
                  <c:v>Офисная работа, не требующая специальных знаний</c:v>
                </c:pt>
                <c:pt idx="4">
                  <c:v>Занятость в рамках профессии, полученной на воинской службе или до воинской службы</c:v>
                </c:pt>
                <c:pt idx="5">
                  <c:v>Курьер, службы доставки, складские работы</c:v>
                </c:pt>
                <c:pt idx="6">
                  <c:v>Творческие профессии, репетиторство, тренинги, другие креативные виды деятельности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0.83</c:v>
                </c:pt>
                <c:pt idx="1">
                  <c:v>0.56999999999999995</c:v>
                </c:pt>
                <c:pt idx="2">
                  <c:v>0.51</c:v>
                </c:pt>
                <c:pt idx="3">
                  <c:v>0.4</c:v>
                </c:pt>
                <c:pt idx="4">
                  <c:v>0.32</c:v>
                </c:pt>
                <c:pt idx="5">
                  <c:v>0.22</c:v>
                </c:pt>
                <c:pt idx="6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46-4548-A51B-CE2B2DCFF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9964160"/>
        <c:axId val="2143808224"/>
      </c:barChart>
      <c:valAx>
        <c:axId val="214380822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9964160"/>
        <c:crosses val="autoZero"/>
        <c:crossBetween val="between"/>
      </c:valAx>
      <c:catAx>
        <c:axId val="329964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43808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15.03.2023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-100361" y="-179528"/>
            <a:ext cx="2988527" cy="10384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546" y="1457160"/>
            <a:ext cx="8019803" cy="3943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Отчет</a:t>
            </a:r>
          </a:p>
          <a:p>
            <a:pPr algn="ctr"/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о результатах </a:t>
            </a:r>
            <a:b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социологического исследования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«Анализ привлекательности занятости в такси со стороны военнослужащих запаса»</a:t>
            </a:r>
          </a:p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</a:p>
          <a:p>
            <a:endParaRPr lang="ru-RU" sz="5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589" y="1856315"/>
            <a:ext cx="4802072" cy="50360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565563" y="4237668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86394" y="4507409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Март 2023 год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353275"/>
            <a:ext cx="8264509" cy="87030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038398" y="6133752"/>
            <a:ext cx="2042984" cy="724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491" y="299874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Приоритетность занятости в такси среди траекторий начала построения трудовой карьеры по окончании службы для военнослужащих, обдумывающих выход в отставку или запас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669" y="2598563"/>
            <a:ext cx="33935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Респондентам* был предложен заранее сформированный список из 25 возможных профессий и видов занятости, наиболее часто звучавших при обсуждениях карьеры после службы в ВС РФ на форумах и в аккаунтах социальных сетей, объединяющих военнослужащих. В рамках исследования респондент должен был выбрать пять траекторий занятости, которые он сам для себя лично рассматривает как наиболее вероятные как первое место занятости по окончании службы. 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32385" y="6131796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Вопрос был предложен к ответу только тем респондентам, кто в ответах оценили вероятность своего выхода в отставку или запас как «вероятную» и «очень вероятную». </a:t>
            </a:r>
          </a:p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** Вопрос был сформулирован таким способом, что сумма ответов превышает 100%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35597" y="1451958"/>
            <a:ext cx="8672805" cy="6025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Интегрировано работа в такси оказалась на первом месте среди различных карьерных траекторий – это мягкий выбор более 83% респондентов.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32385" y="441247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03.</a:t>
            </a:r>
          </a:p>
        </p:txBody>
      </p:sp>
      <p:graphicFrame>
        <p:nvGraphicFramePr>
          <p:cNvPr id="9" name="Диаграмма 8" descr="График роста по секторам">
            <a:extLst>
              <a:ext uri="{FF2B5EF4-FFF2-40B4-BE49-F238E27FC236}">
                <a16:creationId xmlns:a16="http://schemas.microsoft.com/office/drawing/2014/main" id="{76F6BA51-CBBF-7834-938D-47C29A2A0A9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02046"/>
              </p:ext>
            </p:extLst>
          </p:nvPr>
        </p:nvGraphicFramePr>
        <p:xfrm>
          <a:off x="62619" y="2605533"/>
          <a:ext cx="5734050" cy="352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Дата 3">
            <a:extLst>
              <a:ext uri="{FF2B5EF4-FFF2-40B4-BE49-F238E27FC236}">
                <a16:creationId xmlns:a16="http://schemas.microsoft.com/office/drawing/2014/main" id="{5DF6F180-5EDE-229E-F7C3-BB8A3800622F}"/>
              </a:ext>
            </a:extLst>
          </p:cNvPr>
          <p:cNvSpPr txBox="1">
            <a:spLocks/>
          </p:cNvSpPr>
          <p:nvPr/>
        </p:nvSpPr>
        <p:spPr>
          <a:xfrm>
            <a:off x="685124" y="2372148"/>
            <a:ext cx="42849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 rtl="0">
              <a:defRPr lang="ru-ru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Топ-7** траекторий занятости</a:t>
            </a:r>
          </a:p>
        </p:txBody>
      </p:sp>
    </p:spTree>
    <p:extLst>
      <p:ext uri="{BB962C8B-B14F-4D97-AF65-F5344CB8AC3E}">
        <p14:creationId xmlns:p14="http://schemas.microsoft.com/office/powerpoint/2010/main" val="405421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3725570" y="-136951"/>
            <a:ext cx="5270034" cy="18682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802" y="2088651"/>
            <a:ext cx="11464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970" y="3104508"/>
            <a:ext cx="895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Book Antiqua" panose="02040602050305030304" pitchFamily="18" charset="0"/>
              </a:rPr>
              <a:t>РЕЗУЛЬТАТЫ ИССЛЕДОВАНИЯ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88279A-CDF4-8E24-B9A4-D5D7B6239A1F}"/>
              </a:ext>
            </a:extLst>
          </p:cNvPr>
          <p:cNvSpPr txBox="1"/>
          <p:nvPr/>
        </p:nvSpPr>
        <p:spPr>
          <a:xfrm>
            <a:off x="458802" y="4181532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Часть </a:t>
            </a:r>
            <a:r>
              <a:rPr lang="en-US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II</a:t>
            </a:r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6853B3-C7F0-2B0A-3ABB-7032EE69C857}"/>
              </a:ext>
            </a:extLst>
          </p:cNvPr>
          <p:cNvSpPr txBox="1"/>
          <p:nvPr/>
        </p:nvSpPr>
        <p:spPr>
          <a:xfrm>
            <a:off x="2027667" y="4212309"/>
            <a:ext cx="564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Качественное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2155345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122664"/>
            <a:ext cx="8264510" cy="1058244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51621"/>
            <a:ext cx="7706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Аргументы и мотивы, которыми руководствовались вышедшие в отставку военнослужащие при выборе в качестве продолжения трудовой деятельности занятость в такси в сотрудничестве с платформами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7371556" y="6610958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8"/>
            <a:ext cx="8854101" cy="21001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В оценках несколько неожиданно на ведущее место вышли мотивы сохранения самоуважения в момент смены занятости – отсутствие необходимости унизительного, как представляли себе респонденты, собеседования, отсутствие испытательного срока. В этот же ряд можно поставить возможность работать без присутствия в рабочем процессе начальника, что, скорее всего, связано с понятной усталостью бывших военнослужащих от формальной иерархии. Кроме того, для военнослужащих таксист стоит как минимум на несколько ступеней выше по социальной лестнице, чем «бессловесный»* ряд профессий.</a:t>
            </a:r>
          </a:p>
          <a:p>
            <a:pPr indent="357188" algn="just"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Ожидаемый лидер – ответ о достойном заработке, оказался только на втором-третьем месте.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70674"/>
              </p:ext>
            </p:extLst>
          </p:nvPr>
        </p:nvGraphicFramePr>
        <p:xfrm>
          <a:off x="153572" y="3624146"/>
          <a:ext cx="8854100" cy="294481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Простота и неоскорбительность присоединения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Отсутствие испытательного срока, прямая и понятная связь потраченных времени и сил и вознаграждения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Достойный уровень вознаграждения, который позволит не снижать уровень потребления семьи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Желание расширить область общения в гражданской жизни, возможность не только новых контактов, но и новых знакомств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7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Отсутствие иерархии, отношений «начальник и подчинённый»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Более высокая социальная оценка профессии – в сравнении с альтернативами (стройка, курьер, дорожные работы, «офисный планктон», склад, продавец в магазине и пр.)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Любовь к технике, желание работать с машинами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11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137462"/>
            <a:ext cx="8264509" cy="1085448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97272"/>
            <a:ext cx="7751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Аргументы и мотивы, которыми руководствовались вышедшие в отставку военнослужащие при выборе в качестве продолжения трудовой деятельности занятость в такси в сотрудничестве с платформами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7371556" y="656635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«Меня воротило от того, что какой-то сопляк, жизни не нюхавший, будет меня, скажем так, собеседовать. Я в кино такого насмотрелся…. Ничем хорошим бы это не закончилось – и работу бы не получил, и личико мог кому-то поправить сгоряча. Честно скажу сейчас – да просто боялся я этого…. Боялся».    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«Вот чего точно не желал  – это чтобы кто-то снова меня утром на построении в наряд назначал. Наелся за годы в армии. Даже если человек будет нормальный, …. сама конструкция такая достала. Я так тогда решил, что уж лучше роботу в телефоне буду подчиняться, чем кому-то ещё».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«Если сразу садиться на пенсию, то не только военную ипотеку, кому нужно, но и просто одёжу жене не потянуть. Пока ещё докажешь, что чего-то стоишь на новой работе. А в первый день ты кто? Пенс…. Хуже, чем салага…. А мне вот-вот сороковник, как в песне, замуж поздно, сдохнуть рано. В такси можно упереться и начать с первого дня поднимать. А упираться служба ого как научила»</a:t>
            </a:r>
          </a:p>
          <a:p>
            <a:pPr marL="0" indent="0">
              <a:buNone/>
            </a:pPr>
            <a:endParaRPr lang="ru-RU" sz="14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«Для меня выход в отставку, как и для многих офицеров, …. означал ещё и переезд. Нет, вот жильё как раз было, … а знакомых ни у меня, ни у жены – пустота. Столько лет кочевали! Что, на улице знакомиться с людьми? Да и просто поговорить – можно сказать, почти разучились, …. темы ведь всегда были свои, простите, гарнизонные. Специфика. Нет, мы решили дома, если отставка – значит, не только китель в шкаф, но и прежние привычки, вкусы, новая жизнь. Как в новой стране – а этому нужно учиться. У людей, и лучше за их деньги»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250573" y="2641757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235707" y="3671297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235707" y="4872262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016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1604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Страхи и опасения, которые были у вышедших в запас или отставку военнослужащих в момент начала трудовой деятельности в такси и которые оказались мифами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8854101" cy="17934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Опасения неправовых действий составляли лидирующую группу мифов, с которыми респонденты пришли к началу своей деятельности в такси – и со стороны платформ-агрегаторов, и со стороны обычного криминала. Несмотря на это, решение о занятости в качестве водителя такси в сотрудничестве с платформами было принято, и отсутствие этих негативных моментов стало самым важным позитивным моментом для респондентов.</a:t>
            </a:r>
          </a:p>
          <a:p>
            <a:pPr indent="357188" algn="just"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indent="3571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Еще двумя ключевыми негативными мифами, с которыми пришли в такси респонденты, стали миф о перегрузках  в графике и миф о проблемных пассажирах.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827901"/>
              </p:ext>
            </p:extLst>
          </p:nvPr>
        </p:nvGraphicFramePr>
        <p:xfrm>
          <a:off x="153572" y="3234205"/>
          <a:ext cx="8854101" cy="327348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Нечестное поведение со стороны платформы-агрегатора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14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Прямой криминал в ежедневной деятельности таксиста: грабежи, рэкет, поборы и другие виды криминальных действий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11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Сложности с «проблемными» пассажирами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Необходимость работать много часов в день, чтобы обеспечить достойный доход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  <a:sym typeface="Arial" pitchFamily="34" charset="0"/>
                        </a:rPr>
                        <a:t>;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 в связи с этим отсутствие возможности для получения гражданской квалификации, возможностей отдыха, возможности заниматься здоровьем 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Отсутствие специфических навыков таксиста: умения правильно строить тактику выбора заказов; незнание города и оптимальных путей поездки в реальности, а не по навигатору; отсутствие «своего» автосервиса и другие специфические знания и навыки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Страх задачи самостоятельного планирования не только рабочего дня, но и всего времени – и работы, и времени с родными, и отпуска, и учёбы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Падение социального статуса в глазах окружающих и бывших сослуживцев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076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2580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Страхи и опасения, которые были у вышедших в запас или отставку военнослужащих в момент начала трудовой деятельности в такси и которые оказались мифами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«Такого в интернете начитался, когда о работе в такси задумался, что специально, не поверите, в первый месяц, даже доход этот не планировал … ожидал, что обманут, не заплатят. После каждой поездки сперва счёт проверял, два раза в день деньги выводил. Сейчас даже вспомнить без улыбки не получается».    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«Возил ли я </a:t>
            </a:r>
            <a:r>
              <a:rPr lang="ru-RU" sz="1400" dirty="0" err="1">
                <a:latin typeface="Book Antiqua" panose="02040602050305030304" pitchFamily="18" charset="0"/>
              </a:rPr>
              <a:t>травматик</a:t>
            </a:r>
            <a:r>
              <a:rPr lang="ru-RU" sz="1400" dirty="0">
                <a:latin typeface="Book Antiqua" panose="02040602050305030304" pitchFamily="18" charset="0"/>
              </a:rPr>
              <a:t> под сидением? Ну, возил, конечно. И сейчас вожу. Я вообще строевой, я с оружием себя уверенней даже просто когда за продуктами в магазин иду, чувствую. Вот только ни разу ничего такого не случилось. Сперва как-то напрягался, …. особенно когда пара мужиков сзади. Или когда поездка за город …. в дачные посёлки. Но ни разу ничего,… и знакомых спрашивал, у моих личных знакомых тоже. А разговоров в интернете и телевизоре полно».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«Я вообще теряюсь, если женщина пьяная. Вроде мужик не маленький, а теряюсь. Или вот если кто-то в машине скандал устраивает. Я понимаю, что в своем праве, могу не везти. Даже …. высадить могу. Но как-то… драться с ними, что ли? Меня учили, их нет…. В общем, это и было для меня барьером психологическим. Чуть не отказался от такси. А еще собаки. Не умею я с собаками. Как по итогу? Сидел в </a:t>
            </a:r>
            <a:r>
              <a:rPr lang="ru-RU" sz="1400" dirty="0" err="1">
                <a:latin typeface="Book Antiqua" panose="02040602050305030304" pitchFamily="18" charset="0"/>
              </a:rPr>
              <a:t>Ютубе</a:t>
            </a:r>
            <a:r>
              <a:rPr lang="ru-RU" sz="1400" dirty="0">
                <a:latin typeface="Book Antiqua" panose="02040602050305030304" pitchFamily="18" charset="0"/>
              </a:rPr>
              <a:t>, …. там таксисты из разных стран рассказывали о себе и как они в таких ситуациях. Жена помогала, переводили вместе. Понял, что у всех такое и все как-то справляются. Ну, я и успокоился».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«Я сам вообще дотошный, …. даже инструкции к микроволновке читаю, … . Все смеются, я, наверное, один такой. А тут я совсем ничего не знаю, … ни какие заказы брать, ни где стоять, когда заказ ждёшь, ни где </a:t>
            </a:r>
            <a:r>
              <a:rPr lang="ru-RU" sz="1400" dirty="0" err="1">
                <a:latin typeface="Book Antiqua" panose="02040602050305030304" pitchFamily="18" charset="0"/>
              </a:rPr>
              <a:t>выделенки</a:t>
            </a:r>
            <a:r>
              <a:rPr lang="ru-RU" sz="1400" dirty="0">
                <a:latin typeface="Book Antiqua" panose="02040602050305030304" pitchFamily="18" charset="0"/>
              </a:rPr>
              <a:t> – навигатор-то их не показывает, … только по памяти. В первое время казалось, что другие таксисты знают, и зарабатывают, а я не знаю. Но ничего, быстро разобрался – язык до Киева, как говорят…. Главное, не бояться спрашивать»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0" y="2526259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0" y="3642709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54300" y="5073143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ижний колонтитул 7">
            <a:extLst>
              <a:ext uri="{FF2B5EF4-FFF2-40B4-BE49-F238E27FC236}">
                <a16:creationId xmlns:a16="http://schemas.microsoft.com/office/drawing/2014/main" id="{FAA9E849-CC2E-3EAE-9156-5B7868A8376D}"/>
              </a:ext>
            </a:extLst>
          </p:cNvPr>
          <p:cNvSpPr txBox="1">
            <a:spLocks/>
          </p:cNvSpPr>
          <p:nvPr/>
        </p:nvSpPr>
        <p:spPr>
          <a:xfrm>
            <a:off x="7359681" y="659010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</p:spTree>
    <p:extLst>
      <p:ext uri="{BB962C8B-B14F-4D97-AF65-F5344CB8AC3E}">
        <p14:creationId xmlns:p14="http://schemas.microsoft.com/office/powerpoint/2010/main" val="3979688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1604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Позитивные особенности занятости в такси в качестве партнера платформ, которые оказались неожиданными для респондентов – вышедших в запас или отставку военнослужащих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8854101" cy="19997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В преамбуле вопроса респондентам назывались очевидные позитивные свойства работы в такси – свободный график, прямая зависимость оплаты от интенсивности труда, самостоятельность в выборе поездок и пр. – и просили сосредоточиться на тех позитивных особенностях, которые либо были респондентам неизвестны до начал работы, либо их полезность недооценивалась.</a:t>
            </a:r>
          </a:p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Обращает на себя внимание, что пять из семи таких особенностей относятся не к сфере труда и заработка, а к сфере организации быта и семейного уклада респондентов. При этом деятельность в качестве таксиста не просто облегчает или упрощает решение бытовых вопросов. Она формирует новые составляющие этого быта и уклада – например, получение образования или обеды дома, с семьей.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03.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86929"/>
              </p:ext>
            </p:extLst>
          </p:nvPr>
        </p:nvGraphicFramePr>
        <p:xfrm>
          <a:off x="153572" y="3401547"/>
          <a:ext cx="8854101" cy="29378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Социализация в гражданском укладе жизни: формирование полезных в быту контактов, навыков, трансляция житейских практик через общение с пассажирами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  <a:sym typeface="Arial" pitchFamily="34" charset="0"/>
                        </a:rPr>
                        <a:t>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Возможность использовать автомобиль в личных целях 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нормализовать режим дня: сон, отдых, регулярное питание дома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Мультимедийные возможности в автомобиле для личностного развития: аудиокниги, обучающие и развивающие видеоролики, подкасты, эфир тематических радиостанций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получать доход ежедневно, а не по определённым датам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5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сочетать работу и учёбу, переквалификацию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Работа в такси как способ приобретения личного автомобиля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08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2580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Позитивные особенности занятости в такси в качестве партнера платформ, которые оказались неожиданными для респондентов – вышедших в запас или отставку военнослужащих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03.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«Я себе за эти три года нашёл своего стоматолога, свою качалку рядом с домом, магазин товаров для охоты и рыбалки – и ещё кучу всего…. Не только себе, жене тоже… Что там, я репетитора дочери по обществоведению, когда она поступала, в такси встретил! Ну, где бы я его иначе искал, оказалось, в том же университете [работает], куда дочь поступает… Тут непонятно, кто кому доплачивать должен… шучу, конечно».    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«Когда на гражданку уходишь, даже если с жильем порядок, сразу пакетом нужно море чего купить – от холодильника до штор и мебели… Брать кредиты я как-то не решаюсь, все оплачивал с колёс… Машина тоже нужна, но так пришлось бы ждать годик, а то и два. А тут машина в доме – да ещё и [респондент называет автомобильную марку – ред.] сразу же, с первого дня. Я такую просто не стал бы покупать, дорого. А если работать на высоких тарифах, то не «дорого» ни разу – наоборот, она кормит».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«За пятнадцать лет службы я дома не в выходные и не в отпуске обедал по пальцам пересчитать сколько раз. А теперь каждый день – ребёнок из школы, я заезжаю на час, все вместе садимся за стол. Не на бегу, не сухпай, не тормозок на подоконнике в КП – нормально так, жена улыбается, ребёнок про школу щебечет,… как-то другая жизнь, хотя час времени в день всего…»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«Вот не думал, что учиться пойду. А когда вдруг увидел, что могу в середине дня время выделить, а работать ночью и вечерами – мне так нравится – задумался, а для чего это время выделять? Увидел объявление про курсы [называет курсы, касающиеся получения профессионального навыка – ред.], как раз днём, на другом конце города -  да мне что, машина-то вот она. Заинтересовался, понравилось, сейчас второй, повышенный курс взял. Пригодится, хотя из такси уходить пока причин нет. Для себя учусь».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0" y="2735590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-40783" y="4009102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0" y="4931292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ижний колонтитул 7">
            <a:extLst>
              <a:ext uri="{FF2B5EF4-FFF2-40B4-BE49-F238E27FC236}">
                <a16:creationId xmlns:a16="http://schemas.microsoft.com/office/drawing/2014/main" id="{4B1CE25E-2B8B-3315-8CB6-EC8B514246E8}"/>
              </a:ext>
            </a:extLst>
          </p:cNvPr>
          <p:cNvSpPr txBox="1">
            <a:spLocks/>
          </p:cNvSpPr>
          <p:nvPr/>
        </p:nvSpPr>
        <p:spPr>
          <a:xfrm>
            <a:off x="7371556" y="656635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</p:spTree>
    <p:extLst>
      <p:ext uri="{BB962C8B-B14F-4D97-AF65-F5344CB8AC3E}">
        <p14:creationId xmlns:p14="http://schemas.microsoft.com/office/powerpoint/2010/main" val="1530747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1604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Инициативы и предложения к платформам-агрегаторам, которые обозначили респонденты как способ стимулирования выбора занятости в качестве водителей такси военнослужащими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419935"/>
            <a:ext cx="8854101" cy="21688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Практически все респонденты, давшие на этот вопрос содержательные ответы, хотели бы перепоручить платформам как контрагентам какие-то не связанные напрямую с занятостью в такси элементы своей гражданской жизни. В ответах это объясняется тем, что Вооруженные Силы это «планета внутри страны», своего рода экосистема, в которой реализован именно этот принцип – военные поликлиники не только для военнослужащих, но для семей, военные Дома культуры, военная торговля – практически все элементы жизни военнослужащего не требуют выходя за пределы этой военной среды.</a:t>
            </a:r>
          </a:p>
          <a:p>
            <a:pPr indent="446088" algn="just"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Book Antiqua" panose="02040602050305030304" pitchFamily="18" charset="0"/>
              </a:rPr>
              <a:t>Интервьюируемые понимают, что скопировать эту модель в гражданскую жизнь полностью невозможно, но, на их взгляд, хотя бы часть таких сервисов резко повысили бы привлекательность платформ-агрегаторов для их коллег при выборе места занятости в гражданской жизни.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04.</a:t>
            </a:r>
          </a:p>
        </p:txBody>
      </p:sp>
      <p:graphicFrame>
        <p:nvGraphicFramePr>
          <p:cNvPr id="2" name="Group 7">
            <a:extLst>
              <a:ext uri="{FF2B5EF4-FFF2-40B4-BE49-F238E27FC236}">
                <a16:creationId xmlns:a16="http://schemas.microsoft.com/office/drawing/2014/main" id="{FAE0277C-6789-5D98-E389-0F540E2AB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74015"/>
              </p:ext>
            </p:extLst>
          </p:nvPr>
        </p:nvGraphicFramePr>
        <p:xfrm>
          <a:off x="153572" y="4003713"/>
          <a:ext cx="8854101" cy="206672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75335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КАТЕГОРИИ </a:t>
                      </a:r>
                      <a:endParaRPr kumimoji="0" lang="ru-RU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КОЛИЧЕСТВО УПОМИНАНИЙ</a:t>
                      </a:r>
                      <a:endParaRPr kumimoji="0" lang="ru-RU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itchFamily="34" charset="0"/>
                        </a:rPr>
                        <a:t>Перенос на платформы-агрегаторы функций в отношении  водителей такси, не связанных напрямую с основной деятельностью: банковские, страхование, медицина, покупки, отдых, образование и пр.</a:t>
                      </a: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+mn-cs"/>
                          <a:sym typeface="Arial" pitchFamily="34" charset="0"/>
                        </a:rPr>
                        <a:t>19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cs typeface="Arial" pitchFamily="34" charset="0"/>
                          <a:sym typeface="Arial" pitchFamily="34" charset="0"/>
                        </a:rPr>
                        <a:t>Формирование инвестиционных и пенсионных планов вместе с платформами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7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Помощь с переездом и организацией жизни на новом месте для выходящих в запас или отставку военнослужащих, получающих жилищные сертификаты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Возможность организации «семейного аккаунта»: работы членов семьи с накоплением общих льгот и рейтинговых оценок</a:t>
                      </a: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Arial" pitchFamily="34" charset="0"/>
                        </a:rPr>
                        <a:t>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72000" marR="0" marT="36000" marB="36000" anchor="ctr" horzOverflow="overflow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5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0" y="225802"/>
            <a:ext cx="8264509" cy="92333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79490" y="225802"/>
            <a:ext cx="802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Инициативы и предложения к платформам-агрегаторам, которые обозначили респонденты как способ стимулирования выбора занятости в качестве водителей такси военнослужащими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153572" y="1222909"/>
            <a:ext cx="3548633" cy="6616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Типичные ответы: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54300" y="235595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04.</a:t>
            </a:r>
          </a:p>
        </p:txBody>
      </p:sp>
      <p:sp>
        <p:nvSpPr>
          <p:cNvPr id="7" name="Текст 43">
            <a:extLst>
              <a:ext uri="{FF2B5EF4-FFF2-40B4-BE49-F238E27FC236}">
                <a16:creationId xmlns:a16="http://schemas.microsoft.com/office/drawing/2014/main" id="{E8B765B2-C70A-EB95-224E-93802B3A45B5}"/>
              </a:ext>
            </a:extLst>
          </p:cNvPr>
          <p:cNvSpPr txBox="1">
            <a:spLocks/>
          </p:cNvSpPr>
          <p:nvPr/>
        </p:nvSpPr>
        <p:spPr>
          <a:xfrm>
            <a:off x="153572" y="1709847"/>
            <a:ext cx="8739855" cy="323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В военном городке всё цвета хаки.. Шучу, конечно, но по теме: поликлиника военная, </a:t>
            </a:r>
            <a:r>
              <a:rPr lang="ru-RU" sz="1400" dirty="0" err="1">
                <a:latin typeface="Book Antiqua" panose="02040602050305030304" pitchFamily="18" charset="0"/>
              </a:rPr>
              <a:t>спортцентр</a:t>
            </a:r>
            <a:r>
              <a:rPr lang="ru-RU" sz="1400" dirty="0">
                <a:latin typeface="Book Antiqua" panose="02040602050305030304" pitchFamily="18" charset="0"/>
              </a:rPr>
              <a:t> военный, учебка военная даже для детей и женщин, Военторг…. Гражданским это кажется скучным, но за годы к такому привыкаешь, а другое – попробуй привыкни. Как понять, как разобраться. Вот если я работаю с [называет платформу-агрегатора – ред.] как водитель такси, я хотел бы ходить в [называние платформы-агрегатора – ред.] – клинику, жена в [называние платформы-агрегатора – ред.]-фитнес какой-то, ребенок в [называние платформы-агрегатора – ред.] – клуб… Платформы говорят, что мы типа партнёры – так давайте по-партнёрски, свои для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«Похоже, мы с [называет платформу-агрегатора – ред.] надолго. Пока не старый, силы есть что-то откладывать, а куда? Они – большой бизнес, им проще и выгоднее правильно разместить мои деньги. Под моим контролем, разумеется».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«Вот выйду я с поезда в родном [областной центр – ред.], в котором я с семнадцати лет не жил, в руках жилищный сертификат, в голове полное непонимание,…. куда дальше. Я взрослый и самостоятельный, за ручку водить не нужно, … но помочь найти ориентиры - вот это была бы реальная поддержка. Что купить, у кого купить, сейчас купить или потом – от зубной щетки и выше. Просто совет грамотный и деятельный нужен, и  отставник тогда с вами»</a:t>
            </a:r>
          </a:p>
          <a:p>
            <a:pPr marL="0" indent="0">
              <a:buNone/>
            </a:pPr>
            <a:r>
              <a:rPr lang="ru-RU" sz="1400" dirty="0">
                <a:latin typeface="Book Antiqua" panose="02040602050305030304" pitchFamily="18" charset="0"/>
              </a:rPr>
              <a:t>«За пятнадцать лет службы я дома не в выходные и не в отпуске обедал по пальцам пересчитать сколько раз. А теперь каждый день – ребёнок из школы, я заезжаю на час, все вместе садимся за стол. Не на бегу, не сухпай, не тормозок на подоконнике в КП – нормально так, жена улыбается, ребёнок про школу щебечет,… как-то другая жизнь, хотя час времени в день всего…»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A2262A0C-8663-F10D-98AA-2A3781A5E712}"/>
              </a:ext>
            </a:extLst>
          </p:cNvPr>
          <p:cNvGrpSpPr/>
          <p:nvPr/>
        </p:nvGrpSpPr>
        <p:grpSpPr>
          <a:xfrm>
            <a:off x="0" y="3093715"/>
            <a:ext cx="2400300" cy="150019"/>
            <a:chOff x="952500" y="2950369"/>
            <a:chExt cx="2400300" cy="150019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2A4EE05-C2C1-D3D9-2420-CB651472D86E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:a16="http://schemas.microsoft.com/office/drawing/2014/main" id="{E84ACA09-BCAB-18F4-63E8-972D4E8FFC9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09490543-FB5B-D70B-7E34-1D00557E7642}"/>
              </a:ext>
            </a:extLst>
          </p:cNvPr>
          <p:cNvGrpSpPr/>
          <p:nvPr/>
        </p:nvGrpSpPr>
        <p:grpSpPr>
          <a:xfrm>
            <a:off x="-40783" y="3802038"/>
            <a:ext cx="2400300" cy="150019"/>
            <a:chOff x="952500" y="2950369"/>
            <a:chExt cx="2400300" cy="150019"/>
          </a:xfrm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D045E413-1555-85CE-F6E8-F11C62F374D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>
              <a:extLst>
                <a:ext uri="{FF2B5EF4-FFF2-40B4-BE49-F238E27FC236}">
                  <a16:creationId xmlns:a16="http://schemas.microsoft.com/office/drawing/2014/main" id="{FB0A933E-5D10-C9F7-22B3-39B10EC4D46E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7DABB45B-6E39-F606-6D58-FDFC75E0AFBA}"/>
              </a:ext>
            </a:extLst>
          </p:cNvPr>
          <p:cNvGrpSpPr/>
          <p:nvPr/>
        </p:nvGrpSpPr>
        <p:grpSpPr>
          <a:xfrm>
            <a:off x="0" y="4882623"/>
            <a:ext cx="2400300" cy="150019"/>
            <a:chOff x="952500" y="2950369"/>
            <a:chExt cx="2400300" cy="150019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5B3E417B-C938-15B4-85B1-DBC45F2195E0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BD82A605-4C5C-632E-6DEC-2C2BB409C6A9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Нижний колонтитул 7">
            <a:extLst>
              <a:ext uri="{FF2B5EF4-FFF2-40B4-BE49-F238E27FC236}">
                <a16:creationId xmlns:a16="http://schemas.microsoft.com/office/drawing/2014/main" id="{C2B72BEF-4963-E68E-63B1-E8FFAB70DEA4}"/>
              </a:ext>
            </a:extLst>
          </p:cNvPr>
          <p:cNvSpPr txBox="1">
            <a:spLocks/>
          </p:cNvSpPr>
          <p:nvPr/>
        </p:nvSpPr>
        <p:spPr>
          <a:xfrm>
            <a:off x="7371556" y="6566354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 Цитата из интервью</a:t>
            </a:r>
          </a:p>
        </p:txBody>
      </p:sp>
    </p:spTree>
    <p:extLst>
      <p:ext uri="{BB962C8B-B14F-4D97-AF65-F5344CB8AC3E}">
        <p14:creationId xmlns:p14="http://schemas.microsoft.com/office/powerpoint/2010/main" val="276366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3116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518" y="1952198"/>
            <a:ext cx="84009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Стратегическая цель исследования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– помочь органам власти в планировании занятости военнослужащих, покидающих в силу разных причин Вооруженные Силы и формировании социальных демпферов перехода в гражданскую экономику.</a:t>
            </a:r>
          </a:p>
          <a:p>
            <a:pPr algn="just"/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Исследование нацелено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на детализацию выявленной на этапе предварительного опроса привлекательности работы в качестве водителя такси в партнерстве с платформами-агрегаторами для военнослужащих Вооруженных Сил, оценивающих личные перспективы ухода в запас или отставку, на основании мнения уже трудящихся таксистами бывших военнослужащих.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0" y="6473452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995913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5077235" y="-143510"/>
            <a:ext cx="4066765" cy="14416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802" y="1218857"/>
            <a:ext cx="29979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Резюме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6853B3-C7F0-2B0A-3ABB-7032EE69C857}"/>
              </a:ext>
            </a:extLst>
          </p:cNvPr>
          <p:cNvSpPr txBox="1"/>
          <p:nvPr/>
        </p:nvSpPr>
        <p:spPr>
          <a:xfrm>
            <a:off x="132652" y="2613662"/>
            <a:ext cx="88786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dirty="0"/>
              <a:t>Доложенное в этом документе исследование – первый в современной России проект, касающийся изучения взаимосвязи военной службы и гражданской жизни как единой системы социализации. В этом контексте ценность исследования выходит за рамки выбора занятости в такси военнослужащими, выходящими в запас и отставку.</a:t>
            </a:r>
          </a:p>
          <a:p>
            <a:pPr indent="357188" algn="just"/>
            <a:r>
              <a:rPr lang="ru-RU" dirty="0"/>
              <a:t>Полученные данные дают широкую платформу для исследований черт укладов жизни и устойчивых паттернов поведения, которые военнослужащие, выходящие в запас или отставку, переносят в гражданский период своей жизни. Эмоциональный комфорт сотен тысяч граждан России – военнослужащих и членов их семей – во многом зависит от того, насколько они сумеют перенести в гражданскую жизнь эти значимые для них черты образа жизни и насколько гражданская жизнь даст им те черты образа жизни, которыми не обладала жизнь военного.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EB9641F-E3EA-E341-DE80-DFCE64217FB9}"/>
              </a:ext>
            </a:extLst>
          </p:cNvPr>
          <p:cNvGrpSpPr/>
          <p:nvPr/>
        </p:nvGrpSpPr>
        <p:grpSpPr>
          <a:xfrm>
            <a:off x="-1" y="2159510"/>
            <a:ext cx="3456739" cy="215700"/>
            <a:chOff x="952500" y="2950369"/>
            <a:chExt cx="2400300" cy="150019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09D56FD0-DCD9-7829-EB08-2BD14A95F735}"/>
                </a:ext>
              </a:extLst>
            </p:cNvPr>
            <p:cNvSpPr/>
            <p:nvPr/>
          </p:nvSpPr>
          <p:spPr>
            <a:xfrm>
              <a:off x="952500" y="2957513"/>
              <a:ext cx="219075" cy="14287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67FD8E38-5901-DF59-A3A5-FAA17339BEA6}"/>
                </a:ext>
              </a:extLst>
            </p:cNvPr>
            <p:cNvCxnSpPr/>
            <p:nvPr/>
          </p:nvCxnSpPr>
          <p:spPr>
            <a:xfrm>
              <a:off x="952500" y="2950369"/>
              <a:ext cx="240030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4667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5542156" y="-199266"/>
            <a:ext cx="3490332" cy="1237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2948" y="2921168"/>
            <a:ext cx="45480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235816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Задачи 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878" y="2136430"/>
            <a:ext cx="8676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1. Количественная оценка привлекательности занятости в качестве водителя такси, сотрудничающего с для платформой-агрегатором, для проходящих военную службу, рассматривающих выход в отставку или запас как личную близкую перспективу. 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2. Выявление содержательного наполнения привлекательности  занятости в качестве водителя такси для вышедших в отставку </a:t>
            </a:r>
            <a:b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или запас военнослужащих, выбравших для себя такую форму экономической активности после службы в Вооруженных силах. </a:t>
            </a:r>
          </a:p>
          <a:p>
            <a:pPr algn="just"/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0" y="6426530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64640" y="1381765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В рамках исследования решались следующие основные задачи:</a:t>
            </a:r>
          </a:p>
        </p:txBody>
      </p:sp>
    </p:spTree>
    <p:extLst>
      <p:ext uri="{BB962C8B-B14F-4D97-AF65-F5344CB8AC3E}">
        <p14:creationId xmlns:p14="http://schemas.microsoft.com/office/powerpoint/2010/main" val="246547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План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2400" y="2136430"/>
            <a:ext cx="840096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1. Количественный этап: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Интернет-опрос 1000 военнослужащих ВС РФ, проходящих службу по контракту и рассматривающих вероятность выхода в запас или отставку в ближайшие 3 года.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№ 2. Качественный этап:</a:t>
            </a:r>
          </a:p>
          <a:p>
            <a:pPr algn="just"/>
            <a:endParaRPr lang="ru-RU" sz="20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Серия из 15 глубинных интервью с водителями такси (стаж работы в такси не менее одного года) из числа вышедших в запас или отставку военнослужащих.</a:t>
            </a:r>
          </a:p>
          <a:p>
            <a:pPr algn="just"/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0" y="6473452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371518" y="1471511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В рамках исследования были проведены следующие этапы:</a:t>
            </a:r>
          </a:p>
        </p:txBody>
      </p:sp>
    </p:spTree>
    <p:extLst>
      <p:ext uri="{BB962C8B-B14F-4D97-AF65-F5344CB8AC3E}">
        <p14:creationId xmlns:p14="http://schemas.microsoft.com/office/powerpoint/2010/main" val="123709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610391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5665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Использованные подходы и методы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145" y="2099047"/>
            <a:ext cx="521777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В скрининговой части анкеты респонденты отвечали, помимо обычного для таких исследований социально-демографического блока, на вопросы о воинском звании, роде вооруженных сил и сроке службы в ВС. </a:t>
            </a:r>
          </a:p>
          <a:p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Достоверность рекрутинга осуществлялась отбором респондентов через интернет-площадки общения военнослужащих с последующим применением метода «снежный ком» (не более 35% от общего числа респондентов).</a:t>
            </a:r>
          </a:p>
          <a:p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Уникальность респондента при заполнении анкеты достигалась отправкой сообщения с адресом анкеты на личный аккаунт респондента, зарегистрированный на профильной интернет-площадке не менее полугода назад.</a:t>
            </a:r>
          </a:p>
          <a:p>
            <a:pPr>
              <a:tabLst>
                <a:tab pos="177800" algn="l"/>
              </a:tabLst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114795" y="6478968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371518" y="1287149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январе 2023 года </a:t>
            </a:r>
            <a:r>
              <a:rPr lang="ru-RU" sz="2000" b="1" dirty="0">
                <a:solidFill>
                  <a:schemeClr val="tx1"/>
                </a:solidFill>
                <a:latin typeface="Book Antiqua" panose="02040602050305030304" pitchFamily="18" charset="0"/>
              </a:rPr>
              <a:t>была проведен интернет-опрос военнослужащих  ВС РФ по формализованной анкете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65EA34-BBF1-7B33-BCD1-57AA4833FAA2}"/>
              </a:ext>
            </a:extLst>
          </p:cNvPr>
          <p:cNvSpPr txBox="1"/>
          <p:nvPr/>
        </p:nvSpPr>
        <p:spPr>
          <a:xfrm>
            <a:off x="5453919" y="3451239"/>
            <a:ext cx="3502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Шкала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Лайкерта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для оценки уверенности в выборе;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открытых комментариев с пояснениями мотивов выбора к ответам по структурированной анкете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6C56A40D-8E1B-7EF3-164C-5FD113E32912}"/>
              </a:ext>
            </a:extLst>
          </p:cNvPr>
          <p:cNvSpPr txBox="1">
            <a:spLocks/>
          </p:cNvSpPr>
          <p:nvPr/>
        </p:nvSpPr>
        <p:spPr>
          <a:xfrm>
            <a:off x="5545775" y="2703529"/>
            <a:ext cx="3502229" cy="445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качестве методов анализа использованы:</a:t>
            </a:r>
          </a:p>
        </p:txBody>
      </p:sp>
    </p:spTree>
    <p:extLst>
      <p:ext uri="{BB962C8B-B14F-4D97-AF65-F5344CB8AC3E}">
        <p14:creationId xmlns:p14="http://schemas.microsoft.com/office/powerpoint/2010/main" val="411040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-35626" y="484909"/>
            <a:ext cx="610391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23779" y="93355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795" y="531167"/>
            <a:ext cx="5665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Использованные подходы и методы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796" y="2294960"/>
            <a:ext cx="5033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 процессе исследования использована система активного стимулирования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ретроспектированного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анализа мотивов выбора с последующей оценкой респондентом подтверждения или опровержения аргументов «за» и «против», которые были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релевантны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для него в период принятия решения о начале деятельности в качестве водителя такси.</a:t>
            </a:r>
          </a:p>
          <a:p>
            <a:pPr indent="357188"/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indent="357188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Программа опроса носит концептуальный характер с элементами детализации и наличием открытых вопросов. Проведен разовый индивидуальный опрос в форме глубинного интервью, то есть индивидуальные оценки основаны на использовании мнения отдельных, независимых друг от друга респондентов.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114795" y="6478968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371518" y="1231198"/>
            <a:ext cx="8400964" cy="611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феврале 2023 года </a:t>
            </a:r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была проведена серия из 25 структурированных интервью, длительностью от 25 минут до 45 минут. Для проведения интервью был разработан топик-гайд.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65EA34-BBF1-7B33-BCD1-57AA4833FAA2}"/>
              </a:ext>
            </a:extLst>
          </p:cNvPr>
          <p:cNvSpPr txBox="1"/>
          <p:nvPr/>
        </p:nvSpPr>
        <p:spPr>
          <a:xfrm>
            <a:off x="5108724" y="2348314"/>
            <a:ext cx="39955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ассоциаций, основанный на изучении схожего по свойствам объекта с другим объектом.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парных (бинарных) сравнений, когда респондент сопоставляет альтернативные варианты, из которых надо выбрать наиболее предпочтительные и пояснить причину выбора.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Метод векторов предпочтений: эксперт анализирует весь набор альтернативных вариантов и выбирает наиболее предпочтительные.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Классический контент-анализ с открытой категоризацией.</a:t>
            </a: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id="{6C56A40D-8E1B-7EF3-164C-5FD113E32912}"/>
              </a:ext>
            </a:extLst>
          </p:cNvPr>
          <p:cNvSpPr txBox="1">
            <a:spLocks/>
          </p:cNvSpPr>
          <p:nvPr/>
        </p:nvSpPr>
        <p:spPr>
          <a:xfrm>
            <a:off x="5392440" y="1923658"/>
            <a:ext cx="3502229" cy="445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accent6"/>
                </a:solidFill>
                <a:latin typeface="Book Antiqua" panose="02040602050305030304" pitchFamily="18" charset="0"/>
              </a:rPr>
              <a:t>В качестве методов анализа использованы:</a:t>
            </a:r>
          </a:p>
        </p:txBody>
      </p:sp>
    </p:spTree>
    <p:extLst>
      <p:ext uri="{BB962C8B-B14F-4D97-AF65-F5344CB8AC3E}">
        <p14:creationId xmlns:p14="http://schemas.microsoft.com/office/powerpoint/2010/main" val="387452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3725570" y="-136951"/>
            <a:ext cx="5270034" cy="18682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Цель исследования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8802" y="2088651"/>
            <a:ext cx="11464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970" y="3104508"/>
            <a:ext cx="8953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Book Antiqua" panose="02040602050305030304" pitchFamily="18" charset="0"/>
              </a:rPr>
              <a:t>РЕЗУЛЬТАТЫ ИССЛЕДОВАНИЯ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88279A-CDF4-8E24-B9A4-D5D7B6239A1F}"/>
              </a:ext>
            </a:extLst>
          </p:cNvPr>
          <p:cNvSpPr txBox="1"/>
          <p:nvPr/>
        </p:nvSpPr>
        <p:spPr>
          <a:xfrm>
            <a:off x="458802" y="4181532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Часть </a:t>
            </a:r>
            <a:r>
              <a:rPr lang="en-US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I</a:t>
            </a:r>
            <a:r>
              <a:rPr lang="ru-RU" sz="2800" b="1" dirty="0">
                <a:solidFill>
                  <a:srgbClr val="256569"/>
                </a:solidFill>
                <a:latin typeface="Book Antiqua" panose="0204060205030503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6853B3-C7F0-2B0A-3ABB-7032EE69C857}"/>
              </a:ext>
            </a:extLst>
          </p:cNvPr>
          <p:cNvSpPr txBox="1"/>
          <p:nvPr/>
        </p:nvSpPr>
        <p:spPr>
          <a:xfrm>
            <a:off x="1946638" y="4212309"/>
            <a:ext cx="564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Количественное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19709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1" y="472025"/>
            <a:ext cx="8201890" cy="72414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04978" y="61733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491" y="523359"/>
            <a:ext cx="802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Оценка действующими военнослужащими перспектив своего выхода в отставку или запас в ближайшие 3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747" y="3202209"/>
            <a:ext cx="339357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Важно отметить крайне низкий показатель числа тех, кто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не задумывался об этом – таких оказалось менее пятой части опрошенных, что говорит о значимости темы личной занятости после окончания военной службы.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 той или иной степени уверены в том, что продолжат службу, только чуть меньше трети действующих военнослужащих.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114795" y="6478968"/>
            <a:ext cx="7028760" cy="281049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*Отчет о результатах социологического исследования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35597" y="1630085"/>
            <a:ext cx="8672805" cy="885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Более половины (53%) действующих военнослужащих офицерского и сержантского состава оценили вероятность своего выхода в отставку или запас как «вероятную» и «очень вероятную».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32385" y="441247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01.</a:t>
            </a:r>
          </a:p>
        </p:txBody>
      </p:sp>
      <p:graphicFrame>
        <p:nvGraphicFramePr>
          <p:cNvPr id="11" name="Диаграмма 10" descr="График роста по секторам">
            <a:extLst>
              <a:ext uri="{FF2B5EF4-FFF2-40B4-BE49-F238E27FC236}">
                <a16:creationId xmlns:a16="http://schemas.microsoft.com/office/drawing/2014/main" id="{B5C57059-8CF7-1B15-B69A-77BBE5281F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159603"/>
              </p:ext>
            </p:extLst>
          </p:nvPr>
        </p:nvGraphicFramePr>
        <p:xfrm>
          <a:off x="3539325" y="2675418"/>
          <a:ext cx="5636718" cy="3515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8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879491" y="472025"/>
            <a:ext cx="8201890" cy="870306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357154" y="6133752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491" y="564357"/>
            <a:ext cx="802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Выбор действующими военнослужащими причин, по которым они могут прекратить службу в ВС РФ и выйти в запас или отставку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795" y="2661879"/>
            <a:ext cx="339357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Ответы дают важное наблюдение: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только пятая часть военнослужащих (22%) разочаровалась в самой службе. Еще меньше – менее шестой части (14%)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не верят в то, что им доступен рост по службе.</a:t>
            </a:r>
          </a:p>
          <a:p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 одновременно 37% опасаются,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что отставка будет вызвана утратой возможности служить в ВС.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В комментариях военнослужащие поясняли, что стали задумываться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 оценивать вероятность ранений, болезни и инвалидности в ходе службы, </a:t>
            </a:r>
            <a:b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</a:br>
            <a:r>
              <a:rPr lang="ru-RU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не только при участии в СВУ. </a:t>
            </a:r>
          </a:p>
        </p:txBody>
      </p:sp>
      <p:sp>
        <p:nvSpPr>
          <p:cNvPr id="3" name="Нижний колонтитул 7">
            <a:extLst>
              <a:ext uri="{FF2B5EF4-FFF2-40B4-BE49-F238E27FC236}">
                <a16:creationId xmlns:a16="http://schemas.microsoft.com/office/drawing/2014/main" id="{13108F5F-F1EC-9A6E-A00E-69938409451C}"/>
              </a:ext>
            </a:extLst>
          </p:cNvPr>
          <p:cNvSpPr txBox="1">
            <a:spLocks/>
          </p:cNvSpPr>
          <p:nvPr/>
        </p:nvSpPr>
        <p:spPr>
          <a:xfrm>
            <a:off x="32385" y="6388925"/>
            <a:ext cx="7380907" cy="258307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**Вопрос был предложен к ответу только тем респондентам, кто в ответах на предыдущий вопрос оценили вероятность своего выхода в отставку или запас как «вероятную» и «очень вероятную». </a:t>
            </a:r>
          </a:p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id="{057F3F84-EC7E-2CFE-425D-1D6BB4B99C9E}"/>
              </a:ext>
            </a:extLst>
          </p:cNvPr>
          <p:cNvSpPr txBox="1">
            <a:spLocks/>
          </p:cNvSpPr>
          <p:nvPr/>
        </p:nvSpPr>
        <p:spPr>
          <a:xfrm>
            <a:off x="235597" y="1630085"/>
            <a:ext cx="8672805" cy="885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b="1" dirty="0">
                <a:solidFill>
                  <a:schemeClr val="tx1"/>
                </a:solidFill>
                <a:latin typeface="Book Antiqua" panose="02040602050305030304" pitchFamily="18" charset="0"/>
              </a:rPr>
              <a:t>Более двух третей (69%) действующих военнослужащих офицерского и сержантского состава** в качестве причин ухода в запас или отставку назвали внешние, не зависящие от респондента причины. </a:t>
            </a:r>
          </a:p>
          <a:p>
            <a:pPr algn="just"/>
            <a:endParaRPr lang="ru-RU" sz="1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just"/>
            <a:endParaRPr lang="ru-RU" sz="18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34BB7F-7BC6-642A-FFF2-71A16EEB73AA}"/>
              </a:ext>
            </a:extLst>
          </p:cNvPr>
          <p:cNvSpPr txBox="1"/>
          <p:nvPr/>
        </p:nvSpPr>
        <p:spPr>
          <a:xfrm>
            <a:off x="32385" y="441247"/>
            <a:ext cx="11050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56569"/>
                </a:solidFill>
                <a:latin typeface="Book Antiqua" panose="02040602050305030304" pitchFamily="18" charset="0"/>
              </a:rPr>
              <a:t>02.</a:t>
            </a:r>
          </a:p>
        </p:txBody>
      </p:sp>
      <p:graphicFrame>
        <p:nvGraphicFramePr>
          <p:cNvPr id="2" name="Диаграмма 1" descr="График роста по секторам">
            <a:extLst>
              <a:ext uri="{FF2B5EF4-FFF2-40B4-BE49-F238E27FC236}">
                <a16:creationId xmlns:a16="http://schemas.microsoft.com/office/drawing/2014/main" id="{DEACE70F-354C-BB0D-169B-26AB7E7257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582075"/>
              </p:ext>
            </p:extLst>
          </p:nvPr>
        </p:nvGraphicFramePr>
        <p:xfrm>
          <a:off x="3289464" y="2468127"/>
          <a:ext cx="5854535" cy="3613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155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4F445C71AF00B448D6ADDB9599857CC" ma:contentTypeVersion="0" ma:contentTypeDescription="Создание документа." ma:contentTypeScope="" ma:versionID="a26014df8f665a508eecba43f2524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FF9B63-3EB5-436F-9EDD-0DECBE2E5DD3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3660</Words>
  <Application>Microsoft Office PowerPoint</Application>
  <PresentationFormat>Экран (4:3)</PresentationFormat>
  <Paragraphs>205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ксения дроконова</cp:lastModifiedBy>
  <cp:revision>10</cp:revision>
  <dcterms:created xsi:type="dcterms:W3CDTF">2016-09-22T16:49:19Z</dcterms:created>
  <dcterms:modified xsi:type="dcterms:W3CDTF">2023-03-15T15:03:35Z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0x01010084F445C71AF00B448D6ADDB9599857CC</vt:lpwstr>
  </property>
</Properties>
</file>