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59" r:id="rId4"/>
    <p:sldId id="260" r:id="rId5"/>
    <p:sldId id="258" r:id="rId6"/>
    <p:sldId id="263" r:id="rId7"/>
    <p:sldId id="265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34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6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6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67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74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2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8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76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17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9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0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2553-F546-4615-A8B6-EE0311881C4D}" type="datetimeFigureOut">
              <a:rPr lang="ru-RU" smtClean="0"/>
              <a:t>26.11.2018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F9EA-4F17-4C48-A7A4-7BC54CB4D5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531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2021037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Экосистема </a:t>
            </a:r>
            <a:r>
              <a:rPr lang="ru-RU" sz="3600" b="1" dirty="0" err="1">
                <a:solidFill>
                  <a:schemeClr val="bg1"/>
                </a:solidFill>
                <a:latin typeface="Book Antiqua" panose="02040602050305030304" pitchFamily="18" charset="0"/>
              </a:rPr>
              <a:t>финтеха</a:t>
            </a:r>
            <a:r>
              <a:rPr lang="ru-RU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 и её влияние на стабильность банковской системы </a:t>
            </a:r>
            <a:endParaRPr lang="ru-RU" sz="3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9553" y="4053234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Пашковская</a:t>
            </a:r>
            <a:r>
              <a:rPr lang="ru-RU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Ирина Владимировна, </a:t>
            </a:r>
          </a:p>
          <a:p>
            <a:r>
              <a:rPr lang="ru-RU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к.э.н., доцент Департамента финансовых рынков и банков</a:t>
            </a:r>
            <a:endParaRPr lang="en-US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IVPashkovskaya@fa.ru</a:t>
            </a:r>
            <a:endParaRPr lang="ru-RU" sz="2000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Создание национальной системы мониторинга и регулирования направлений развития инновационных  финансовых технологий: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9654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3500" dirty="0" smtClean="0"/>
              <a:t>Совершенствование правовой основы и введение системы лицензирования инновационных операций банков (</a:t>
            </a:r>
            <a:r>
              <a:rPr lang="ru-RU" sz="3500" dirty="0" err="1" smtClean="0"/>
              <a:t>краудлендинг</a:t>
            </a:r>
            <a:r>
              <a:rPr lang="ru-RU" sz="3500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3500" dirty="0" smtClean="0"/>
              <a:t>Лицензирование небанковских финансовых посредников, проводящих отдельные </a:t>
            </a:r>
            <a:r>
              <a:rPr lang="ru-RU" sz="3500" dirty="0" err="1" smtClean="0"/>
              <a:t>финтех</a:t>
            </a:r>
            <a:r>
              <a:rPr lang="ru-RU" sz="3500" dirty="0" smtClean="0"/>
              <a:t>-операции</a:t>
            </a:r>
          </a:p>
          <a:p>
            <a:pPr marL="514350" indent="-514350">
              <a:buAutoNum type="arabicPeriod"/>
            </a:pPr>
            <a:r>
              <a:rPr lang="ru-RU" sz="3500" dirty="0" smtClean="0"/>
              <a:t>Совершенствование системы оценки уровня рисков по видам риска: риски участников, риски отдельных операций, производные и модифицированные риски, риски системы в целом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3500" dirty="0"/>
              <a:t>Формированию системы автоматизированного обмена информацией об угрозах в цифровом пространстве.</a:t>
            </a:r>
          </a:p>
          <a:p>
            <a:pPr marL="514350" indent="-514350">
              <a:buAutoNum type="arabicPeriod"/>
            </a:pPr>
            <a:r>
              <a:rPr lang="ru-RU" sz="3500" dirty="0" smtClean="0"/>
              <a:t>Мониторинг объемов операций </a:t>
            </a:r>
            <a:r>
              <a:rPr lang="ru-RU" sz="3500" dirty="0" err="1" smtClean="0"/>
              <a:t>финтеха</a:t>
            </a:r>
            <a:r>
              <a:rPr lang="ru-RU" sz="3500" dirty="0" smtClean="0"/>
              <a:t> Банком России, развитие доступной информационной базы развития </a:t>
            </a:r>
            <a:r>
              <a:rPr lang="ru-RU" sz="3500" dirty="0" err="1" smtClean="0"/>
              <a:t>финтеха</a:t>
            </a:r>
            <a:r>
              <a:rPr lang="ru-RU" sz="3500" dirty="0" smtClean="0"/>
              <a:t> в России.</a:t>
            </a:r>
          </a:p>
          <a:p>
            <a:pPr marL="514350" indent="-514350">
              <a:buAutoNum type="arabicPeriod"/>
            </a:pPr>
            <a:r>
              <a:rPr lang="ru-RU" sz="3500" dirty="0" smtClean="0"/>
              <a:t>Следует </a:t>
            </a:r>
            <a:r>
              <a:rPr lang="ru-RU" sz="3500" dirty="0"/>
              <a:t>четче прописать в законодательстве возможность использования цифровых валют в национальной системе платежей и расчетов.</a:t>
            </a:r>
            <a:endParaRPr lang="ru-RU" sz="35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42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12068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</a:pPr>
            <a:r>
              <a:rPr lang="ru-RU" dirty="0"/>
              <a:t>Совет по финансовой стабильности (FSB), Банк международных расчетов (BIS), </a:t>
            </a:r>
            <a:r>
              <a:rPr lang="ru-RU" dirty="0" err="1"/>
              <a:t>Базельский</a:t>
            </a:r>
            <a:r>
              <a:rPr lang="ru-RU" dirty="0"/>
              <a:t> комитет по банковскому надзору (BCBS), Комитет по расчетным и платежным системам (CPMI), Международная организация комиссий по ценным бумагам (IOSCO) и Международная организация органов страхового надзора (IAIS) рассматривают последствия развития </a:t>
            </a:r>
            <a:r>
              <a:rPr lang="ru-RU" dirty="0" err="1"/>
              <a:t>fintech</a:t>
            </a:r>
            <a:r>
              <a:rPr lang="ru-RU" dirty="0"/>
              <a:t>. </a:t>
            </a:r>
            <a:endParaRPr lang="ru-RU" dirty="0" smtClean="0"/>
          </a:p>
          <a:p>
            <a:pPr>
              <a:spcAft>
                <a:spcPts val="1000"/>
              </a:spcAft>
            </a:pPr>
            <a:r>
              <a:rPr lang="ru-RU" dirty="0" smtClean="0"/>
              <a:t>В сентябре 2018г. на конференции в Бали были сформулированы приоритетные направления развития систем регулирования </a:t>
            </a:r>
            <a:r>
              <a:rPr lang="ru-RU" dirty="0"/>
              <a:t>и надзора, которые </a:t>
            </a:r>
            <a:r>
              <a:rPr lang="ru-RU" dirty="0" smtClean="0"/>
              <a:t>должны </a:t>
            </a:r>
            <a:r>
              <a:rPr lang="ru-RU" dirty="0"/>
              <a:t>быть положены в основу разработки национальных стандартов регулирования операций </a:t>
            </a:r>
            <a:r>
              <a:rPr lang="ru-RU" dirty="0" err="1"/>
              <a:t>финтеха</a:t>
            </a:r>
            <a:r>
              <a:rPr lang="ru-RU" dirty="0"/>
              <a:t>. </a:t>
            </a:r>
            <a:endParaRPr lang="ru-RU" dirty="0" smtClean="0"/>
          </a:p>
          <a:p>
            <a:pPr>
              <a:spcAft>
                <a:spcPts val="1000"/>
              </a:spcAft>
            </a:pPr>
            <a:r>
              <a:rPr lang="ru-RU" dirty="0" smtClean="0"/>
              <a:t>Международные </a:t>
            </a:r>
            <a:r>
              <a:rPr lang="ru-RU" dirty="0"/>
              <a:t>организации в настоящее время приступили к разработке программ развития по отдельным сегментам финансового рынка в области финансовых 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145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l"/>
            <a:r>
              <a:rPr lang="ru-RU" sz="3200" dirty="0" err="1" smtClean="0"/>
              <a:t>Балийская</a:t>
            </a:r>
            <a:r>
              <a:rPr lang="ru-RU" sz="3200" dirty="0" smtClean="0"/>
              <a:t> программа  развития финансовых технологий: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ru-RU" dirty="0"/>
              <a:t>I</a:t>
            </a:r>
            <a:r>
              <a:rPr lang="ru-RU" sz="3500" dirty="0"/>
              <a:t>. Необходимость принятия национальных программ развития  </a:t>
            </a:r>
            <a:r>
              <a:rPr lang="ru-RU" sz="3500" dirty="0" err="1"/>
              <a:t>fintech</a:t>
            </a:r>
            <a:r>
              <a:rPr lang="ru-RU" sz="3500" dirty="0"/>
              <a:t>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3500" dirty="0"/>
              <a:t>II. Внедрение новых технологий для улучшения качества предоставления финансовых услуг.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3500" dirty="0"/>
              <a:t>III. Необходимость развития конкуренции и содействие к организации открытых, свободных и конкурентных  рынков.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3500" dirty="0"/>
              <a:t>IV. Развитие финансовых технологий для содействия финансовой интеграции и унификации развития национальных финансовых рынков. </a:t>
            </a:r>
            <a:r>
              <a:rPr lang="ru-RU" sz="3500" dirty="0" err="1"/>
              <a:t>Финтех</a:t>
            </a:r>
            <a:r>
              <a:rPr lang="ru-RU" sz="3500" dirty="0"/>
              <a:t> должен стать частью национальной стратегии повышения финансовой и цифровой грамотности, а также способствовать обмену опытом и информацией между государством и гражданским обществом.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3500" dirty="0"/>
              <a:t>V</a:t>
            </a:r>
            <a:r>
              <a:rPr lang="ru-RU" sz="3500" dirty="0"/>
              <a:t>. Отслеживать тенденции развития  финансовых систем и проводить постоянный мониторинг рисков.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ru-RU" sz="3500" dirty="0"/>
              <a:t>VI. Адаптировать нормативную базу и надзорную практику с целью поддержания развития и обеспечения стабильности финансовой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98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336704"/>
          </a:xfrm>
        </p:spPr>
        <p:txBody>
          <a:bodyPr>
            <a:normAutofit fontScale="47500" lnSpcReduction="20000"/>
          </a:bodyPr>
          <a:lstStyle/>
          <a:p>
            <a:pPr marL="0" indent="0">
              <a:spcAft>
                <a:spcPts val="500"/>
              </a:spcAft>
              <a:buNone/>
            </a:pPr>
            <a:r>
              <a:rPr lang="ru-RU" sz="4400" dirty="0"/>
              <a:t>VII. Обеспечить стабильность финансовых систем путем выявления, оценки и снижения уровня рисков от преступного использования финансовых технологий, а также для соблюдения мер по борьбе с отмыванием денег и финансированием терроризма (ПОД/ФТ).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ru-RU" sz="4400" dirty="0"/>
              <a:t>VIII. Модернизация правовой базы для создания благоприятного правового поля путем разработки четких и предсказуемых правовых норм, учитывающих национальные условия технологических изменений, особенно в таких областях, как управление большими массивами информации, урегулирование споров и проведение платежей.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ru-RU" sz="4400" dirty="0"/>
              <a:t>IX. Обеспечение стабильности национальной денежно-кредитной и финансовой систем путем рассмотрения влияния  инноваций на порядок проведения денежно-кредитной политики и стабильность национальной валюты.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ru-RU" sz="4400" dirty="0"/>
              <a:t>X. Разработка надежной финансовой инфраструктуры и информационной инфраструктуры для обеспечения </a:t>
            </a:r>
            <a:r>
              <a:rPr lang="ru-RU" sz="4400" dirty="0" err="1"/>
              <a:t>кибербезопасности</a:t>
            </a:r>
            <a:r>
              <a:rPr lang="ru-RU" sz="4400" dirty="0"/>
              <a:t> и предотвращения  </a:t>
            </a:r>
            <a:r>
              <a:rPr lang="ru-RU" sz="4400" dirty="0" err="1"/>
              <a:t>кибер</a:t>
            </a:r>
            <a:r>
              <a:rPr lang="ru-RU" sz="4400" dirty="0"/>
              <a:t>-атак.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ru-RU" sz="4400" dirty="0"/>
              <a:t>XI. Развитие международного сотрудничества и обмена информацией.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ru-RU" sz="4400" dirty="0"/>
              <a:t>XII. Усилить коллективный надзор за международной валютно-финансовой системой с целью предотвращения рисков глобальной финансовой стабильности, развитие сотрудничества с международными организациями.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97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7128792" cy="753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1835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938338"/>
          </a:xfrm>
        </p:spPr>
        <p:txBody>
          <a:bodyPr>
            <a:noAutofit/>
          </a:bodyPr>
          <a:lstStyle/>
          <a:p>
            <a:pPr algn="l"/>
            <a:r>
              <a:rPr lang="ru-RU" sz="2800" dirty="0"/>
              <a:t>В настоящее время в России внедряются стандарты, </a:t>
            </a:r>
            <a:r>
              <a:rPr lang="ru-RU" sz="2800" dirty="0" smtClean="0"/>
              <a:t>установленные  </a:t>
            </a:r>
            <a:r>
              <a:rPr lang="ru-RU" sz="2800" dirty="0"/>
              <a:t>«</a:t>
            </a:r>
            <a:r>
              <a:rPr lang="ru-RU" sz="2800" dirty="0" smtClean="0"/>
              <a:t>Основными направлениями  </a:t>
            </a:r>
            <a:r>
              <a:rPr lang="ru-RU" sz="2800" dirty="0"/>
              <a:t>развития финансового рынка Российской  Федерации на период 2019-2021 годов</a:t>
            </a:r>
            <a:r>
              <a:rPr lang="ru-RU" sz="2800" dirty="0" smtClean="0"/>
              <a:t>».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этом документе были определены наиболее значимые факторы риска: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302433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dirty="0"/>
              <a:t>необходимость взаимодействия участников процесса финансовых инноваций и комплексная реализация предложенного проекта, </a:t>
            </a:r>
          </a:p>
          <a:p>
            <a:pPr lvl="0"/>
            <a:r>
              <a:rPr lang="ru-RU" sz="2800" dirty="0"/>
              <a:t>макроэкономическая ситуация и вероятность ухудшения инвестиционного климата на перспективу,</a:t>
            </a:r>
          </a:p>
          <a:p>
            <a:pPr lvl="0"/>
            <a:r>
              <a:rPr lang="ru-RU" sz="2800" dirty="0"/>
              <a:t>риск нехватки необходимых ресурсов и ликвидности на реализацию проектов,</a:t>
            </a:r>
          </a:p>
          <a:p>
            <a:pPr lvl="0"/>
            <a:r>
              <a:rPr lang="ru-RU" sz="2800" dirty="0"/>
              <a:t>международные и геополитические факторы.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21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640960" cy="3962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Риски инновационной банковской деятельности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548680"/>
            <a:ext cx="8640960" cy="630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45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44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Банк России планирует обратить особое внимание в 2019-2021гг. решению задач, связанных с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Созданием </a:t>
            </a:r>
            <a:r>
              <a:rPr lang="ru-RU" dirty="0"/>
              <a:t>и  развитием цифровой финансовой инфраструктуры.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Разработкой </a:t>
            </a:r>
            <a:r>
              <a:rPr lang="ru-RU" dirty="0"/>
              <a:t>стандартов </a:t>
            </a:r>
            <a:r>
              <a:rPr lang="ru-RU" dirty="0" err="1"/>
              <a:t>кибер</a:t>
            </a:r>
            <a:r>
              <a:rPr lang="ru-RU" dirty="0"/>
              <a:t>- безопасности.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Созданием </a:t>
            </a:r>
            <a:r>
              <a:rPr lang="ru-RU" dirty="0"/>
              <a:t>дружественной среды для развития технологий, включая </a:t>
            </a:r>
            <a:r>
              <a:rPr lang="ru-RU" dirty="0" err="1"/>
              <a:t>RegTech</a:t>
            </a:r>
            <a:r>
              <a:rPr lang="ru-RU" dirty="0"/>
              <a:t> и </a:t>
            </a:r>
            <a:r>
              <a:rPr lang="ru-RU" dirty="0" err="1"/>
              <a:t>SupTech</a:t>
            </a:r>
            <a:r>
              <a:rPr lang="ru-RU" dirty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Созданием </a:t>
            </a:r>
            <a:r>
              <a:rPr lang="ru-RU" dirty="0"/>
              <a:t>системы надзора за  </a:t>
            </a:r>
            <a:r>
              <a:rPr lang="ru-RU" dirty="0" smtClean="0"/>
              <a:t>М2М </a:t>
            </a:r>
            <a:r>
              <a:rPr lang="ru-RU" sz="2800" dirty="0" smtClean="0"/>
              <a:t>( </a:t>
            </a:r>
            <a:r>
              <a:rPr lang="en-US" sz="2800" dirty="0" smtClean="0"/>
              <a:t>Machine –to-Machine)</a:t>
            </a:r>
            <a:r>
              <a:rPr lang="ru-RU" dirty="0" smtClean="0"/>
              <a:t>, </a:t>
            </a:r>
            <a:r>
              <a:rPr lang="ru-RU" dirty="0" err="1"/>
              <a:t>валидацией</a:t>
            </a:r>
            <a:r>
              <a:rPr lang="ru-RU" dirty="0"/>
              <a:t> алгоритмов и программ.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Разработкой </a:t>
            </a:r>
            <a:r>
              <a:rPr lang="ru-RU" dirty="0"/>
              <a:t>систем защиты прав потребителей новых финансовых услуг.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045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AC79ADF3F05994EADF9B8227A6B0C62" ma:contentTypeVersion="0" ma:contentTypeDescription="Создание документа." ma:contentTypeScope="" ma:versionID="cf382bb441790e60e2ebaaad9f9eeff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B2F701-B11D-4ECB-BB5B-84C494CDA6BC}"/>
</file>

<file path=customXml/itemProps2.xml><?xml version="1.0" encoding="utf-8"?>
<ds:datastoreItem xmlns:ds="http://schemas.openxmlformats.org/officeDocument/2006/customXml" ds:itemID="{CB4FEE2B-5E7A-4D7B-92A4-208BE2C053B6}"/>
</file>

<file path=customXml/itemProps3.xml><?xml version="1.0" encoding="utf-8"?>
<ds:datastoreItem xmlns:ds="http://schemas.openxmlformats.org/officeDocument/2006/customXml" ds:itemID="{E288837D-4559-48C9-92D1-417D717ADF7C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569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Балийская программа  развития финансовых технологий:</vt:lpstr>
      <vt:lpstr>Презентация PowerPoint</vt:lpstr>
      <vt:lpstr>Презентация PowerPoint</vt:lpstr>
      <vt:lpstr>В настоящее время в России внедряются стандарты, установленные  «Основными направлениями  развития финансового рынка Российской  Федерации на период 2019-2021 годов».   В этом документе были определены наиболее значимые факторы риска: </vt:lpstr>
      <vt:lpstr>Риски инновационной банковской деятельности</vt:lpstr>
      <vt:lpstr>Презентация PowerPoint</vt:lpstr>
      <vt:lpstr>Презентация PowerPoint</vt:lpstr>
      <vt:lpstr>Создание национальной системы мониторинга и регулирования направлений развития инновационных  финансовых технологий: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</dc:creator>
  <cp:lastModifiedBy>Irina</cp:lastModifiedBy>
  <cp:revision>10</cp:revision>
  <dcterms:created xsi:type="dcterms:W3CDTF">2018-11-24T22:37:02Z</dcterms:created>
  <dcterms:modified xsi:type="dcterms:W3CDTF">2018-11-26T11:56:11Z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0x0101001AC79ADF3F05994EADF9B8227A6B0C62</vt:lpwstr>
  </property>
</Properties>
</file>