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7" r:id="rId13"/>
    <p:sldId id="388" r:id="rId14"/>
    <p:sldId id="386" r:id="rId15"/>
    <p:sldId id="3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4660"/>
  </p:normalViewPr>
  <p:slideViewPr>
    <p:cSldViewPr>
      <p:cViewPr>
        <p:scale>
          <a:sx n="80" d="100"/>
          <a:sy n="80" d="100"/>
        </p:scale>
        <p:origin x="-135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640C1B-5945-444B-8B8C-ECBF7B4F091E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F330CD-6776-481A-B043-E6E835CC5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79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E32A565-77D4-40BA-8068-AA882E7CD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83187-C9D3-4032-A704-8E165B697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9C720-2196-463C-8018-53725BE85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94F57-4106-437B-96D6-0E82AFCE3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CBC2-6C59-4F3C-9AE0-D4BBD5998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4733-DF60-420C-86BA-A8C46FE9E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70A5D-75B7-4C63-A436-42DD0B683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4DC4-C84F-4BA2-AA1D-B7C9947BB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698E5-ED15-4412-8927-D83430887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DB391-59AA-4755-B0B5-5D03F7934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F3275-DCA7-41A0-9ECC-7863C918D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D17EA8-6511-4A5D-9ED9-ED682C597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inmania.com/chto-takoe-majnin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dependent.co.uk/life-style/gadgets-and-tech/news/bitcoin-islamic-law-muslims-cryptocurrency-market-permissible-sharia-news-price-surge-a8302761.html" TargetMode="External"/><Relationship Id="rId13" Type="http://schemas.openxmlformats.org/officeDocument/2006/relationships/hyperlink" Target="https://anycoin.news/2018/04/28/cboe-cme-group-high/" TargetMode="External"/><Relationship Id="rId3" Type="http://schemas.openxmlformats.org/officeDocument/2006/relationships/hyperlink" Target="https://www.telegraph.co.uk/news/2018/04/04/seoul-joins-cities-nations-planning-launch-cryptocurrency/" TargetMode="External"/><Relationship Id="rId7" Type="http://schemas.openxmlformats.org/officeDocument/2006/relationships/hyperlink" Target="https://www.financemagnates.com/cryptocurrency/news/22-european-countries-enter-partnership-boost-blockchain/" TargetMode="External"/><Relationship Id="rId12" Type="http://schemas.openxmlformats.org/officeDocument/2006/relationships/hyperlink" Target="https://anycoin.news/2018/04/26/3-draft-malta/" TargetMode="External"/><Relationship Id="rId2" Type="http://schemas.openxmlformats.org/officeDocument/2006/relationships/hyperlink" Target="https://anycoin.news/2018/04/02/huobi-korea/" TargetMode="External"/><Relationship Id="rId16" Type="http://schemas.openxmlformats.org/officeDocument/2006/relationships/hyperlink" Target="https://anycoin.news/2018/05/04/jpmorgan-pat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ycoin.news/2018/04/09/xiong-an-blockchain-fund/" TargetMode="External"/><Relationship Id="rId11" Type="http://schemas.openxmlformats.org/officeDocument/2006/relationships/hyperlink" Target="https://anycoin.news/2018/04/25/nasdaq-crypto/" TargetMode="External"/><Relationship Id="rId5" Type="http://schemas.openxmlformats.org/officeDocument/2006/relationships/hyperlink" Target="https://anycoin.news/2018/04/05/coincheck-monex-group/" TargetMode="External"/><Relationship Id="rId15" Type="http://schemas.openxmlformats.org/officeDocument/2006/relationships/hyperlink" Target="https://anycoin.news/2018/05/03/goldman-sachs-btc-futures/" TargetMode="External"/><Relationship Id="rId10" Type="http://schemas.openxmlformats.org/officeDocument/2006/relationships/hyperlink" Target="https://anycoin.news/2018/04/24/jcea/" TargetMode="External"/><Relationship Id="rId4" Type="http://schemas.openxmlformats.org/officeDocument/2006/relationships/hyperlink" Target="https://medium.com/cryptics/fed-sure-that-cryptos-are-no-threat-a659ad6c5f81" TargetMode="External"/><Relationship Id="rId9" Type="http://schemas.openxmlformats.org/officeDocument/2006/relationships/hyperlink" Target="https://anycoin.news/2018/04/13/uae-2021/" TargetMode="External"/><Relationship Id="rId14" Type="http://schemas.openxmlformats.org/officeDocument/2006/relationships/hyperlink" Target="https://anycoin.news/2018/05/03/huobi-fund-1b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nycoin.news/2018/05/24/sing-crypto/" TargetMode="External"/><Relationship Id="rId3" Type="http://schemas.openxmlformats.org/officeDocument/2006/relationships/hyperlink" Target="https://www.cnbc.com/2018/05/07/launch-of-bitcoin-futures-dragged-down-prices-fed-paper-shows.html" TargetMode="External"/><Relationship Id="rId7" Type="http://schemas.openxmlformats.org/officeDocument/2006/relationships/hyperlink" Target="https://news.bitcoin.com/petitions-indias-crypto-crackdown-high-courts/" TargetMode="External"/><Relationship Id="rId12" Type="http://schemas.openxmlformats.org/officeDocument/2006/relationships/hyperlink" Target="https://anycoin.news/2017/09/29/korea-icoban/" TargetMode="External"/><Relationship Id="rId2" Type="http://schemas.openxmlformats.org/officeDocument/2006/relationships/hyperlink" Target="https://btcmanager.com/japans-fsa-sets-new-crypto-regulatory-paradig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wsbtc.com/2018/05/23/india-considers-18-tax-on-cryptocurrency-trading-as-blockchain-startups-leave/" TargetMode="External"/><Relationship Id="rId11" Type="http://schemas.openxmlformats.org/officeDocument/2006/relationships/hyperlink" Target="http://www.koreatimes.co.kr/www/biz/2018/03/367_245242.html" TargetMode="External"/><Relationship Id="rId5" Type="http://schemas.openxmlformats.org/officeDocument/2006/relationships/hyperlink" Target="https://news.bitcoin.com/investigation-south-koreas-largest-crypto-exchange-upbit/" TargetMode="External"/><Relationship Id="rId10" Type="http://schemas.openxmlformats.org/officeDocument/2006/relationships/hyperlink" Target="https://anycoin.news/2018/05/26/fca-24/" TargetMode="External"/><Relationship Id="rId4" Type="http://schemas.openxmlformats.org/officeDocument/2006/relationships/hyperlink" Target="https://anycoin.news/2018/05/12/btc-down-upbit/" TargetMode="External"/><Relationship Id="rId9" Type="http://schemas.openxmlformats.org/officeDocument/2006/relationships/hyperlink" Target="https://www.fca.org.uk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ambcrypto.com/turcoin-scam-turkish-virtual-currency-company-dupes-thousands/" TargetMode="External"/><Relationship Id="rId3" Type="http://schemas.openxmlformats.org/officeDocument/2006/relationships/hyperlink" Target="https://anycoin.news/2018/06/13/8545/" TargetMode="External"/><Relationship Id="rId7" Type="http://schemas.openxmlformats.org/officeDocument/2006/relationships/hyperlink" Target="https://anycoin.news/2018/06/19/turcoin/" TargetMode="External"/><Relationship Id="rId2" Type="http://schemas.openxmlformats.org/officeDocument/2006/relationships/hyperlink" Target="https://anycoin.news/2018/06/11/coinrail-hacke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loomberg.com/news/articles/2018-06-17/bitcoin-could-break-the-internet-central-banks-overseer-says" TargetMode="External"/><Relationship Id="rId5" Type="http://schemas.openxmlformats.org/officeDocument/2006/relationships/hyperlink" Target="http://hznews.hangzhou.com.cn/shehui/content/2018-06/16/content_7020998.htm" TargetMode="External"/><Relationship Id="rId4" Type="http://schemas.openxmlformats.org/officeDocument/2006/relationships/hyperlink" Target="https://www.coindesk.com/internet-cafes-hacked-to-mine-800000-in-siacoin-cryptocurrency/" TargetMode="External"/><Relationship Id="rId9" Type="http://schemas.openxmlformats.org/officeDocument/2006/relationships/hyperlink" Target="https://www.coinspeaker.com/2018/06/20/south-korean-crypto-exchange-bithumb-halts-withdrawals-after-30-million-hack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214423"/>
            <a:ext cx="8501090" cy="1785949"/>
          </a:xfrm>
        </p:spPr>
        <p:txBody>
          <a:bodyPr/>
          <a:lstStyle/>
          <a:p>
            <a:pPr algn="ctr"/>
            <a:r>
              <a:rPr lang="ru-RU" sz="3600" b="1" dirty="0" err="1"/>
              <a:t>Криптовалюта</a:t>
            </a:r>
            <a:r>
              <a:rPr lang="ru-RU" sz="3600" b="1" dirty="0"/>
              <a:t> как средство повышения привлекательности Российского бизнеса 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143372" y="5445124"/>
            <a:ext cx="4600579" cy="10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ru-RU" sz="2400" dirty="0" smtClean="0">
                <a:solidFill>
                  <a:schemeClr val="tx2"/>
                </a:solidFill>
              </a:rPr>
              <a:t>Доцент департамента корпоративные финансы и корпоративное управление, Финансовый университет при Правительстве РФ </a:t>
            </a:r>
          </a:p>
          <a:p>
            <a:pPr algn="r"/>
            <a:r>
              <a:rPr lang="ru-RU" sz="2400" dirty="0" smtClean="0">
                <a:solidFill>
                  <a:schemeClr val="tx2"/>
                </a:solidFill>
              </a:rPr>
              <a:t>к.э.н., Борисова </a:t>
            </a:r>
            <a:r>
              <a:rPr lang="ru-RU" sz="2400" dirty="0">
                <a:solidFill>
                  <a:schemeClr val="tx2"/>
                </a:solidFill>
              </a:rPr>
              <a:t>О.В.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75576" cy="5085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dirty="0" smtClean="0"/>
              <a:t>Опрос</a:t>
            </a:r>
            <a:r>
              <a:rPr lang="ru-RU" sz="1400" dirty="0"/>
              <a:t>, проведенный компанией </a:t>
            </a:r>
            <a:r>
              <a:rPr lang="ru-RU" sz="1400" dirty="0" err="1"/>
              <a:t>CoinDeskв</a:t>
            </a:r>
            <a:r>
              <a:rPr lang="ru-RU" sz="1400" dirty="0"/>
              <a:t> в </a:t>
            </a:r>
            <a:r>
              <a:rPr lang="ru-RU" sz="1400" dirty="0" smtClean="0"/>
              <a:t>2015 </a:t>
            </a:r>
            <a:r>
              <a:rPr lang="ru-RU" sz="1400" dirty="0"/>
              <a:t>г., </a:t>
            </a:r>
            <a:endParaRPr lang="ru-RU" sz="1400" dirty="0" smtClean="0"/>
          </a:p>
          <a:p>
            <a:r>
              <a:rPr lang="ru-RU" sz="1400" dirty="0" smtClean="0"/>
              <a:t>большая </a:t>
            </a:r>
            <a:r>
              <a:rPr lang="ru-RU" sz="1400" dirty="0"/>
              <a:t>часть опрошенных использует </a:t>
            </a:r>
            <a:r>
              <a:rPr lang="ru-RU" sz="1400" dirty="0" err="1"/>
              <a:t>криптовалюты</a:t>
            </a:r>
            <a:r>
              <a:rPr lang="ru-RU" sz="1400" dirty="0"/>
              <a:t> только для приобретения товаров и услуг в магазинах. Чаще всего для приобретения гаджетов и цифрового контента. </a:t>
            </a:r>
            <a:endParaRPr lang="ru-RU" sz="1400" dirty="0" smtClean="0"/>
          </a:p>
          <a:p>
            <a:r>
              <a:rPr lang="ru-RU" sz="1400" dirty="0" smtClean="0"/>
              <a:t>10</a:t>
            </a:r>
            <a:r>
              <a:rPr lang="ru-RU" sz="1400" dirty="0"/>
              <a:t>% опрошенных приобретают товары и услуги в офлайн, а </a:t>
            </a:r>
            <a:endParaRPr lang="ru-RU" sz="1400" dirty="0" smtClean="0"/>
          </a:p>
          <a:p>
            <a:r>
              <a:rPr lang="ru-RU" sz="1400" dirty="0" smtClean="0"/>
              <a:t>35</a:t>
            </a:r>
            <a:r>
              <a:rPr lang="ru-RU" sz="1400" dirty="0"/>
              <a:t>% владельцев </a:t>
            </a:r>
            <a:r>
              <a:rPr lang="ru-RU" sz="1400" dirty="0" err="1"/>
              <a:t>криптовалюты</a:t>
            </a:r>
            <a:r>
              <a:rPr lang="ru-RU" sz="1400" dirty="0"/>
              <a:t> никогда не использовали ее для покупок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1400" dirty="0" smtClean="0"/>
              <a:t>Исследование “</a:t>
            </a:r>
            <a:r>
              <a:rPr lang="en-US" sz="1400" dirty="0"/>
              <a:t>State of </a:t>
            </a:r>
            <a:r>
              <a:rPr lang="en-US" sz="1400" dirty="0" err="1" smtClean="0"/>
              <a:t>Cryptocurrency</a:t>
            </a:r>
            <a:r>
              <a:rPr lang="ru-RU" sz="1400" dirty="0" smtClean="0"/>
              <a:t>», декабрь 2017 г.</a:t>
            </a:r>
            <a:endParaRPr lang="ru-RU" sz="1400" dirty="0"/>
          </a:p>
          <a:p>
            <a:r>
              <a:rPr lang="ru-RU" sz="1400" dirty="0"/>
              <a:t>Россияне оказались самыми осведомленными о </a:t>
            </a:r>
            <a:r>
              <a:rPr lang="ru-RU" sz="1400" dirty="0" err="1"/>
              <a:t>криптовалюте</a:t>
            </a:r>
            <a:r>
              <a:rPr lang="ru-RU" sz="1400" dirty="0"/>
              <a:t> гражданами - большинство из них знает, что такое </a:t>
            </a:r>
            <a:r>
              <a:rPr lang="ru-RU" sz="1400" dirty="0" err="1"/>
              <a:t>блокчейн</a:t>
            </a:r>
            <a:r>
              <a:rPr lang="ru-RU" sz="1400" dirty="0"/>
              <a:t> и </a:t>
            </a:r>
            <a:r>
              <a:rPr lang="ru-RU" sz="1400" dirty="0" err="1"/>
              <a:t>биткоин</a:t>
            </a:r>
            <a:r>
              <a:rPr lang="ru-RU" sz="1400" dirty="0"/>
              <a:t>. Причем, почти 40% из них хранят крипту как средство сбережения, 27% занимается </a:t>
            </a:r>
            <a:r>
              <a:rPr lang="ru-RU" sz="1400" dirty="0" err="1"/>
              <a:t>трейдингом</a:t>
            </a:r>
            <a:r>
              <a:rPr lang="ru-RU" sz="1400" dirty="0"/>
              <a:t>, а оставшиеся владельцы виртуальных активов предпочитают оплачивать ими свои покупки.</a:t>
            </a:r>
          </a:p>
          <a:p>
            <a:r>
              <a:rPr lang="ru-RU" sz="1400" dirty="0"/>
              <a:t>Если россиянам досталась бы тысяча долларов, то 29% респондентов положили бы эти деньги в банк, 18% купили бы </a:t>
            </a:r>
            <a:r>
              <a:rPr lang="ru-RU" sz="1400" dirty="0" err="1"/>
              <a:t>криптовалюту</a:t>
            </a:r>
            <a:r>
              <a:rPr lang="ru-RU" sz="1400" dirty="0"/>
              <a:t>, 10% предпочли бы инвестировать в ценные бумаги и 7% приобрели бы новый </a:t>
            </a:r>
            <a:r>
              <a:rPr lang="ru-RU" sz="1400" dirty="0" err="1"/>
              <a:t>айфон</a:t>
            </a:r>
            <a:r>
              <a:rPr lang="ru-RU" sz="1400" dirty="0"/>
              <a:t>.</a:t>
            </a:r>
          </a:p>
          <a:p>
            <a:r>
              <a:rPr lang="ru-RU" sz="1400" dirty="0"/>
              <a:t>Более 80% респондентов без особого восторга относится к появлению закона о регулировании цифровых валют и считают, что его принятие многое изменит в худшую сторону.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Узаконят ли применение </a:t>
            </a:r>
            <a:r>
              <a:rPr lang="ru-RU" sz="1400" dirty="0" err="1"/>
              <a:t>криптовалюты</a:t>
            </a:r>
            <a:r>
              <a:rPr lang="ru-RU" sz="1400" dirty="0"/>
              <a:t> при оплате товаров и </a:t>
            </a:r>
            <a:r>
              <a:rPr lang="ru-RU" sz="1400" dirty="0" smtClean="0"/>
              <a:t>услуг? </a:t>
            </a:r>
            <a:r>
              <a:rPr lang="ru-RU" sz="1400" dirty="0"/>
              <a:t>Подобная практика сегодня уже имеется в Японии, где с апреля 2017 г. она получила статус платежных средств</a:t>
            </a:r>
            <a:r>
              <a:rPr lang="ru-RU" sz="1400" dirty="0" smtClean="0"/>
              <a:t>. В России ее не будет!!! </a:t>
            </a:r>
          </a:p>
          <a:p>
            <a:pPr marL="0" indent="0">
              <a:buNone/>
            </a:pPr>
            <a:r>
              <a:rPr lang="ru-RU" sz="1400" dirty="0" smtClean="0"/>
              <a:t>Следовательно, операции с </a:t>
            </a:r>
            <a:r>
              <a:rPr lang="ru-RU" sz="1400" dirty="0" err="1" smtClean="0"/>
              <a:t>криптовалютой</a:t>
            </a:r>
            <a:r>
              <a:rPr lang="ru-RU" sz="1400" dirty="0" smtClean="0"/>
              <a:t> вне закона???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691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обмен различных </a:t>
            </a:r>
            <a:r>
              <a:rPr lang="ru-RU" dirty="0" err="1"/>
              <a:t>криптовалют</a:t>
            </a:r>
            <a:r>
              <a:rPr lang="ru-RU" dirty="0"/>
              <a:t> осуществляется как на мультивалютных кошельках, </a:t>
            </a:r>
            <a:endParaRPr lang="ru-RU" dirty="0" smtClean="0"/>
          </a:p>
          <a:p>
            <a:r>
              <a:rPr lang="ru-RU" dirty="0" smtClean="0"/>
              <a:t>биржах</a:t>
            </a:r>
            <a:r>
              <a:rPr lang="ru-RU" dirty="0"/>
              <a:t>, так и в онлайн-</a:t>
            </a:r>
            <a:r>
              <a:rPr lang="ru-RU" dirty="0" err="1"/>
              <a:t>обменниках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Соединенные </a:t>
            </a:r>
            <a:r>
              <a:rPr lang="ru-RU" dirty="0"/>
              <a:t>штаты готовят законопроект, который позволил бы облагать налогом любые операции с </a:t>
            </a:r>
            <a:r>
              <a:rPr lang="ru-RU" dirty="0" err="1"/>
              <a:t>криптовалютами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3568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Отдельные нормы проекта закона «О цифровых активах», влияющие на рынок </a:t>
            </a:r>
            <a:r>
              <a:rPr lang="ru-RU" sz="3200" dirty="0" err="1" smtClean="0"/>
              <a:t>криптовалют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r>
              <a:rPr lang="ru-RU" sz="1800" dirty="0" smtClean="0"/>
              <a:t>Все сделки </a:t>
            </a:r>
            <a:r>
              <a:rPr lang="ru-RU" sz="1800" dirty="0"/>
              <a:t>по обмену валют будут осуществляться через операторов обмена цифровых финансовых активов. </a:t>
            </a:r>
            <a:endParaRPr lang="ru-RU" sz="1800" dirty="0" smtClean="0"/>
          </a:p>
          <a:p>
            <a:r>
              <a:rPr lang="ru-RU" sz="1800" dirty="0" smtClean="0"/>
              <a:t>Проект закона вводит </a:t>
            </a:r>
            <a:r>
              <a:rPr lang="ru-RU" sz="1800" dirty="0"/>
              <a:t>требование обеспечения </a:t>
            </a:r>
            <a:r>
              <a:rPr lang="ru-RU" sz="1800" dirty="0" err="1"/>
              <a:t>майнинга</a:t>
            </a:r>
            <a:r>
              <a:rPr lang="ru-RU" sz="1800" dirty="0"/>
              <a:t> имуществом, а размещение подобных активов разрешено только на специальных биржах, имеющих лицензию профессионального участника рынка ценных бумаг, выдаваемую Центральным банком. </a:t>
            </a:r>
            <a:endParaRPr lang="ru-RU" sz="1800" dirty="0" smtClean="0"/>
          </a:p>
          <a:p>
            <a:r>
              <a:rPr lang="ru-RU" sz="1800" dirty="0" smtClean="0"/>
              <a:t>Биржа должна </a:t>
            </a:r>
            <a:r>
              <a:rPr lang="ru-RU" sz="1800" dirty="0"/>
              <a:t>вести учет инвесторов. </a:t>
            </a:r>
            <a:endParaRPr lang="ru-RU" sz="1800" dirty="0" smtClean="0"/>
          </a:p>
          <a:p>
            <a:r>
              <a:rPr lang="ru-RU" sz="1800" dirty="0" smtClean="0"/>
              <a:t>На рынок вводится новое лицо - организация, </a:t>
            </a:r>
            <a:r>
              <a:rPr lang="ru-RU" sz="1800" dirty="0"/>
              <a:t>которая будет заниматься обменом </a:t>
            </a:r>
            <a:r>
              <a:rPr lang="ru-RU" sz="1800" dirty="0" err="1"/>
              <a:t>токенов</a:t>
            </a:r>
            <a:r>
              <a:rPr lang="ru-RU" sz="1800" dirty="0"/>
              <a:t> на </a:t>
            </a:r>
            <a:r>
              <a:rPr lang="ru-RU" sz="1800" dirty="0" err="1"/>
              <a:t>фиатные</a:t>
            </a:r>
            <a:r>
              <a:rPr lang="ru-RU" sz="1800" dirty="0"/>
              <a:t> деньги или другие </a:t>
            </a:r>
            <a:r>
              <a:rPr lang="ru-RU" sz="1800" dirty="0" err="1"/>
              <a:t>токены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_____________________________</a:t>
            </a:r>
          </a:p>
          <a:p>
            <a:r>
              <a:rPr lang="ru-RU" sz="1800" dirty="0" smtClean="0"/>
              <a:t>Облагаться налогом будет цифровое право.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288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Административная и уголовная ответственность за???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320479"/>
          </a:xfrm>
        </p:spPr>
        <p:txBody>
          <a:bodyPr/>
          <a:lstStyle/>
          <a:p>
            <a:r>
              <a:rPr lang="ru-RU" sz="2400" dirty="0" smtClean="0"/>
              <a:t>В </a:t>
            </a:r>
            <a:r>
              <a:rPr lang="ru-RU" sz="2400" dirty="0"/>
              <a:t>КОАП ст.15.16.1 устанавливается административная ответственность за изготовление, приобретение и сбыт «денежных суррогатов» юридическим лицом и наказывается штрафом от трех до пяти миллионов руб.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УК предполагается ответственность для физических лиц за оборот суррогатов. Размер штрафа составит до пятисот тысяч руб. или лишение свободы на срок до четырех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4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Следствие регулирования рынка </a:t>
            </a:r>
            <a:r>
              <a:rPr lang="ru-RU" dirty="0" err="1" smtClean="0"/>
              <a:t>криптовалют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ru-RU" sz="1800" dirty="0"/>
              <a:t>Игры с использованием </a:t>
            </a:r>
            <a:r>
              <a:rPr lang="ru-RU" sz="1800" dirty="0" err="1"/>
              <a:t>криптовалют</a:t>
            </a:r>
            <a:r>
              <a:rPr lang="ru-RU" sz="1800" dirty="0"/>
              <a:t> в качестве внутренних денежных единиц будут появляться все чаще. Игровые предметы можно будет покупать за игровые деньги или </a:t>
            </a:r>
            <a:r>
              <a:rPr lang="ru-RU" sz="1800" dirty="0" err="1"/>
              <a:t>криптовалюту</a:t>
            </a:r>
            <a:r>
              <a:rPr lang="ru-RU" sz="1800" dirty="0"/>
              <a:t>, тем самым поддерживая экономику виртуального мира игры. </a:t>
            </a:r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Часть игроков</a:t>
            </a:r>
            <a:r>
              <a:rPr lang="ru-RU" sz="1800" dirty="0"/>
              <a:t>, готовых потратить довольно много личного времени будут даже зарабатывать на </a:t>
            </a:r>
            <a:r>
              <a:rPr lang="ru-RU" sz="1800" dirty="0" err="1"/>
              <a:t>фарме</a:t>
            </a:r>
            <a:r>
              <a:rPr lang="ru-RU" sz="1800" dirty="0"/>
              <a:t> (мирной игре, добыче ресурсов, ну чем не </a:t>
            </a:r>
            <a:r>
              <a:rPr lang="ru-RU" sz="1800" dirty="0" err="1">
                <a:hlinkClick r:id="rId2"/>
              </a:rPr>
              <a:t>майнинг</a:t>
            </a:r>
            <a:r>
              <a:rPr lang="ru-RU" sz="1800" dirty="0"/>
              <a:t>?) и военных действиях, направленных против других игроков.</a:t>
            </a:r>
          </a:p>
        </p:txBody>
      </p:sp>
    </p:spTree>
    <p:extLst>
      <p:ext uri="{BB962C8B-B14F-4D97-AF65-F5344CB8AC3E}">
        <p14:creationId xmlns:p14="http://schemas.microsoft.com/office/powerpoint/2010/main" val="8365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</a:t>
            </a:r>
            <a:r>
              <a:rPr lang="ru-RU" dirty="0" err="1" smtClean="0"/>
              <a:t>криптовалюты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896543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/>
              <a:t>До проекта закона «О </a:t>
            </a:r>
            <a:r>
              <a:rPr lang="ru-RU" sz="1800" b="1" dirty="0"/>
              <a:t>цифровых финансовых </a:t>
            </a:r>
            <a:r>
              <a:rPr lang="ru-RU" sz="1800" b="1" dirty="0" smtClean="0"/>
              <a:t>активах</a:t>
            </a:r>
            <a:r>
              <a:rPr lang="ru-RU" sz="1800" dirty="0" smtClean="0"/>
              <a:t>»</a:t>
            </a:r>
            <a:endParaRPr lang="ru-RU" sz="1800" b="1" dirty="0" smtClean="0"/>
          </a:p>
          <a:p>
            <a:r>
              <a:rPr lang="ru-RU" sz="1800" b="1" dirty="0" err="1" smtClean="0"/>
              <a:t>Криптовалюта</a:t>
            </a:r>
            <a:r>
              <a:rPr lang="ru-RU" sz="1800" b="1" dirty="0" smtClean="0"/>
              <a:t> </a:t>
            </a:r>
            <a:r>
              <a:rPr lang="ru-RU" sz="1800" b="1" dirty="0"/>
              <a:t>по сути является одним из видов электронных денег и относится к одной из разновидностей цифровых валют</a:t>
            </a:r>
            <a:r>
              <a:rPr lang="ru-RU" sz="1800" dirty="0"/>
              <a:t>. Она защищена от подделки. У нее отсутствует привязка к национальной валюте. Ее курс определяется спросом и предложением. Владельцы валюты учитываются в едином реестре, в котором указывается сумма монет и адрес электронной сети. </a:t>
            </a:r>
            <a:endParaRPr lang="ru-RU" sz="1800" dirty="0" smtClean="0"/>
          </a:p>
          <a:p>
            <a:endParaRPr lang="ru-RU" sz="1800" dirty="0" smtClean="0"/>
          </a:p>
          <a:p>
            <a:r>
              <a:rPr lang="ru-RU" sz="1800" b="1" dirty="0" err="1" smtClean="0"/>
              <a:t>Криптовалюта</a:t>
            </a:r>
            <a:r>
              <a:rPr lang="ru-RU" sz="1800" dirty="0" smtClean="0"/>
              <a:t> </a:t>
            </a:r>
            <a:r>
              <a:rPr lang="ru-RU" sz="1800" dirty="0"/>
              <a:t>– вид цифрового финансового актива, создаваемый и учитываемый в распределенном реестре цифровых транзакций участниками этого реестра в соответствии с правилами ведения реестра цифровых </a:t>
            </a:r>
            <a:r>
              <a:rPr lang="ru-RU" sz="1800" dirty="0" smtClean="0"/>
              <a:t>транзакций (Определение из проекта ФЗ, первое чтение).</a:t>
            </a:r>
          </a:p>
          <a:p>
            <a:endParaRPr lang="ru-RU" sz="1800" dirty="0" smtClean="0"/>
          </a:p>
          <a:p>
            <a:r>
              <a:rPr lang="ru-RU" sz="1800" dirty="0" smtClean="0"/>
              <a:t>Во втором чтении понятие исключено.</a:t>
            </a:r>
          </a:p>
          <a:p>
            <a:r>
              <a:rPr lang="ru-RU" sz="1800" dirty="0" smtClean="0"/>
              <a:t>Цифровые финансовые </a:t>
            </a:r>
            <a:r>
              <a:rPr lang="ru-RU" sz="1800" dirty="0"/>
              <a:t>активы не являются законным средством платежа на территории </a:t>
            </a:r>
            <a:r>
              <a:rPr lang="ru-RU" sz="1800" dirty="0" smtClean="0"/>
              <a:t>РФ.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263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Достоинство и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17713"/>
            <a:ext cx="8775576" cy="41148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Достоинства расчетов при помощи </a:t>
            </a:r>
            <a:r>
              <a:rPr lang="ru-RU" sz="1800" dirty="0" err="1" smtClean="0"/>
              <a:t>криптовалюты</a:t>
            </a:r>
            <a:endParaRPr lang="ru-RU" sz="1800" dirty="0" smtClean="0"/>
          </a:p>
          <a:p>
            <a:r>
              <a:rPr lang="ru-RU" sz="1800" dirty="0" smtClean="0"/>
              <a:t>24/7/365 работы системы;</a:t>
            </a:r>
          </a:p>
          <a:p>
            <a:r>
              <a:rPr lang="ru-RU" sz="1800" dirty="0" smtClean="0"/>
              <a:t>равноправие между участниками за счет </a:t>
            </a:r>
            <a:r>
              <a:rPr lang="ru-RU" sz="1800" dirty="0" err="1" smtClean="0"/>
              <a:t>принговой</a:t>
            </a:r>
            <a:r>
              <a:rPr lang="ru-RU" sz="1800" dirty="0" smtClean="0"/>
              <a:t> архитектуры, основанной на децентрализованной компьютерной сети;</a:t>
            </a:r>
          </a:p>
          <a:p>
            <a:r>
              <a:rPr lang="ru-RU" sz="1800" dirty="0" smtClean="0"/>
              <a:t>самостоятельное функционирование системы;</a:t>
            </a:r>
          </a:p>
          <a:p>
            <a:r>
              <a:rPr lang="ru-RU" sz="1800" dirty="0" smtClean="0"/>
              <a:t>дублирование информации у всех пользователей. </a:t>
            </a:r>
          </a:p>
          <a:p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Недостатки платежей осуществляемых </a:t>
            </a:r>
            <a:r>
              <a:rPr lang="ru-RU" sz="1800" dirty="0" err="1" smtClean="0"/>
              <a:t>криптовалютой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не возможность вернуть денежные средства, в случае ошибки с адресатом платежа;</a:t>
            </a:r>
          </a:p>
          <a:p>
            <a:r>
              <a:rPr lang="ru-RU" sz="1800" dirty="0" smtClean="0"/>
              <a:t>отсутствие организации отвечающей за работу системы.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941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4"/>
            <a:ext cx="7793037" cy="1132774"/>
          </a:xfrm>
        </p:spPr>
        <p:txBody>
          <a:bodyPr/>
          <a:lstStyle/>
          <a:p>
            <a:pPr algn="ctr"/>
            <a:r>
              <a:rPr lang="ru-RU" dirty="0" smtClean="0"/>
              <a:t>Динамика капитализации рынка </a:t>
            </a:r>
            <a:r>
              <a:rPr lang="ru-RU" dirty="0" err="1" smtClean="0"/>
              <a:t>криптовалют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7087"/>
            <a:ext cx="8748464" cy="551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2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Общая капитализация рынка </a:t>
            </a:r>
            <a:r>
              <a:rPr lang="ru-RU" dirty="0" err="1" smtClean="0"/>
              <a:t>криптовалют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3"/>
            <a:ext cx="8676456" cy="4824536"/>
          </a:xfrm>
        </p:spPr>
        <p:txBody>
          <a:bodyPr/>
          <a:lstStyle/>
          <a:p>
            <a:r>
              <a:rPr lang="ru-RU" sz="1800" dirty="0" smtClean="0"/>
              <a:t>В </a:t>
            </a:r>
            <a:r>
              <a:rPr lang="ru-RU" sz="1800" dirty="0"/>
              <a:t>апреле 2017 г. общая </a:t>
            </a:r>
            <a:r>
              <a:rPr lang="ru-RU" sz="1800" dirty="0" smtClean="0"/>
              <a:t>капитализация достигла </a:t>
            </a:r>
            <a:r>
              <a:rPr lang="ru-RU" sz="1800" dirty="0"/>
              <a:t>27 млрд долл. США,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июле 2017-го она превысила 100 млрд долл. США. </a:t>
            </a:r>
            <a:endParaRPr lang="ru-RU" sz="1800" dirty="0" smtClean="0"/>
          </a:p>
          <a:p>
            <a:r>
              <a:rPr lang="ru-RU" sz="1800" dirty="0" smtClean="0"/>
              <a:t>На 18 ноября 2018 г. составила 142 млрд. долл. США.</a:t>
            </a:r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r>
              <a:rPr lang="ru-RU" sz="1800" dirty="0"/>
              <a:t>Капитализация </a:t>
            </a:r>
            <a:r>
              <a:rPr lang="en-US" sz="1800" dirty="0" err="1"/>
              <a:t>Bitcoin</a:t>
            </a:r>
            <a:r>
              <a:rPr lang="en-US" sz="1800" dirty="0"/>
              <a:t> </a:t>
            </a:r>
            <a:r>
              <a:rPr lang="ru-RU" sz="1800" dirty="0"/>
              <a:t>в</a:t>
            </a:r>
            <a:r>
              <a:rPr lang="en-US" sz="1800" dirty="0"/>
              <a:t> 2017</a:t>
            </a:r>
            <a:r>
              <a:rPr lang="ru-RU" sz="1800" dirty="0"/>
              <a:t> г. составляла более 20,6 млрд долл. США, а объем ежемесячных торгов – 9 млрд долл. США. Второе место занимал </a:t>
            </a:r>
            <a:r>
              <a:rPr lang="ru-RU" sz="1800" dirty="0" err="1"/>
              <a:t>эфириум</a:t>
            </a:r>
            <a:r>
              <a:rPr lang="ru-RU" sz="1800" dirty="0"/>
              <a:t>. Объем его торгов составляет 4,5 млрд долл. США. </a:t>
            </a:r>
          </a:p>
          <a:p>
            <a:endParaRPr lang="ru-RU" sz="1800" dirty="0"/>
          </a:p>
          <a:p>
            <a:r>
              <a:rPr lang="ru-RU" sz="1800" dirty="0"/>
              <a:t>2018 г. капитализация </a:t>
            </a:r>
            <a:r>
              <a:rPr lang="en-US" sz="1800" dirty="0" err="1"/>
              <a:t>Bitcoin</a:t>
            </a:r>
            <a:r>
              <a:rPr lang="ru-RU" sz="1800" dirty="0"/>
              <a:t> изменялась в диапазоне от 169 (</a:t>
            </a:r>
            <a:r>
              <a:rPr lang="ru-RU" sz="1800" dirty="0" err="1"/>
              <a:t>max</a:t>
            </a:r>
            <a:r>
              <a:rPr lang="ru-RU" sz="1800" dirty="0"/>
              <a:t>) до 100 (</a:t>
            </a:r>
            <a:r>
              <a:rPr lang="ru-RU" sz="1800" dirty="0" err="1"/>
              <a:t>min</a:t>
            </a:r>
            <a:r>
              <a:rPr lang="ru-RU" sz="1800" dirty="0"/>
              <a:t>) млрд долларов США (за первые 6 месяцев), т.е. в пределах 69 млрд долларов США</a:t>
            </a:r>
          </a:p>
        </p:txBody>
      </p:sp>
    </p:spTree>
    <p:extLst>
      <p:ext uri="{BB962C8B-B14F-4D97-AF65-F5344CB8AC3E}">
        <p14:creationId xmlns:p14="http://schemas.microsoft.com/office/powerpoint/2010/main" val="2033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 роста рынка </a:t>
            </a:r>
            <a:r>
              <a:rPr lang="ru-RU" dirty="0" err="1" smtClean="0"/>
              <a:t>криптовалют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844824"/>
            <a:ext cx="9252520" cy="4287689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i="1" u="sng" dirty="0"/>
              <a:t>Рост капитализации в период c</a:t>
            </a:r>
            <a:r>
              <a:rPr lang="ru-RU" sz="1600" b="1" dirty="0"/>
              <a:t> </a:t>
            </a:r>
            <a:r>
              <a:rPr lang="ru-RU" sz="1600" b="1" i="1" u="sng" dirty="0"/>
              <a:t>1 апреля по 6 мая 2018 г.</a:t>
            </a:r>
            <a:endParaRPr lang="ru-RU" sz="1600" dirty="0"/>
          </a:p>
          <a:p>
            <a:r>
              <a:rPr lang="ru-RU" sz="1400" dirty="0" err="1"/>
              <a:t>Криптобиржа</a:t>
            </a:r>
            <a:r>
              <a:rPr lang="ru-RU" sz="1400" dirty="0"/>
              <a:t> </a:t>
            </a:r>
            <a:r>
              <a:rPr lang="ru-RU" sz="1400" dirty="0" err="1"/>
              <a:t>Huobi</a:t>
            </a:r>
            <a:r>
              <a:rPr lang="ru-RU" sz="1400" dirty="0"/>
              <a:t> </a:t>
            </a:r>
            <a:r>
              <a:rPr lang="ru-RU" sz="1400" dirty="0">
                <a:hlinkClick r:id="rId2"/>
              </a:rPr>
              <a:t>начала работать</a:t>
            </a:r>
            <a:r>
              <a:rPr lang="ru-RU" sz="1400" dirty="0"/>
              <a:t> в Южной Корее (04.2018 г.).</a:t>
            </a:r>
          </a:p>
          <a:p>
            <a:r>
              <a:rPr lang="ru-RU" sz="1400" dirty="0"/>
              <a:t>Южнокорейская столица Сеул </a:t>
            </a:r>
            <a:r>
              <a:rPr lang="ru-RU" sz="1400" dirty="0">
                <a:hlinkClick r:id="rId3"/>
              </a:rPr>
              <a:t>рассматривает</a:t>
            </a:r>
            <a:r>
              <a:rPr lang="ru-RU" sz="1400" dirty="0"/>
              <a:t> возможности выпуска собственной </a:t>
            </a:r>
            <a:r>
              <a:rPr lang="ru-RU" sz="1400" dirty="0" err="1"/>
              <a:t>криптовалюты</a:t>
            </a:r>
            <a:r>
              <a:rPr lang="ru-RU" sz="1400" dirty="0"/>
              <a:t> (04.2018 г.)</a:t>
            </a:r>
          </a:p>
          <a:p>
            <a:r>
              <a:rPr lang="ru-RU" sz="1400" dirty="0" err="1"/>
              <a:t>Лаэль</a:t>
            </a:r>
            <a:r>
              <a:rPr lang="ru-RU" sz="1400" dirty="0"/>
              <a:t> </a:t>
            </a:r>
            <a:r>
              <a:rPr lang="ru-RU" sz="1400" dirty="0" err="1"/>
              <a:t>Брейнард</a:t>
            </a:r>
            <a:r>
              <a:rPr lang="ru-RU" sz="1400" dirty="0"/>
              <a:t> (</a:t>
            </a:r>
            <a:r>
              <a:rPr lang="ru-RU" sz="1400" dirty="0" err="1"/>
              <a:t>Lael</a:t>
            </a:r>
            <a:r>
              <a:rPr lang="ru-RU" sz="1400" dirty="0"/>
              <a:t> </a:t>
            </a:r>
            <a:r>
              <a:rPr lang="ru-RU" sz="1400" dirty="0" err="1"/>
              <a:t>Brainard</a:t>
            </a:r>
            <a:r>
              <a:rPr lang="ru-RU" sz="1400" dirty="0"/>
              <a:t>) </a:t>
            </a:r>
            <a:r>
              <a:rPr lang="ru-RU" sz="1400" dirty="0">
                <a:hlinkClick r:id="rId4"/>
              </a:rPr>
              <a:t>заявила</a:t>
            </a:r>
            <a:r>
              <a:rPr lang="ru-RU" sz="1400" dirty="0"/>
              <a:t>, что ФРС США не считает </a:t>
            </a:r>
            <a:r>
              <a:rPr lang="ru-RU" sz="1400" dirty="0" err="1"/>
              <a:t>криптовалюты</a:t>
            </a:r>
            <a:r>
              <a:rPr lang="ru-RU" sz="1400" dirty="0"/>
              <a:t> угрозой (04.2018 г.)</a:t>
            </a:r>
          </a:p>
          <a:p>
            <a:r>
              <a:rPr lang="ru-RU" sz="1400" dirty="0"/>
              <a:t>Брокер </a:t>
            </a:r>
            <a:r>
              <a:rPr lang="ru-RU" sz="1400" dirty="0" err="1"/>
              <a:t>Monex</a:t>
            </a:r>
            <a:r>
              <a:rPr lang="ru-RU" sz="1400" dirty="0"/>
              <a:t> </a:t>
            </a:r>
            <a:r>
              <a:rPr lang="ru-RU" sz="1400" dirty="0">
                <a:hlinkClick r:id="rId5"/>
              </a:rPr>
              <a:t>покупает</a:t>
            </a:r>
            <a:r>
              <a:rPr lang="ru-RU" sz="1400" dirty="0"/>
              <a:t> биржу </a:t>
            </a:r>
            <a:r>
              <a:rPr lang="ru-RU" sz="1400" dirty="0" err="1"/>
              <a:t>Coincheck</a:t>
            </a:r>
            <a:r>
              <a:rPr lang="ru-RU" sz="1400" dirty="0"/>
              <a:t> за $33 млн (04.2018 г.)</a:t>
            </a:r>
          </a:p>
          <a:p>
            <a:r>
              <a:rPr lang="ru-RU" sz="1400" dirty="0"/>
              <a:t>В Китае </a:t>
            </a:r>
            <a:r>
              <a:rPr lang="ru-RU" sz="1400" dirty="0">
                <a:hlinkClick r:id="rId6"/>
              </a:rPr>
              <a:t>запущен</a:t>
            </a:r>
            <a:r>
              <a:rPr lang="ru-RU" sz="1400" dirty="0"/>
              <a:t> фонд для инвестиций в </a:t>
            </a:r>
            <a:r>
              <a:rPr lang="ru-RU" sz="1400" dirty="0" err="1"/>
              <a:t>блокчейн</a:t>
            </a:r>
            <a:r>
              <a:rPr lang="ru-RU" sz="1400" dirty="0"/>
              <a:t> стоимостью $1,6 млрд (09.04.2018 г.)</a:t>
            </a:r>
          </a:p>
          <a:p>
            <a:r>
              <a:rPr lang="ru-RU" sz="1400" dirty="0"/>
              <a:t>22 европейские страны </a:t>
            </a:r>
            <a:r>
              <a:rPr lang="ru-RU" sz="1400" dirty="0">
                <a:hlinkClick r:id="rId7"/>
              </a:rPr>
              <a:t>договорились</a:t>
            </a:r>
            <a:r>
              <a:rPr lang="ru-RU" sz="1400" dirty="0"/>
              <a:t> о сотрудничестве в развитии </a:t>
            </a:r>
            <a:r>
              <a:rPr lang="ru-RU" sz="1400" dirty="0" err="1"/>
              <a:t>блокчейн</a:t>
            </a:r>
            <a:r>
              <a:rPr lang="ru-RU" sz="1400" dirty="0"/>
              <a:t>-технологий (04.2018 г.)</a:t>
            </a:r>
          </a:p>
          <a:p>
            <a:r>
              <a:rPr lang="ru-RU" sz="1400" dirty="0"/>
              <a:t>Эксперт по исламскому праву, муфтий Мухаммад Абу </a:t>
            </a:r>
            <a:r>
              <a:rPr lang="ru-RU" sz="1400" dirty="0" err="1"/>
              <a:t>Бакар</a:t>
            </a:r>
            <a:r>
              <a:rPr lang="ru-RU" sz="1400" dirty="0"/>
              <a:t> </a:t>
            </a:r>
            <a:r>
              <a:rPr lang="ru-RU" sz="1400" dirty="0">
                <a:hlinkClick r:id="rId8"/>
              </a:rPr>
              <a:t>признал</a:t>
            </a:r>
            <a:r>
              <a:rPr lang="ru-RU" sz="1400" dirty="0"/>
              <a:t> </a:t>
            </a:r>
            <a:r>
              <a:rPr lang="ru-RU" sz="1400" dirty="0" err="1"/>
              <a:t>биткоин</a:t>
            </a:r>
            <a:r>
              <a:rPr lang="ru-RU" sz="1400" dirty="0"/>
              <a:t> «</a:t>
            </a:r>
            <a:r>
              <a:rPr lang="ru-RU" sz="1400" dirty="0" err="1"/>
              <a:t>халяльным</a:t>
            </a:r>
            <a:r>
              <a:rPr lang="ru-RU" sz="1400" dirty="0"/>
              <a:t>» (04.2018 г.)</a:t>
            </a:r>
          </a:p>
          <a:p>
            <a:r>
              <a:rPr lang="ru-RU" sz="1400" dirty="0"/>
              <a:t>ОАЭ </a:t>
            </a:r>
            <a:r>
              <a:rPr lang="ru-RU" sz="1400" dirty="0">
                <a:hlinkClick r:id="rId9"/>
              </a:rPr>
              <a:t>приняли</a:t>
            </a:r>
            <a:r>
              <a:rPr lang="ru-RU" sz="1400" dirty="0"/>
              <a:t> план стратегического развития технологии </a:t>
            </a:r>
            <a:r>
              <a:rPr lang="ru-RU" sz="1400" dirty="0" err="1"/>
              <a:t>блокчейн</a:t>
            </a:r>
            <a:r>
              <a:rPr lang="ru-RU" sz="1400" dirty="0"/>
              <a:t> (04.2018 г.)</a:t>
            </a:r>
          </a:p>
          <a:p>
            <a:r>
              <a:rPr lang="ru-RU" sz="1400" dirty="0"/>
              <a:t>Японские </a:t>
            </a:r>
            <a:r>
              <a:rPr lang="ru-RU" sz="1400" dirty="0" err="1"/>
              <a:t>криптобиржи</a:t>
            </a:r>
            <a:r>
              <a:rPr lang="ru-RU" sz="1400" dirty="0"/>
              <a:t> </a:t>
            </a:r>
            <a:r>
              <a:rPr lang="ru-RU" sz="1400" dirty="0">
                <a:hlinkClick r:id="rId10"/>
              </a:rPr>
              <a:t>займутся</a:t>
            </a:r>
            <a:r>
              <a:rPr lang="ru-RU" sz="1400" dirty="0"/>
              <a:t> саморегулированием (24.04.2018 г.)</a:t>
            </a:r>
          </a:p>
          <a:p>
            <a:r>
              <a:rPr lang="ru-RU" sz="1400" dirty="0"/>
              <a:t>NASDAQ </a:t>
            </a:r>
            <a:r>
              <a:rPr lang="ru-RU" sz="1400" dirty="0">
                <a:hlinkClick r:id="rId11"/>
              </a:rPr>
              <a:t>готова стать</a:t>
            </a:r>
            <a:r>
              <a:rPr lang="ru-RU" sz="1400" dirty="0"/>
              <a:t> </a:t>
            </a:r>
            <a:r>
              <a:rPr lang="ru-RU" sz="1400" dirty="0" err="1"/>
              <a:t>криптовалютной</a:t>
            </a:r>
            <a:r>
              <a:rPr lang="ru-RU" sz="1400" dirty="0"/>
              <a:t> биржей (25.04.2018 г.)</a:t>
            </a:r>
          </a:p>
          <a:p>
            <a:r>
              <a:rPr lang="ru-RU" sz="1400" dirty="0"/>
              <a:t>Мальта </a:t>
            </a:r>
            <a:r>
              <a:rPr lang="ru-RU" sz="1400" dirty="0">
                <a:hlinkClick r:id="rId12"/>
              </a:rPr>
              <a:t>одобрила</a:t>
            </a:r>
            <a:r>
              <a:rPr lang="ru-RU" sz="1400" dirty="0"/>
              <a:t> три законопроекта о </a:t>
            </a:r>
            <a:r>
              <a:rPr lang="ru-RU" sz="1400" dirty="0" err="1"/>
              <a:t>блокчейне</a:t>
            </a:r>
            <a:r>
              <a:rPr lang="ru-RU" sz="1400" dirty="0"/>
              <a:t> и </a:t>
            </a:r>
            <a:r>
              <a:rPr lang="ru-RU" sz="1400" dirty="0" err="1"/>
              <a:t>криптовалютах</a:t>
            </a:r>
            <a:r>
              <a:rPr lang="ru-RU" sz="1400" dirty="0"/>
              <a:t> (26.04.2018 г.)</a:t>
            </a:r>
          </a:p>
          <a:p>
            <a:r>
              <a:rPr lang="ru-RU" sz="1400" dirty="0"/>
              <a:t>CBOE </a:t>
            </a:r>
            <a:r>
              <a:rPr lang="ru-RU" sz="1400" dirty="0">
                <a:hlinkClick r:id="rId13"/>
              </a:rPr>
              <a:t>сообщила</a:t>
            </a:r>
            <a:r>
              <a:rPr lang="ru-RU" sz="1400" dirty="0"/>
              <a:t> о рекордных объемах торгов </a:t>
            </a:r>
            <a:r>
              <a:rPr lang="ru-RU" sz="1400" dirty="0" err="1"/>
              <a:t>биткоин</a:t>
            </a:r>
            <a:r>
              <a:rPr lang="ru-RU" sz="1400" dirty="0"/>
              <a:t>-фьючерсами (27.04.2018 г.)</a:t>
            </a:r>
          </a:p>
          <a:p>
            <a:r>
              <a:rPr lang="ru-RU" sz="1400" dirty="0"/>
              <a:t>Китайская </a:t>
            </a:r>
            <a:r>
              <a:rPr lang="ru-RU" sz="1400" dirty="0" err="1"/>
              <a:t>криптобиржа</a:t>
            </a:r>
            <a:r>
              <a:rPr lang="ru-RU" sz="1400" dirty="0"/>
              <a:t> </a:t>
            </a:r>
            <a:r>
              <a:rPr lang="ru-RU" sz="1400" dirty="0" err="1"/>
              <a:t>Huobi</a:t>
            </a:r>
            <a:r>
              <a:rPr lang="ru-RU" sz="1400" dirty="0"/>
              <a:t> </a:t>
            </a:r>
            <a:r>
              <a:rPr lang="ru-RU" sz="1400" dirty="0">
                <a:hlinkClick r:id="rId14"/>
              </a:rPr>
              <a:t>запускает</a:t>
            </a:r>
            <a:r>
              <a:rPr lang="ru-RU" sz="1400" dirty="0"/>
              <a:t> </a:t>
            </a:r>
            <a:r>
              <a:rPr lang="ru-RU" sz="1400" dirty="0" err="1"/>
              <a:t>блокчейн</a:t>
            </a:r>
            <a:r>
              <a:rPr lang="ru-RU" sz="1400" dirty="0"/>
              <a:t>-фонд с капиталом в $1 млрд (03.05.2018 г.)</a:t>
            </a:r>
          </a:p>
          <a:p>
            <a:r>
              <a:rPr lang="ru-RU" sz="1400" dirty="0"/>
              <a:t>Крупнейший инвестиционный банк </a:t>
            </a:r>
            <a:r>
              <a:rPr lang="ru-RU" sz="1400" dirty="0" err="1"/>
              <a:t>Goldman</a:t>
            </a:r>
            <a:r>
              <a:rPr lang="ru-RU" sz="1400" dirty="0"/>
              <a:t> </a:t>
            </a:r>
            <a:r>
              <a:rPr lang="ru-RU" sz="1400" dirty="0" err="1"/>
              <a:t>Sachs</a:t>
            </a:r>
            <a:r>
              <a:rPr lang="ru-RU" sz="1400" dirty="0"/>
              <a:t> </a:t>
            </a:r>
            <a:r>
              <a:rPr lang="ru-RU" sz="1400" dirty="0">
                <a:hlinkClick r:id="rId15"/>
              </a:rPr>
              <a:t>запускает </a:t>
            </a:r>
            <a:r>
              <a:rPr lang="ru-RU" sz="1400" dirty="0"/>
              <a:t>сервис по торговле </a:t>
            </a:r>
            <a:r>
              <a:rPr lang="ru-RU" sz="1400" dirty="0" err="1"/>
              <a:t>биткоин</a:t>
            </a:r>
            <a:r>
              <a:rPr lang="ru-RU" sz="1400" dirty="0"/>
              <a:t>-фьючерсами (03.05.2018 г.)</a:t>
            </a:r>
          </a:p>
          <a:p>
            <a:r>
              <a:rPr lang="ru-RU" sz="1400" dirty="0" err="1"/>
              <a:t>JPMorgan</a:t>
            </a:r>
            <a:r>
              <a:rPr lang="ru-RU" sz="1400" dirty="0"/>
              <a:t> </a:t>
            </a:r>
            <a:r>
              <a:rPr lang="ru-RU" sz="1400" dirty="0" err="1"/>
              <a:t>Chase</a:t>
            </a:r>
            <a:r>
              <a:rPr lang="ru-RU" sz="1400" dirty="0"/>
              <a:t> </a:t>
            </a:r>
            <a:r>
              <a:rPr lang="ru-RU" sz="1400" dirty="0">
                <a:hlinkClick r:id="rId16"/>
              </a:rPr>
              <a:t>патентует</a:t>
            </a:r>
            <a:r>
              <a:rPr lang="ru-RU" sz="1400" dirty="0"/>
              <a:t> </a:t>
            </a:r>
            <a:r>
              <a:rPr lang="ru-RU" sz="1400" dirty="0" err="1"/>
              <a:t>блокчейн</a:t>
            </a:r>
            <a:r>
              <a:rPr lang="ru-RU" sz="1400" dirty="0"/>
              <a:t>-решение для межбанковских платежей (04.05.2018 г.)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1470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Факторы роста рынка </a:t>
            </a:r>
            <a:r>
              <a:rPr lang="ru-RU" dirty="0" err="1"/>
              <a:t>криптовалют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287689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i="1" u="sng" dirty="0"/>
              <a:t>Снижение капитализации 7-28 мая 2018 года</a:t>
            </a:r>
            <a:endParaRPr lang="ru-RU" sz="1400" dirty="0"/>
          </a:p>
          <a:p>
            <a:r>
              <a:rPr lang="ru-RU" sz="1400" dirty="0"/>
              <a:t>Япония </a:t>
            </a:r>
            <a:r>
              <a:rPr lang="ru-RU" sz="1400" dirty="0">
                <a:hlinkClick r:id="rId2"/>
              </a:rPr>
              <a:t>ужесточит</a:t>
            </a:r>
            <a:r>
              <a:rPr lang="ru-RU" sz="1400" dirty="0"/>
              <a:t> правила для </a:t>
            </a:r>
            <a:r>
              <a:rPr lang="ru-RU" sz="1400" dirty="0" err="1"/>
              <a:t>криптовалютных</a:t>
            </a:r>
            <a:r>
              <a:rPr lang="ru-RU" sz="1400" dirty="0"/>
              <a:t> бирж (07.05.2018 г.)</a:t>
            </a:r>
          </a:p>
          <a:p>
            <a:r>
              <a:rPr lang="ru-RU" sz="1400" dirty="0"/>
              <a:t>По </a:t>
            </a:r>
            <a:r>
              <a:rPr lang="ru-RU" sz="1400" dirty="0">
                <a:hlinkClick r:id="rId3"/>
              </a:rPr>
              <a:t>мнению</a:t>
            </a:r>
            <a:r>
              <a:rPr lang="ru-RU" sz="1400" dirty="0"/>
              <a:t> аналитиков Федерального резервного банка Сан-Франциско, </a:t>
            </a:r>
            <a:r>
              <a:rPr lang="ru-RU" sz="1400" dirty="0" err="1"/>
              <a:t>биткоин</a:t>
            </a:r>
            <a:r>
              <a:rPr lang="ru-RU" sz="1400" dirty="0"/>
              <a:t>-фьючерсы стали причиной обвала цен в декабре 2017 года (05.2018 г.)</a:t>
            </a:r>
          </a:p>
          <a:p>
            <a:r>
              <a:rPr lang="ru-RU" sz="1400" dirty="0"/>
              <a:t>С кошельков </a:t>
            </a:r>
            <a:r>
              <a:rPr lang="ru-RU" sz="1400" dirty="0" err="1"/>
              <a:t>Mt.Gox</a:t>
            </a:r>
            <a:r>
              <a:rPr lang="ru-RU" sz="1400" dirty="0"/>
              <a:t> </a:t>
            </a:r>
            <a:r>
              <a:rPr lang="ru-RU" sz="1400" dirty="0">
                <a:hlinkClick r:id="rId4"/>
              </a:rPr>
              <a:t>выведено</a:t>
            </a:r>
            <a:r>
              <a:rPr lang="ru-RU" sz="1400" dirty="0"/>
              <a:t> еще 8200 </a:t>
            </a:r>
            <a:r>
              <a:rPr lang="ru-RU" sz="1400" dirty="0" err="1"/>
              <a:t>биткоинов</a:t>
            </a:r>
            <a:r>
              <a:rPr lang="ru-RU" sz="1400" dirty="0"/>
              <a:t> (05.2018 г.)</a:t>
            </a:r>
          </a:p>
          <a:p>
            <a:r>
              <a:rPr lang="ru-RU" sz="1400" dirty="0"/>
              <a:t>Служба финансового надзора (FSS), главный финансовый регулятор Южной Кореи, </a:t>
            </a:r>
            <a:r>
              <a:rPr lang="ru-RU" sz="1400" dirty="0">
                <a:hlinkClick r:id="rId5"/>
              </a:rPr>
              <a:t>присоединилась</a:t>
            </a:r>
            <a:r>
              <a:rPr lang="ru-RU" sz="1400" dirty="0"/>
              <a:t> к проверке деятельности крупнейшей в стране </a:t>
            </a:r>
            <a:r>
              <a:rPr lang="ru-RU" sz="1400" dirty="0" err="1"/>
              <a:t>криптовалютной</a:t>
            </a:r>
            <a:r>
              <a:rPr lang="ru-RU" sz="1400" dirty="0"/>
              <a:t> биржи </a:t>
            </a:r>
            <a:r>
              <a:rPr lang="ru-RU" sz="1400" dirty="0" err="1"/>
              <a:t>Upbit</a:t>
            </a:r>
            <a:r>
              <a:rPr lang="ru-RU" sz="1400" dirty="0"/>
              <a:t> (16.05.2018 г.)</a:t>
            </a:r>
          </a:p>
          <a:p>
            <a:r>
              <a:rPr lang="ru-RU" sz="1400" dirty="0"/>
              <a:t>Власти Индии </a:t>
            </a:r>
            <a:r>
              <a:rPr lang="ru-RU" sz="1400" dirty="0">
                <a:hlinkClick r:id="rId6"/>
              </a:rPr>
              <a:t>вводят</a:t>
            </a:r>
            <a:r>
              <a:rPr lang="ru-RU" sz="1400" dirty="0"/>
              <a:t> налог в размере 18% на операции с </a:t>
            </a:r>
            <a:r>
              <a:rPr lang="ru-RU" sz="1400" dirty="0" err="1"/>
              <a:t>криптовалютой</a:t>
            </a:r>
            <a:r>
              <a:rPr lang="ru-RU" sz="1400" dirty="0"/>
              <a:t> (23.05.2018 г.)</a:t>
            </a:r>
          </a:p>
          <a:p>
            <a:r>
              <a:rPr lang="ru-RU" sz="1400" dirty="0"/>
              <a:t>В Индии </a:t>
            </a:r>
            <a:r>
              <a:rPr lang="ru-RU" sz="1400" dirty="0">
                <a:hlinkClick r:id="rId7"/>
              </a:rPr>
              <a:t>идут</a:t>
            </a:r>
            <a:r>
              <a:rPr lang="ru-RU" sz="1400" dirty="0"/>
              <a:t> судебные разбирательства, связанные с запретами Резервного банка Индии (RBI) в отношении услуг </a:t>
            </a:r>
            <a:r>
              <a:rPr lang="ru-RU" sz="1400" dirty="0" err="1"/>
              <a:t>криптовалютных</a:t>
            </a:r>
            <a:r>
              <a:rPr lang="ru-RU" sz="1400" dirty="0"/>
              <a:t> бирж;</a:t>
            </a:r>
          </a:p>
          <a:p>
            <a:r>
              <a:rPr lang="ru-RU" sz="1400" dirty="0"/>
              <a:t>24 мая Валютное управление Сингапура (MAS) </a:t>
            </a:r>
            <a:r>
              <a:rPr lang="ru-RU" sz="1400" dirty="0">
                <a:hlinkClick r:id="rId8"/>
              </a:rPr>
              <a:t>потребовало</a:t>
            </a:r>
            <a:r>
              <a:rPr lang="ru-RU" sz="1400" dirty="0"/>
              <a:t> у восьми </a:t>
            </a:r>
            <a:r>
              <a:rPr lang="ru-RU" sz="1400" dirty="0" err="1"/>
              <a:t>криптобирж</a:t>
            </a:r>
            <a:r>
              <a:rPr lang="ru-RU" sz="1400" dirty="0"/>
              <a:t> страны не способствовать торговле цифровыми </a:t>
            </a:r>
            <a:r>
              <a:rPr lang="ru-RU" sz="1400" dirty="0" err="1"/>
              <a:t>токенами</a:t>
            </a:r>
            <a:r>
              <a:rPr lang="ru-RU" sz="1400" dirty="0"/>
              <a:t>, которые являются ценными бумагами или фьючерсными контрактами, без разрешения МАS;</a:t>
            </a:r>
          </a:p>
          <a:p>
            <a:r>
              <a:rPr lang="ru-RU" sz="1400" dirty="0"/>
              <a:t>Британский </a:t>
            </a:r>
            <a:r>
              <a:rPr lang="ru-RU" sz="1400" dirty="0" err="1"/>
              <a:t>финрегулятор</a:t>
            </a:r>
            <a:r>
              <a:rPr lang="ru-RU" sz="1400" dirty="0"/>
              <a:t> (</a:t>
            </a:r>
            <a:r>
              <a:rPr lang="ru-RU" sz="1400" dirty="0">
                <a:hlinkClick r:id="rId9"/>
              </a:rPr>
              <a:t>FCA</a:t>
            </a:r>
            <a:r>
              <a:rPr lang="ru-RU" sz="1400" dirty="0"/>
              <a:t>) </a:t>
            </a:r>
            <a:r>
              <a:rPr lang="ru-RU" sz="1400" dirty="0">
                <a:hlinkClick r:id="rId10"/>
              </a:rPr>
              <a:t>проверит</a:t>
            </a:r>
            <a:r>
              <a:rPr lang="ru-RU" sz="1400" dirty="0"/>
              <a:t> деятельность 24-х </a:t>
            </a:r>
            <a:r>
              <a:rPr lang="ru-RU" sz="1400" dirty="0" err="1"/>
              <a:t>криптовалютных</a:t>
            </a:r>
            <a:r>
              <a:rPr lang="ru-RU" sz="1400" dirty="0"/>
              <a:t> компаний для того, чтобы «определить, могут ли они осуществлять регулируемые действия, требующие авторизации FCA» («</a:t>
            </a:r>
            <a:r>
              <a:rPr lang="ru-RU" sz="1400" dirty="0" err="1"/>
              <a:t>determine</a:t>
            </a:r>
            <a:r>
              <a:rPr lang="ru-RU" sz="1400" dirty="0"/>
              <a:t> </a:t>
            </a:r>
            <a:r>
              <a:rPr lang="ru-RU" sz="1400" dirty="0" err="1"/>
              <a:t>whether</a:t>
            </a:r>
            <a:r>
              <a:rPr lang="ru-RU" sz="1400" dirty="0"/>
              <a:t> </a:t>
            </a:r>
            <a:r>
              <a:rPr lang="ru-RU" sz="1400" dirty="0" err="1"/>
              <a:t>they</a:t>
            </a:r>
            <a:r>
              <a:rPr lang="ru-RU" sz="1400" dirty="0"/>
              <a:t> </a:t>
            </a:r>
            <a:r>
              <a:rPr lang="ru-RU" sz="1400" dirty="0" err="1"/>
              <a:t>might</a:t>
            </a:r>
            <a:r>
              <a:rPr lang="ru-RU" sz="1400" dirty="0"/>
              <a:t> </a:t>
            </a:r>
            <a:r>
              <a:rPr lang="ru-RU" sz="1400" dirty="0" err="1"/>
              <a:t>be</a:t>
            </a:r>
            <a:r>
              <a:rPr lang="ru-RU" sz="1400" dirty="0"/>
              <a:t> </a:t>
            </a:r>
            <a:r>
              <a:rPr lang="ru-RU" sz="1400" dirty="0" err="1"/>
              <a:t>carrying</a:t>
            </a:r>
            <a:r>
              <a:rPr lang="ru-RU" sz="1400" dirty="0"/>
              <a:t> </a:t>
            </a:r>
            <a:r>
              <a:rPr lang="ru-RU" sz="1400" dirty="0" err="1"/>
              <a:t>on</a:t>
            </a:r>
            <a:r>
              <a:rPr lang="ru-RU" sz="1400" dirty="0"/>
              <a:t> </a:t>
            </a:r>
            <a:r>
              <a:rPr lang="ru-RU" sz="1400" dirty="0" err="1"/>
              <a:t>regulated</a:t>
            </a:r>
            <a:r>
              <a:rPr lang="ru-RU" sz="1400" dirty="0"/>
              <a:t> </a:t>
            </a:r>
            <a:r>
              <a:rPr lang="ru-RU" sz="1400" dirty="0" err="1"/>
              <a:t>activities</a:t>
            </a:r>
            <a:r>
              <a:rPr lang="ru-RU" sz="1400" dirty="0"/>
              <a:t> </a:t>
            </a:r>
            <a:r>
              <a:rPr lang="ru-RU" sz="1400" dirty="0" err="1"/>
              <a:t>that</a:t>
            </a:r>
            <a:r>
              <a:rPr lang="ru-RU" sz="1400" dirty="0"/>
              <a:t> </a:t>
            </a:r>
            <a:r>
              <a:rPr lang="ru-RU" sz="1400" dirty="0" err="1"/>
              <a:t>require</a:t>
            </a:r>
            <a:r>
              <a:rPr lang="ru-RU" sz="1400" dirty="0"/>
              <a:t> FCA </a:t>
            </a:r>
            <a:r>
              <a:rPr lang="ru-RU" sz="1400" dirty="0" err="1"/>
              <a:t>authorisation</a:t>
            </a:r>
            <a:r>
              <a:rPr lang="ru-RU" sz="1400" dirty="0"/>
              <a:t>»);</a:t>
            </a:r>
          </a:p>
          <a:p>
            <a:r>
              <a:rPr lang="ru-RU" sz="1400" dirty="0"/>
              <a:t>Южная Корея начинает расследование в отношении ICO, несмотря на то, что в марте, по данным </a:t>
            </a:r>
            <a:r>
              <a:rPr lang="ru-RU" sz="1400" dirty="0" err="1">
                <a:hlinkClick r:id="rId11"/>
              </a:rPr>
              <a:t>The</a:t>
            </a:r>
            <a:r>
              <a:rPr lang="ru-RU" sz="1400" dirty="0">
                <a:hlinkClick r:id="rId11"/>
              </a:rPr>
              <a:t> </a:t>
            </a:r>
            <a:r>
              <a:rPr lang="ru-RU" sz="1400" dirty="0" err="1">
                <a:hlinkClick r:id="rId11"/>
              </a:rPr>
              <a:t>Korea</a:t>
            </a:r>
            <a:r>
              <a:rPr lang="ru-RU" sz="1400" dirty="0">
                <a:hlinkClick r:id="rId11"/>
              </a:rPr>
              <a:t> </a:t>
            </a:r>
            <a:r>
              <a:rPr lang="ru-RU" sz="1400" dirty="0" err="1">
                <a:hlinkClick r:id="rId11"/>
              </a:rPr>
              <a:t>Times</a:t>
            </a:r>
            <a:r>
              <a:rPr lang="ru-RU" sz="1400" dirty="0"/>
              <a:t>, финансовые власти готовили план, позволяющий разрешить первичное размещение монет. Напомним, что еще в </a:t>
            </a:r>
            <a:r>
              <a:rPr lang="ru-RU" sz="1400" dirty="0">
                <a:hlinkClick r:id="rId12"/>
              </a:rPr>
              <a:t>сентябре 2017</a:t>
            </a:r>
            <a:r>
              <a:rPr lang="ru-RU" sz="1400" dirty="0"/>
              <a:t> года все ICO в стране попали под запрет, но это не остановило местные </a:t>
            </a:r>
            <a:r>
              <a:rPr lang="ru-RU" sz="1400" dirty="0" err="1"/>
              <a:t>стартапы</a:t>
            </a:r>
            <a:r>
              <a:rPr lang="ru-RU" sz="1400" dirty="0"/>
              <a:t> от привлечения финансирования.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079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Факторы роста рынка </a:t>
            </a:r>
            <a:r>
              <a:rPr lang="ru-RU" dirty="0" err="1"/>
              <a:t>криптовалют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847584" cy="4287689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i="1" u="sng" dirty="0"/>
              <a:t>Снижение капитализации 11-29 июня 2018 года</a:t>
            </a:r>
            <a:endParaRPr lang="ru-RU" sz="1400" dirty="0"/>
          </a:p>
          <a:p>
            <a:r>
              <a:rPr lang="ru-RU" sz="1400" dirty="0">
                <a:hlinkClick r:id="rId2"/>
              </a:rPr>
              <a:t>Взлом</a:t>
            </a:r>
            <a:r>
              <a:rPr lang="ru-RU" sz="1400" dirty="0"/>
              <a:t> южнокорейской </a:t>
            </a:r>
            <a:r>
              <a:rPr lang="ru-RU" sz="1400" dirty="0" err="1"/>
              <a:t>криптобиржи</a:t>
            </a:r>
            <a:r>
              <a:rPr lang="ru-RU" sz="1400" dirty="0"/>
              <a:t> </a:t>
            </a:r>
            <a:r>
              <a:rPr lang="ru-RU" sz="1400" dirty="0" err="1"/>
              <a:t>Coinrail</a:t>
            </a:r>
            <a:r>
              <a:rPr lang="ru-RU" sz="1400" dirty="0"/>
              <a:t> 10 июня. Потери составили около 40 млрд вон (порядка $37 млн).</a:t>
            </a:r>
          </a:p>
          <a:p>
            <a:r>
              <a:rPr lang="ru-RU" sz="1400" dirty="0"/>
              <a:t>Группа хакеров </a:t>
            </a:r>
            <a:r>
              <a:rPr lang="ru-RU" sz="1400" dirty="0">
                <a:hlinkClick r:id="rId3"/>
              </a:rPr>
              <a:t>украла</a:t>
            </a:r>
            <a:r>
              <a:rPr lang="ru-RU" sz="1400" dirty="0"/>
              <a:t> эфира на сумму более $20 млн из кошельков и приложений для </a:t>
            </a:r>
            <a:r>
              <a:rPr lang="ru-RU" sz="1400" dirty="0" err="1"/>
              <a:t>майнинга</a:t>
            </a:r>
            <a:r>
              <a:rPr lang="ru-RU" sz="1400" dirty="0"/>
              <a:t> на платформе </a:t>
            </a:r>
            <a:r>
              <a:rPr lang="ru-RU" sz="1400" dirty="0" err="1"/>
              <a:t>Ethereum</a:t>
            </a:r>
            <a:r>
              <a:rPr lang="ru-RU" sz="1400" dirty="0"/>
              <a:t>.</a:t>
            </a:r>
          </a:p>
          <a:p>
            <a:r>
              <a:rPr lang="ru-RU" sz="1400" dirty="0"/>
              <a:t>По сообщению </a:t>
            </a:r>
            <a:r>
              <a:rPr lang="ru-RU" sz="1400" dirty="0" err="1">
                <a:hlinkClick r:id="rId4"/>
              </a:rPr>
              <a:t>СoinDesk</a:t>
            </a:r>
            <a:r>
              <a:rPr lang="ru-RU" sz="1400" dirty="0"/>
              <a:t>, группа китайских хакеров заработала $800 тыс. на незаконном </a:t>
            </a:r>
            <a:r>
              <a:rPr lang="ru-RU" sz="1400" dirty="0" err="1"/>
              <a:t>майнинге</a:t>
            </a:r>
            <a:r>
              <a:rPr lang="ru-RU" sz="1400" dirty="0"/>
              <a:t> </a:t>
            </a:r>
            <a:r>
              <a:rPr lang="ru-RU" sz="1400" dirty="0" err="1"/>
              <a:t>криптовалюты</a:t>
            </a:r>
            <a:r>
              <a:rPr lang="ru-RU" sz="1400" dirty="0"/>
              <a:t> </a:t>
            </a:r>
            <a:r>
              <a:rPr lang="ru-RU" sz="1400" dirty="0" err="1"/>
              <a:t>Siacoin</a:t>
            </a:r>
            <a:r>
              <a:rPr lang="ru-RU" sz="1400" dirty="0"/>
              <a:t> (</a:t>
            </a:r>
            <a:r>
              <a:rPr lang="ru-RU" sz="1400" dirty="0">
                <a:hlinkClick r:id="rId5"/>
              </a:rPr>
              <a:t>местные</a:t>
            </a:r>
            <a:r>
              <a:rPr lang="ru-RU" sz="1400" dirty="0"/>
              <a:t> СМИ от 06.2018 г.).</a:t>
            </a:r>
          </a:p>
          <a:p>
            <a:r>
              <a:rPr lang="ru-RU" sz="1400" dirty="0"/>
              <a:t>В главном </a:t>
            </a:r>
            <a:r>
              <a:rPr lang="ru-RU" sz="1400" dirty="0" err="1"/>
              <a:t>центробанке</a:t>
            </a:r>
            <a:r>
              <a:rPr lang="ru-RU" sz="1400" dirty="0"/>
              <a:t> мира считают, что </a:t>
            </a:r>
            <a:r>
              <a:rPr lang="ru-RU" sz="1400" dirty="0" err="1"/>
              <a:t>криптовалюты</a:t>
            </a:r>
            <a:r>
              <a:rPr lang="ru-RU" sz="1400" dirty="0"/>
              <a:t> </a:t>
            </a:r>
            <a:r>
              <a:rPr lang="ru-RU" sz="1400" dirty="0">
                <a:hlinkClick r:id="rId6"/>
              </a:rPr>
              <a:t>могут</a:t>
            </a:r>
            <a:r>
              <a:rPr lang="ru-RU" sz="1400" dirty="0"/>
              <a:t> «сломать» интернет из-за потребности в обработке колоссального объема данных (18.06.2018 г.)</a:t>
            </a:r>
          </a:p>
          <a:p>
            <a:r>
              <a:rPr lang="ru-RU" sz="1400" dirty="0"/>
              <a:t>«</a:t>
            </a:r>
            <a:r>
              <a:rPr lang="ru-RU" sz="1400" dirty="0" err="1"/>
              <a:t>Криптовалютный</a:t>
            </a:r>
            <a:r>
              <a:rPr lang="ru-RU" sz="1400" dirty="0"/>
              <a:t>» проект </a:t>
            </a:r>
            <a:r>
              <a:rPr lang="ru-RU" sz="1400" dirty="0" err="1"/>
              <a:t>Turcoin</a:t>
            </a:r>
            <a:r>
              <a:rPr lang="ru-RU" sz="1400" dirty="0"/>
              <a:t>, </a:t>
            </a:r>
            <a:r>
              <a:rPr lang="ru-RU" sz="1400" dirty="0">
                <a:hlinkClick r:id="rId7"/>
              </a:rPr>
              <a:t>организован</a:t>
            </a:r>
            <a:r>
              <a:rPr lang="ru-RU" sz="1400" dirty="0"/>
              <a:t> по принципу финансовой пирамиды. По </a:t>
            </a:r>
            <a:r>
              <a:rPr lang="ru-RU" sz="1400" dirty="0">
                <a:hlinkClick r:id="rId8"/>
              </a:rPr>
              <a:t>данным </a:t>
            </a:r>
            <a:r>
              <a:rPr lang="ru-RU" sz="1400" dirty="0" err="1">
                <a:hlinkClick r:id="rId8"/>
              </a:rPr>
              <a:t>AMBcrypto</a:t>
            </a:r>
            <a:r>
              <a:rPr lang="ru-RU" sz="1400" dirty="0"/>
              <a:t>, его участники могут потерять порядка 1 миллиардов турецких лир или $212 млн (19.06.2018 г.)</a:t>
            </a:r>
          </a:p>
          <a:p>
            <a:r>
              <a:rPr lang="ru-RU" sz="1400" dirty="0"/>
              <a:t>Южнокорейская </a:t>
            </a:r>
            <a:r>
              <a:rPr lang="ru-RU" sz="1400" dirty="0" err="1"/>
              <a:t>криптобиржа</a:t>
            </a:r>
            <a:r>
              <a:rPr lang="ru-RU" sz="1400" dirty="0"/>
              <a:t> </a:t>
            </a:r>
            <a:r>
              <a:rPr lang="ru-RU" sz="1400" dirty="0" err="1"/>
              <a:t>Bithumb</a:t>
            </a:r>
            <a:r>
              <a:rPr lang="ru-RU" sz="1400" dirty="0"/>
              <a:t> </a:t>
            </a:r>
            <a:r>
              <a:rPr lang="ru-RU" sz="1400" dirty="0">
                <a:hlinkClick r:id="rId9"/>
              </a:rPr>
              <a:t>подверглась</a:t>
            </a:r>
            <a:r>
              <a:rPr lang="ru-RU" sz="1400" dirty="0"/>
              <a:t> хакерской атаке. В результате нее с площадки было похищено более $31 млн в </a:t>
            </a:r>
            <a:r>
              <a:rPr lang="ru-RU" sz="1400" dirty="0" err="1"/>
              <a:t>криптовалютах</a:t>
            </a:r>
            <a:r>
              <a:rPr lang="ru-RU" sz="1400" dirty="0"/>
              <a:t> (20.06.2018 г.)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515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4313"/>
            <a:ext cx="8620447" cy="622399"/>
          </a:xfrm>
        </p:spPr>
        <p:txBody>
          <a:bodyPr/>
          <a:lstStyle/>
          <a:p>
            <a:pPr algn="ctr"/>
            <a:r>
              <a:rPr lang="ru-RU" dirty="0" smtClean="0"/>
              <a:t>Рентабельность </a:t>
            </a:r>
            <a:r>
              <a:rPr lang="ru-RU" dirty="0" smtClean="0"/>
              <a:t>инвестиций </a:t>
            </a:r>
            <a:r>
              <a:rPr lang="ru-RU" sz="800" dirty="0" smtClean="0"/>
              <a:t>(</a:t>
            </a:r>
            <a:r>
              <a:rPr lang="en-US" sz="800" dirty="0"/>
              <a:t>https://bloomchain.ru/BloomChain-3Q2018.pdf</a:t>
            </a:r>
            <a:r>
              <a:rPr lang="ru-RU" sz="800" dirty="0" smtClean="0"/>
              <a:t>)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06424"/>
            <a:ext cx="6613153" cy="552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AC79ADF3F05994EADF9B8227A6B0C62" ma:contentTypeVersion="0" ma:contentTypeDescription="Создание документа." ma:contentTypeScope="" ma:versionID="cf382bb441790e60e2ebaaad9f9eef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F98161-0F2C-4BFA-A050-E852527168F4}"/>
</file>

<file path=customXml/itemProps2.xml><?xml version="1.0" encoding="utf-8"?>
<ds:datastoreItem xmlns:ds="http://schemas.openxmlformats.org/officeDocument/2006/customXml" ds:itemID="{AF20FE14-AC59-4C06-897C-76F202A86B54}"/>
</file>

<file path=customXml/itemProps3.xml><?xml version="1.0" encoding="utf-8"?>
<ds:datastoreItem xmlns:ds="http://schemas.openxmlformats.org/officeDocument/2006/customXml" ds:itemID="{46B6394F-B96A-46B2-90B9-D3F31E13E24A}"/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5714940</TotalTime>
  <Words>835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Палитра</vt:lpstr>
      <vt:lpstr>Криптовалюта как средство повышения привлекательности Российского бизнеса </vt:lpstr>
      <vt:lpstr>Понятие криптовалюты</vt:lpstr>
      <vt:lpstr>Достоинство и недостатки</vt:lpstr>
      <vt:lpstr>Динамика капитализации рынка криптовалют</vt:lpstr>
      <vt:lpstr>Общая капитализация рынка криптовалют</vt:lpstr>
      <vt:lpstr>Факторы роста рынка криптовалют</vt:lpstr>
      <vt:lpstr>Факторы роста рынка криптовалют</vt:lpstr>
      <vt:lpstr>Факторы роста рынка криптовалют</vt:lpstr>
      <vt:lpstr>Рентабельность инвестиций (https://bloomchain.ru/BloomChain-3Q2018.pdf)</vt:lpstr>
      <vt:lpstr>Презентация PowerPoint</vt:lpstr>
      <vt:lpstr>Презентация PowerPoint</vt:lpstr>
      <vt:lpstr>Отдельные нормы проекта закона «О цифровых активах», влияющие на рынок криптовалют </vt:lpstr>
      <vt:lpstr>Административная и уголовная ответственность за??? </vt:lpstr>
      <vt:lpstr>Следствие регулирования рынка криптовалют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Финансы предприятий</dc:title>
  <dc:creator>HomeWorks</dc:creator>
  <cp:lastModifiedBy>1</cp:lastModifiedBy>
  <cp:revision>359</cp:revision>
  <dcterms:created xsi:type="dcterms:W3CDTF">2006-09-15T10:33:58Z</dcterms:created>
  <dcterms:modified xsi:type="dcterms:W3CDTF">2018-11-25T19:55:58Z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0x0101001AC79ADF3F05994EADF9B8227A6B0C62</vt:lpwstr>
  </property>
</Properties>
</file>