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9"/>
  </p:notesMasterIdLst>
  <p:sldIdLst>
    <p:sldId id="256" r:id="rId5"/>
    <p:sldId id="258" r:id="rId6"/>
    <p:sldId id="260" r:id="rId7"/>
    <p:sldId id="259" r:id="rId8"/>
    <p:sldId id="261" r:id="rId9"/>
    <p:sldId id="262" r:id="rId10"/>
    <p:sldId id="263" r:id="rId11"/>
    <p:sldId id="264" r:id="rId12"/>
    <p:sldId id="269" r:id="rId13"/>
    <p:sldId id="265" r:id="rId14"/>
    <p:sldId id="268" r:id="rId15"/>
    <p:sldId id="271" r:id="rId16"/>
    <p:sldId id="267" r:id="rId17"/>
    <p:sldId id="266" r:id="rId18"/>
  </p:sldIdLst>
  <p:sldSz cx="11161713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5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  <a:srgbClr val="3E4E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64" y="40"/>
      </p:cViewPr>
      <p:guideLst>
        <p:guide orient="horz" pos="2041"/>
        <p:guide pos="35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1411992263056089E-2"/>
          <c:w val="0.96185130666101581"/>
          <c:h val="0.80462675290135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10900</c:v>
                </c:pt>
                <c:pt idx="1">
                  <c:v>11700</c:v>
                </c:pt>
                <c:pt idx="2">
                  <c:v>13340</c:v>
                </c:pt>
                <c:pt idx="3">
                  <c:v>15000</c:v>
                </c:pt>
                <c:pt idx="4">
                  <c:v>17100</c:v>
                </c:pt>
                <c:pt idx="5">
                  <c:v>19200</c:v>
                </c:pt>
                <c:pt idx="6">
                  <c:v>21090</c:v>
                </c:pt>
                <c:pt idx="7">
                  <c:v>22180</c:v>
                </c:pt>
                <c:pt idx="8">
                  <c:v>24431</c:v>
                </c:pt>
                <c:pt idx="9">
                  <c:v>26182</c:v>
                </c:pt>
                <c:pt idx="10">
                  <c:v>27447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FE-4B77-BEF7-8B56E7F39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212800"/>
        <c:axId val="226507520"/>
      </c:barChart>
      <c:catAx>
        <c:axId val="17921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6507520"/>
        <c:crosses val="autoZero"/>
        <c:auto val="1"/>
        <c:lblAlgn val="ctr"/>
        <c:lblOffset val="100"/>
        <c:noMultiLvlLbl val="0"/>
      </c:catAx>
      <c:valAx>
        <c:axId val="2265075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9212800"/>
        <c:crosses val="autoZero"/>
        <c:crossBetween val="between"/>
      </c:valAx>
    </c:plotArea>
    <c:plotVisOnly val="1"/>
    <c:dispBlanksAs val="zero"/>
    <c:showDLblsOverMax val="0"/>
  </c:chart>
  <c:spPr>
    <a:ln cmpd="dbl">
      <a:prstDash val="solid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1411992263056089E-2"/>
          <c:w val="0.96185130666101581"/>
          <c:h val="0.80462675290135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799.1</c:v>
                </c:pt>
                <c:pt idx="1">
                  <c:v>783.2</c:v>
                </c:pt>
                <c:pt idx="2">
                  <c:v>768.5</c:v>
                </c:pt>
                <c:pt idx="3">
                  <c:v>744.5</c:v>
                </c:pt>
                <c:pt idx="4">
                  <c:v>720.5</c:v>
                </c:pt>
                <c:pt idx="5">
                  <c:v>702.3</c:v>
                </c:pt>
                <c:pt idx="6">
                  <c:v>684.5</c:v>
                </c:pt>
                <c:pt idx="7">
                  <c:v>666.1</c:v>
                </c:pt>
                <c:pt idx="8">
                  <c:v>648.9</c:v>
                </c:pt>
                <c:pt idx="9">
                  <c:v>632.5</c:v>
                </c:pt>
                <c:pt idx="10">
                  <c:v>616.29999999999995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C1-409C-9E86-4A1CCF8D9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716864"/>
        <c:axId val="218202112"/>
      </c:barChart>
      <c:catAx>
        <c:axId val="18371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8202112"/>
        <c:crosses val="autoZero"/>
        <c:auto val="1"/>
        <c:lblAlgn val="ctr"/>
        <c:lblOffset val="100"/>
        <c:noMultiLvlLbl val="0"/>
      </c:catAx>
      <c:valAx>
        <c:axId val="2182021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3716864"/>
        <c:crosses val="autoZero"/>
        <c:crossBetween val="between"/>
      </c:valAx>
    </c:plotArea>
    <c:plotVisOnly val="1"/>
    <c:dispBlanksAs val="zero"/>
    <c:showDLblsOverMax val="0"/>
  </c:chart>
  <c:spPr>
    <a:ln cmpd="dbl">
      <a:prstDash val="solid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1411992263056089E-2"/>
          <c:w val="0.96185130666101581"/>
          <c:h val="0.80462675290135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99.8</c:v>
                </c:pt>
                <c:pt idx="1">
                  <c:v>100.6</c:v>
                </c:pt>
                <c:pt idx="2">
                  <c:v>102.3</c:v>
                </c:pt>
                <c:pt idx="3">
                  <c:v>103.4</c:v>
                </c:pt>
                <c:pt idx="4">
                  <c:v>105.3</c:v>
                </c:pt>
                <c:pt idx="5">
                  <c:v>107.8</c:v>
                </c:pt>
                <c:pt idx="6">
                  <c:v>109.7</c:v>
                </c:pt>
                <c:pt idx="7">
                  <c:v>111.5</c:v>
                </c:pt>
                <c:pt idx="8">
                  <c:v>112.8</c:v>
                </c:pt>
                <c:pt idx="9">
                  <c:v>114.5</c:v>
                </c:pt>
                <c:pt idx="10">
                  <c:v>116.1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35-4434-84FC-FD67CC0F6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9309568"/>
        <c:axId val="205508544"/>
      </c:barChart>
      <c:catAx>
        <c:axId val="17930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508544"/>
        <c:crosses val="autoZero"/>
        <c:auto val="1"/>
        <c:lblAlgn val="ctr"/>
        <c:lblOffset val="100"/>
        <c:noMultiLvlLbl val="0"/>
      </c:catAx>
      <c:valAx>
        <c:axId val="20550854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79309568"/>
        <c:crosses val="autoZero"/>
        <c:crossBetween val="between"/>
      </c:valAx>
    </c:plotArea>
    <c:plotVisOnly val="1"/>
    <c:dispBlanksAs val="zero"/>
    <c:showDLblsOverMax val="0"/>
  </c:chart>
  <c:spPr>
    <a:ln cmpd="dbl">
      <a:prstDash val="solid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1411992263056089E-2"/>
          <c:w val="0.96185130666101581"/>
          <c:h val="0.80462675290135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15</c:v>
                </c:pt>
                <c:pt idx="1">
                  <c:v>21</c:v>
                </c:pt>
                <c:pt idx="2">
                  <c:v>29</c:v>
                </c:pt>
                <c:pt idx="3">
                  <c:v>34</c:v>
                </c:pt>
                <c:pt idx="4">
                  <c:v>42</c:v>
                </c:pt>
                <c:pt idx="5">
                  <c:v>55</c:v>
                </c:pt>
                <c:pt idx="6">
                  <c:v>64</c:v>
                </c:pt>
                <c:pt idx="7">
                  <c:v>90</c:v>
                </c:pt>
                <c:pt idx="8">
                  <c:v>112</c:v>
                </c:pt>
                <c:pt idx="9">
                  <c:v>106</c:v>
                </c:pt>
                <c:pt idx="10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7-4A66-AF22-D8EA868FC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138048"/>
        <c:axId val="205493312"/>
      </c:barChart>
      <c:catAx>
        <c:axId val="24313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493312"/>
        <c:crosses val="autoZero"/>
        <c:auto val="1"/>
        <c:lblAlgn val="ctr"/>
        <c:lblOffset val="100"/>
        <c:noMultiLvlLbl val="0"/>
      </c:catAx>
      <c:valAx>
        <c:axId val="20549331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3138048"/>
        <c:crosses val="autoZero"/>
        <c:crossBetween val="between"/>
      </c:valAx>
    </c:plotArea>
    <c:plotVisOnly val="1"/>
    <c:dispBlanksAs val="zero"/>
    <c:showDLblsOverMax val="0"/>
  </c:chart>
  <c:spPr>
    <a:ln cmpd="dbl">
      <a:prstDash val="solid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1411992263056089E-2"/>
          <c:w val="0.96185130666101581"/>
          <c:h val="0.80462675290135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Лист1!$A$2:$A$12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26</c:v>
                </c:pt>
                <c:pt idx="1">
                  <c:v>30</c:v>
                </c:pt>
                <c:pt idx="2">
                  <c:v>34</c:v>
                </c:pt>
                <c:pt idx="3">
                  <c:v>38</c:v>
                </c:pt>
                <c:pt idx="4">
                  <c:v>43</c:v>
                </c:pt>
                <c:pt idx="5">
                  <c:v>50</c:v>
                </c:pt>
                <c:pt idx="6">
                  <c:v>56</c:v>
                </c:pt>
                <c:pt idx="7">
                  <c:v>62</c:v>
                </c:pt>
                <c:pt idx="8">
                  <c:v>69</c:v>
                </c:pt>
                <c:pt idx="9">
                  <c:v>77</c:v>
                </c:pt>
                <c:pt idx="1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73-4D75-8507-BF1DD9634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3134464"/>
        <c:axId val="205326592"/>
      </c:barChart>
      <c:catAx>
        <c:axId val="243134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326592"/>
        <c:crosses val="autoZero"/>
        <c:auto val="1"/>
        <c:lblAlgn val="ctr"/>
        <c:lblOffset val="100"/>
        <c:noMultiLvlLbl val="0"/>
      </c:catAx>
      <c:valAx>
        <c:axId val="20532659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43134464"/>
        <c:crosses val="autoZero"/>
        <c:crossBetween val="between"/>
      </c:valAx>
    </c:plotArea>
    <c:plotVisOnly val="1"/>
    <c:dispBlanksAs val="zero"/>
    <c:showDLblsOverMax val="0"/>
  </c:chart>
  <c:spPr>
    <a:ln cmpd="dbl">
      <a:prstDash val="solid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6221CF-850C-4A57-949C-4C8998B03422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6250" y="685800"/>
            <a:ext cx="5905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62B30-403C-4DEC-BBD9-EE8CED578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7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4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3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075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31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4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4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4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1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62B30-403C-4DEC-BBD9-EE8CED578AC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2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129" y="1060530"/>
            <a:ext cx="9487457" cy="225606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5216" y="3403592"/>
            <a:ext cx="8371284" cy="156454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601" y="345010"/>
            <a:ext cx="2406744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370" y="345010"/>
            <a:ext cx="7080711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556" y="1615547"/>
            <a:ext cx="9626978" cy="269557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1556" y="4336620"/>
            <a:ext cx="9626978" cy="1417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368" y="1725046"/>
            <a:ext cx="4743728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617" y="1725046"/>
            <a:ext cx="4743728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23" y="345012"/>
            <a:ext cx="9626978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824" y="1588544"/>
            <a:ext cx="4721927" cy="7785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824" y="2367064"/>
            <a:ext cx="4721927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0620" y="1588544"/>
            <a:ext cx="4745181" cy="7785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0620" y="2367064"/>
            <a:ext cx="4745181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23" y="432013"/>
            <a:ext cx="3599943" cy="15120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181" y="933028"/>
            <a:ext cx="5650617" cy="460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823" y="1944052"/>
            <a:ext cx="3599943" cy="36015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823" y="432013"/>
            <a:ext cx="3599943" cy="151204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45181" y="933028"/>
            <a:ext cx="5650617" cy="46051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823" y="1944052"/>
            <a:ext cx="3599943" cy="360159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7369" y="345012"/>
            <a:ext cx="9626978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369" y="1725046"/>
            <a:ext cx="9626978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369" y="6006166"/>
            <a:ext cx="251138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97319" y="6006166"/>
            <a:ext cx="376707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2962" y="6006166"/>
            <a:ext cx="251138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" y="1"/>
            <a:ext cx="11161713" cy="6480175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1352936" y="355717"/>
            <a:ext cx="3822041" cy="1028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8229" y="1888747"/>
            <a:ext cx="9251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УЛЬЯНОВСКАЯ </a:t>
            </a:r>
          </a:p>
          <a:p>
            <a:r>
              <a:rPr lang="ru-RU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ОБЛАСТЬ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2" y="466561"/>
            <a:ext cx="7407672" cy="60136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88229" y="3567370"/>
            <a:ext cx="6730851" cy="43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181411"/>
            <a:ext cx="8786984" cy="1077218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61" y="239687"/>
            <a:ext cx="716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Применение системы «</a:t>
            </a:r>
            <a:r>
              <a:rPr lang="ru-RU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Инфоаналитик</a:t>
            </a:r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» при оценке эффективности деятельности органов исполнительной власти субъектов РФ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0128" y="3981705"/>
            <a:ext cx="2104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Население со временем все больше отдает предпочтение получению образования, нежели построению карьеры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298" y="1918113"/>
            <a:ext cx="2233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Активно производится компьютеризация различных сфер жизни и отраслей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F3D013B-2F40-431E-A787-F760645E1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61" y="1281568"/>
            <a:ext cx="9474243" cy="45160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832E973-6B5A-4ADD-9CE3-D530F45B6F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818" r="7846"/>
          <a:stretch/>
        </p:blipFill>
        <p:spPr>
          <a:xfrm>
            <a:off x="11725" y="2433694"/>
            <a:ext cx="3831630" cy="40464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2E9227-AECF-4122-94AD-0C735E9B6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354" y="2516325"/>
            <a:ext cx="4249369" cy="396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16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181411"/>
            <a:ext cx="8786984" cy="1077218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61" y="239687"/>
            <a:ext cx="716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Применение системы «</a:t>
            </a:r>
            <a:r>
              <a:rPr lang="ru-RU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Инфоаналитик</a:t>
            </a:r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» при оценке эффективности деятельности органов исполнительной власти субъектов РФ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0128" y="3981705"/>
            <a:ext cx="2104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Население со временем все больше отдает предпочтение получению образования, нежели построению карьеры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298" y="1918113"/>
            <a:ext cx="2233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Активно производится компьютеризация различных сфер жизни и отраслей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8BA709-5DAC-43EF-9EF7-5285BBA51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128" y="1478213"/>
            <a:ext cx="7397393" cy="49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34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181411"/>
            <a:ext cx="8786984" cy="1077218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61" y="239687"/>
            <a:ext cx="716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Применение системы «</a:t>
            </a:r>
            <a:r>
              <a:rPr lang="ru-RU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Инфоаналитик</a:t>
            </a:r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» при оценке эффективности деятельности органов исполнительной власти субъектов РФ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0128" y="3981705"/>
            <a:ext cx="2104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Население со временем все больше отдает предпочтение получению образования, нежели построению карьеры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298" y="1918113"/>
            <a:ext cx="2233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Активно производится компьютеризация различных сфер жизни и отраслей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10774A-C484-4036-A8DC-20C3783ED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6" y="1318978"/>
            <a:ext cx="11149988" cy="50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5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458195"/>
            <a:ext cx="6578646" cy="5236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93" y="519965"/>
            <a:ext cx="716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ВЫВОД:</a:t>
            </a:r>
          </a:p>
        </p:txBody>
      </p:sp>
      <p:sp>
        <p:nvSpPr>
          <p:cNvPr id="32" name="Овал 31"/>
          <p:cNvSpPr/>
          <p:nvPr/>
        </p:nvSpPr>
        <p:spPr>
          <a:xfrm>
            <a:off x="6868621" y="1373895"/>
            <a:ext cx="2443173" cy="2376170"/>
          </a:xfrm>
          <a:prstGeom prst="ellipse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33" name="Овал 32"/>
          <p:cNvSpPr/>
          <p:nvPr/>
        </p:nvSpPr>
        <p:spPr>
          <a:xfrm>
            <a:off x="3605417" y="1800882"/>
            <a:ext cx="3674613" cy="33988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31" name="Овал 30"/>
          <p:cNvSpPr/>
          <p:nvPr/>
        </p:nvSpPr>
        <p:spPr>
          <a:xfrm>
            <a:off x="1584706" y="3750065"/>
            <a:ext cx="2588710" cy="2490179"/>
          </a:xfrm>
          <a:prstGeom prst="ellipse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44991" y="2838592"/>
            <a:ext cx="29954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56569"/>
                </a:solidFill>
              </a:rPr>
              <a:t>Ульяновск и Ульяновская область –  быстро развивающиеся субъекты РФ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0128" y="3981705"/>
            <a:ext cx="2104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Население со временем все больше отдает предпочтение получению образования, нежели построению карьеры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298" y="1918113"/>
            <a:ext cx="2233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Активно производится компьютеризация различных сфер жизни и отраслей</a:t>
            </a:r>
          </a:p>
        </p:txBody>
      </p:sp>
    </p:spTree>
    <p:extLst>
      <p:ext uri="{BB962C8B-B14F-4D97-AF65-F5344CB8AC3E}">
        <p14:creationId xmlns:p14="http://schemas.microsoft.com/office/powerpoint/2010/main" val="418892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458195"/>
            <a:ext cx="6578646" cy="5236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93" y="519965"/>
            <a:ext cx="716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ВЫВОД:</a:t>
            </a:r>
          </a:p>
        </p:txBody>
      </p:sp>
      <p:sp>
        <p:nvSpPr>
          <p:cNvPr id="33" name="Овал 32"/>
          <p:cNvSpPr/>
          <p:nvPr/>
        </p:nvSpPr>
        <p:spPr>
          <a:xfrm>
            <a:off x="4099961" y="2230687"/>
            <a:ext cx="3862183" cy="36500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31" name="Овал 30"/>
          <p:cNvSpPr/>
          <p:nvPr/>
        </p:nvSpPr>
        <p:spPr>
          <a:xfrm>
            <a:off x="1889506" y="1772480"/>
            <a:ext cx="2588710" cy="2490179"/>
          </a:xfrm>
          <a:prstGeom prst="ellipse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219366" y="3455523"/>
            <a:ext cx="3623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256569"/>
                </a:solidFill>
              </a:rPr>
              <a:t>           </a:t>
            </a:r>
            <a:r>
              <a:rPr lang="ru-RU" sz="3600" dirty="0">
                <a:solidFill>
                  <a:srgbClr val="256569"/>
                </a:solidFill>
              </a:rPr>
              <a:t>СПАСИБО </a:t>
            </a:r>
          </a:p>
          <a:p>
            <a:pPr algn="ctr"/>
            <a:r>
              <a:rPr lang="ru-RU" sz="3600" dirty="0">
                <a:solidFill>
                  <a:srgbClr val="256569"/>
                </a:solidFill>
              </a:rPr>
              <a:t> 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2613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458195"/>
            <a:ext cx="6578646" cy="5236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61" y="496122"/>
            <a:ext cx="673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Ульяновская область. Общие данные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77296" y="1474216"/>
            <a:ext cx="2443173" cy="2376170"/>
          </a:xfrm>
          <a:prstGeom prst="ellipse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2000" dirty="0"/>
              <a:t>ПЛОЩАДЬ</a:t>
            </a:r>
            <a:r>
              <a:rPr lang="ru-RU" dirty="0"/>
              <a:t>: 37 181 км²</a:t>
            </a:r>
          </a:p>
          <a:p>
            <a:pPr algn="ctr"/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1453677" y="3089276"/>
            <a:ext cx="2133585" cy="192820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56569"/>
                </a:solidFill>
              </a:rPr>
              <a:t> НАСЕЛЕНИЕ:</a:t>
            </a:r>
          </a:p>
          <a:p>
            <a:pPr algn="ctr"/>
            <a:r>
              <a:rPr lang="ru-RU" dirty="0">
                <a:solidFill>
                  <a:srgbClr val="256569"/>
                </a:solidFill>
              </a:rPr>
              <a:t>1 238 424 человек</a:t>
            </a:r>
          </a:p>
        </p:txBody>
      </p:sp>
      <p:sp>
        <p:nvSpPr>
          <p:cNvPr id="31" name="Овал 30"/>
          <p:cNvSpPr/>
          <p:nvPr/>
        </p:nvSpPr>
        <p:spPr>
          <a:xfrm>
            <a:off x="1622216" y="1192861"/>
            <a:ext cx="1397270" cy="122209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68215" y="4475428"/>
            <a:ext cx="1612923" cy="1468171"/>
          </a:xfrm>
          <a:prstGeom prst="ellipse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786" y="1494301"/>
            <a:ext cx="7730367" cy="44492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30554" y="4609348"/>
            <a:ext cx="135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плотность населения:</a:t>
            </a:r>
          </a:p>
          <a:p>
            <a:r>
              <a:rPr lang="ru-RU" dirty="0">
                <a:solidFill>
                  <a:schemeClr val="bg1"/>
                </a:solidFill>
              </a:rPr>
              <a:t>33,31</a:t>
            </a:r>
          </a:p>
          <a:p>
            <a:r>
              <a:rPr lang="ru-RU" dirty="0">
                <a:solidFill>
                  <a:schemeClr val="bg1"/>
                </a:solidFill>
              </a:rPr>
              <a:t>чел./км²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994" y="1474215"/>
            <a:ext cx="1418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56569"/>
                </a:solidFill>
              </a:rPr>
              <a:t>ОБЛ. ЦЕНТР:</a:t>
            </a:r>
          </a:p>
          <a:p>
            <a:pPr algn="ctr"/>
            <a:r>
              <a:rPr lang="ru-RU" dirty="0">
                <a:solidFill>
                  <a:srgbClr val="256569"/>
                </a:solidFill>
              </a:rPr>
              <a:t>УЛЬЯНОВСК</a:t>
            </a:r>
          </a:p>
        </p:txBody>
      </p:sp>
    </p:spTree>
    <p:extLst>
      <p:ext uri="{BB962C8B-B14F-4D97-AF65-F5344CB8AC3E}">
        <p14:creationId xmlns:p14="http://schemas.microsoft.com/office/powerpoint/2010/main" val="25073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458195"/>
            <a:ext cx="6578646" cy="5236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61" y="496122"/>
            <a:ext cx="673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Средний уровень заработной платы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48445627"/>
              </p:ext>
            </p:extLst>
          </p:nvPr>
        </p:nvGraphicFramePr>
        <p:xfrm>
          <a:off x="194592" y="933696"/>
          <a:ext cx="7323973" cy="330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263375"/>
              </p:ext>
            </p:extLst>
          </p:nvPr>
        </p:nvGraphicFramePr>
        <p:xfrm>
          <a:off x="113361" y="4607169"/>
          <a:ext cx="10891677" cy="161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9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3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8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74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44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56389">
                <a:tc>
                  <a:txBody>
                    <a:bodyPr/>
                    <a:lstStyle/>
                    <a:p>
                      <a:r>
                        <a:rPr lang="ru-RU" dirty="0"/>
                        <a:t>Сред.</a:t>
                      </a:r>
                    </a:p>
                    <a:p>
                      <a:r>
                        <a:rPr lang="ru-RU" dirty="0"/>
                        <a:t>з</a:t>
                      </a:r>
                      <a:r>
                        <a:rPr lang="en-US" dirty="0"/>
                        <a:t>/</a:t>
                      </a:r>
                      <a:r>
                        <a:rPr lang="ru-RU" dirty="0"/>
                        <a:t>п 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10 900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11 700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13 340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15 000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17 100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19 200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21 090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22 180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24 430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26 180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27 450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76" y="1952380"/>
            <a:ext cx="3019425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18565" y="3707480"/>
            <a:ext cx="3384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Средняя зарплата за 10 лет: 18 960 р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81318" y="4199517"/>
            <a:ext cx="3942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Средняя зарплата по РФ за 10 лет: 29 346 р</a:t>
            </a:r>
          </a:p>
        </p:txBody>
      </p:sp>
      <p:sp>
        <p:nvSpPr>
          <p:cNvPr id="11" name="Овал 10"/>
          <p:cNvSpPr/>
          <p:nvPr/>
        </p:nvSpPr>
        <p:spPr>
          <a:xfrm>
            <a:off x="8700814" y="2177805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340899" y="3797382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7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458195"/>
            <a:ext cx="6578646" cy="5236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61" y="496122"/>
            <a:ext cx="673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Число трудоспособного населения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83744"/>
              </p:ext>
            </p:extLst>
          </p:nvPr>
        </p:nvGraphicFramePr>
        <p:xfrm>
          <a:off x="113361" y="4642338"/>
          <a:ext cx="10891677" cy="161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4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7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0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4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96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30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285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874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6441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856389">
                <a:tc>
                  <a:txBody>
                    <a:bodyPr/>
                    <a:lstStyle/>
                    <a:p>
                      <a:r>
                        <a:rPr lang="ru-RU" dirty="0" err="1"/>
                        <a:t>Насе-ление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т.ч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799,1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783,2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768,5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744,5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720,5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702,3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684,5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666,1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648,9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632,5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616,3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77323313"/>
              </p:ext>
            </p:extLst>
          </p:nvPr>
        </p:nvGraphicFramePr>
        <p:xfrm>
          <a:off x="298093" y="981846"/>
          <a:ext cx="7298462" cy="327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42414" y="3599900"/>
            <a:ext cx="361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Среднее число трудоспособного населения за 10 лет: 706,3 тыс. чел.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76" y="1952380"/>
            <a:ext cx="3019425" cy="6096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368821" y="3693666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935191" y="2177802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60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458195"/>
            <a:ext cx="6578646" cy="5236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61" y="496122"/>
            <a:ext cx="673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Book Antiqua" panose="02040602050305030304" pitchFamily="18" charset="0"/>
              </a:rPr>
              <a:t>Число учащихся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256284"/>
              </p:ext>
            </p:extLst>
          </p:nvPr>
        </p:nvGraphicFramePr>
        <p:xfrm>
          <a:off x="113361" y="4654061"/>
          <a:ext cx="10993313" cy="161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2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7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57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24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02676">
                <a:tc>
                  <a:txBody>
                    <a:bodyPr/>
                    <a:lstStyle/>
                    <a:p>
                      <a:r>
                        <a:rPr lang="ru-RU" dirty="0"/>
                        <a:t>Уча-</a:t>
                      </a:r>
                    </a:p>
                    <a:p>
                      <a:r>
                        <a:rPr lang="ru-RU" dirty="0" err="1"/>
                        <a:t>щиеся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т.ч</a:t>
                      </a:r>
                      <a:r>
                        <a:rPr lang="ru-RU" dirty="0"/>
                        <a:t>.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99,8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100,6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102,3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103,4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105,3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107,8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109,7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111,5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112,8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114,5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116,1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214603535"/>
              </p:ext>
            </p:extLst>
          </p:nvPr>
        </p:nvGraphicFramePr>
        <p:xfrm>
          <a:off x="298093" y="981846"/>
          <a:ext cx="7298462" cy="327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25227" y="3599899"/>
            <a:ext cx="361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Среднее число учащихся за 10 лет: 107,6 тыс. чел.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76" y="1952380"/>
            <a:ext cx="3019425" cy="6096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529438" y="3693665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534877" y="2177805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3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458195"/>
            <a:ext cx="6578646" cy="5236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93" y="504674"/>
            <a:ext cx="716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Число гос. органов, использующих компьютеры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24876"/>
              </p:ext>
            </p:extLst>
          </p:nvPr>
        </p:nvGraphicFramePr>
        <p:xfrm>
          <a:off x="110393" y="4665357"/>
          <a:ext cx="10993313" cy="161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2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7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57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24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02676">
                <a:tc>
                  <a:txBody>
                    <a:bodyPr/>
                    <a:lstStyle/>
                    <a:p>
                      <a:r>
                        <a:rPr lang="ru-RU" dirty="0"/>
                        <a:t>Число учреждений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15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21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29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34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42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55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64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90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112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106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129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4653276"/>
              </p:ext>
            </p:extLst>
          </p:nvPr>
        </p:nvGraphicFramePr>
        <p:xfrm>
          <a:off x="298093" y="981846"/>
          <a:ext cx="7298462" cy="327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25227" y="3436914"/>
            <a:ext cx="361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Среднее число гос. органов, использующих компьютеры за 10 лет:</a:t>
            </a:r>
          </a:p>
          <a:p>
            <a:r>
              <a:rPr lang="ru-RU" sz="1600" dirty="0"/>
              <a:t>64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76" y="1952380"/>
            <a:ext cx="3019425" cy="6096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529438" y="3533124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948949" y="2216634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97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458195"/>
            <a:ext cx="6578646" cy="5236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93" y="504674"/>
            <a:ext cx="716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Число компьютеров на 100 человек населения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465359"/>
              </p:ext>
            </p:extLst>
          </p:nvPr>
        </p:nvGraphicFramePr>
        <p:xfrm>
          <a:off x="110393" y="4665357"/>
          <a:ext cx="10993313" cy="161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9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2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0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2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02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719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57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24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02676">
                <a:tc>
                  <a:txBody>
                    <a:bodyPr/>
                    <a:lstStyle/>
                    <a:p>
                      <a:r>
                        <a:rPr lang="ru-RU" dirty="0"/>
                        <a:t>Число учреждений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26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30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34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38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43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50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56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62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69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77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80</a:t>
                      </a:r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20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Год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2009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2010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2016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2017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2018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359407722"/>
              </p:ext>
            </p:extLst>
          </p:nvPr>
        </p:nvGraphicFramePr>
        <p:xfrm>
          <a:off x="298093" y="981846"/>
          <a:ext cx="7298462" cy="3273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25227" y="3436914"/>
            <a:ext cx="3619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Среднее компьютеров на 100 человек населения за 10 лет:  51 – 52 </a:t>
            </a:r>
          </a:p>
          <a:p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76" y="1952380"/>
            <a:ext cx="3019425" cy="609600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529438" y="3533124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46842" y="2216634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9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458195"/>
            <a:ext cx="6578646" cy="523651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93" y="504674"/>
            <a:ext cx="716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Доступность мобильного интернета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76" y="1952380"/>
            <a:ext cx="3019425" cy="609600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9753161" y="2226642"/>
            <a:ext cx="195789" cy="15874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05726" y="1373895"/>
            <a:ext cx="2443173" cy="2376170"/>
          </a:xfrm>
          <a:prstGeom prst="ellipse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  <a:p>
            <a:pPr algn="ctr"/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42573" y="1684817"/>
            <a:ext cx="1969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ПЛОЩАДЬ ПОКРЫТИЯ ТЕРРИТОРИИ ОПЕРАТОРАМИ СОСТАВЛЯЕТ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~</a:t>
            </a:r>
            <a:r>
              <a:rPr lang="ru-RU" dirty="0">
                <a:solidFill>
                  <a:schemeClr val="bg1"/>
                </a:solidFill>
              </a:rPr>
              <a:t> 73% </a:t>
            </a:r>
          </a:p>
        </p:txBody>
      </p:sp>
      <p:sp>
        <p:nvSpPr>
          <p:cNvPr id="18" name="Овал 17"/>
          <p:cNvSpPr/>
          <p:nvPr/>
        </p:nvSpPr>
        <p:spPr>
          <a:xfrm>
            <a:off x="2429230" y="1417756"/>
            <a:ext cx="1776574" cy="17152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398190" y="2629942"/>
            <a:ext cx="2004645" cy="1939681"/>
          </a:xfrm>
          <a:prstGeom prst="ellipse">
            <a:avLst/>
          </a:prstGeom>
          <a:solidFill>
            <a:srgbClr val="256569"/>
          </a:solidFill>
          <a:ln>
            <a:solidFill>
              <a:srgbClr val="3E4E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13" y="1952380"/>
            <a:ext cx="1626207" cy="6132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594" y="3296537"/>
            <a:ext cx="1628909" cy="629845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1427312" y="3216897"/>
            <a:ext cx="2007551" cy="18951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47802" y="3537436"/>
            <a:ext cx="1776574" cy="1715267"/>
          </a:xfrm>
          <a:prstGeom prst="ellipse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116273" y="1813171"/>
            <a:ext cx="2004645" cy="193968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761" y="3883789"/>
            <a:ext cx="1622287" cy="540762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226172" y="4487899"/>
            <a:ext cx="1776574" cy="1715267"/>
          </a:xfrm>
          <a:prstGeom prst="ellipse">
            <a:avLst/>
          </a:prstGeom>
          <a:solidFill>
            <a:srgbClr val="256569"/>
          </a:solidFill>
          <a:ln>
            <a:solidFill>
              <a:srgbClr val="2565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130620" y="4164479"/>
            <a:ext cx="1776574" cy="17152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610" y="4803590"/>
            <a:ext cx="1587844" cy="43704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805" y="3943494"/>
            <a:ext cx="962113" cy="9621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03" y="4743161"/>
            <a:ext cx="2373923" cy="10836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35" y="2069556"/>
            <a:ext cx="1395350" cy="129456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206152" y="3296537"/>
            <a:ext cx="2375071" cy="2339102"/>
          </a:xfrm>
          <a:prstGeom prst="rect">
            <a:avLst/>
          </a:prstGeom>
          <a:noFill/>
          <a:ln>
            <a:solidFill>
              <a:srgbClr val="256569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В</a:t>
            </a:r>
            <a:r>
              <a:rPr lang="ru-RU" dirty="0"/>
              <a:t> </a:t>
            </a:r>
            <a:r>
              <a:rPr lang="ru-RU" sz="1600" dirty="0"/>
              <a:t>силу того, что в Ульяновской области достаточно много полей и лесов, сигнал распространяется отнюдь не по всей территории области , однако по большей её части.</a:t>
            </a:r>
          </a:p>
        </p:txBody>
      </p:sp>
    </p:spTree>
    <p:extLst>
      <p:ext uri="{BB962C8B-B14F-4D97-AF65-F5344CB8AC3E}">
        <p14:creationId xmlns:p14="http://schemas.microsoft.com/office/powerpoint/2010/main" val="338441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11725" y="181411"/>
            <a:ext cx="8786984" cy="1077218"/>
          </a:xfrm>
          <a:prstGeom prst="homePlate">
            <a:avLst/>
          </a:prstGeom>
          <a:solidFill>
            <a:srgbClr val="2565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9" b="55757"/>
          <a:stretch/>
        </p:blipFill>
        <p:spPr>
          <a:xfrm>
            <a:off x="8798709" y="404274"/>
            <a:ext cx="2104694" cy="5775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361" y="5353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61" y="239687"/>
            <a:ext cx="7169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Применение системы «</a:t>
            </a:r>
            <a:r>
              <a:rPr lang="ru-RU" sz="2000" dirty="0" err="1">
                <a:solidFill>
                  <a:schemeClr val="bg1"/>
                </a:solidFill>
                <a:latin typeface="Book Antiqua" panose="02040602050305030304" pitchFamily="18" charset="0"/>
              </a:rPr>
              <a:t>Инфоаналитик</a:t>
            </a:r>
            <a:r>
              <a:rPr lang="ru-RU" sz="2000" dirty="0">
                <a:solidFill>
                  <a:schemeClr val="bg1"/>
                </a:solidFill>
                <a:latin typeface="Book Antiqua" panose="02040602050305030304" pitchFamily="18" charset="0"/>
              </a:rPr>
              <a:t>» при оценке эффективности деятельности органов исполнительной власти субъектов РФ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0128" y="3981705"/>
            <a:ext cx="21048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Население со временем все больше отдает предпочтение получению образования, нежели построению карьеры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3298" y="1918113"/>
            <a:ext cx="2233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Активно производится компьютеризация различных сфер жизни и отраслей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1F182F-D646-4E25-B7BE-AA1D189C0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226" y="1547737"/>
            <a:ext cx="9539965" cy="44256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F2A021-E0D7-495E-A50B-25BD9B7554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5318"/>
          <a:stretch/>
        </p:blipFill>
        <p:spPr>
          <a:xfrm>
            <a:off x="11725" y="1551017"/>
            <a:ext cx="1590273" cy="45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97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570809ACB22064C9C52E0DE52F86382" ma:contentTypeVersion="0" ma:contentTypeDescription="Создание документа." ma:contentTypeScope="" ma:versionID="f471d603c0f7c286d4f6d1b30f3ed3c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A0B19B-EE9D-4BC6-85F7-2405A6C2CA7E}"/>
</file>

<file path=customXml/itemProps2.xml><?xml version="1.0" encoding="utf-8"?>
<ds:datastoreItem xmlns:ds="http://schemas.openxmlformats.org/officeDocument/2006/customXml" ds:itemID="{77F78A8B-7EE1-459B-81DE-8E382C3F86C9}"/>
</file>

<file path=customXml/itemProps3.xml><?xml version="1.0" encoding="utf-8"?>
<ds:datastoreItem xmlns:ds="http://schemas.openxmlformats.org/officeDocument/2006/customXml" ds:itemID="{FE14FB3A-98B0-4541-A9B6-6A9A9A4E971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505</TotalTime>
  <Words>501</Words>
  <Application>Microsoft Office PowerPoint</Application>
  <PresentationFormat>Произвольный</PresentationFormat>
  <Paragraphs>297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UK Student</cp:lastModifiedBy>
  <cp:revision>57</cp:revision>
  <dcterms:created xsi:type="dcterms:W3CDTF">2016-09-22T16:49:19Z</dcterms:created>
  <dcterms:modified xsi:type="dcterms:W3CDTF">2019-03-22T06:20:10Z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0x010100B570809ACB22064C9C52E0DE52F86382</vt:lpwstr>
  </property>
</Properties>
</file>