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56" r:id="rId2"/>
    <p:sldId id="339" r:id="rId3"/>
    <p:sldId id="358" r:id="rId4"/>
    <p:sldId id="342" r:id="rId5"/>
    <p:sldId id="340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41" r:id="rId17"/>
    <p:sldId id="343" r:id="rId18"/>
    <p:sldId id="346" r:id="rId19"/>
    <p:sldId id="344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7" r:id="rId28"/>
    <p:sldId id="354" r:id="rId29"/>
    <p:sldId id="355" r:id="rId30"/>
    <p:sldId id="356" r:id="rId31"/>
    <p:sldId id="359" r:id="rId32"/>
    <p:sldId id="257" r:id="rId33"/>
  </p:sldIdLst>
  <p:sldSz cx="18288000" cy="10287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Clear Sans Thin Bold" panose="020B0604020202020204" charset="0"/>
      <p:regular r:id="rId40"/>
    </p:embeddedFont>
    <p:embeddedFont>
      <p:font typeface="Montserrat" panose="00000500000000000000" pitchFamily="2" charset="-52"/>
      <p:regular r:id="rId41"/>
      <p:bold r:id="rId42"/>
      <p:italic r:id="rId43"/>
      <p:boldItalic r:id="rId44"/>
    </p:embeddedFont>
    <p:embeddedFont>
      <p:font typeface="Montserrat Semi-Bold" panose="020B0604020202020204" charset="-52"/>
      <p:regular r:id="rId45"/>
    </p:embeddedFont>
    <p:embeddedFont>
      <p:font typeface="Montserrat Semi-Bold Bold" panose="020B0604020202020204" charset="-52"/>
      <p:regular r:id="rId46"/>
    </p:embeddedFont>
    <p:embeddedFont>
      <p:font typeface="Open Sans" panose="020B0606030504020204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17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3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92;&#1083;&#1101;&#1096;&#1082;&#1072;\&#1053;&#1055;&#1040;%20&#1057;&#1058;&#1040;&#1058;%20&#1048;&#1053;&#1060;&#1054;&#1056;&#1052;\&#1088;&#1072;&#1089;&#1095;&#1077;&#1090;&#1099;%20Excel\&#1074;&#1085;&#1077;&#1073;%20&#1092;&#1086;&#1085;&#1076;&#1099;\&#1087;&#1077;&#1085;&#1089;&#1080;&#1086;&#1085;&#1085;&#1099;&#1077;%20&#1088;&#1072;&#1089;&#1095;&#1077;&#1090;&#1099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2565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'[пенсионные расчеты.xlsx]Лист6'!$A$1:$A$14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'[пенсионные расчеты.xlsx]Лист6'!$B$1:$B$14</c:f>
              <c:numCache>
                <c:formatCode>General</c:formatCode>
                <c:ptCount val="14"/>
                <c:pt idx="0">
                  <c:v>415000</c:v>
                </c:pt>
                <c:pt idx="1">
                  <c:v>463000</c:v>
                </c:pt>
                <c:pt idx="2">
                  <c:v>512000</c:v>
                </c:pt>
                <c:pt idx="3">
                  <c:v>568000</c:v>
                </c:pt>
                <c:pt idx="4">
                  <c:v>624000</c:v>
                </c:pt>
                <c:pt idx="5">
                  <c:v>711000</c:v>
                </c:pt>
                <c:pt idx="6">
                  <c:v>796000</c:v>
                </c:pt>
                <c:pt idx="7">
                  <c:v>876000</c:v>
                </c:pt>
                <c:pt idx="8">
                  <c:v>1021000</c:v>
                </c:pt>
                <c:pt idx="9">
                  <c:v>1150000</c:v>
                </c:pt>
                <c:pt idx="10">
                  <c:v>1292000</c:v>
                </c:pt>
                <c:pt idx="11">
                  <c:v>1465000</c:v>
                </c:pt>
                <c:pt idx="12">
                  <c:v>1565000</c:v>
                </c:pt>
                <c:pt idx="13">
                  <c:v>1917000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B4-4355-9007-2F60D83CDF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1810032"/>
        <c:axId val="271815440"/>
      </c:barChart>
      <c:catAx>
        <c:axId val="27181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815440"/>
        <c:crosses val="autoZero"/>
        <c:auto val="1"/>
        <c:lblAlgn val="ctr"/>
        <c:lblOffset val="100"/>
        <c:noMultiLvlLbl val="0"/>
      </c:catAx>
      <c:valAx>
        <c:axId val="27181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181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3E30B-F0CD-46D5-99C1-0CE5C89B682C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12C0D-2EC9-4BCA-AA31-92D18EC6D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ектор слева">
  <p:cSld name="Лектор слев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62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frf.ru/files/id/pensii/CHAES3.doc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frf.ru/files/id/pensii/CHAES3.doc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hyperlink" Target="https://www.youtube.com/channel/UCofgsJutLizqgNmK8uNu7Pg/about" TargetMode="External"/><Relationship Id="rId2" Type="http://schemas.openxmlformats.org/officeDocument/2006/relationships/hyperlink" Target="https://vk.com/ifgf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hyperlink" Target="https://t.me/fingramota_ifg" TargetMode="External"/><Relationship Id="rId9" Type="http://schemas.openxmlformats.org/officeDocument/2006/relationships/hyperlink" Target="http://www.fa.ru/org/science/ifg/Pages/about.aspx" TargetMode="External"/><Relationship Id="rId14" Type="http://schemas.openxmlformats.org/officeDocument/2006/relationships/hyperlink" Target="https://t.me/bizgramota_if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"/>
          <p:cNvSpPr/>
          <p:nvPr/>
        </p:nvSpPr>
        <p:spPr>
          <a:xfrm>
            <a:off x="13577582" y="0"/>
            <a:ext cx="4704801" cy="10287000"/>
          </a:xfrm>
          <a:custGeom>
            <a:avLst/>
            <a:gdLst/>
            <a:ahLst/>
            <a:cxnLst/>
            <a:rect l="l" t="t" r="r" b="b"/>
            <a:pathLst>
              <a:path w="3767609" h="6858000" extrusionOk="0">
                <a:moveTo>
                  <a:pt x="0" y="0"/>
                </a:moveTo>
                <a:lnTo>
                  <a:pt x="3767609" y="0"/>
                </a:lnTo>
                <a:lnTo>
                  <a:pt x="376760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7A8C7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r>
              <a:rPr lang="ru-RU" sz="285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ф</a:t>
            </a:r>
            <a:endParaRPr sz="2700" dirty="0"/>
          </a:p>
        </p:txBody>
      </p:sp>
      <p:sp>
        <p:nvSpPr>
          <p:cNvPr id="19" name="Google Shape;19;p1"/>
          <p:cNvSpPr/>
          <p:nvPr/>
        </p:nvSpPr>
        <p:spPr>
          <a:xfrm>
            <a:off x="12636587" y="-1033182"/>
            <a:ext cx="5069982" cy="12810561"/>
          </a:xfrm>
          <a:custGeom>
            <a:avLst/>
            <a:gdLst/>
            <a:ahLst/>
            <a:cxnLst/>
            <a:rect l="l" t="t" r="r" b="b"/>
            <a:pathLst>
              <a:path w="3379988" h="8540374" extrusionOk="0">
                <a:moveTo>
                  <a:pt x="0" y="0"/>
                </a:moveTo>
                <a:lnTo>
                  <a:pt x="88731" y="20479"/>
                </a:lnTo>
                <a:cubicBezTo>
                  <a:pt x="1981428" y="507449"/>
                  <a:pt x="3379988" y="2225492"/>
                  <a:pt x="3379988" y="4270187"/>
                </a:cubicBezTo>
                <a:cubicBezTo>
                  <a:pt x="3379988" y="6314882"/>
                  <a:pt x="1981428" y="8032926"/>
                  <a:pt x="88731" y="8519895"/>
                </a:cubicBezTo>
                <a:lnTo>
                  <a:pt x="0" y="8540374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"/>
          <p:cNvSpPr/>
          <p:nvPr/>
        </p:nvSpPr>
        <p:spPr>
          <a:xfrm>
            <a:off x="12636587" y="-867752"/>
            <a:ext cx="4488552" cy="12479703"/>
          </a:xfrm>
          <a:custGeom>
            <a:avLst/>
            <a:gdLst/>
            <a:ahLst/>
            <a:cxnLst/>
            <a:rect l="l" t="t" r="r" b="b"/>
            <a:pathLst>
              <a:path w="2992368" h="8319802" extrusionOk="0">
                <a:moveTo>
                  <a:pt x="0" y="0"/>
                </a:moveTo>
                <a:lnTo>
                  <a:pt x="113209" y="38306"/>
                </a:lnTo>
                <a:cubicBezTo>
                  <a:pt x="1793328" y="653480"/>
                  <a:pt x="2992368" y="2266665"/>
                  <a:pt x="2992368" y="4159901"/>
                </a:cubicBezTo>
                <a:cubicBezTo>
                  <a:pt x="2992368" y="6053137"/>
                  <a:pt x="1793328" y="7666322"/>
                  <a:pt x="113209" y="8281497"/>
                </a:cubicBezTo>
                <a:lnTo>
                  <a:pt x="0" y="8319802"/>
                </a:lnTo>
                <a:close/>
              </a:path>
            </a:pathLst>
          </a:custGeom>
          <a:solidFill>
            <a:schemeClr val="lt1">
              <a:alpha val="29803"/>
            </a:schemeClr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/>
          <p:nvPr/>
        </p:nvSpPr>
        <p:spPr>
          <a:xfrm>
            <a:off x="12636587" y="-651998"/>
            <a:ext cx="3930381" cy="12048195"/>
          </a:xfrm>
          <a:custGeom>
            <a:avLst/>
            <a:gdLst/>
            <a:ahLst/>
            <a:cxnLst/>
            <a:rect l="l" t="t" r="r" b="b"/>
            <a:pathLst>
              <a:path w="2620254" h="8032130" extrusionOk="0">
                <a:moveTo>
                  <a:pt x="0" y="0"/>
                </a:moveTo>
                <a:lnTo>
                  <a:pt x="134719" y="60906"/>
                </a:lnTo>
                <a:cubicBezTo>
                  <a:pt x="1605387" y="769546"/>
                  <a:pt x="2620254" y="2274288"/>
                  <a:pt x="2620254" y="4016065"/>
                </a:cubicBezTo>
                <a:cubicBezTo>
                  <a:pt x="2620254" y="5757842"/>
                  <a:pt x="1605387" y="7262585"/>
                  <a:pt x="134719" y="7971225"/>
                </a:cubicBezTo>
                <a:lnTo>
                  <a:pt x="0" y="80321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/>
            <a:endParaRPr sz="2850">
              <a:solidFill>
                <a:srgbClr val="49A3E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"/>
          <p:cNvSpPr txBox="1"/>
          <p:nvPr/>
        </p:nvSpPr>
        <p:spPr>
          <a:xfrm>
            <a:off x="990600" y="3124482"/>
            <a:ext cx="15240000" cy="277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ru-RU" sz="6000" b="1" dirty="0"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Пенсионное обеспечение граждан: из чего состоит и что нужно знать о пенсионных баллах</a:t>
            </a:r>
            <a:endParaRPr lang="ru-RU" sz="60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Google Shape;23;p1"/>
          <p:cNvSpPr/>
          <p:nvPr/>
        </p:nvSpPr>
        <p:spPr>
          <a:xfrm>
            <a:off x="962891" y="7221632"/>
            <a:ext cx="14464553" cy="247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>
              <a:lnSpc>
                <a:spcPts val="2499"/>
              </a:lnSpc>
            </a:pPr>
            <a: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Балынин Игорь Викторович</a:t>
            </a: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ru-RU" sz="4200" b="1" dirty="0">
                <a:solidFill>
                  <a:srgbClr val="17A8C7"/>
                </a:solidFill>
                <a:latin typeface="Montserrat" panose="000005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800" b="0" i="0" dirty="0">
                <a:effectLst/>
                <a:latin typeface="Montserrat Semi-Bold Bold" panose="020B0604020202020204" charset="-52"/>
              </a:rPr>
              <a:t>эксперт Института финансовой грамотности, доцент, доцент Департамента общественных финансов Финансового факультета Финансового университета</a:t>
            </a:r>
          </a:p>
          <a:p>
            <a:pPr>
              <a:lnSpc>
                <a:spcPts val="2499"/>
              </a:lnSpc>
            </a:pPr>
            <a:endParaRPr lang="ru-RU" sz="4000" dirty="0">
              <a:latin typeface="Montserrat Semi-Bold Bold" panose="020B0604020202020204" charset="-52"/>
            </a:endParaRPr>
          </a:p>
          <a:p>
            <a:pPr algn="l"/>
            <a:endParaRPr lang="ru-RU" sz="2700" dirty="0">
              <a:latin typeface="Montserrat" panose="000005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B434F3-9AB7-45EB-A554-5F848497763B}"/>
              </a:ext>
            </a:extLst>
          </p:cNvPr>
          <p:cNvSpPr txBox="1"/>
          <p:nvPr/>
        </p:nvSpPr>
        <p:spPr>
          <a:xfrm>
            <a:off x="7621200" y="768480"/>
            <a:ext cx="7010400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99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ИНСТИТУТ</a:t>
            </a:r>
            <a:r>
              <a:rPr lang="en-US" sz="1600" b="1" dirty="0"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ФИНАНСОВОЙ ГРАМОТНОСТИ -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Ф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ЕДЕРАЛЬНЫЙ МЕТОДИЧЕСКИЙ 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Ц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ЕНТР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ПО ФИНАНСОВОЙ ГРАМОТНОСТИ</a:t>
            </a:r>
            <a:r>
              <a:rPr lang="ru-RU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 ВЗРОСЛОГО </a:t>
            </a:r>
            <a:r>
              <a:rPr lang="en-US" sz="1600" b="1" dirty="0">
                <a:solidFill>
                  <a:srgbClr val="17A8C7"/>
                </a:solidFill>
                <a:latin typeface="Montserrat" panose="00000500000000000000" pitchFamily="2" charset="-52"/>
              </a:rPr>
              <a:t>НАСЕЛЕНИЯ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5D2D5D-57D0-437C-9E81-CA72794D3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8031"/>
            <a:ext cx="4411104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325EBC-D7FE-4A2E-A6BA-465F17DA9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14" y="639039"/>
            <a:ext cx="1692497" cy="132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Правильный ответ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C4A8A8-ED2B-C226-74A8-D8AFE4826992}"/>
              </a:ext>
            </a:extLst>
          </p:cNvPr>
          <p:cNvSpPr txBox="1"/>
          <p:nvPr/>
        </p:nvSpPr>
        <p:spPr>
          <a:xfrm>
            <a:off x="5486400" y="2512010"/>
            <a:ext cx="926666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6000" dirty="0"/>
              <a:t>Обозначает формирование пенсионных прав за счет страховых взносов </a:t>
            </a:r>
          </a:p>
          <a:p>
            <a:pPr marL="0" indent="0" algn="ctr">
              <a:buNone/>
            </a:pPr>
            <a:r>
              <a:rPr lang="ru-RU" sz="6000" dirty="0"/>
              <a:t>(в рамках обязательного пенсионного страхования) исключительно на страховую пенсию </a:t>
            </a:r>
          </a:p>
        </p:txBody>
      </p:sp>
      <p:sp>
        <p:nvSpPr>
          <p:cNvPr id="6" name="Диагональная полоса 5">
            <a:extLst>
              <a:ext uri="{FF2B5EF4-FFF2-40B4-BE49-F238E27FC236}">
                <a16:creationId xmlns:a16="http://schemas.microsoft.com/office/drawing/2014/main" id="{41C3C258-4AAF-1EB1-80AF-42460DCDEF18}"/>
              </a:ext>
            </a:extLst>
          </p:cNvPr>
          <p:cNvSpPr/>
          <p:nvPr/>
        </p:nvSpPr>
        <p:spPr>
          <a:xfrm rot="19980730">
            <a:off x="1227833" y="2201078"/>
            <a:ext cx="3091626" cy="5884844"/>
          </a:xfrm>
          <a:prstGeom prst="diagStripe">
            <a:avLst/>
          </a:prstGeom>
          <a:solidFill>
            <a:srgbClr val="25656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630AF89F-63C2-284D-2BA0-292858E46952}"/>
              </a:ext>
            </a:extLst>
          </p:cNvPr>
          <p:cNvSpPr/>
          <p:nvPr/>
        </p:nvSpPr>
        <p:spPr>
          <a:xfrm>
            <a:off x="1169930" y="7808208"/>
            <a:ext cx="1793631" cy="2089053"/>
          </a:xfrm>
          <a:prstGeom prst="triangle">
            <a:avLst/>
          </a:prstGeom>
          <a:solidFill>
            <a:srgbClr val="25656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</p:spTree>
    <p:extLst>
      <p:ext uri="{BB962C8B-B14F-4D97-AF65-F5344CB8AC3E}">
        <p14:creationId xmlns:p14="http://schemas.microsoft.com/office/powerpoint/2010/main" val="191994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Виды выплат </a:t>
            </a:r>
          </a:p>
          <a:p>
            <a:r>
              <a:rPr lang="ru-RU" sz="4000" dirty="0">
                <a:solidFill>
                  <a:schemeClr val="bg1"/>
                </a:solidFill>
              </a:rPr>
              <a:t>за счет средств пенсионных накоплений застрахованному лицу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59AC60E-1C5A-7EBE-3606-2C14038A15A6}"/>
              </a:ext>
            </a:extLst>
          </p:cNvPr>
          <p:cNvSpPr txBox="1">
            <a:spLocks/>
          </p:cNvSpPr>
          <p:nvPr/>
        </p:nvSpPr>
        <p:spPr>
          <a:xfrm>
            <a:off x="1219200" y="2597551"/>
            <a:ext cx="12658579" cy="73462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4800"/>
              <a:t>  накопительная пенсия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480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/>
              <a:t>  срочная пенсионная выплата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480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4800"/>
              <a:t> единовременная выплата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8498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Негосударственное пенсионное обеспечение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3C6E49B-F4D4-E3D1-969E-B831EEC8B970}"/>
              </a:ext>
            </a:extLst>
          </p:cNvPr>
          <p:cNvSpPr/>
          <p:nvPr/>
        </p:nvSpPr>
        <p:spPr>
          <a:xfrm>
            <a:off x="517604" y="1960604"/>
            <a:ext cx="145872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вкладчик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или юридическое лицо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являющееся стороной пенсионного договора и уплачивающее пенсионные взносы в фонд;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FC6F9E-E460-26F8-C196-16A3FA43E6A3}"/>
              </a:ext>
            </a:extLst>
          </p:cNvPr>
          <p:cNvSpPr/>
          <p:nvPr/>
        </p:nvSpPr>
        <p:spPr>
          <a:xfrm>
            <a:off x="517604" y="3771647"/>
            <a:ext cx="1501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лицо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в соответствии с заключенным между вкладчиком и фондом пенсионным договором должны производиться или производятся выплаты негосударственной пенсии.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может выступать вкладчиком в свою пользу;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10CC04-B0CA-5C4D-C744-3EFB5070BDE8}"/>
              </a:ext>
            </a:extLst>
          </p:cNvPr>
          <p:cNvSpPr/>
          <p:nvPr/>
        </p:nvSpPr>
        <p:spPr>
          <a:xfrm>
            <a:off x="609600" y="6109637"/>
            <a:ext cx="141042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пенсионный взнос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уплачиваемые вкладчиком в пользу участника в соответствии с условиями пенсионного договора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FDB653-6D47-AF74-0B66-59ABF0E0FD5C}"/>
              </a:ext>
            </a:extLst>
          </p:cNvPr>
          <p:cNvSpPr/>
          <p:nvPr/>
        </p:nvSpPr>
        <p:spPr>
          <a:xfrm>
            <a:off x="609600" y="7726231"/>
            <a:ext cx="14104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негосударственная пенсия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</a:t>
            </a:r>
            <a:r>
              <a:rPr lang="ru-RU" sz="4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участнику в соответствии с условиями пенсионного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305176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Негосударственное пенсионное обеспечение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18CF50-31E7-69ED-9D71-7DFACA00121C}"/>
              </a:ext>
            </a:extLst>
          </p:cNvPr>
          <p:cNvSpPr/>
          <p:nvPr/>
        </p:nvSpPr>
        <p:spPr>
          <a:xfrm>
            <a:off x="626327" y="2478865"/>
            <a:ext cx="138684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пенсионная схема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совокупность условий, определяющих порядок уплаты пенсионных взносов и выплат негосударственных пенсий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негосударственного пенсионного обеспечения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соглашение между фондом и вкладчиком фонда, в соответствии с которым вкладчик обязуется уплачивать пенсионные взносы в фонд, а фонд обязуется выплачивать участнику (участникам) фонда негосударственную пенсию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26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Программа долгосрочных сбережений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18CF50-31E7-69ED-9D71-7DFACA00121C}"/>
              </a:ext>
            </a:extLst>
          </p:cNvPr>
          <p:cNvSpPr/>
          <p:nvPr/>
        </p:nvSpPr>
        <p:spPr>
          <a:xfrm>
            <a:off x="609600" y="2094084"/>
            <a:ext cx="14842273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июля 2023 года Президентом России подписан федеральный закон, предусматривающий создание механизма формирования долгосрочных сбережений граждан на добровольной основе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сберегательных взносов и периодичность их уплаты определяются договором долгосрочных сбережений.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долгосрочных сбережений также могут быть использованы средства пенсионных накоплений.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в случае заключения им договора долгосрочных сбережений имеет право на получение государственной поддержки в виде дополнительных стимулирующих взносов в пределах 36 тысяч рублей в год за счёт средств:</a:t>
            </a:r>
          </a:p>
          <a:p>
            <a:pPr marL="457200" indent="-457200"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и (или) </a:t>
            </a:r>
          </a:p>
          <a:p>
            <a:pPr marL="457200" indent="-457200">
              <a:buFontTx/>
              <a:buChar char="-"/>
            </a:pP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 Фонда пенсионного и социального страхования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7290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Программа долгосрочных сбережений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A18CF50-31E7-69ED-9D71-7DFACA00121C}"/>
              </a:ext>
            </a:extLst>
          </p:cNvPr>
          <p:cNvSpPr/>
          <p:nvPr/>
        </p:nvSpPr>
        <p:spPr>
          <a:xfrm>
            <a:off x="617034" y="1518278"/>
            <a:ext cx="1508016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поддержка осуществляется в течение первых 3 лет с момента начала уплаты сберегательных взносов, если этот срок не будет продлён Правительством Российской Федерации.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периодических выплат по договору долгосрочных сбережений возникает у участника по достижении им возраста 60 лет (для мужчин) или 55 лет (для женщин) либо по истечении 15 лет с даты заключения указанного договора.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 выплаты по выбору участника назначаются пожизненно или на срок не менее десяти лет.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названных выплат договором долгосрочных сбережений могут предусматриваться единовременная выплата и срочные периодические выплаты.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сбережения граждан включены в систему гарантирования прав участников негосударственных пенсионных фондов, предполагающую страхование таких средств в пределах 2,8 миллиона рублей.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48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3" name="Скругленный прямоугольник 5">
            <a:extLst>
              <a:ext uri="{FF2B5EF4-FFF2-40B4-BE49-F238E27FC236}">
                <a16:creationId xmlns:a16="http://schemas.microsoft.com/office/drawing/2014/main" id="{4705550E-CBEE-2D87-AC6B-054655AF9F02}"/>
              </a:ext>
            </a:extLst>
          </p:cNvPr>
          <p:cNvSpPr/>
          <p:nvPr/>
        </p:nvSpPr>
        <p:spPr>
          <a:xfrm>
            <a:off x="2487742" y="2283585"/>
            <a:ext cx="13033612" cy="1000563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СТРАХОВАЯ ПЕНСИЯ ПО СТАРОСТИ</a:t>
            </a:r>
          </a:p>
        </p:txBody>
      </p:sp>
      <p:sp>
        <p:nvSpPr>
          <p:cNvPr id="4" name="Скругленный прямоугольник 6">
            <a:extLst>
              <a:ext uri="{FF2B5EF4-FFF2-40B4-BE49-F238E27FC236}">
                <a16:creationId xmlns:a16="http://schemas.microsoft.com/office/drawing/2014/main" id="{D5E0BA2C-E618-5EB6-C44A-A87AA3B11490}"/>
              </a:ext>
            </a:extLst>
          </p:cNvPr>
          <p:cNvSpPr/>
          <p:nvPr/>
        </p:nvSpPr>
        <p:spPr>
          <a:xfrm>
            <a:off x="2487742" y="4303152"/>
            <a:ext cx="13033612" cy="1000563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СТРАХОВАЯ ПЕНСИЯ ПО ИНВАЛИДНОСТИ</a:t>
            </a: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C9D7BF0D-7857-98E9-1C55-DB9C51340F35}"/>
              </a:ext>
            </a:extLst>
          </p:cNvPr>
          <p:cNvSpPr/>
          <p:nvPr/>
        </p:nvSpPr>
        <p:spPr>
          <a:xfrm>
            <a:off x="2511188" y="6250954"/>
            <a:ext cx="13033612" cy="1000563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СТРАХОВАЯ ПЕНСИЯ </a:t>
            </a:r>
          </a:p>
          <a:p>
            <a:pPr algn="ctr"/>
            <a:r>
              <a:rPr lang="ru-RU" sz="3600" dirty="0"/>
              <a:t>ПО СЛУЧАЮ ПОТЕРИ КОРМИЛЬЦА</a:t>
            </a:r>
          </a:p>
        </p:txBody>
      </p:sp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Виды страховых пенсий</a:t>
            </a:r>
          </a:p>
        </p:txBody>
      </p:sp>
    </p:spTree>
    <p:extLst>
      <p:ext uri="{BB962C8B-B14F-4D97-AF65-F5344CB8AC3E}">
        <p14:creationId xmlns:p14="http://schemas.microsoft.com/office/powerpoint/2010/main" val="747237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Условия назначения страховых пенсий</a:t>
            </a: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id="{9B53D6EC-0BBD-12F0-7601-C144C5D953D9}"/>
              </a:ext>
            </a:extLst>
          </p:cNvPr>
          <p:cNvSpPr/>
          <p:nvPr/>
        </p:nvSpPr>
        <p:spPr>
          <a:xfrm>
            <a:off x="2668812" y="2661121"/>
            <a:ext cx="12875985" cy="1349604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ДОСТИЖЕНИЕ ЗАКОНОДАТЕЛЬНО УСТАНОВЛЕННОГО ВОЗРАСТА</a:t>
            </a: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D02F252E-F071-4659-2225-B946526371D4}"/>
              </a:ext>
            </a:extLst>
          </p:cNvPr>
          <p:cNvSpPr/>
          <p:nvPr/>
        </p:nvSpPr>
        <p:spPr>
          <a:xfrm>
            <a:off x="2662951" y="4611935"/>
            <a:ext cx="12881847" cy="1063129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СТРАХОВОЙ</a:t>
            </a:r>
            <a:r>
              <a:rPr lang="ru-RU" sz="3600" dirty="0"/>
              <a:t> СТАЖ НЕ МЕНЕЕ 15* ЛЕТ</a:t>
            </a: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080327B9-F5D2-5243-4EFE-3103A5E915F4}"/>
              </a:ext>
            </a:extLst>
          </p:cNvPr>
          <p:cNvSpPr/>
          <p:nvPr/>
        </p:nvSpPr>
        <p:spPr>
          <a:xfrm>
            <a:off x="2662952" y="6635963"/>
            <a:ext cx="12881847" cy="1063129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30** ИНДИВИДУАЛЬНЫХ ПЕНСИОННЫХ КОЭФФИЦИЕНТОВ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38677F-F9E8-A8CE-7837-7E9AC4AC07A0}"/>
              </a:ext>
            </a:extLst>
          </p:cNvPr>
          <p:cNvSpPr txBox="1"/>
          <p:nvPr/>
        </p:nvSpPr>
        <p:spPr>
          <a:xfrm>
            <a:off x="3471092" y="8300302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* значение действительно с 01.01.2024 года</a:t>
            </a:r>
          </a:p>
          <a:p>
            <a:r>
              <a:rPr lang="ru-RU" sz="3600" dirty="0"/>
              <a:t>** значение действительно с 01.01.2025 года</a:t>
            </a:r>
          </a:p>
        </p:txBody>
      </p:sp>
    </p:spTree>
    <p:extLst>
      <p:ext uri="{BB962C8B-B14F-4D97-AF65-F5344CB8AC3E}">
        <p14:creationId xmlns:p14="http://schemas.microsoft.com/office/powerpoint/2010/main" val="132698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Условия назначения страховых пенсий</a:t>
            </a:r>
          </a:p>
        </p:txBody>
      </p:sp>
      <p:sp>
        <p:nvSpPr>
          <p:cNvPr id="9" name="Скругленный прямоугольник 5">
            <a:extLst>
              <a:ext uri="{FF2B5EF4-FFF2-40B4-BE49-F238E27FC236}">
                <a16:creationId xmlns:a16="http://schemas.microsoft.com/office/drawing/2014/main" id="{9B53D6EC-0BBD-12F0-7601-C144C5D953D9}"/>
              </a:ext>
            </a:extLst>
          </p:cNvPr>
          <p:cNvSpPr/>
          <p:nvPr/>
        </p:nvSpPr>
        <p:spPr>
          <a:xfrm>
            <a:off x="2668812" y="2661121"/>
            <a:ext cx="12875985" cy="1349604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ДОСТИЖЕНИЕ ЗАКОНОДАТЕЛЬНО УСТАНОВЛЕННОГО ВОЗРАСТА</a:t>
            </a:r>
          </a:p>
        </p:txBody>
      </p:sp>
      <p:sp>
        <p:nvSpPr>
          <p:cNvPr id="10" name="Скругленный прямоугольник 6">
            <a:extLst>
              <a:ext uri="{FF2B5EF4-FFF2-40B4-BE49-F238E27FC236}">
                <a16:creationId xmlns:a16="http://schemas.microsoft.com/office/drawing/2014/main" id="{D02F252E-F071-4659-2225-B946526371D4}"/>
              </a:ext>
            </a:extLst>
          </p:cNvPr>
          <p:cNvSpPr/>
          <p:nvPr/>
        </p:nvSpPr>
        <p:spPr>
          <a:xfrm>
            <a:off x="2662951" y="4611935"/>
            <a:ext cx="12881847" cy="1063129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СТРАХОВОЙ</a:t>
            </a:r>
            <a:r>
              <a:rPr lang="ru-RU" sz="3600" dirty="0"/>
              <a:t> СТАЖ НЕ МЕНЕЕ 14 ЛЕТ</a:t>
            </a:r>
          </a:p>
        </p:txBody>
      </p:sp>
      <p:sp>
        <p:nvSpPr>
          <p:cNvPr id="11" name="Скругленный прямоугольник 8">
            <a:extLst>
              <a:ext uri="{FF2B5EF4-FFF2-40B4-BE49-F238E27FC236}">
                <a16:creationId xmlns:a16="http://schemas.microsoft.com/office/drawing/2014/main" id="{080327B9-F5D2-5243-4EFE-3103A5E915F4}"/>
              </a:ext>
            </a:extLst>
          </p:cNvPr>
          <p:cNvSpPr/>
          <p:nvPr/>
        </p:nvSpPr>
        <p:spPr>
          <a:xfrm>
            <a:off x="2662952" y="6635963"/>
            <a:ext cx="12881847" cy="1063129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25,800 ИНДИВИДУАЛЬНЫХ ПЕНСИОННЫХ КОЭФФИЦИЕН</a:t>
            </a:r>
            <a:r>
              <a:rPr lang="ru-RU" sz="3600" dirty="0"/>
              <a:t>ТОВ</a:t>
            </a:r>
          </a:p>
        </p:txBody>
      </p:sp>
    </p:spTree>
    <p:extLst>
      <p:ext uri="{BB962C8B-B14F-4D97-AF65-F5344CB8AC3E}">
        <p14:creationId xmlns:p14="http://schemas.microsoft.com/office/powerpoint/2010/main" val="374143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186525" y="477029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</a:rPr>
              <a:t>Изменение возраста получения права на страховую пенсию для женщин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1A019EB-C89E-2788-CAA5-47609F20B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46263"/>
              </p:ext>
            </p:extLst>
          </p:nvPr>
        </p:nvGraphicFramePr>
        <p:xfrm>
          <a:off x="990600" y="2171700"/>
          <a:ext cx="1577339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666">
                  <a:extLst>
                    <a:ext uri="{9D8B030D-6E8A-4147-A177-3AD203B41FA5}">
                      <a16:colId xmlns:a16="http://schemas.microsoft.com/office/drawing/2014/main" val="28006041"/>
                    </a:ext>
                  </a:extLst>
                </a:gridCol>
                <a:gridCol w="4891848">
                  <a:extLst>
                    <a:ext uri="{9D8B030D-6E8A-4147-A177-3AD203B41FA5}">
                      <a16:colId xmlns:a16="http://schemas.microsoft.com/office/drawing/2014/main" val="3512316292"/>
                    </a:ext>
                  </a:extLst>
                </a:gridCol>
                <a:gridCol w="7051884">
                  <a:extLst>
                    <a:ext uri="{9D8B030D-6E8A-4147-A177-3AD203B41FA5}">
                      <a16:colId xmlns:a16="http://schemas.microsoft.com/office/drawing/2014/main" val="121351226"/>
                    </a:ext>
                  </a:extLst>
                </a:gridCol>
              </a:tblGrid>
              <a:tr h="80749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Год рождения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Год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назначения пенсии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Год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назначения пенсии с учетом дополнительной возможности*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0328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1964,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2020,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19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16661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1964,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2020,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2020,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63411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1965,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полугодие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3204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1965,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</a:rPr>
                        <a:t>II 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полугодие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37184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1966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60063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1967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18194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1968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2028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2028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69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37C401-B25D-066F-6DFF-4F3EE4F1AD2B}"/>
              </a:ext>
            </a:extLst>
          </p:cNvPr>
          <p:cNvSpPr txBox="1"/>
          <p:nvPr/>
        </p:nvSpPr>
        <p:spPr>
          <a:xfrm>
            <a:off x="3448484" y="7604734"/>
            <a:ext cx="117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лицам, которым была бы назначена страховая пенсия по старости при сохранении предыдущих параметров пенсионной системы в первые два года, могут реализовать свое право на 0,5 года раньше нового установленного срока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2C9E9F-E6A4-5AD9-B431-726276D3B779}"/>
              </a:ext>
            </a:extLst>
          </p:cNvPr>
          <p:cNvSpPr/>
          <p:nvPr/>
        </p:nvSpPr>
        <p:spPr>
          <a:xfrm>
            <a:off x="3471930" y="8773790"/>
            <a:ext cx="10929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Полный перечень граждан, для которых возраст выхода на пенсию не меняется: </a:t>
            </a:r>
          </a:p>
          <a:p>
            <a:r>
              <a:rPr lang="ru-RU" sz="2800" dirty="0">
                <a:hlinkClick r:id="rId4"/>
              </a:rPr>
              <a:t>http://www.pfrf.ru/files/id/pensii/CHAES3.docx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969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581DE2F-B020-5CC7-547E-F8910100AD02}"/>
              </a:ext>
            </a:extLst>
          </p:cNvPr>
          <p:cNvSpPr txBox="1"/>
          <p:nvPr/>
        </p:nvSpPr>
        <p:spPr>
          <a:xfrm>
            <a:off x="581722" y="2098513"/>
            <a:ext cx="15197459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 Конституция Российской Федерации от 12.12.1993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 Налоговый кодекс Российской Федерации (часть вторая) от 05.08.2000 № 117-ФЗ </a:t>
            </a:r>
            <a:endParaRPr lang="en-GB" sz="40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Федеральный закон от 15.12.2001 № 167-ФЗ «Об обязательном пенсионном страховании в Российской Федерации»</a:t>
            </a:r>
            <a:endParaRPr lang="en-US" sz="4000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ru-RU" sz="4000" dirty="0">
                <a:solidFill>
                  <a:schemeClr val="tx1"/>
                </a:solidFill>
              </a:rPr>
              <a:t>Федеральный закон от 28.12.2013 № 400-ФЗ «О страховых пенсиях»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</a:rPr>
              <a:t>Федеральный закон «О накопительной пенсии» от 28.12.2013 № 424-ФЗ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ru-RU" sz="4000" dirty="0"/>
              <a:t> Федеральный закон от 10.07.2023 №299-ФЗ «О внесении изменений в отдельные законодательные акты Российской Федерации»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7" name="Пятиугольник 4">
            <a:extLst>
              <a:ext uri="{FF2B5EF4-FFF2-40B4-BE49-F238E27FC236}">
                <a16:creationId xmlns:a16="http://schemas.microsoft.com/office/drawing/2014/main" id="{A83FD595-281F-4198-59F0-B5F0CF82979B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3">
            <a:extLst>
              <a:ext uri="{FF2B5EF4-FFF2-40B4-BE49-F238E27FC236}">
                <a16:creationId xmlns:a16="http://schemas.microsoft.com/office/drawing/2014/main" id="{AF0866F0-8F54-E41C-D2EF-0F9BEEE2BE38}"/>
              </a:ext>
            </a:extLst>
          </p:cNvPr>
          <p:cNvSpPr txBox="1">
            <a:spLocks/>
          </p:cNvSpPr>
          <p:nvPr/>
        </p:nvSpPr>
        <p:spPr>
          <a:xfrm>
            <a:off x="-499887" y="449834"/>
            <a:ext cx="17957635" cy="8836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Нормативно-правовое регулирование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пенсионного обеспечения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 в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769197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186525" y="477029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</a:rPr>
              <a:t>Изменение возраста получения права на страховую пенсию для мужчин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1A019EB-C89E-2788-CAA5-47609F20B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280991"/>
              </p:ext>
            </p:extLst>
          </p:nvPr>
        </p:nvGraphicFramePr>
        <p:xfrm>
          <a:off x="990600" y="2171700"/>
          <a:ext cx="15773398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666">
                  <a:extLst>
                    <a:ext uri="{9D8B030D-6E8A-4147-A177-3AD203B41FA5}">
                      <a16:colId xmlns:a16="http://schemas.microsoft.com/office/drawing/2014/main" val="28006041"/>
                    </a:ext>
                  </a:extLst>
                </a:gridCol>
                <a:gridCol w="4891848">
                  <a:extLst>
                    <a:ext uri="{9D8B030D-6E8A-4147-A177-3AD203B41FA5}">
                      <a16:colId xmlns:a16="http://schemas.microsoft.com/office/drawing/2014/main" val="3512316292"/>
                    </a:ext>
                  </a:extLst>
                </a:gridCol>
                <a:gridCol w="7051884">
                  <a:extLst>
                    <a:ext uri="{9D8B030D-6E8A-4147-A177-3AD203B41FA5}">
                      <a16:colId xmlns:a16="http://schemas.microsoft.com/office/drawing/2014/main" val="121351226"/>
                    </a:ext>
                  </a:extLst>
                </a:gridCol>
              </a:tblGrid>
              <a:tr h="80749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Год рождения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Год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назначения пенсии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bg1"/>
                          </a:solidFill>
                        </a:rPr>
                        <a:t>Год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</a:rPr>
                        <a:t> назначения пенсии с учетом дополнительной возможности*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460328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216661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63411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73204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1960,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3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137184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360063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18194"/>
                  </a:ext>
                </a:extLst>
              </a:tr>
              <a:tr h="484951"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r>
                        <a:rPr lang="ru-RU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9697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C37C401-B25D-066F-6DFF-4F3EE4F1AD2B}"/>
              </a:ext>
            </a:extLst>
          </p:cNvPr>
          <p:cNvSpPr txBox="1"/>
          <p:nvPr/>
        </p:nvSpPr>
        <p:spPr>
          <a:xfrm>
            <a:off x="3448484" y="7604734"/>
            <a:ext cx="1177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* лицам, которым была бы назначена страховая пенсия по старости при сохранении предыдущих параметров пенсионной системы в первые два года, могут реализовать свое право на 0,5 года раньше нового установленного срока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52C9E9F-E6A4-5AD9-B431-726276D3B779}"/>
              </a:ext>
            </a:extLst>
          </p:cNvPr>
          <p:cNvSpPr/>
          <p:nvPr/>
        </p:nvSpPr>
        <p:spPr>
          <a:xfrm>
            <a:off x="3471930" y="8773790"/>
            <a:ext cx="109298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Полный перечень граждан, для которых возраст выхода на пенсию не меняется: </a:t>
            </a:r>
          </a:p>
          <a:p>
            <a:r>
              <a:rPr lang="ru-RU" sz="2800" dirty="0">
                <a:hlinkClick r:id="rId4"/>
              </a:rPr>
              <a:t>http://www.pfrf.ru/files/id/pensii/CHAES3.docx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76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«Пенсионные изменения» 2018 года</a:t>
            </a: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5806D690-F74F-DE16-A786-D5513EBFEECA}"/>
              </a:ext>
            </a:extLst>
          </p:cNvPr>
          <p:cNvSpPr/>
          <p:nvPr/>
        </p:nvSpPr>
        <p:spPr>
          <a:xfrm>
            <a:off x="2209799" y="2118575"/>
            <a:ext cx="13978259" cy="934051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/>
              <a:t>Досрочный выход на пенсию при наличии 3 и более детей</a:t>
            </a: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3A114EDF-C6D8-636B-C93C-F5F81E39D3E1}"/>
              </a:ext>
            </a:extLst>
          </p:cNvPr>
          <p:cNvSpPr txBox="1">
            <a:spLocks/>
          </p:cNvSpPr>
          <p:nvPr/>
        </p:nvSpPr>
        <p:spPr>
          <a:xfrm>
            <a:off x="2209800" y="3771900"/>
            <a:ext cx="13978258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dirty="0"/>
              <a:t> сохранение возраста дающего право на  назначение страховой пенсии женщинам, имеющим 5 и более детей – 50 лет</a:t>
            </a:r>
          </a:p>
          <a:p>
            <a:pPr marL="0" indent="0" algn="just">
              <a:buFont typeface="Arial" pitchFamily="34" charset="0"/>
              <a:buNone/>
            </a:pPr>
            <a:endParaRPr lang="ru-RU" sz="4000" dirty="0"/>
          </a:p>
          <a:p>
            <a:pPr algn="just"/>
            <a:r>
              <a:rPr lang="ru-RU" sz="4000" dirty="0"/>
              <a:t> введение возможности досрочного выхода на пенсию женщинам с 3 и 4 детьми – в возрасте 57/56 лет соответственно</a:t>
            </a:r>
          </a:p>
        </p:txBody>
      </p:sp>
    </p:spTree>
    <p:extLst>
      <p:ext uri="{BB962C8B-B14F-4D97-AF65-F5344CB8AC3E}">
        <p14:creationId xmlns:p14="http://schemas.microsoft.com/office/powerpoint/2010/main" val="767970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«Пенсионные изменения» 2018 года</a:t>
            </a: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7989A7F3-E382-308D-DE8E-E6BBD20B9941}"/>
              </a:ext>
            </a:extLst>
          </p:cNvPr>
          <p:cNvSpPr/>
          <p:nvPr/>
        </p:nvSpPr>
        <p:spPr>
          <a:xfrm>
            <a:off x="1113346" y="2029364"/>
            <a:ext cx="15738866" cy="934051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Досрочный выход на пенсию </a:t>
            </a:r>
          </a:p>
          <a:p>
            <a:pPr algn="ctr"/>
            <a:r>
              <a:rPr lang="ru-RU" sz="3600" dirty="0"/>
              <a:t>при продолжительном страховом стаже</a:t>
            </a:r>
          </a:p>
        </p:txBody>
      </p:sp>
      <p:sp>
        <p:nvSpPr>
          <p:cNvPr id="8" name="Объект 1">
            <a:extLst>
              <a:ext uri="{FF2B5EF4-FFF2-40B4-BE49-F238E27FC236}">
                <a16:creationId xmlns:a16="http://schemas.microsoft.com/office/drawing/2014/main" id="{66C54B31-1C05-A58E-0F73-DC345F19B830}"/>
              </a:ext>
            </a:extLst>
          </p:cNvPr>
          <p:cNvSpPr txBox="1">
            <a:spLocks/>
          </p:cNvSpPr>
          <p:nvPr/>
        </p:nvSpPr>
        <p:spPr>
          <a:xfrm>
            <a:off x="3196564" y="4152900"/>
            <a:ext cx="12576836" cy="4104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Лицам, имеющим страховой стаж не менее 42 и 37 лет (соответственно мужчины и женщины), страховая пенсия по старости может назначаться на 24 месяца ранее достижения пенсионного возраста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 не ранее достижения возраста 60 и 55 лет (соответственно мужчины и женщины).</a:t>
            </a:r>
          </a:p>
        </p:txBody>
      </p:sp>
    </p:spTree>
    <p:extLst>
      <p:ext uri="{BB962C8B-B14F-4D97-AF65-F5344CB8AC3E}">
        <p14:creationId xmlns:p14="http://schemas.microsoft.com/office/powerpoint/2010/main" val="1252985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Как определить количество ИПК за год? </a:t>
            </a: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4E92B747-5E2E-A154-CD46-230338340427}"/>
              </a:ext>
            </a:extLst>
          </p:cNvPr>
          <p:cNvSpPr/>
          <p:nvPr/>
        </p:nvSpPr>
        <p:spPr>
          <a:xfrm>
            <a:off x="2555118" y="2341751"/>
            <a:ext cx="13980281" cy="1073449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Формула!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54C2E7-4FD4-C566-62A2-4A4DCE76A63A}"/>
                  </a:ext>
                </a:extLst>
              </p:cNvPr>
              <p:cNvSpPr txBox="1"/>
              <p:nvPr/>
            </p:nvSpPr>
            <p:spPr>
              <a:xfrm>
                <a:off x="3589385" y="4075816"/>
                <a:ext cx="11662436" cy="518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ИПК</m:t>
                        </m:r>
                      </m:e>
                      <m:sub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год</m:t>
                        </m:r>
                      </m:sub>
                    </m:sSub>
                  </m:oMath>
                </a14:m>
                <a:r>
                  <a:rPr lang="ru-RU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Б ∗0,16 </m:t>
                        </m:r>
                        <m:d>
                          <m:dPr>
                            <m:ctrlPr>
                              <a:rPr lang="ru-RU" sz="4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4800" b="0" i="1" smtClean="0">
                                <a:latin typeface="Cambria Math" panose="02040503050406030204" pitchFamily="18" charset="0"/>
                              </a:rPr>
                              <m:t>0,10</m:t>
                            </m:r>
                          </m:e>
                        </m:d>
                      </m:num>
                      <m:den>
                        <m:r>
                          <a:rPr lang="ru-RU" sz="4800" b="0" i="1" smtClean="0">
                            <a:latin typeface="Cambria Math" panose="02040503050406030204" pitchFamily="18" charset="0"/>
                          </a:rPr>
                          <m:t>ПБ ∗0,16</m:t>
                        </m:r>
                      </m:den>
                    </m:f>
                  </m:oMath>
                </a14:m>
                <a:r>
                  <a:rPr lang="ru-RU" sz="4800" dirty="0"/>
                  <a:t> * 10</a:t>
                </a:r>
              </a:p>
              <a:p>
                <a:pPr algn="just"/>
                <a:endParaRPr lang="ru-RU" sz="3200" dirty="0"/>
              </a:p>
              <a:p>
                <a:pPr algn="just"/>
                <a:r>
                  <a:rPr lang="ru-RU" sz="3200" b="1" i="1" u="sng" dirty="0" err="1"/>
                  <a:t>ИПКгод</a:t>
                </a:r>
                <a:r>
                  <a:rPr lang="ru-RU" sz="3200" b="1" i="1" u="sng" dirty="0"/>
                  <a:t> </a:t>
                </a:r>
                <a:r>
                  <a:rPr lang="ru-RU" sz="3200" dirty="0"/>
                  <a:t>– количество ИПК за календарный год </a:t>
                </a:r>
              </a:p>
              <a:p>
                <a:pPr algn="just"/>
                <a:r>
                  <a:rPr lang="ru-RU" sz="3200" b="1" i="1" u="sng" dirty="0"/>
                  <a:t>Б</a:t>
                </a:r>
                <a:r>
                  <a:rPr lang="ru-RU" sz="3200" dirty="0"/>
                  <a:t> – база для обложения страховыми взносами на обязательное пенсионное страхование по тарифу 22% в отношении конкретного застрахованного лица</a:t>
                </a:r>
              </a:p>
              <a:p>
                <a:pPr algn="just"/>
                <a:r>
                  <a:rPr lang="ru-RU" sz="3200" b="1" i="1" u="sng" dirty="0"/>
                  <a:t>ПБ</a:t>
                </a:r>
                <a:r>
                  <a:rPr lang="ru-RU" sz="3200" dirty="0"/>
                  <a:t> – предельный размер базы для обложения страховыми взносами на обязательное пенсионное страхование в соответствующем финансовом году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54C2E7-4FD4-C566-62A2-4A4DCE76A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385" y="4075816"/>
                <a:ext cx="11662436" cy="5189113"/>
              </a:xfrm>
              <a:prstGeom prst="rect">
                <a:avLst/>
              </a:prstGeom>
              <a:blipFill>
                <a:blip r:embed="rId4"/>
                <a:stretch>
                  <a:fillRect l="-1359" r="-1307" b="-29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522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Как определить количество ИПК за год? </a:t>
            </a: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4E92B747-5E2E-A154-CD46-230338340427}"/>
              </a:ext>
            </a:extLst>
          </p:cNvPr>
          <p:cNvSpPr/>
          <p:nvPr/>
        </p:nvSpPr>
        <p:spPr>
          <a:xfrm>
            <a:off x="2555118" y="2341751"/>
            <a:ext cx="13980281" cy="1073449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Конкретный пример!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4C2E7-4FD4-C566-62A2-4A4DCE76A63A}"/>
              </a:ext>
            </a:extLst>
          </p:cNvPr>
          <p:cNvSpPr txBox="1"/>
          <p:nvPr/>
        </p:nvSpPr>
        <p:spPr>
          <a:xfrm>
            <a:off x="3312782" y="4114777"/>
            <a:ext cx="116624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/>
              <a:t>50000*12*0,16</a:t>
            </a:r>
          </a:p>
          <a:p>
            <a:pPr algn="ctr"/>
            <a:r>
              <a:rPr lang="ru-RU" sz="6000" dirty="0"/>
              <a:t>----------------------- * 10</a:t>
            </a:r>
          </a:p>
          <a:p>
            <a:pPr algn="ctr"/>
            <a:r>
              <a:rPr lang="ru-RU" sz="6000" dirty="0"/>
              <a:t>1917000*0,16</a:t>
            </a:r>
          </a:p>
          <a:p>
            <a:pPr algn="ctr"/>
            <a:endParaRPr lang="ru-RU" sz="6000" dirty="0"/>
          </a:p>
          <a:p>
            <a:pPr algn="ctr"/>
            <a:r>
              <a:rPr lang="ru-RU" sz="6000" dirty="0"/>
              <a:t>96 000 (600 000*0,16) </a:t>
            </a:r>
          </a:p>
          <a:p>
            <a:pPr algn="ctr"/>
            <a:r>
              <a:rPr lang="ru-RU" sz="6000" dirty="0"/>
              <a:t>/ 306 720 * 10 = 3,130 </a:t>
            </a:r>
          </a:p>
        </p:txBody>
      </p:sp>
    </p:spTree>
    <p:extLst>
      <p:ext uri="{BB962C8B-B14F-4D97-AF65-F5344CB8AC3E}">
        <p14:creationId xmlns:p14="http://schemas.microsoft.com/office/powerpoint/2010/main" val="3594993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34CC57-C72D-AD96-8CEC-A4DAA729F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53" y="7167528"/>
            <a:ext cx="2859911" cy="2716915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>
                <a:solidFill>
                  <a:schemeClr val="bg1"/>
                </a:solidFill>
              </a:rPr>
              <a:t>ИПК за социально значимые периоды</a:t>
            </a:r>
          </a:p>
        </p:txBody>
      </p:sp>
      <p:sp>
        <p:nvSpPr>
          <p:cNvPr id="5" name="Скругленный прямоугольник 7">
            <a:extLst>
              <a:ext uri="{FF2B5EF4-FFF2-40B4-BE49-F238E27FC236}">
                <a16:creationId xmlns:a16="http://schemas.microsoft.com/office/drawing/2014/main" id="{2E6222E9-3946-905F-7146-BCA31D20A699}"/>
              </a:ext>
            </a:extLst>
          </p:cNvPr>
          <p:cNvSpPr/>
          <p:nvPr/>
        </p:nvSpPr>
        <p:spPr>
          <a:xfrm>
            <a:off x="1219200" y="2578814"/>
            <a:ext cx="15240000" cy="1816279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Периоды ухода за детьми до достижения ими 1,5 лет: </a:t>
            </a:r>
          </a:p>
          <a:p>
            <a:pPr algn="ctr"/>
            <a:r>
              <a:rPr lang="ru-RU" sz="3200" dirty="0"/>
              <a:t>За 1 – 1,8</a:t>
            </a:r>
            <a:r>
              <a:rPr lang="en-US" sz="3200" dirty="0"/>
              <a:t>00</a:t>
            </a:r>
            <a:r>
              <a:rPr lang="ru-RU" sz="3200" dirty="0"/>
              <a:t> за календарный год </a:t>
            </a:r>
          </a:p>
          <a:p>
            <a:pPr algn="ctr"/>
            <a:r>
              <a:rPr lang="ru-RU" sz="3200" dirty="0"/>
              <a:t>За 2 – 3,6</a:t>
            </a:r>
            <a:r>
              <a:rPr lang="en-US" sz="3200" dirty="0"/>
              <a:t>00</a:t>
            </a:r>
            <a:r>
              <a:rPr lang="ru-RU" sz="3200" dirty="0"/>
              <a:t> за календарный год </a:t>
            </a:r>
          </a:p>
          <a:p>
            <a:pPr algn="ctr"/>
            <a:r>
              <a:rPr lang="ru-RU" sz="3200" dirty="0"/>
              <a:t>За 3 и 4 – 5,4</a:t>
            </a:r>
            <a:r>
              <a:rPr lang="en-US" sz="3200" dirty="0"/>
              <a:t>00</a:t>
            </a:r>
            <a:r>
              <a:rPr lang="ru-RU" sz="3200" dirty="0"/>
              <a:t> за календарный год </a:t>
            </a: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id="{860074CB-DED1-3ED5-6CA3-CC2D60553618}"/>
              </a:ext>
            </a:extLst>
          </p:cNvPr>
          <p:cNvSpPr/>
          <p:nvPr/>
        </p:nvSpPr>
        <p:spPr>
          <a:xfrm>
            <a:off x="1254369" y="5329012"/>
            <a:ext cx="15240000" cy="1142526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Периоды службы в армии по призыву: 1,8</a:t>
            </a:r>
            <a:r>
              <a:rPr lang="en-US" sz="2800" dirty="0"/>
              <a:t>00</a:t>
            </a:r>
            <a:r>
              <a:rPr lang="ru-RU" sz="2800" dirty="0"/>
              <a:t>  - за каждый год </a:t>
            </a:r>
          </a:p>
        </p:txBody>
      </p:sp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28B2EE47-B5FD-51AC-2889-BEFEB58CA1A0}"/>
              </a:ext>
            </a:extLst>
          </p:cNvPr>
          <p:cNvSpPr/>
          <p:nvPr/>
        </p:nvSpPr>
        <p:spPr>
          <a:xfrm>
            <a:off x="3196563" y="7584495"/>
            <a:ext cx="12055257" cy="1680433"/>
          </a:xfrm>
          <a:prstGeom prst="roundRect">
            <a:avLst/>
          </a:prstGeom>
          <a:ln>
            <a:solidFill>
              <a:srgbClr val="25656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Периоды ухода, осуществляемого трудоспособным лицом за инвалидом I группы, ребенком-инвалидом или за лицом, достигшим возраста 80 лет: 1,8</a:t>
            </a:r>
            <a:r>
              <a:rPr lang="en-US" sz="2800" dirty="0"/>
              <a:t>00</a:t>
            </a:r>
            <a:r>
              <a:rPr lang="ru-RU" sz="2800" dirty="0"/>
              <a:t>  - за каждый год </a:t>
            </a:r>
          </a:p>
        </p:txBody>
      </p:sp>
    </p:spTree>
    <p:extLst>
      <p:ext uri="{BB962C8B-B14F-4D97-AF65-F5344CB8AC3E}">
        <p14:creationId xmlns:p14="http://schemas.microsoft.com/office/powerpoint/2010/main" val="155727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0" y="509267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Расчет </a:t>
            </a:r>
            <a:r>
              <a:rPr lang="ru-RU" sz="3600" dirty="0" err="1">
                <a:solidFill>
                  <a:schemeClr val="bg1"/>
                </a:solidFill>
              </a:rPr>
              <a:t>cтраховой</a:t>
            </a:r>
            <a:r>
              <a:rPr lang="ru-RU" sz="3600" dirty="0">
                <a:solidFill>
                  <a:schemeClr val="bg1"/>
                </a:solidFill>
              </a:rPr>
              <a:t> пенсии с 01.01.2015  (действующая пенсионная формула)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B480407-2C25-8069-41FD-E8D254148D2D}"/>
              </a:ext>
            </a:extLst>
          </p:cNvPr>
          <p:cNvSpPr/>
          <p:nvPr/>
        </p:nvSpPr>
        <p:spPr>
          <a:xfrm>
            <a:off x="609600" y="2010689"/>
            <a:ext cx="150114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latin typeface="Open Sans"/>
              </a:rPr>
              <a:t>СП=ФВ+ИПК*СИПК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, где</a:t>
            </a:r>
          </a:p>
          <a:p>
            <a:pPr algn="just"/>
            <a:r>
              <a:rPr lang="ru-RU" sz="2800" b="1" i="0" dirty="0">
                <a:solidFill>
                  <a:srgbClr val="000000"/>
                </a:solidFill>
                <a:effectLst/>
                <a:latin typeface="Open Sans"/>
              </a:rPr>
              <a:t>СП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Open Sans"/>
              </a:rPr>
              <a:t> – страховая пенсия</a:t>
            </a: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Open Sans"/>
              </a:rPr>
              <a:t>ФВ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– </a:t>
            </a:r>
            <a:r>
              <a:rPr lang="ru-RU" sz="2800" dirty="0">
                <a:latin typeface="Open Sans"/>
              </a:rPr>
              <a:t>фиксированная выплата (с 01.01.2015 – 3935,00 руб., </a:t>
            </a:r>
          </a:p>
          <a:p>
            <a:pPr algn="just"/>
            <a:r>
              <a:rPr lang="ru-RU" sz="2800" dirty="0">
                <a:latin typeface="Open Sans"/>
              </a:rPr>
              <a:t>с 01.02.2015 – 4383,59 руб., с 01.02.2016 - 4558,93 руб., с 01.02.2017 – 4805,11 руб., с 01.01.2018 – 4 982,90 руб., с 01.01.2019 – 5 334,19 руб., с 01.01.2020 – 5 686,25 руб., с 01.01.2021 – 6044,48 рублей, с 01.01.2022 – 6401,10 рублей, с 01.06.2022 – 7 220,74 рублей, с 01.01.2023 года – 7 567,33 руб.);</a:t>
            </a: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Open Sans"/>
              </a:rPr>
              <a:t>ИПК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– сумма набранных индивидуальных пенсионных коэффициентов гражданином на дату назначения пенсии;</a:t>
            </a:r>
          </a:p>
          <a:p>
            <a:pPr algn="just"/>
            <a:r>
              <a:rPr lang="ru-RU" sz="2800" b="1" dirty="0">
                <a:solidFill>
                  <a:srgbClr val="000000"/>
                </a:solidFill>
                <a:latin typeface="Open Sans"/>
              </a:rPr>
              <a:t>СИПК</a:t>
            </a:r>
            <a:r>
              <a:rPr lang="ru-RU" sz="2800" dirty="0">
                <a:solidFill>
                  <a:srgbClr val="000000"/>
                </a:solidFill>
                <a:latin typeface="Open Sans"/>
              </a:rPr>
              <a:t> – стоимость одного индивидуального пенсионного коэффициента (01.01.2015 – 64,10 руб., с 01.02.2015 – 71,41 руб., с 01.02.2016 – 74,27 руб., с 01.02.2017 – 78,28 руб., с 01.04.2017 – 78,58 руб., с 01.01.2018 – 81,49 руб., с 01.01.2019 – 87,24 руб., с 01.01.2020 – 93,00 руб., с 01.01.2021 – 98,86 руб., с 01.01.2022 – 107,36 рублей, с 01.06.2022 – 118,09 рублей, с 01.01.2023 года – 123,77 руб.)</a:t>
            </a:r>
          </a:p>
          <a:p>
            <a:endParaRPr lang="ru-RU" sz="28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Open Sans"/>
              </a:rPr>
              <a:t>Примечание. Размер фиксированной выплаты и стоимость одного пенсионного балла, ежегодно индексируются государством (как правило, на уровень инфляции). </a:t>
            </a:r>
          </a:p>
        </p:txBody>
      </p:sp>
    </p:spTree>
    <p:extLst>
      <p:ext uri="{BB962C8B-B14F-4D97-AF65-F5344CB8AC3E}">
        <p14:creationId xmlns:p14="http://schemas.microsoft.com/office/powerpoint/2010/main" val="1456310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0" y="509267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Расчет </a:t>
            </a:r>
            <a:r>
              <a:rPr lang="ru-RU" sz="3600" dirty="0" err="1">
                <a:solidFill>
                  <a:schemeClr val="bg1"/>
                </a:solidFill>
              </a:rPr>
              <a:t>cтраховой</a:t>
            </a:r>
            <a:r>
              <a:rPr lang="ru-RU" sz="3600" dirty="0">
                <a:solidFill>
                  <a:schemeClr val="bg1"/>
                </a:solidFill>
              </a:rPr>
              <a:t> пенсии с 01.01.2015  (действующая пенсионная формула)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24B70-29CA-B9DE-7D86-8C543C9DB8ED}"/>
              </a:ext>
            </a:extLst>
          </p:cNvPr>
          <p:cNvSpPr txBox="1"/>
          <p:nvPr/>
        </p:nvSpPr>
        <p:spPr>
          <a:xfrm>
            <a:off x="609601" y="2008850"/>
            <a:ext cx="155784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Open Sans"/>
              </a:rPr>
              <a:t>Определите сумму назначаемой гражданке страховой пенсии по старости 11 июля 2023 года, если известны следующие данные о суммарном количестве ИПК, отраженных на лицевом счете к моменту назначения пенсии: 50. </a:t>
            </a:r>
          </a:p>
          <a:p>
            <a:pPr algn="just"/>
            <a:endParaRPr lang="ru-RU" sz="3600" dirty="0">
              <a:latin typeface="Open Sans"/>
            </a:endParaRPr>
          </a:p>
          <a:p>
            <a:pPr algn="just"/>
            <a:r>
              <a:rPr lang="ru-RU" sz="3600" dirty="0">
                <a:latin typeface="Open Sans"/>
              </a:rPr>
              <a:t>СП= 7 567,33 + 50 * 123,77</a:t>
            </a:r>
          </a:p>
          <a:p>
            <a:pPr algn="just"/>
            <a:r>
              <a:rPr lang="ru-RU" sz="3600" dirty="0">
                <a:latin typeface="Open Sans"/>
              </a:rPr>
              <a:t>СП= 7 567,33 + 6188,50 </a:t>
            </a:r>
          </a:p>
          <a:p>
            <a:pPr algn="just"/>
            <a:r>
              <a:rPr lang="ru-RU" sz="3600" dirty="0">
                <a:latin typeface="Open Sans"/>
              </a:rPr>
              <a:t>СП =  13 755,83 (рублей)</a:t>
            </a:r>
          </a:p>
        </p:txBody>
      </p:sp>
    </p:spTree>
    <p:extLst>
      <p:ext uri="{BB962C8B-B14F-4D97-AF65-F5344CB8AC3E}">
        <p14:creationId xmlns:p14="http://schemas.microsoft.com/office/powerpoint/2010/main" val="4210487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10373" y="402815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Расчет </a:t>
            </a:r>
            <a:r>
              <a:rPr lang="ru-RU" sz="3600" dirty="0" err="1">
                <a:solidFill>
                  <a:schemeClr val="bg1"/>
                </a:solidFill>
              </a:rPr>
              <a:t>cтраховой</a:t>
            </a:r>
            <a:r>
              <a:rPr lang="ru-RU" sz="3600" dirty="0">
                <a:solidFill>
                  <a:schemeClr val="bg1"/>
                </a:solidFill>
              </a:rPr>
              <a:t> пенсии (действующая пенсионная формула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при более позднем выходе)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6E1892-FA93-E840-D0F8-907AAEBF2BC6}"/>
              </a:ext>
            </a:extLst>
          </p:cNvPr>
          <p:cNvSpPr/>
          <p:nvPr/>
        </p:nvSpPr>
        <p:spPr>
          <a:xfrm>
            <a:off x="762000" y="2743665"/>
            <a:ext cx="1462905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0000"/>
                </a:solidFill>
                <a:latin typeface="Open Sans"/>
              </a:rPr>
              <a:t>СП=ФВ*КПРФВ+ИПК*СИПК*КПИПК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, где</a:t>
            </a:r>
          </a:p>
          <a:p>
            <a:pPr algn="just"/>
            <a:r>
              <a:rPr lang="ru-RU" sz="3200" b="1" i="1" dirty="0">
                <a:solidFill>
                  <a:srgbClr val="000000"/>
                </a:solidFill>
                <a:latin typeface="Open Sans"/>
              </a:rPr>
              <a:t>СП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– страховая пенсия</a:t>
            </a:r>
          </a:p>
          <a:p>
            <a:pPr algn="just"/>
            <a:r>
              <a:rPr lang="ru-RU" sz="3200" b="1" i="1" dirty="0">
                <a:solidFill>
                  <a:srgbClr val="000000"/>
                </a:solidFill>
                <a:latin typeface="Open Sans"/>
              </a:rPr>
              <a:t>ФВ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– </a:t>
            </a:r>
            <a:r>
              <a:rPr lang="ru-RU" sz="3200" dirty="0">
                <a:latin typeface="Open Sans"/>
              </a:rPr>
              <a:t>фиксированная выплата;</a:t>
            </a:r>
          </a:p>
          <a:p>
            <a:pPr algn="just"/>
            <a:r>
              <a:rPr lang="ru-RU" sz="3200" b="1" i="1" dirty="0">
                <a:solidFill>
                  <a:srgbClr val="000000"/>
                </a:solidFill>
                <a:latin typeface="Open Sans"/>
              </a:rPr>
              <a:t>ИПК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– сумма набранных  индивидуальных пенсионных коэффициентов гражданином на дату назначения пенсии;</a:t>
            </a:r>
          </a:p>
          <a:p>
            <a:pPr algn="just"/>
            <a:r>
              <a:rPr lang="ru-RU" sz="3200" b="1" i="1" dirty="0">
                <a:solidFill>
                  <a:srgbClr val="000000"/>
                </a:solidFill>
                <a:latin typeface="Open Sans"/>
              </a:rPr>
              <a:t>СИПК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– стоимость одного индивидуального пенсионного коэффициента;</a:t>
            </a:r>
          </a:p>
          <a:p>
            <a:pPr algn="just"/>
            <a:r>
              <a:rPr lang="ru-RU" sz="3200" b="1" dirty="0">
                <a:solidFill>
                  <a:srgbClr val="000000"/>
                </a:solidFill>
                <a:latin typeface="Open Sans"/>
              </a:rPr>
              <a:t>КПРФВ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– коэффициент повышения размера фиксированной выплаты </a:t>
            </a:r>
          </a:p>
          <a:p>
            <a:pPr algn="just"/>
            <a:r>
              <a:rPr lang="ru-RU" sz="3200" b="1" dirty="0">
                <a:solidFill>
                  <a:srgbClr val="000000"/>
                </a:solidFill>
                <a:latin typeface="Open Sans"/>
              </a:rPr>
              <a:t>КПИПК</a:t>
            </a:r>
            <a:r>
              <a:rPr lang="ru-RU" sz="3200" dirty="0">
                <a:solidFill>
                  <a:srgbClr val="000000"/>
                </a:solidFill>
                <a:latin typeface="Open Sans"/>
              </a:rPr>
              <a:t> – коэффициент повышения индивидуального пенсионного коэффициента</a:t>
            </a:r>
          </a:p>
          <a:p>
            <a:pPr algn="just"/>
            <a:endParaRPr lang="ru-RU" sz="3200" dirty="0">
              <a:solidFill>
                <a:srgbClr val="000000"/>
              </a:solidFill>
              <a:latin typeface="Open Sans"/>
            </a:endParaRPr>
          </a:p>
          <a:p>
            <a:pPr algn="just"/>
            <a:r>
              <a:rPr lang="ru-RU" sz="2800" i="1" dirty="0">
                <a:solidFill>
                  <a:srgbClr val="000000"/>
                </a:solidFill>
                <a:latin typeface="Open Sans"/>
              </a:rPr>
              <a:t>Примечание. Размер фиксированной выплаты и стоимость одного индивидуального пенсионного коэффициента, ежегодно индексируются государством (как правило, на уровень инфляции). </a:t>
            </a:r>
          </a:p>
          <a:p>
            <a:pPr algn="just"/>
            <a:endParaRPr lang="ru-RU" sz="3200" i="1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50527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10373" y="402815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>
                <a:solidFill>
                  <a:schemeClr val="bg1"/>
                </a:solidFill>
              </a:rPr>
              <a:t>Значения КПРФВ и КПИПК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B36ECB4-6D9D-FEC4-7799-4853E7A581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802890"/>
              </p:ext>
            </p:extLst>
          </p:nvPr>
        </p:nvGraphicFramePr>
        <p:xfrm>
          <a:off x="609600" y="2095500"/>
          <a:ext cx="14903803" cy="6639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3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5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038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Период более позднего</a:t>
                      </a:r>
                      <a:r>
                        <a:rPr lang="ru-RU" sz="2800" baseline="0" dirty="0">
                          <a:solidFill>
                            <a:schemeClr val="bg1"/>
                          </a:solidFill>
                        </a:rPr>
                        <a:t> обращения за назначением пенсии, в месяцах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bg1"/>
                          </a:solidFill>
                        </a:rPr>
                        <a:t>КПРФВ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>
                          <a:solidFill>
                            <a:schemeClr val="bg1"/>
                          </a:solidFill>
                        </a:rPr>
                        <a:t>КПИПК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1,056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1,07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1,12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1,15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1,19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1,24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1,27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1,34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1,36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1,45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1,46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1,59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84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1,58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1,74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96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1,73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1,9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108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1,90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2,09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29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120 и более 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2,11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2,32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D45857-F56E-031A-3DAC-36411937808A}"/>
              </a:ext>
            </a:extLst>
          </p:cNvPr>
          <p:cNvSpPr/>
          <p:nvPr/>
        </p:nvSpPr>
        <p:spPr>
          <a:xfrm>
            <a:off x="823838" y="9212693"/>
            <a:ext cx="14111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составлено на основании приложений 1 и 2 к Федеральному закону от 28.12.2013 N 400-ФЗ «О страховых пенсиях».</a:t>
            </a:r>
          </a:p>
        </p:txBody>
      </p:sp>
    </p:spTree>
    <p:extLst>
      <p:ext uri="{BB962C8B-B14F-4D97-AF65-F5344CB8AC3E}">
        <p14:creationId xmlns:p14="http://schemas.microsoft.com/office/powerpoint/2010/main" val="277629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7" name="Пятиугольник 4">
            <a:extLst>
              <a:ext uri="{FF2B5EF4-FFF2-40B4-BE49-F238E27FC236}">
                <a16:creationId xmlns:a16="http://schemas.microsoft.com/office/drawing/2014/main" id="{A83FD595-281F-4198-59F0-B5F0CF82979B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3">
            <a:extLst>
              <a:ext uri="{FF2B5EF4-FFF2-40B4-BE49-F238E27FC236}">
                <a16:creationId xmlns:a16="http://schemas.microsoft.com/office/drawing/2014/main" id="{AF0866F0-8F54-E41C-D2EF-0F9BEEE2BE38}"/>
              </a:ext>
            </a:extLst>
          </p:cNvPr>
          <p:cNvSpPr txBox="1">
            <a:spLocks/>
          </p:cNvSpPr>
          <p:nvPr/>
        </p:nvSpPr>
        <p:spPr>
          <a:xfrm>
            <a:off x="-499887" y="449834"/>
            <a:ext cx="17957635" cy="8836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Виды пенсий в Российской Федерации</a:t>
            </a:r>
          </a:p>
        </p:txBody>
      </p:sp>
      <p:sp>
        <p:nvSpPr>
          <p:cNvPr id="2" name="Скругленный прямоугольник 6">
            <a:extLst>
              <a:ext uri="{FF2B5EF4-FFF2-40B4-BE49-F238E27FC236}">
                <a16:creationId xmlns:a16="http://schemas.microsoft.com/office/drawing/2014/main" id="{84A6FD7B-776E-8015-1887-FBE1E1124EBF}"/>
              </a:ext>
            </a:extLst>
          </p:cNvPr>
          <p:cNvSpPr/>
          <p:nvPr/>
        </p:nvSpPr>
        <p:spPr>
          <a:xfrm>
            <a:off x="2056890" y="2208349"/>
            <a:ext cx="13218456" cy="903679"/>
          </a:xfrm>
          <a:prstGeom prst="roundRect">
            <a:avLst/>
          </a:prstGeom>
          <a:ln>
            <a:solidFill>
              <a:srgbClr val="17A8C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СТРАХОВАЯ ПЕНСИЯ</a:t>
            </a:r>
          </a:p>
        </p:txBody>
      </p:sp>
      <p:sp>
        <p:nvSpPr>
          <p:cNvPr id="3" name="Скругленный прямоугольник 7">
            <a:extLst>
              <a:ext uri="{FF2B5EF4-FFF2-40B4-BE49-F238E27FC236}">
                <a16:creationId xmlns:a16="http://schemas.microsoft.com/office/drawing/2014/main" id="{7A8CD2F0-1709-10E2-0276-A52E1DC11911}"/>
              </a:ext>
            </a:extLst>
          </p:cNvPr>
          <p:cNvSpPr/>
          <p:nvPr/>
        </p:nvSpPr>
        <p:spPr>
          <a:xfrm>
            <a:off x="2033364" y="3742376"/>
            <a:ext cx="13218456" cy="954744"/>
          </a:xfrm>
          <a:prstGeom prst="roundRect">
            <a:avLst/>
          </a:prstGeom>
          <a:ln>
            <a:solidFill>
              <a:srgbClr val="17A8C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ПЕНСИЯ ПО ГОСУДАРСТВЕННОМУ ОБЕСПЕЧЕНИЮ</a:t>
            </a:r>
          </a:p>
        </p:txBody>
      </p:sp>
      <p:sp>
        <p:nvSpPr>
          <p:cNvPr id="4" name="Скругленный прямоугольник 8">
            <a:extLst>
              <a:ext uri="{FF2B5EF4-FFF2-40B4-BE49-F238E27FC236}">
                <a16:creationId xmlns:a16="http://schemas.microsoft.com/office/drawing/2014/main" id="{89408A8B-D9C4-E4C5-B727-8FC7ED5A8CD4}"/>
              </a:ext>
            </a:extLst>
          </p:cNvPr>
          <p:cNvSpPr/>
          <p:nvPr/>
        </p:nvSpPr>
        <p:spPr>
          <a:xfrm>
            <a:off x="2033364" y="5452078"/>
            <a:ext cx="13159108" cy="990748"/>
          </a:xfrm>
          <a:prstGeom prst="roundRect">
            <a:avLst/>
          </a:prstGeom>
          <a:ln>
            <a:solidFill>
              <a:srgbClr val="17A8C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НАКОПИТЕЛЬНАЯ ПЕНСИЯ* </a:t>
            </a:r>
          </a:p>
        </p:txBody>
      </p:sp>
      <p:sp>
        <p:nvSpPr>
          <p:cNvPr id="5" name="Скругленный прямоугольник 9">
            <a:extLst>
              <a:ext uri="{FF2B5EF4-FFF2-40B4-BE49-F238E27FC236}">
                <a16:creationId xmlns:a16="http://schemas.microsoft.com/office/drawing/2014/main" id="{09D65D3E-A6F6-7550-2DAC-1D7F8048B801}"/>
              </a:ext>
            </a:extLst>
          </p:cNvPr>
          <p:cNvSpPr/>
          <p:nvPr/>
        </p:nvSpPr>
        <p:spPr>
          <a:xfrm>
            <a:off x="2092712" y="7143361"/>
            <a:ext cx="13159108" cy="945974"/>
          </a:xfrm>
          <a:prstGeom prst="roundRect">
            <a:avLst/>
          </a:prstGeom>
          <a:ln>
            <a:solidFill>
              <a:srgbClr val="17A8C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ДОПОЛНИТЕЛЬНЫЕ ПЕНСИИ 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B48B4CF-85D5-7130-588B-B0974932EAFD}"/>
              </a:ext>
            </a:extLst>
          </p:cNvPr>
          <p:cNvSpPr/>
          <p:nvPr/>
        </p:nvSpPr>
        <p:spPr>
          <a:xfrm>
            <a:off x="626327" y="2052501"/>
            <a:ext cx="1056594" cy="9515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764A190-BAE1-EEE4-9191-A5DFB922AB1A}"/>
              </a:ext>
            </a:extLst>
          </p:cNvPr>
          <p:cNvSpPr/>
          <p:nvPr/>
        </p:nvSpPr>
        <p:spPr>
          <a:xfrm>
            <a:off x="697927" y="3668847"/>
            <a:ext cx="1056594" cy="9515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FA5EB5EC-9E58-66A2-6150-C3D8F262E9B1}"/>
              </a:ext>
            </a:extLst>
          </p:cNvPr>
          <p:cNvSpPr/>
          <p:nvPr/>
        </p:nvSpPr>
        <p:spPr>
          <a:xfrm>
            <a:off x="697927" y="5377225"/>
            <a:ext cx="1056594" cy="951538"/>
          </a:xfrm>
          <a:prstGeom prst="ellipse">
            <a:avLst/>
          </a:prstGeom>
          <a:ln>
            <a:solidFill>
              <a:srgbClr val="17A8C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D7188B4-CCEB-8F30-A08F-4285F8846B64}"/>
              </a:ext>
            </a:extLst>
          </p:cNvPr>
          <p:cNvSpPr/>
          <p:nvPr/>
        </p:nvSpPr>
        <p:spPr>
          <a:xfrm>
            <a:off x="777972" y="7122555"/>
            <a:ext cx="1056594" cy="951538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1B80C6-C15E-00A5-4611-1C2BBE02D417}"/>
              </a:ext>
            </a:extLst>
          </p:cNvPr>
          <p:cNvSpPr txBox="1"/>
          <p:nvPr/>
        </p:nvSpPr>
        <p:spPr>
          <a:xfrm>
            <a:off x="920225" y="8452171"/>
            <a:ext cx="14331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/>
              <a:t>* за счет пенсионных накоплений возможны и иные виды выплат в соответствии со ст.2 Федерального закона от 30.11.2011 № 360-ФЗ «О порядке финансирования выплат за счет средств пенсионных накоплений»</a:t>
            </a:r>
          </a:p>
        </p:txBody>
      </p:sp>
    </p:spTree>
    <p:extLst>
      <p:ext uri="{BB962C8B-B14F-4D97-AF65-F5344CB8AC3E}">
        <p14:creationId xmlns:p14="http://schemas.microsoft.com/office/powerpoint/2010/main" val="3477344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10373" y="402815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Значения КПРФВ и КПИПК при наличии права на досрочное назначение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страховой пенсии по старости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9212AF3-78FB-D8BC-D12E-AC7FB30E7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74468"/>
              </p:ext>
            </p:extLst>
          </p:nvPr>
        </p:nvGraphicFramePr>
        <p:xfrm>
          <a:off x="924778" y="2171700"/>
          <a:ext cx="14327043" cy="6350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7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641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Период более позднего</a:t>
                      </a:r>
                      <a:r>
                        <a:rPr lang="ru-RU" sz="2200" baseline="0" dirty="0">
                          <a:solidFill>
                            <a:schemeClr val="bg1"/>
                          </a:solidFill>
                        </a:rPr>
                        <a:t> обращения за назначением пенсии, в месяцах</a:t>
                      </a:r>
                      <a:endParaRPr lang="ru-RU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КПРФВ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bg1"/>
                          </a:solidFill>
                        </a:rPr>
                        <a:t>КПИПК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1,036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1,046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1,07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1,10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36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1,12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1,16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48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1,16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1,22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1,21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1,29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1,26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1,37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84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1,32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1,45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96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1,38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1,52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108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1,45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1,60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8439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120 и более 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1,53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1,68</a:t>
                      </a:r>
                    </a:p>
                  </a:txBody>
                  <a:tcPr>
                    <a:solidFill>
                      <a:srgbClr val="2565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3BBCBB-8CDF-544C-F451-2166E5099584}"/>
              </a:ext>
            </a:extLst>
          </p:cNvPr>
          <p:cNvSpPr/>
          <p:nvPr/>
        </p:nvSpPr>
        <p:spPr>
          <a:xfrm>
            <a:off x="1371600" y="8953010"/>
            <a:ext cx="1310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составлено на основании приложений 1 и 2 к Федеральному закону от 28.12.2013 N 400-ФЗ «О страховых пенсиях».</a:t>
            </a:r>
          </a:p>
        </p:txBody>
      </p:sp>
    </p:spTree>
    <p:extLst>
      <p:ext uri="{BB962C8B-B14F-4D97-AF65-F5344CB8AC3E}">
        <p14:creationId xmlns:p14="http://schemas.microsoft.com/office/powerpoint/2010/main" val="3689368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6" name="Пятиугольник 4">
            <a:extLst>
              <a:ext uri="{FF2B5EF4-FFF2-40B4-BE49-F238E27FC236}">
                <a16:creationId xmlns:a16="http://schemas.microsoft.com/office/drawing/2014/main" id="{C50B9813-B4CE-055D-BF1E-39899A5058FE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4138894E-3402-86F7-E0EF-128AC8FCF1FD}"/>
              </a:ext>
            </a:extLst>
          </p:cNvPr>
          <p:cNvSpPr txBox="1">
            <a:spLocks/>
          </p:cNvSpPr>
          <p:nvPr/>
        </p:nvSpPr>
        <p:spPr>
          <a:xfrm>
            <a:off x="0" y="509267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Расчет </a:t>
            </a:r>
            <a:r>
              <a:rPr lang="ru-RU" sz="3600" dirty="0" err="1">
                <a:solidFill>
                  <a:schemeClr val="bg1"/>
                </a:solidFill>
              </a:rPr>
              <a:t>cтраховой</a:t>
            </a:r>
            <a:r>
              <a:rPr lang="ru-RU" sz="3600" dirty="0">
                <a:solidFill>
                  <a:schemeClr val="bg1"/>
                </a:solidFill>
              </a:rPr>
              <a:t> пенсии с 01.01.2015  (действующая пенсионная формула)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524B70-29CA-B9DE-7D86-8C543C9DB8ED}"/>
              </a:ext>
            </a:extLst>
          </p:cNvPr>
          <p:cNvSpPr txBox="1"/>
          <p:nvPr/>
        </p:nvSpPr>
        <p:spPr>
          <a:xfrm>
            <a:off x="609601" y="2008850"/>
            <a:ext cx="155784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600" dirty="0">
                <a:latin typeface="Open Sans"/>
              </a:rPr>
              <a:t>Определите сумму назначаемой гражданке страховой пенсии по старости 11 июля 2023 года, если известны следующие данные о суммарном количестве ИПК, отраженных на лицевом счете к моменту назначения пенсии: 50.  Обращение за назначением страховой пенсии произошло на 5 лет позже. </a:t>
            </a:r>
          </a:p>
          <a:p>
            <a:pPr algn="just"/>
            <a:endParaRPr lang="ru-RU" sz="3600" dirty="0">
              <a:solidFill>
                <a:srgbClr val="FF0000"/>
              </a:solidFill>
              <a:latin typeface="Open Sans"/>
            </a:endParaRPr>
          </a:p>
          <a:p>
            <a:pPr algn="just"/>
            <a:r>
              <a:rPr lang="ru-RU" sz="3600" dirty="0">
                <a:solidFill>
                  <a:srgbClr val="FF0000"/>
                </a:solidFill>
                <a:latin typeface="Open San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98759-8283-78CF-7C96-F234A4EB5A98}"/>
              </a:ext>
            </a:extLst>
          </p:cNvPr>
          <p:cNvSpPr txBox="1"/>
          <p:nvPr/>
        </p:nvSpPr>
        <p:spPr>
          <a:xfrm>
            <a:off x="838200" y="5202114"/>
            <a:ext cx="9144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= 7 567,33 * 1,36 + 50 * 123,77 * 1,45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= 7 567,33 * 1,36 + 6188,50 * 1,45 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= 10 291,57 + 8 973,33</a:t>
            </a:r>
          </a:p>
          <a:p>
            <a:pPr algn="just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= 19 264,90 (рублей) </a:t>
            </a:r>
          </a:p>
          <a:p>
            <a:pPr algn="just"/>
            <a:r>
              <a:rPr lang="ru-RU" sz="4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40 % выше! </a:t>
            </a:r>
          </a:p>
        </p:txBody>
      </p:sp>
    </p:spTree>
    <p:extLst>
      <p:ext uri="{BB962C8B-B14F-4D97-AF65-F5344CB8AC3E}">
        <p14:creationId xmlns:p14="http://schemas.microsoft.com/office/powerpoint/2010/main" val="3231535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 l="4073" t="7796" r="6828" b="10868"/>
          <a:stretch>
            <a:fillRect/>
          </a:stretch>
        </p:blipFill>
        <p:spPr>
          <a:xfrm>
            <a:off x="1148410" y="5499025"/>
            <a:ext cx="807471" cy="737116"/>
          </a:xfrm>
          <a:prstGeom prst="rect">
            <a:avLst/>
          </a:prstGeom>
        </p:spPr>
      </p:pic>
      <p:pic>
        <p:nvPicPr>
          <p:cNvPr id="4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30020" y="5496657"/>
            <a:ext cx="739484" cy="739484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008710" y="5062624"/>
            <a:ext cx="1086871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6" name="AutoShape 6"/>
          <p:cNvSpPr/>
          <p:nvPr/>
        </p:nvSpPr>
        <p:spPr>
          <a:xfrm>
            <a:off x="3684752" y="5062624"/>
            <a:ext cx="1673995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4028" y="2625708"/>
            <a:ext cx="2270880" cy="227088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81222" y="2625708"/>
            <a:ext cx="2270880" cy="227088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552024" y="2625708"/>
            <a:ext cx="2270880" cy="227088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801940" y="5084894"/>
            <a:ext cx="1799644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1" name="Picture 11">
            <a:hlinkClick r:id="rId9"/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335550" y="5586774"/>
            <a:ext cx="2703828" cy="86522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784552" y="2653386"/>
            <a:ext cx="2301002" cy="2301002"/>
          </a:xfrm>
          <a:prstGeom prst="rect">
            <a:avLst/>
          </a:prstGeom>
        </p:spPr>
      </p:pic>
      <p:pic>
        <p:nvPicPr>
          <p:cNvPr id="13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536655" y="5585590"/>
            <a:ext cx="796795" cy="561617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8997134" y="5105167"/>
            <a:ext cx="4378900" cy="332549"/>
          </a:xfrm>
          <a:prstGeom prst="rect">
            <a:avLst/>
          </a:prstGeom>
          <a:solidFill>
            <a:srgbClr val="75E6DA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6564741" y="2653386"/>
            <a:ext cx="2308992" cy="230899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751035" y="7386954"/>
            <a:ext cx="10833946" cy="1871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методическая поддержка финансовых консультантов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разбор кейсов, практик, сложных ситуаций по финансовой грамотности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ответы на вопросы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анонсы мероприятий</a:t>
            </a:r>
          </a:p>
          <a:p>
            <a:pPr marL="382915" lvl="1" indent="-191458" algn="just">
              <a:lnSpc>
                <a:spcPts val="3068"/>
              </a:lnSpc>
              <a:buFont typeface="Arial"/>
              <a:buChar char="•"/>
            </a:pPr>
            <a:r>
              <a:rPr lang="en-US" sz="1773" spc="88">
                <a:solidFill>
                  <a:srgbClr val="000000"/>
                </a:solidFill>
                <a:latin typeface="Montserrat Semi-Bold"/>
              </a:rPr>
              <a:t>новости ИФГ и не только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54056" y="5089402"/>
            <a:ext cx="1041525" cy="19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7"/>
              </a:lnSpc>
              <a:spcBef>
                <a:spcPct val="0"/>
              </a:spcBef>
            </a:pPr>
            <a:r>
              <a:rPr lang="en-US" sz="1119" u="sng" spc="67">
                <a:solidFill>
                  <a:srgbClr val="000000"/>
                </a:solidFill>
                <a:latin typeface="Montserrat Semi-Bold"/>
              </a:rPr>
              <a:t>vk.com/ifgfu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685654" y="5063292"/>
            <a:ext cx="1628216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t.me/fingramota_ifg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1021" y="2161690"/>
            <a:ext cx="8123637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ОФИЦИАЛЬНЫЕ СООБЩЕСТВА В СОЦИАЛЬНЫХ СЕТЯХ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115628" y="5103104"/>
            <a:ext cx="3143672" cy="23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2F42"/>
                </a:solidFill>
                <a:latin typeface="Montserrat Semi-Bold"/>
              </a:rPr>
              <a:t>fa.ru/org/science/ifg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892622" y="2161690"/>
            <a:ext cx="3251450" cy="29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 Bold"/>
              </a:rPr>
              <a:t>ОФИЦИАЛЬНЫЙ САЙТ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444670" y="466437"/>
            <a:ext cx="5398659" cy="4034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7"/>
              </a:lnSpc>
              <a:spcBef>
                <a:spcPct val="0"/>
              </a:spcBef>
            </a:pPr>
            <a:r>
              <a:rPr lang="en-US" sz="2398" dirty="0">
                <a:solidFill>
                  <a:srgbClr val="002F42"/>
                </a:solidFill>
                <a:latin typeface="Clear Sans Thin Bold"/>
              </a:rPr>
              <a:t>Институт финансовой грамотности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071829" y="5119649"/>
            <a:ext cx="4229509" cy="228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youtube.com/channel/UCofgsJutLizqgNmK8uNu7Pg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543738" y="283138"/>
            <a:ext cx="8906790" cy="1887750"/>
            <a:chOff x="0" y="0"/>
            <a:chExt cx="11875720" cy="2516999"/>
          </a:xfrm>
        </p:grpSpPr>
        <p:sp>
          <p:nvSpPr>
            <p:cNvPr id="25" name="TextBox 25"/>
            <p:cNvSpPr txBox="1"/>
            <p:nvPr/>
          </p:nvSpPr>
          <p:spPr>
            <a:xfrm>
              <a:off x="0" y="0"/>
              <a:ext cx="11875720" cy="520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89"/>
                </a:lnSpc>
              </a:pPr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836694"/>
              <a:ext cx="11875720" cy="798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1"/>
                </a:lnSpc>
              </a:pPr>
              <a:r>
                <a:rPr lang="en-US" sz="3926">
                  <a:solidFill>
                    <a:srgbClr val="002F42"/>
                  </a:solidFill>
                  <a:latin typeface="Montserrat Semi-Bold Bold"/>
                </a:rPr>
                <a:t>КАНАЛЫ КОММУНИКАЦИИ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2102207"/>
              <a:ext cx="11875720" cy="414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510"/>
                </a:lnSpc>
              </a:pPr>
              <a:endParaRPr/>
            </a:p>
          </p:txBody>
        </p:sp>
      </p:grpSp>
      <p:pic>
        <p:nvPicPr>
          <p:cNvPr id="28" name="Picture 28">
            <a:hlinkClick r:id="rId14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91678" y="5499025"/>
            <a:ext cx="738536" cy="738536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6787266" y="5084894"/>
            <a:ext cx="1747359" cy="332549"/>
          </a:xfrm>
          <a:prstGeom prst="rect">
            <a:avLst/>
          </a:prstGeom>
          <a:solidFill>
            <a:srgbClr val="75E6DA"/>
          </a:solidFill>
        </p:spPr>
      </p:sp>
      <p:sp>
        <p:nvSpPr>
          <p:cNvPr id="30" name="TextBox 30"/>
          <p:cNvSpPr txBox="1"/>
          <p:nvPr/>
        </p:nvSpPr>
        <p:spPr>
          <a:xfrm>
            <a:off x="6833804" y="5091930"/>
            <a:ext cx="1817403" cy="23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0"/>
              </a:lnSpc>
              <a:spcBef>
                <a:spcPct val="0"/>
              </a:spcBef>
            </a:pPr>
            <a:r>
              <a:rPr lang="en-US" sz="1127" u="sng" spc="56">
                <a:solidFill>
                  <a:srgbClr val="000000"/>
                </a:solidFill>
                <a:latin typeface="Montserrat Semi-Bold"/>
              </a:rPr>
              <a:t>t.me/bizgramota_ifg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16800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по предпринимательству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689218" y="6333273"/>
            <a:ext cx="3478791" cy="237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9"/>
              </a:lnSpc>
              <a:spcBef>
                <a:spcPct val="0"/>
              </a:spcBef>
            </a:pPr>
            <a:r>
              <a:rPr lang="en-US" sz="1599" spc="31">
                <a:solidFill>
                  <a:srgbClr val="000000"/>
                </a:solidFill>
                <a:latin typeface="Montserrat Semi-Bold"/>
              </a:rPr>
              <a:t>основной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7" name="Пятиугольник 4">
            <a:extLst>
              <a:ext uri="{FF2B5EF4-FFF2-40B4-BE49-F238E27FC236}">
                <a16:creationId xmlns:a16="http://schemas.microsoft.com/office/drawing/2014/main" id="{A83FD595-281F-4198-59F0-B5F0CF82979B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Заголовок 3">
            <a:extLst>
              <a:ext uri="{FF2B5EF4-FFF2-40B4-BE49-F238E27FC236}">
                <a16:creationId xmlns:a16="http://schemas.microsoft.com/office/drawing/2014/main" id="{AF0866F0-8F54-E41C-D2EF-0F9BEEE2BE38}"/>
              </a:ext>
            </a:extLst>
          </p:cNvPr>
          <p:cNvSpPr txBox="1">
            <a:spLocks/>
          </p:cNvSpPr>
          <p:nvPr/>
        </p:nvSpPr>
        <p:spPr>
          <a:xfrm>
            <a:off x="-279235" y="545416"/>
            <a:ext cx="17957635" cy="8836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</a:rPr>
              <a:t>Обязательное пенсионное страхование как основа пенсионной системы России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6E2C950C-4867-AF82-E995-5641B0D88B92}"/>
              </a:ext>
            </a:extLst>
          </p:cNvPr>
          <p:cNvSpPr txBox="1">
            <a:spLocks/>
          </p:cNvSpPr>
          <p:nvPr/>
        </p:nvSpPr>
        <p:spPr>
          <a:xfrm>
            <a:off x="914400" y="2146483"/>
            <a:ext cx="14573573" cy="70803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 субъекты обязательного пенсионного страхования: </a:t>
            </a:r>
            <a:endParaRPr lang="ru-RU" sz="9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страхователь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страховщик* (Пенсионный фонд Российской Федерации, с 2023 года – Социальный фонд России)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/>
              <a:t> застрахованное лицо</a:t>
            </a:r>
          </a:p>
          <a:p>
            <a:pPr marL="0" indent="0" algn="just">
              <a:buFont typeface="Arial" pitchFamily="34" charset="0"/>
              <a:buNone/>
            </a:pPr>
            <a:endParaRPr lang="ru-RU" dirty="0"/>
          </a:p>
          <a:p>
            <a:pPr algn="just"/>
            <a:r>
              <a:rPr lang="ru-RU" dirty="0"/>
              <a:t> страховой риск – </a:t>
            </a:r>
            <a:r>
              <a:rPr lang="ru-RU" b="1" u="sng" dirty="0"/>
              <a:t>утрата застрахованным лицом заработка </a:t>
            </a:r>
            <a:r>
              <a:rPr lang="ru-RU" dirty="0"/>
              <a:t>(выплат, вознаграждений в пользу застрахованного лица) или </a:t>
            </a:r>
            <a:r>
              <a:rPr lang="ru-RU" b="1" u="sng" dirty="0"/>
              <a:t>другого дохода </a:t>
            </a:r>
            <a:r>
              <a:rPr lang="ru-RU" dirty="0"/>
              <a:t>в связи с наступлением страхового случая</a:t>
            </a:r>
          </a:p>
          <a:p>
            <a:pPr marL="0" indent="0" algn="just">
              <a:buFont typeface="Arial" pitchFamily="34" charset="0"/>
              <a:buNone/>
            </a:pPr>
            <a:endParaRPr lang="ru-RU" sz="2100" dirty="0"/>
          </a:p>
          <a:p>
            <a:pPr algn="just"/>
            <a:r>
              <a:rPr lang="ru-RU" dirty="0"/>
              <a:t> страховой случай - достижение пенсионного возраста, наступление инвалидности, потеря кормильца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 algn="just">
              <a:buFont typeface="Arial" pitchFamily="34" charset="0"/>
              <a:buNone/>
            </a:pPr>
            <a:r>
              <a:rPr lang="ru-RU" dirty="0"/>
              <a:t>* Могут также являться негосударственные пенсионные фонды</a:t>
            </a:r>
          </a:p>
        </p:txBody>
      </p:sp>
    </p:spTree>
    <p:extLst>
      <p:ext uri="{BB962C8B-B14F-4D97-AF65-F5344CB8AC3E}">
        <p14:creationId xmlns:p14="http://schemas.microsoft.com/office/powerpoint/2010/main" val="89209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Предельные размеры базы для начисления страховых взносов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на обязательное пенсионное страхование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8EDF4EF-58E8-488C-B0A7-5EB608702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602814"/>
              </p:ext>
            </p:extLst>
          </p:nvPr>
        </p:nvGraphicFramePr>
        <p:xfrm>
          <a:off x="609600" y="1943099"/>
          <a:ext cx="15087600" cy="800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56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Тариф страховых взносов </a:t>
            </a:r>
          </a:p>
          <a:p>
            <a:r>
              <a:rPr lang="ru-RU" sz="4000" dirty="0">
                <a:solidFill>
                  <a:schemeClr val="bg1"/>
                </a:solidFill>
              </a:rPr>
              <a:t>на обязательное пенсионное страхование  - 22 %</a:t>
            </a:r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658F7F10-C4E2-38BA-4C91-71474B6CAC1D}"/>
              </a:ext>
            </a:extLst>
          </p:cNvPr>
          <p:cNvSpPr txBox="1">
            <a:spLocks/>
          </p:cNvSpPr>
          <p:nvPr/>
        </p:nvSpPr>
        <p:spPr>
          <a:xfrm>
            <a:off x="404258" y="848120"/>
            <a:ext cx="13616542" cy="5661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3424A919-C653-5018-4F56-CFED26708F24}"/>
              </a:ext>
            </a:extLst>
          </p:cNvPr>
          <p:cNvSpPr/>
          <p:nvPr/>
        </p:nvSpPr>
        <p:spPr>
          <a:xfrm>
            <a:off x="1590410" y="1909192"/>
            <a:ext cx="14711394" cy="1594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u="sng" dirty="0"/>
              <a:t>С 01.01.2015 ГОДА </a:t>
            </a:r>
          </a:p>
          <a:p>
            <a:pPr algn="ctr"/>
            <a:r>
              <a:rPr lang="ru-RU" sz="4200" dirty="0"/>
              <a:t>У ПЕНСИЙ НИКАКИХ (АБСОЛЮТНО!) ЧАСТЕЙ НЕТ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id="{60C28545-70C8-0EC4-ABDC-EBF18F09952F}"/>
              </a:ext>
            </a:extLst>
          </p:cNvPr>
          <p:cNvSpPr/>
          <p:nvPr/>
        </p:nvSpPr>
        <p:spPr>
          <a:xfrm>
            <a:off x="1590410" y="5053310"/>
            <a:ext cx="14711393" cy="1594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dirty="0"/>
              <a:t>У </a:t>
            </a:r>
            <a:r>
              <a:rPr lang="ru-RU" sz="4200" b="1" u="sng" dirty="0"/>
              <a:t>ТАРИФА</a:t>
            </a:r>
            <a:r>
              <a:rPr lang="ru-RU" sz="4200" dirty="0"/>
              <a:t> СТРАХОВЫХ ВЗНОСОВ НА ОПС* </a:t>
            </a:r>
          </a:p>
          <a:p>
            <a:pPr algn="ctr"/>
            <a:r>
              <a:rPr lang="ru-RU" sz="4200" dirty="0"/>
              <a:t>ДВЕ ЧАСТИ</a:t>
            </a:r>
          </a:p>
        </p:txBody>
      </p:sp>
      <p:sp>
        <p:nvSpPr>
          <p:cNvPr id="8" name="Диагональная полоса 7">
            <a:extLst>
              <a:ext uri="{FF2B5EF4-FFF2-40B4-BE49-F238E27FC236}">
                <a16:creationId xmlns:a16="http://schemas.microsoft.com/office/drawing/2014/main" id="{53BE315C-A928-4E08-0DAE-F46D683603F2}"/>
              </a:ext>
            </a:extLst>
          </p:cNvPr>
          <p:cNvSpPr/>
          <p:nvPr/>
        </p:nvSpPr>
        <p:spPr>
          <a:xfrm rot="19034570">
            <a:off x="29538" y="2420616"/>
            <a:ext cx="2640842" cy="2897316"/>
          </a:xfrm>
          <a:prstGeom prst="diagStri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tx1"/>
              </a:solidFill>
            </a:endParaRPr>
          </a:p>
        </p:txBody>
      </p:sp>
      <p:sp>
        <p:nvSpPr>
          <p:cNvPr id="9" name="Блок-схема: извлечение 8">
            <a:extLst>
              <a:ext uri="{FF2B5EF4-FFF2-40B4-BE49-F238E27FC236}">
                <a16:creationId xmlns:a16="http://schemas.microsoft.com/office/drawing/2014/main" id="{7ABFED13-03FE-BF67-0DC2-A6D99D4B1136}"/>
              </a:ext>
            </a:extLst>
          </p:cNvPr>
          <p:cNvSpPr/>
          <p:nvPr/>
        </p:nvSpPr>
        <p:spPr>
          <a:xfrm>
            <a:off x="206238" y="6929651"/>
            <a:ext cx="1699146" cy="2026694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26B5E7-0161-5D99-8A2E-7AF48D76B327}"/>
              </a:ext>
            </a:extLst>
          </p:cNvPr>
          <p:cNvSpPr txBox="1"/>
          <p:nvPr/>
        </p:nvSpPr>
        <p:spPr>
          <a:xfrm>
            <a:off x="5250974" y="3405217"/>
            <a:ext cx="714460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900" dirty="0">
                <a:solidFill>
                  <a:srgbClr val="FF0000"/>
                </a:solidFill>
              </a:rPr>
              <a:t>НО:</a:t>
            </a:r>
          </a:p>
        </p:txBody>
      </p:sp>
      <p:sp>
        <p:nvSpPr>
          <p:cNvPr id="11" name="Пятиугольник 11">
            <a:extLst>
              <a:ext uri="{FF2B5EF4-FFF2-40B4-BE49-F238E27FC236}">
                <a16:creationId xmlns:a16="http://schemas.microsoft.com/office/drawing/2014/main" id="{9E0DE056-5C54-0B0A-0960-080DEAF21711}"/>
              </a:ext>
            </a:extLst>
          </p:cNvPr>
          <p:cNvSpPr/>
          <p:nvPr/>
        </p:nvSpPr>
        <p:spPr>
          <a:xfrm>
            <a:off x="3459056" y="6833295"/>
            <a:ext cx="12393044" cy="9212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ИНДИВИДУАЛЬНАЯ (16%) =</a:t>
            </a:r>
            <a:r>
              <a:rPr lang="en-GB" sz="3600" dirty="0"/>
              <a:t>&gt; </a:t>
            </a:r>
            <a:r>
              <a:rPr lang="en-US" sz="3600" dirty="0"/>
              <a:t>(16%+0%) </a:t>
            </a:r>
            <a:r>
              <a:rPr lang="ru-RU" sz="3600" dirty="0"/>
              <a:t>или (10%+6%)</a:t>
            </a:r>
          </a:p>
        </p:txBody>
      </p:sp>
      <p:sp>
        <p:nvSpPr>
          <p:cNvPr id="12" name="Пятиугольник 12">
            <a:extLst>
              <a:ext uri="{FF2B5EF4-FFF2-40B4-BE49-F238E27FC236}">
                <a16:creationId xmlns:a16="http://schemas.microsoft.com/office/drawing/2014/main" id="{8287FEBD-2D50-EE8A-5654-72091CFCC51A}"/>
              </a:ext>
            </a:extLst>
          </p:cNvPr>
          <p:cNvSpPr/>
          <p:nvPr/>
        </p:nvSpPr>
        <p:spPr>
          <a:xfrm>
            <a:off x="3459056" y="8159183"/>
            <a:ext cx="12393044" cy="921225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200" dirty="0"/>
              <a:t>СОЛИДАРНАЯ (6%)</a:t>
            </a:r>
            <a:r>
              <a:rPr lang="en-GB" sz="4200"/>
              <a:t> </a:t>
            </a:r>
            <a:endParaRPr lang="ru-RU" sz="4200" dirty="0"/>
          </a:p>
        </p:txBody>
      </p:sp>
      <p:sp>
        <p:nvSpPr>
          <p:cNvPr id="13" name="Шеврон 13">
            <a:extLst>
              <a:ext uri="{FF2B5EF4-FFF2-40B4-BE49-F238E27FC236}">
                <a16:creationId xmlns:a16="http://schemas.microsoft.com/office/drawing/2014/main" id="{6DA7F86F-714A-8642-34EB-F26D27EB0FCF}"/>
              </a:ext>
            </a:extLst>
          </p:cNvPr>
          <p:cNvSpPr/>
          <p:nvPr/>
        </p:nvSpPr>
        <p:spPr>
          <a:xfrm>
            <a:off x="2266945" y="6759316"/>
            <a:ext cx="966278" cy="10175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tx1"/>
              </a:solidFill>
            </a:endParaRPr>
          </a:p>
        </p:txBody>
      </p:sp>
      <p:sp>
        <p:nvSpPr>
          <p:cNvPr id="14" name="Шеврон 14">
            <a:extLst>
              <a:ext uri="{FF2B5EF4-FFF2-40B4-BE49-F238E27FC236}">
                <a16:creationId xmlns:a16="http://schemas.microsoft.com/office/drawing/2014/main" id="{B5878EB1-0A93-E6FF-4C86-631CFC0FA577}"/>
              </a:ext>
            </a:extLst>
          </p:cNvPr>
          <p:cNvSpPr/>
          <p:nvPr/>
        </p:nvSpPr>
        <p:spPr>
          <a:xfrm>
            <a:off x="2266945" y="7869019"/>
            <a:ext cx="966278" cy="101758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8D5474-F4A3-203C-04FC-0ACA4A53607A}"/>
              </a:ext>
            </a:extLst>
          </p:cNvPr>
          <p:cNvSpPr txBox="1"/>
          <p:nvPr/>
        </p:nvSpPr>
        <p:spPr>
          <a:xfrm>
            <a:off x="982640" y="9485070"/>
            <a:ext cx="91098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/>
              <a:t>* ОПС – обязательное пенсионное страхование</a:t>
            </a:r>
          </a:p>
        </p:txBody>
      </p:sp>
    </p:spTree>
    <p:extLst>
      <p:ext uri="{BB962C8B-B14F-4D97-AF65-F5344CB8AC3E}">
        <p14:creationId xmlns:p14="http://schemas.microsoft.com/office/powerpoint/2010/main" val="10055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Накопительный компонент пенсионного обеспечения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CE62F-B627-6D29-8D05-7148085CE305}"/>
              </a:ext>
            </a:extLst>
          </p:cNvPr>
          <p:cNvSpPr txBox="1"/>
          <p:nvPr/>
        </p:nvSpPr>
        <p:spPr>
          <a:xfrm>
            <a:off x="609600" y="2095500"/>
            <a:ext cx="150114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действует с 2002 года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настоящее время является частью обязательного пенсионного страхования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пенсионные права в России формируются за счет: </a:t>
            </a:r>
          </a:p>
          <a:p>
            <a:pPr algn="just">
              <a:buFontTx/>
              <a:buChar char="-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добровольных взносов застрахованного лица и работодателя; </a:t>
            </a:r>
          </a:p>
          <a:p>
            <a:pPr algn="just">
              <a:buFontTx/>
              <a:buChar char="-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страховых взносов в рамках обязательного пенсионного страхования; </a:t>
            </a:r>
          </a:p>
          <a:p>
            <a:pPr algn="just">
              <a:buFontTx/>
              <a:buChar char="-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в рамках государственного софинансирования пенсионных накоплений; </a:t>
            </a:r>
          </a:p>
          <a:p>
            <a:pPr algn="just">
              <a:buFontTx/>
              <a:buChar char="-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материнского (семейного) капитала. </a:t>
            </a:r>
          </a:p>
        </p:txBody>
      </p:sp>
    </p:spTree>
    <p:extLst>
      <p:ext uri="{BB962C8B-B14F-4D97-AF65-F5344CB8AC3E}">
        <p14:creationId xmlns:p14="http://schemas.microsoft.com/office/powerpoint/2010/main" val="142294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609600" y="273055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Вопрос, на который практически никто не знает верного ответа…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7FCBEB0B-97D5-2787-7231-3CF2D575939F}"/>
              </a:ext>
            </a:extLst>
          </p:cNvPr>
          <p:cNvSpPr txBox="1">
            <a:spLocks/>
          </p:cNvSpPr>
          <p:nvPr/>
        </p:nvSpPr>
        <p:spPr>
          <a:xfrm>
            <a:off x="4536831" y="2405574"/>
            <a:ext cx="12196689" cy="8387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9900"/>
              <a:t>ЧТО ТАКОЕ ЗАМОРОЖЕННЫЕ ПЕНСИОННЫЕ НАКОПЛЕНИЯ?</a:t>
            </a:r>
            <a:endParaRPr lang="ru-RU" sz="9900" dirty="0"/>
          </a:p>
        </p:txBody>
      </p:sp>
      <p:pic>
        <p:nvPicPr>
          <p:cNvPr id="5" name="Picture 2" descr="http://strah-luga.ru/wp-content/uploads/2016/06/vopros.png">
            <a:extLst>
              <a:ext uri="{FF2B5EF4-FFF2-40B4-BE49-F238E27FC236}">
                <a16:creationId xmlns:a16="http://schemas.microsoft.com/office/drawing/2014/main" id="{A73DEDA0-B1EC-01EF-47F6-3EBBCBA7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16093"/>
            <a:ext cx="545946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3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4">
            <a:extLst>
              <a:ext uri="{FF2B5EF4-FFF2-40B4-BE49-F238E27FC236}">
                <a16:creationId xmlns:a16="http://schemas.microsoft.com/office/drawing/2014/main" id="{0556FBC7-A437-8269-08DF-BC35178CB1CF}"/>
              </a:ext>
            </a:extLst>
          </p:cNvPr>
          <p:cNvSpPr/>
          <p:nvPr/>
        </p:nvSpPr>
        <p:spPr>
          <a:xfrm>
            <a:off x="838200" y="182528"/>
            <a:ext cx="16611600" cy="1349604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3"/>
          <p:cNvSpPr txBox="1"/>
          <p:nvPr/>
        </p:nvSpPr>
        <p:spPr>
          <a:xfrm>
            <a:off x="16188059" y="9651119"/>
            <a:ext cx="1269690" cy="292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4"/>
              </a:lnSpc>
              <a:spcBef>
                <a:spcPct val="0"/>
              </a:spcBef>
            </a:pPr>
            <a:r>
              <a:rPr lang="en-US" sz="1899" spc="37">
                <a:solidFill>
                  <a:srgbClr val="000000"/>
                </a:solidFill>
                <a:latin typeface="Montserrat Semi-Bold"/>
              </a:rPr>
              <a:t>IFG@fa.ru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E39BEB-CA6F-46F5-96CA-E32998778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821" y="7144870"/>
            <a:ext cx="2699526" cy="2120059"/>
          </a:xfrm>
          <a:prstGeom prst="rect">
            <a:avLst/>
          </a:prstGeom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E904C2D6-4023-7C60-6725-30B28C0F9162}"/>
              </a:ext>
            </a:extLst>
          </p:cNvPr>
          <p:cNvSpPr txBox="1">
            <a:spLocks/>
          </p:cNvSpPr>
          <p:nvPr/>
        </p:nvSpPr>
        <p:spPr>
          <a:xfrm>
            <a:off x="-236549" y="283934"/>
            <a:ext cx="17457749" cy="5450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chemeClr val="bg1"/>
                </a:solidFill>
              </a:rPr>
              <a:t>Очень часто отвечают так…</a:t>
            </a:r>
          </a:p>
        </p:txBody>
      </p:sp>
      <p:sp>
        <p:nvSpPr>
          <p:cNvPr id="6" name="Объект 1">
            <a:extLst>
              <a:ext uri="{FF2B5EF4-FFF2-40B4-BE49-F238E27FC236}">
                <a16:creationId xmlns:a16="http://schemas.microsoft.com/office/drawing/2014/main" id="{E4B480FA-7FD9-8422-4E51-08C6EA693D59}"/>
              </a:ext>
            </a:extLst>
          </p:cNvPr>
          <p:cNvSpPr txBox="1">
            <a:spLocks/>
          </p:cNvSpPr>
          <p:nvPr/>
        </p:nvSpPr>
        <p:spPr>
          <a:xfrm>
            <a:off x="1878038" y="2004647"/>
            <a:ext cx="14053625" cy="7828671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7800" strike="sngStrike">
                <a:solidFill>
                  <a:srgbClr val="FF0000"/>
                </a:solidFill>
              </a:rPr>
              <a:t>«Заморозка пенсионных накоплений» подразумевает снижение размера страховой пенсии работающим пенсионерам.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7800" strike="sngStrike">
                <a:solidFill>
                  <a:srgbClr val="FF0000"/>
                </a:solidFill>
              </a:rPr>
              <a:t>«Заморозка пенсионных накоплений» означает использование средств граждан на реализацию государственных программ Российской Федерации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7800" strike="sngStrike">
                <a:solidFill>
                  <a:srgbClr val="FF0000"/>
                </a:solidFill>
              </a:rPr>
              <a:t>«Заморозка пенсионных накоплений» подразумевает направление средств пенсионных накоплений граждан на строительство и ремонт школ, больниц и иные аналогичные цели. 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7800" strike="sngStrike">
                <a:solidFill>
                  <a:srgbClr val="FF0000"/>
                </a:solidFill>
              </a:rPr>
              <a:t> 	«Заморозка пенсионных накоплений» связана с расходованием средств граждан, находящихся в негосударственных пенсионных фондах, на определенные государством цели. </a:t>
            </a:r>
          </a:p>
          <a:p>
            <a:pPr marL="0" indent="0" algn="ctr">
              <a:buFont typeface="Arial" pitchFamily="34" charset="0"/>
              <a:buNone/>
            </a:pPr>
            <a:endParaRPr lang="ru-RU" sz="7800" strike="sngStrike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ru-RU" sz="7800" strike="sngStrike" dirty="0">
              <a:solidFill>
                <a:srgbClr val="FF0000"/>
              </a:solidFill>
            </a:endParaRPr>
          </a:p>
        </p:txBody>
      </p:sp>
      <p:sp>
        <p:nvSpPr>
          <p:cNvPr id="7" name="Молния 6">
            <a:extLst>
              <a:ext uri="{FF2B5EF4-FFF2-40B4-BE49-F238E27FC236}">
                <a16:creationId xmlns:a16="http://schemas.microsoft.com/office/drawing/2014/main" id="{702C68A5-0B78-F634-E1C7-557FA21FA3A9}"/>
              </a:ext>
            </a:extLst>
          </p:cNvPr>
          <p:cNvSpPr/>
          <p:nvPr/>
        </p:nvSpPr>
        <p:spPr>
          <a:xfrm rot="636744">
            <a:off x="21104" y="2405576"/>
            <a:ext cx="2300067" cy="4853354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/>
          </a:p>
        </p:txBody>
      </p:sp>
    </p:spTree>
    <p:extLst>
      <p:ext uri="{BB962C8B-B14F-4D97-AF65-F5344CB8AC3E}">
        <p14:creationId xmlns:p14="http://schemas.microsoft.com/office/powerpoint/2010/main" val="2764123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F66E0040559F4AB01D77C4154CD7AF" ma:contentTypeVersion="1" ma:contentTypeDescription="Создание документа." ma:contentTypeScope="" ma:versionID="4f024dcda0ba40ef69cab01ea4d87ffc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2144A8-1E3C-4347-A9BC-601FF3FE6F45}"/>
</file>

<file path=customXml/itemProps2.xml><?xml version="1.0" encoding="utf-8"?>
<ds:datastoreItem xmlns:ds="http://schemas.openxmlformats.org/officeDocument/2006/customXml" ds:itemID="{8F39595E-3C21-4F93-8298-DC56E09BF11D}"/>
</file>

<file path=customXml/itemProps3.xml><?xml version="1.0" encoding="utf-8"?>
<ds:datastoreItem xmlns:ds="http://schemas.openxmlformats.org/officeDocument/2006/customXml" ds:itemID="{F3224E90-1DFB-487E-ABDC-22BEAC8C05BD}"/>
</file>

<file path=docProps/app.xml><?xml version="1.0" encoding="utf-8"?>
<Properties xmlns="http://schemas.openxmlformats.org/officeDocument/2006/extended-properties" xmlns:vt="http://schemas.openxmlformats.org/officeDocument/2006/docPropsVTypes">
  <TotalTime>5248</TotalTime>
  <Words>2381</Words>
  <Application>Microsoft Office PowerPoint</Application>
  <PresentationFormat>Произвольный</PresentationFormat>
  <Paragraphs>352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3" baseType="lpstr">
      <vt:lpstr>Arial</vt:lpstr>
      <vt:lpstr>Times New Roman</vt:lpstr>
      <vt:lpstr>Open Sans</vt:lpstr>
      <vt:lpstr>Calibri</vt:lpstr>
      <vt:lpstr>Montserrat Semi-Bold Bold</vt:lpstr>
      <vt:lpstr>Cambria Math</vt:lpstr>
      <vt:lpstr>Wingdings</vt:lpstr>
      <vt:lpstr>Montserrat</vt:lpstr>
      <vt:lpstr>Montserrat Semi-Bold</vt:lpstr>
      <vt:lpstr>Clear Sans Thin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обложки для видео</dc:title>
  <dc:creator>Епхиева Юлия Сергеевна</dc:creator>
  <cp:lastModifiedBy>Епхиева Юлия Сергеевна</cp:lastModifiedBy>
  <cp:revision>28</cp:revision>
  <dcterms:created xsi:type="dcterms:W3CDTF">2006-08-16T00:00:00Z</dcterms:created>
  <dcterms:modified xsi:type="dcterms:W3CDTF">2023-07-11T15:10:43Z</dcterms:modified>
  <dc:identifier>DAEc2Arx-UE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0x010100C3F66E0040559F4AB01D77C4154CD7AF</vt:lpwstr>
  </property>
</Properties>
</file>