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21"/>
  </p:notesMasterIdLst>
  <p:sldIdLst>
    <p:sldId id="256" r:id="rId5"/>
    <p:sldId id="261" r:id="rId6"/>
    <p:sldId id="263" r:id="rId7"/>
    <p:sldId id="266" r:id="rId8"/>
    <p:sldId id="264" r:id="rId9"/>
    <p:sldId id="269" r:id="rId10"/>
    <p:sldId id="262" r:id="rId11"/>
    <p:sldId id="271" r:id="rId12"/>
    <p:sldId id="258" r:id="rId13"/>
    <p:sldId id="272" r:id="rId14"/>
    <p:sldId id="279" r:id="rId15"/>
    <p:sldId id="276" r:id="rId16"/>
    <p:sldId id="280" r:id="rId17"/>
    <p:sldId id="278" r:id="rId18"/>
    <p:sldId id="277" r:id="rId19"/>
    <p:sldId id="268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65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156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3EE7F3-3EED-4DAE-8FC6-A4E896CA0E95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DC46CEB-3773-4926-BB9C-7AA45C934112}">
      <dgm:prSet phldrT="[Текст]" custT="1"/>
      <dgm:spPr/>
      <dgm:t>
        <a:bodyPr/>
        <a:lstStyle/>
        <a:p>
          <a:r>
            <a:rPr lang="ru-RU" sz="2000" dirty="0" smtClean="0"/>
            <a:t>Проведение факторного анализа на соответствие факторов конкретному показателю</a:t>
          </a:r>
          <a:endParaRPr lang="ru-RU" sz="2000" dirty="0"/>
        </a:p>
      </dgm:t>
    </dgm:pt>
    <dgm:pt modelId="{D195C81A-B582-4795-A899-09EC180656E7}" type="sibTrans" cxnId="{4E9A749A-C9BD-47B3-BF38-ABC827AE189F}">
      <dgm:prSet/>
      <dgm:spPr/>
      <dgm:t>
        <a:bodyPr/>
        <a:lstStyle/>
        <a:p>
          <a:endParaRPr lang="ru-RU"/>
        </a:p>
      </dgm:t>
    </dgm:pt>
    <dgm:pt modelId="{BC7B1658-481A-4B0F-89E4-54C1A71287C3}" type="parTrans" cxnId="{4E9A749A-C9BD-47B3-BF38-ABC827AE189F}">
      <dgm:prSet/>
      <dgm:spPr/>
      <dgm:t>
        <a:bodyPr/>
        <a:lstStyle/>
        <a:p>
          <a:endParaRPr lang="ru-RU"/>
        </a:p>
      </dgm:t>
    </dgm:pt>
    <dgm:pt modelId="{585D024E-9FB7-418E-BA93-7D1DA3A1A998}">
      <dgm:prSet phldrT="[Текст]" custT="1"/>
      <dgm:spPr/>
      <dgm:t>
        <a:bodyPr/>
        <a:lstStyle/>
        <a:p>
          <a:r>
            <a:rPr lang="ru-RU" sz="2000" dirty="0" smtClean="0"/>
            <a:t>Интерпретация показателей их экспертная оценка</a:t>
          </a:r>
          <a:endParaRPr lang="ru-RU" sz="2000" dirty="0"/>
        </a:p>
      </dgm:t>
    </dgm:pt>
    <dgm:pt modelId="{C93B94B0-5EBD-46FE-B25F-70F7CF42237F}" type="sibTrans" cxnId="{59D15D16-E34A-4604-93F0-DB37751D8F47}">
      <dgm:prSet/>
      <dgm:spPr/>
      <dgm:t>
        <a:bodyPr/>
        <a:lstStyle/>
        <a:p>
          <a:endParaRPr lang="ru-RU"/>
        </a:p>
      </dgm:t>
    </dgm:pt>
    <dgm:pt modelId="{BAC9FE1E-E53C-40A1-8ED6-6FC1384466E9}" type="parTrans" cxnId="{59D15D16-E34A-4604-93F0-DB37751D8F47}">
      <dgm:prSet/>
      <dgm:spPr/>
      <dgm:t>
        <a:bodyPr/>
        <a:lstStyle/>
        <a:p>
          <a:endParaRPr lang="ru-RU"/>
        </a:p>
      </dgm:t>
    </dgm:pt>
    <dgm:pt modelId="{8A040B47-8DEB-444D-AD0B-DD205D034330}">
      <dgm:prSet phldrT="[Текст]" custT="1"/>
      <dgm:spPr/>
      <dgm:t>
        <a:bodyPr/>
        <a:lstStyle/>
        <a:p>
          <a:r>
            <a:rPr lang="ru-RU" sz="2000" dirty="0" smtClean="0"/>
            <a:t>Определение </a:t>
          </a:r>
          <a:r>
            <a:rPr lang="ru-RU" sz="2000" dirty="0" err="1" smtClean="0"/>
            <a:t>коллинеарности</a:t>
          </a:r>
          <a:r>
            <a:rPr lang="ru-RU" sz="2000" dirty="0" smtClean="0"/>
            <a:t>  показателей и исключение их избытка</a:t>
          </a:r>
          <a:endParaRPr lang="ru-RU" sz="2000" dirty="0"/>
        </a:p>
      </dgm:t>
    </dgm:pt>
    <dgm:pt modelId="{3E40AA40-659A-4026-8C99-4B7738E3460D}">
      <dgm:prSet phldrT="[Текст]" custT="1"/>
      <dgm:spPr/>
      <dgm:t>
        <a:bodyPr/>
        <a:lstStyle/>
        <a:p>
          <a:r>
            <a:rPr lang="ru-RU" sz="2000" dirty="0" smtClean="0"/>
            <a:t>Формирование информационного образа социально-экономической системы</a:t>
          </a:r>
          <a:endParaRPr lang="ru-RU" sz="2000" dirty="0"/>
        </a:p>
      </dgm:t>
    </dgm:pt>
    <dgm:pt modelId="{62002A4C-335B-45A1-8603-D394A5B89168}" type="sibTrans" cxnId="{C9304D35-94A3-4DE5-9388-7D4FEBE21732}">
      <dgm:prSet/>
      <dgm:spPr/>
      <dgm:t>
        <a:bodyPr/>
        <a:lstStyle/>
        <a:p>
          <a:endParaRPr lang="ru-RU"/>
        </a:p>
      </dgm:t>
    </dgm:pt>
    <dgm:pt modelId="{3C9C6083-1CE4-4E87-B62C-873AFB2775AE}" type="parTrans" cxnId="{C9304D35-94A3-4DE5-9388-7D4FEBE21732}">
      <dgm:prSet/>
      <dgm:spPr/>
      <dgm:t>
        <a:bodyPr/>
        <a:lstStyle/>
        <a:p>
          <a:endParaRPr lang="ru-RU"/>
        </a:p>
      </dgm:t>
    </dgm:pt>
    <dgm:pt modelId="{B0B687A9-2E48-445B-929A-8B00627B5338}" type="sibTrans" cxnId="{42160CA2-7943-40A3-A7D5-AC7AD3383DE8}">
      <dgm:prSet/>
      <dgm:spPr/>
      <dgm:t>
        <a:bodyPr/>
        <a:lstStyle/>
        <a:p>
          <a:endParaRPr lang="ru-RU"/>
        </a:p>
      </dgm:t>
    </dgm:pt>
    <dgm:pt modelId="{28D355F4-5826-464A-9846-A397ED9AB169}" type="parTrans" cxnId="{42160CA2-7943-40A3-A7D5-AC7AD3383DE8}">
      <dgm:prSet/>
      <dgm:spPr/>
      <dgm:t>
        <a:bodyPr/>
        <a:lstStyle/>
        <a:p>
          <a:endParaRPr lang="ru-RU"/>
        </a:p>
      </dgm:t>
    </dgm:pt>
    <dgm:pt modelId="{7A5FACD9-3069-48B7-9F7B-6C083A3B7BB4}">
      <dgm:prSet phldrT="[Текст]" custT="1"/>
      <dgm:spPr/>
      <dgm:t>
        <a:bodyPr/>
        <a:lstStyle/>
        <a:p>
          <a:r>
            <a:rPr lang="ru-RU" sz="2000" dirty="0" smtClean="0"/>
            <a:t>Построение Когнитивной сети отражающей причинно-следственные связи, сценарный анализ</a:t>
          </a:r>
          <a:endParaRPr lang="ru-RU" sz="2000" dirty="0"/>
        </a:p>
      </dgm:t>
    </dgm:pt>
    <dgm:pt modelId="{98564111-C521-451C-A6B2-1E7259E79645}" type="parTrans" cxnId="{D198EC5D-078D-4464-9AAB-EB94ED55CDFC}">
      <dgm:prSet/>
      <dgm:spPr/>
      <dgm:t>
        <a:bodyPr/>
        <a:lstStyle/>
        <a:p>
          <a:endParaRPr lang="ru-RU"/>
        </a:p>
      </dgm:t>
    </dgm:pt>
    <dgm:pt modelId="{41B3FCD3-B165-4385-BBEF-2B4755FCB453}" type="sibTrans" cxnId="{D198EC5D-078D-4464-9AAB-EB94ED55CDFC}">
      <dgm:prSet/>
      <dgm:spPr/>
      <dgm:t>
        <a:bodyPr/>
        <a:lstStyle/>
        <a:p>
          <a:endParaRPr lang="ru-RU"/>
        </a:p>
      </dgm:t>
    </dgm:pt>
    <dgm:pt modelId="{13ABEB70-7583-4DB5-B57D-4F4C0A9CB362}">
      <dgm:prSet phldrT="[Текст]" custT="1"/>
      <dgm:spPr/>
      <dgm:t>
        <a:bodyPr/>
        <a:lstStyle/>
        <a:p>
          <a:r>
            <a:rPr lang="ru-RU" sz="1800" dirty="0" smtClean="0"/>
            <a:t>Использование методов </a:t>
          </a:r>
          <a:r>
            <a:rPr lang="ru-RU" sz="1800" dirty="0" err="1" smtClean="0"/>
            <a:t>скаляризации</a:t>
          </a:r>
          <a:r>
            <a:rPr lang="ru-RU" sz="1800" dirty="0" smtClean="0"/>
            <a:t> для определения коэффициентов «важности»сопоставления  частных показателей</a:t>
          </a:r>
          <a:endParaRPr lang="ru-RU" sz="1800" dirty="0"/>
        </a:p>
      </dgm:t>
    </dgm:pt>
    <dgm:pt modelId="{9716F429-B12B-4DF0-935D-F3D34EE455D9}" type="parTrans" cxnId="{B083C776-ECE5-422C-ABFD-36D2BFD798C0}">
      <dgm:prSet/>
      <dgm:spPr/>
      <dgm:t>
        <a:bodyPr/>
        <a:lstStyle/>
        <a:p>
          <a:endParaRPr lang="ru-RU"/>
        </a:p>
      </dgm:t>
    </dgm:pt>
    <dgm:pt modelId="{3F286C22-978A-49EE-A9C6-5C2925A172AB}" type="sibTrans" cxnId="{B083C776-ECE5-422C-ABFD-36D2BFD798C0}">
      <dgm:prSet/>
      <dgm:spPr/>
      <dgm:t>
        <a:bodyPr/>
        <a:lstStyle/>
        <a:p>
          <a:endParaRPr lang="ru-RU"/>
        </a:p>
      </dgm:t>
    </dgm:pt>
    <dgm:pt modelId="{05247B3D-EE2A-4B00-9617-058CEC14EA2F}">
      <dgm:prSet phldrT="[Текст]"/>
      <dgm:spPr/>
      <dgm:t>
        <a:bodyPr/>
        <a:lstStyle/>
        <a:p>
          <a:r>
            <a:rPr lang="ru-RU" dirty="0" smtClean="0"/>
            <a:t>Разработка методики расчета интегрального и обобщенных и связанных показателей</a:t>
          </a:r>
          <a:endParaRPr lang="ru-RU" dirty="0"/>
        </a:p>
      </dgm:t>
    </dgm:pt>
    <dgm:pt modelId="{A81FF1EB-FCFB-4A13-93AD-1F77064C05D1}" type="sibTrans" cxnId="{9E84075B-9B0B-4E00-9F05-6A3017227048}">
      <dgm:prSet/>
      <dgm:spPr/>
      <dgm:t>
        <a:bodyPr/>
        <a:lstStyle/>
        <a:p>
          <a:endParaRPr lang="ru-RU"/>
        </a:p>
      </dgm:t>
    </dgm:pt>
    <dgm:pt modelId="{44EC4F89-196B-40F4-A9B6-E0FCD9EE267F}" type="parTrans" cxnId="{9E84075B-9B0B-4E00-9F05-6A3017227048}">
      <dgm:prSet/>
      <dgm:spPr/>
      <dgm:t>
        <a:bodyPr/>
        <a:lstStyle/>
        <a:p>
          <a:endParaRPr lang="ru-RU"/>
        </a:p>
      </dgm:t>
    </dgm:pt>
    <dgm:pt modelId="{9EEEAB1B-7859-493B-9FB1-9BC2191EF4D8}" type="pres">
      <dgm:prSet presAssocID="{D03EE7F3-3EED-4DAE-8FC6-A4E896CA0E9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2F38DB1-CF19-408F-B17E-7A26A9C97D49}" type="pres">
      <dgm:prSet presAssocID="{05247B3D-EE2A-4B00-9617-058CEC14EA2F}" presName="boxAndChildren" presStyleCnt="0"/>
      <dgm:spPr/>
    </dgm:pt>
    <dgm:pt modelId="{8CDBE1B4-3FDA-493C-93D2-CB520ED9F2E5}" type="pres">
      <dgm:prSet presAssocID="{05247B3D-EE2A-4B00-9617-058CEC14EA2F}" presName="parentTextBox" presStyleLbl="node1" presStyleIdx="0" presStyleCnt="7"/>
      <dgm:spPr/>
      <dgm:t>
        <a:bodyPr/>
        <a:lstStyle/>
        <a:p>
          <a:endParaRPr lang="ru-RU"/>
        </a:p>
      </dgm:t>
    </dgm:pt>
    <dgm:pt modelId="{CA32DD7F-392C-4C45-AF69-15AB39C246BC}" type="pres">
      <dgm:prSet presAssocID="{3F286C22-978A-49EE-A9C6-5C2925A172AB}" presName="sp" presStyleCnt="0"/>
      <dgm:spPr/>
    </dgm:pt>
    <dgm:pt modelId="{5D189B62-613D-4620-93E0-B39DAEBC36B9}" type="pres">
      <dgm:prSet presAssocID="{13ABEB70-7583-4DB5-B57D-4F4C0A9CB362}" presName="arrowAndChildren" presStyleCnt="0"/>
      <dgm:spPr/>
    </dgm:pt>
    <dgm:pt modelId="{690D595E-ED09-4F69-A215-972B7F58A30F}" type="pres">
      <dgm:prSet presAssocID="{13ABEB70-7583-4DB5-B57D-4F4C0A9CB362}" presName="parentTextArrow" presStyleLbl="node1" presStyleIdx="1" presStyleCnt="7" custLinFactNeighborX="0" custLinFactNeighborY="-2125"/>
      <dgm:spPr/>
      <dgm:t>
        <a:bodyPr/>
        <a:lstStyle/>
        <a:p>
          <a:endParaRPr lang="ru-RU"/>
        </a:p>
      </dgm:t>
    </dgm:pt>
    <dgm:pt modelId="{C04EF258-815B-49C1-8D81-B9006C1627CB}" type="pres">
      <dgm:prSet presAssocID="{41B3FCD3-B165-4385-BBEF-2B4755FCB453}" presName="sp" presStyleCnt="0"/>
      <dgm:spPr/>
    </dgm:pt>
    <dgm:pt modelId="{6FEA2248-D2A2-48B3-8992-B335A8C75ACF}" type="pres">
      <dgm:prSet presAssocID="{7A5FACD9-3069-48B7-9F7B-6C083A3B7BB4}" presName="arrowAndChildren" presStyleCnt="0"/>
      <dgm:spPr/>
    </dgm:pt>
    <dgm:pt modelId="{EAA5EDBE-D4D9-4FF0-AB97-47C539911274}" type="pres">
      <dgm:prSet presAssocID="{7A5FACD9-3069-48B7-9F7B-6C083A3B7BB4}" presName="parentTextArrow" presStyleLbl="node1" presStyleIdx="2" presStyleCnt="7"/>
      <dgm:spPr/>
      <dgm:t>
        <a:bodyPr/>
        <a:lstStyle/>
        <a:p>
          <a:endParaRPr lang="ru-RU"/>
        </a:p>
      </dgm:t>
    </dgm:pt>
    <dgm:pt modelId="{66A4054E-00DE-4148-859E-F33B53F0032E}" type="pres">
      <dgm:prSet presAssocID="{D195C81A-B582-4795-A899-09EC180656E7}" presName="sp" presStyleCnt="0"/>
      <dgm:spPr/>
    </dgm:pt>
    <dgm:pt modelId="{D4C65A1C-E29E-4C8D-A49D-6D77220E2EDD}" type="pres">
      <dgm:prSet presAssocID="{EDC46CEB-3773-4926-BB9C-7AA45C934112}" presName="arrowAndChildren" presStyleCnt="0"/>
      <dgm:spPr/>
    </dgm:pt>
    <dgm:pt modelId="{3BFE07F1-8BD2-4586-B9FB-F628FAD1A153}" type="pres">
      <dgm:prSet presAssocID="{EDC46CEB-3773-4926-BB9C-7AA45C934112}" presName="parentTextArrow" presStyleLbl="node1" presStyleIdx="3" presStyleCnt="7"/>
      <dgm:spPr/>
      <dgm:t>
        <a:bodyPr/>
        <a:lstStyle/>
        <a:p>
          <a:endParaRPr lang="ru-RU"/>
        </a:p>
      </dgm:t>
    </dgm:pt>
    <dgm:pt modelId="{CF7B6C34-8007-4F8A-8B04-D258D0FF1DD3}" type="pres">
      <dgm:prSet presAssocID="{C93B94B0-5EBD-46FE-B25F-70F7CF42237F}" presName="sp" presStyleCnt="0"/>
      <dgm:spPr/>
    </dgm:pt>
    <dgm:pt modelId="{0CF651C4-B2BB-4F96-AE17-88AE9E81C0FF}" type="pres">
      <dgm:prSet presAssocID="{585D024E-9FB7-418E-BA93-7D1DA3A1A998}" presName="arrowAndChildren" presStyleCnt="0"/>
      <dgm:spPr/>
    </dgm:pt>
    <dgm:pt modelId="{D2D962CE-DB4B-48D2-82F3-60A02F1AF350}" type="pres">
      <dgm:prSet presAssocID="{585D024E-9FB7-418E-BA93-7D1DA3A1A998}" presName="parentTextArrow" presStyleLbl="node1" presStyleIdx="4" presStyleCnt="7"/>
      <dgm:spPr/>
      <dgm:t>
        <a:bodyPr/>
        <a:lstStyle/>
        <a:p>
          <a:endParaRPr lang="ru-RU"/>
        </a:p>
      </dgm:t>
    </dgm:pt>
    <dgm:pt modelId="{67ADE8C5-E96C-4B33-89A2-B68F1166E060}" type="pres">
      <dgm:prSet presAssocID="{B0B687A9-2E48-445B-929A-8B00627B5338}" presName="sp" presStyleCnt="0"/>
      <dgm:spPr/>
    </dgm:pt>
    <dgm:pt modelId="{1454AB1D-957C-48F9-B005-BBD268C4A5DC}" type="pres">
      <dgm:prSet presAssocID="{8A040B47-8DEB-444D-AD0B-DD205D034330}" presName="arrowAndChildren" presStyleCnt="0"/>
      <dgm:spPr/>
    </dgm:pt>
    <dgm:pt modelId="{F38B8484-BE28-44A2-8A3D-4917B2B26083}" type="pres">
      <dgm:prSet presAssocID="{8A040B47-8DEB-444D-AD0B-DD205D034330}" presName="parentTextArrow" presStyleLbl="node1" presStyleIdx="5" presStyleCnt="7"/>
      <dgm:spPr/>
      <dgm:t>
        <a:bodyPr/>
        <a:lstStyle/>
        <a:p>
          <a:endParaRPr lang="ru-RU"/>
        </a:p>
      </dgm:t>
    </dgm:pt>
    <dgm:pt modelId="{3404B8BE-2A9D-4D50-8FBD-457D9645DC78}" type="pres">
      <dgm:prSet presAssocID="{62002A4C-335B-45A1-8603-D394A5B89168}" presName="sp" presStyleCnt="0"/>
      <dgm:spPr/>
    </dgm:pt>
    <dgm:pt modelId="{5EAC90B7-831D-46B6-BE95-473DD285D21A}" type="pres">
      <dgm:prSet presAssocID="{3E40AA40-659A-4026-8C99-4B7738E3460D}" presName="arrowAndChildren" presStyleCnt="0"/>
      <dgm:spPr/>
    </dgm:pt>
    <dgm:pt modelId="{67AC9FCE-1277-45FA-91BA-AB5A4275DECD}" type="pres">
      <dgm:prSet presAssocID="{3E40AA40-659A-4026-8C99-4B7738E3460D}" presName="parentTextArrow" presStyleLbl="node1" presStyleIdx="6" presStyleCnt="7" custLinFactNeighborX="0" custLinFactNeighborY="-6374"/>
      <dgm:spPr/>
      <dgm:t>
        <a:bodyPr/>
        <a:lstStyle/>
        <a:p>
          <a:endParaRPr lang="ru-RU"/>
        </a:p>
      </dgm:t>
    </dgm:pt>
  </dgm:ptLst>
  <dgm:cxnLst>
    <dgm:cxn modelId="{9E84075B-9B0B-4E00-9F05-6A3017227048}" srcId="{D03EE7F3-3EED-4DAE-8FC6-A4E896CA0E95}" destId="{05247B3D-EE2A-4B00-9617-058CEC14EA2F}" srcOrd="6" destOrd="0" parTransId="{44EC4F89-196B-40F4-A9B6-E0FCD9EE267F}" sibTransId="{A81FF1EB-FCFB-4A13-93AD-1F77064C05D1}"/>
    <dgm:cxn modelId="{82C41D24-D7DD-412E-BCF3-6C396A516A8E}" type="presOf" srcId="{7A5FACD9-3069-48B7-9F7B-6C083A3B7BB4}" destId="{EAA5EDBE-D4D9-4FF0-AB97-47C539911274}" srcOrd="0" destOrd="0" presId="urn:microsoft.com/office/officeart/2005/8/layout/process4"/>
    <dgm:cxn modelId="{3C8B34EF-B122-422C-81E1-36EC7029DEBC}" type="presOf" srcId="{EDC46CEB-3773-4926-BB9C-7AA45C934112}" destId="{3BFE07F1-8BD2-4586-B9FB-F628FAD1A153}" srcOrd="0" destOrd="0" presId="urn:microsoft.com/office/officeart/2005/8/layout/process4"/>
    <dgm:cxn modelId="{03D22962-27BA-4FFD-9BDC-2F398B328CB1}" type="presOf" srcId="{8A040B47-8DEB-444D-AD0B-DD205D034330}" destId="{F38B8484-BE28-44A2-8A3D-4917B2B26083}" srcOrd="0" destOrd="0" presId="urn:microsoft.com/office/officeart/2005/8/layout/process4"/>
    <dgm:cxn modelId="{FED8C3C5-848F-4973-B996-06983091A8F1}" type="presOf" srcId="{585D024E-9FB7-418E-BA93-7D1DA3A1A998}" destId="{D2D962CE-DB4B-48D2-82F3-60A02F1AF350}" srcOrd="0" destOrd="0" presId="urn:microsoft.com/office/officeart/2005/8/layout/process4"/>
    <dgm:cxn modelId="{D198EC5D-078D-4464-9AAB-EB94ED55CDFC}" srcId="{D03EE7F3-3EED-4DAE-8FC6-A4E896CA0E95}" destId="{7A5FACD9-3069-48B7-9F7B-6C083A3B7BB4}" srcOrd="4" destOrd="0" parTransId="{98564111-C521-451C-A6B2-1E7259E79645}" sibTransId="{41B3FCD3-B165-4385-BBEF-2B4755FCB453}"/>
    <dgm:cxn modelId="{75493CB1-909F-42C9-A57A-0A544960C304}" type="presOf" srcId="{3E40AA40-659A-4026-8C99-4B7738E3460D}" destId="{67AC9FCE-1277-45FA-91BA-AB5A4275DECD}" srcOrd="0" destOrd="0" presId="urn:microsoft.com/office/officeart/2005/8/layout/process4"/>
    <dgm:cxn modelId="{53301A38-94D1-4BC8-82A3-BA3B9141566A}" type="presOf" srcId="{D03EE7F3-3EED-4DAE-8FC6-A4E896CA0E95}" destId="{9EEEAB1B-7859-493B-9FB1-9BC2191EF4D8}" srcOrd="0" destOrd="0" presId="urn:microsoft.com/office/officeart/2005/8/layout/process4"/>
    <dgm:cxn modelId="{B8742CD1-2EC0-4799-A8F3-85E4AA56D6E8}" type="presOf" srcId="{13ABEB70-7583-4DB5-B57D-4F4C0A9CB362}" destId="{690D595E-ED09-4F69-A215-972B7F58A30F}" srcOrd="0" destOrd="0" presId="urn:microsoft.com/office/officeart/2005/8/layout/process4"/>
    <dgm:cxn modelId="{4E9A749A-C9BD-47B3-BF38-ABC827AE189F}" srcId="{D03EE7F3-3EED-4DAE-8FC6-A4E896CA0E95}" destId="{EDC46CEB-3773-4926-BB9C-7AA45C934112}" srcOrd="3" destOrd="0" parTransId="{BC7B1658-481A-4B0F-89E4-54C1A71287C3}" sibTransId="{D195C81A-B582-4795-A899-09EC180656E7}"/>
    <dgm:cxn modelId="{42160CA2-7943-40A3-A7D5-AC7AD3383DE8}" srcId="{D03EE7F3-3EED-4DAE-8FC6-A4E896CA0E95}" destId="{8A040B47-8DEB-444D-AD0B-DD205D034330}" srcOrd="1" destOrd="0" parTransId="{28D355F4-5826-464A-9846-A397ED9AB169}" sibTransId="{B0B687A9-2E48-445B-929A-8B00627B5338}"/>
    <dgm:cxn modelId="{B083C776-ECE5-422C-ABFD-36D2BFD798C0}" srcId="{D03EE7F3-3EED-4DAE-8FC6-A4E896CA0E95}" destId="{13ABEB70-7583-4DB5-B57D-4F4C0A9CB362}" srcOrd="5" destOrd="0" parTransId="{9716F429-B12B-4DF0-935D-F3D34EE455D9}" sibTransId="{3F286C22-978A-49EE-A9C6-5C2925A172AB}"/>
    <dgm:cxn modelId="{C9304D35-94A3-4DE5-9388-7D4FEBE21732}" srcId="{D03EE7F3-3EED-4DAE-8FC6-A4E896CA0E95}" destId="{3E40AA40-659A-4026-8C99-4B7738E3460D}" srcOrd="0" destOrd="0" parTransId="{3C9C6083-1CE4-4E87-B62C-873AFB2775AE}" sibTransId="{62002A4C-335B-45A1-8603-D394A5B89168}"/>
    <dgm:cxn modelId="{59D15D16-E34A-4604-93F0-DB37751D8F47}" srcId="{D03EE7F3-3EED-4DAE-8FC6-A4E896CA0E95}" destId="{585D024E-9FB7-418E-BA93-7D1DA3A1A998}" srcOrd="2" destOrd="0" parTransId="{BAC9FE1E-E53C-40A1-8ED6-6FC1384466E9}" sibTransId="{C93B94B0-5EBD-46FE-B25F-70F7CF42237F}"/>
    <dgm:cxn modelId="{B41E6BF0-CAA3-4BCA-88B5-3859161D4D00}" type="presOf" srcId="{05247B3D-EE2A-4B00-9617-058CEC14EA2F}" destId="{8CDBE1B4-3FDA-493C-93D2-CB520ED9F2E5}" srcOrd="0" destOrd="0" presId="urn:microsoft.com/office/officeart/2005/8/layout/process4"/>
    <dgm:cxn modelId="{BEB6BAFD-2A87-4B15-BC95-3280A0954D37}" type="presParOf" srcId="{9EEEAB1B-7859-493B-9FB1-9BC2191EF4D8}" destId="{72F38DB1-CF19-408F-B17E-7A26A9C97D49}" srcOrd="0" destOrd="0" presId="urn:microsoft.com/office/officeart/2005/8/layout/process4"/>
    <dgm:cxn modelId="{6CA7A942-FAF3-4D14-98C9-6BAF697BA1CB}" type="presParOf" srcId="{72F38DB1-CF19-408F-B17E-7A26A9C97D49}" destId="{8CDBE1B4-3FDA-493C-93D2-CB520ED9F2E5}" srcOrd="0" destOrd="0" presId="urn:microsoft.com/office/officeart/2005/8/layout/process4"/>
    <dgm:cxn modelId="{722A6FDA-9A74-483D-9FFF-56CFDA8A0960}" type="presParOf" srcId="{9EEEAB1B-7859-493B-9FB1-9BC2191EF4D8}" destId="{CA32DD7F-392C-4C45-AF69-15AB39C246BC}" srcOrd="1" destOrd="0" presId="urn:microsoft.com/office/officeart/2005/8/layout/process4"/>
    <dgm:cxn modelId="{110782A7-68EE-42FB-A107-77D9B4B96880}" type="presParOf" srcId="{9EEEAB1B-7859-493B-9FB1-9BC2191EF4D8}" destId="{5D189B62-613D-4620-93E0-B39DAEBC36B9}" srcOrd="2" destOrd="0" presId="urn:microsoft.com/office/officeart/2005/8/layout/process4"/>
    <dgm:cxn modelId="{4527EDED-B25A-474D-804B-33EC0E4D5CC4}" type="presParOf" srcId="{5D189B62-613D-4620-93E0-B39DAEBC36B9}" destId="{690D595E-ED09-4F69-A215-972B7F58A30F}" srcOrd="0" destOrd="0" presId="urn:microsoft.com/office/officeart/2005/8/layout/process4"/>
    <dgm:cxn modelId="{188518AD-63D8-462B-A711-71837E989D29}" type="presParOf" srcId="{9EEEAB1B-7859-493B-9FB1-9BC2191EF4D8}" destId="{C04EF258-815B-49C1-8D81-B9006C1627CB}" srcOrd="3" destOrd="0" presId="urn:microsoft.com/office/officeart/2005/8/layout/process4"/>
    <dgm:cxn modelId="{D185CDB0-CF7C-4049-90A6-3ECB063BBDCA}" type="presParOf" srcId="{9EEEAB1B-7859-493B-9FB1-9BC2191EF4D8}" destId="{6FEA2248-D2A2-48B3-8992-B335A8C75ACF}" srcOrd="4" destOrd="0" presId="urn:microsoft.com/office/officeart/2005/8/layout/process4"/>
    <dgm:cxn modelId="{825FB483-BE72-4F0C-9531-11E8ABCC8EDB}" type="presParOf" srcId="{6FEA2248-D2A2-48B3-8992-B335A8C75ACF}" destId="{EAA5EDBE-D4D9-4FF0-AB97-47C539911274}" srcOrd="0" destOrd="0" presId="urn:microsoft.com/office/officeart/2005/8/layout/process4"/>
    <dgm:cxn modelId="{F9F361AF-4188-41F5-87AA-E110FF65C692}" type="presParOf" srcId="{9EEEAB1B-7859-493B-9FB1-9BC2191EF4D8}" destId="{66A4054E-00DE-4148-859E-F33B53F0032E}" srcOrd="5" destOrd="0" presId="urn:microsoft.com/office/officeart/2005/8/layout/process4"/>
    <dgm:cxn modelId="{B9DC7ED9-2572-4EA3-B69A-CA38AFDA8FE7}" type="presParOf" srcId="{9EEEAB1B-7859-493B-9FB1-9BC2191EF4D8}" destId="{D4C65A1C-E29E-4C8D-A49D-6D77220E2EDD}" srcOrd="6" destOrd="0" presId="urn:microsoft.com/office/officeart/2005/8/layout/process4"/>
    <dgm:cxn modelId="{DA63B934-76A0-4E54-95C5-54129F4148A7}" type="presParOf" srcId="{D4C65A1C-E29E-4C8D-A49D-6D77220E2EDD}" destId="{3BFE07F1-8BD2-4586-B9FB-F628FAD1A153}" srcOrd="0" destOrd="0" presId="urn:microsoft.com/office/officeart/2005/8/layout/process4"/>
    <dgm:cxn modelId="{0DABB951-4BD2-4FF9-9334-BB2CE658435A}" type="presParOf" srcId="{9EEEAB1B-7859-493B-9FB1-9BC2191EF4D8}" destId="{CF7B6C34-8007-4F8A-8B04-D258D0FF1DD3}" srcOrd="7" destOrd="0" presId="urn:microsoft.com/office/officeart/2005/8/layout/process4"/>
    <dgm:cxn modelId="{39E5DC07-8899-43AA-8ECF-E427A402976B}" type="presParOf" srcId="{9EEEAB1B-7859-493B-9FB1-9BC2191EF4D8}" destId="{0CF651C4-B2BB-4F96-AE17-88AE9E81C0FF}" srcOrd="8" destOrd="0" presId="urn:microsoft.com/office/officeart/2005/8/layout/process4"/>
    <dgm:cxn modelId="{12A64552-571F-42B3-8E17-59164A6DBC87}" type="presParOf" srcId="{0CF651C4-B2BB-4F96-AE17-88AE9E81C0FF}" destId="{D2D962CE-DB4B-48D2-82F3-60A02F1AF350}" srcOrd="0" destOrd="0" presId="urn:microsoft.com/office/officeart/2005/8/layout/process4"/>
    <dgm:cxn modelId="{93ED8200-75C5-4425-806F-8E630AABE231}" type="presParOf" srcId="{9EEEAB1B-7859-493B-9FB1-9BC2191EF4D8}" destId="{67ADE8C5-E96C-4B33-89A2-B68F1166E060}" srcOrd="9" destOrd="0" presId="urn:microsoft.com/office/officeart/2005/8/layout/process4"/>
    <dgm:cxn modelId="{CE43EA08-248D-45C5-AF16-1975C2DE5F50}" type="presParOf" srcId="{9EEEAB1B-7859-493B-9FB1-9BC2191EF4D8}" destId="{1454AB1D-957C-48F9-B005-BBD268C4A5DC}" srcOrd="10" destOrd="0" presId="urn:microsoft.com/office/officeart/2005/8/layout/process4"/>
    <dgm:cxn modelId="{CD7C8603-BEA6-4C00-8FF6-ECB8859D8D03}" type="presParOf" srcId="{1454AB1D-957C-48F9-B005-BBD268C4A5DC}" destId="{F38B8484-BE28-44A2-8A3D-4917B2B26083}" srcOrd="0" destOrd="0" presId="urn:microsoft.com/office/officeart/2005/8/layout/process4"/>
    <dgm:cxn modelId="{C63BF957-664F-4FA7-B3BC-FADE9B779456}" type="presParOf" srcId="{9EEEAB1B-7859-493B-9FB1-9BC2191EF4D8}" destId="{3404B8BE-2A9D-4D50-8FBD-457D9645DC78}" srcOrd="11" destOrd="0" presId="urn:microsoft.com/office/officeart/2005/8/layout/process4"/>
    <dgm:cxn modelId="{ADF2A47F-7452-449C-8E27-B5FFA28C4361}" type="presParOf" srcId="{9EEEAB1B-7859-493B-9FB1-9BC2191EF4D8}" destId="{5EAC90B7-831D-46B6-BE95-473DD285D21A}" srcOrd="12" destOrd="0" presId="urn:microsoft.com/office/officeart/2005/8/layout/process4"/>
    <dgm:cxn modelId="{67FC287C-B78C-4C88-A362-DF1ECF26C59A}" type="presParOf" srcId="{5EAC90B7-831D-46B6-BE95-473DD285D21A}" destId="{67AC9FCE-1277-45FA-91BA-AB5A4275DECD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DBE1B4-3FDA-493C-93D2-CB520ED9F2E5}">
      <dsp:nvSpPr>
        <dsp:cNvPr id="0" name=""/>
        <dsp:cNvSpPr/>
      </dsp:nvSpPr>
      <dsp:spPr>
        <a:xfrm>
          <a:off x="0" y="5165709"/>
          <a:ext cx="9144000" cy="5652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Разработка методики расчета интегрального и обобщенных и связанных показателей</a:t>
          </a:r>
          <a:endParaRPr lang="ru-RU" sz="1900" kern="1200" dirty="0"/>
        </a:p>
      </dsp:txBody>
      <dsp:txXfrm>
        <a:off x="0" y="5165709"/>
        <a:ext cx="9144000" cy="565280"/>
      </dsp:txXfrm>
    </dsp:sp>
    <dsp:sp modelId="{690D595E-ED09-4F69-A215-972B7F58A30F}">
      <dsp:nvSpPr>
        <dsp:cNvPr id="0" name=""/>
        <dsp:cNvSpPr/>
      </dsp:nvSpPr>
      <dsp:spPr>
        <a:xfrm rot="10800000">
          <a:off x="0" y="4286312"/>
          <a:ext cx="9144000" cy="86940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Использование методов </a:t>
          </a:r>
          <a:r>
            <a:rPr lang="ru-RU" sz="1800" kern="1200" dirty="0" err="1" smtClean="0"/>
            <a:t>скаляризации</a:t>
          </a:r>
          <a:r>
            <a:rPr lang="ru-RU" sz="1800" kern="1200" dirty="0" smtClean="0"/>
            <a:t> для определения коэффициентов «важности»сопоставления  частных показателей</a:t>
          </a:r>
          <a:endParaRPr lang="ru-RU" sz="1800" kern="1200" dirty="0"/>
        </a:p>
      </dsp:txBody>
      <dsp:txXfrm rot="10800000">
        <a:off x="0" y="4286312"/>
        <a:ext cx="9144000" cy="564911"/>
      </dsp:txXfrm>
    </dsp:sp>
    <dsp:sp modelId="{EAA5EDBE-D4D9-4FF0-AB97-47C539911274}">
      <dsp:nvSpPr>
        <dsp:cNvPr id="0" name=""/>
        <dsp:cNvSpPr/>
      </dsp:nvSpPr>
      <dsp:spPr>
        <a:xfrm rot="10800000">
          <a:off x="0" y="3443864"/>
          <a:ext cx="9144000" cy="86940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Построение Когнитивной сети отражающей причинно-следственные связи, сценарный анализ</a:t>
          </a:r>
          <a:endParaRPr lang="ru-RU" sz="2000" kern="1200" dirty="0"/>
        </a:p>
      </dsp:txBody>
      <dsp:txXfrm rot="10800000">
        <a:off x="0" y="3443864"/>
        <a:ext cx="9144000" cy="564911"/>
      </dsp:txXfrm>
    </dsp:sp>
    <dsp:sp modelId="{3BFE07F1-8BD2-4586-B9FB-F628FAD1A153}">
      <dsp:nvSpPr>
        <dsp:cNvPr id="0" name=""/>
        <dsp:cNvSpPr/>
      </dsp:nvSpPr>
      <dsp:spPr>
        <a:xfrm rot="10800000">
          <a:off x="0" y="2582941"/>
          <a:ext cx="9144000" cy="86940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Проведение факторного анализа на соответствие факторов конкретному показателю</a:t>
          </a:r>
          <a:endParaRPr lang="ru-RU" sz="2000" kern="1200" dirty="0"/>
        </a:p>
      </dsp:txBody>
      <dsp:txXfrm rot="10800000">
        <a:off x="0" y="2582941"/>
        <a:ext cx="9144000" cy="564911"/>
      </dsp:txXfrm>
    </dsp:sp>
    <dsp:sp modelId="{D2D962CE-DB4B-48D2-82F3-60A02F1AF350}">
      <dsp:nvSpPr>
        <dsp:cNvPr id="0" name=""/>
        <dsp:cNvSpPr/>
      </dsp:nvSpPr>
      <dsp:spPr>
        <a:xfrm rot="10800000">
          <a:off x="0" y="1722018"/>
          <a:ext cx="9144000" cy="86940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Интерпретация показателей их экспертная оценка</a:t>
          </a:r>
          <a:endParaRPr lang="ru-RU" sz="2000" kern="1200" dirty="0"/>
        </a:p>
      </dsp:txBody>
      <dsp:txXfrm rot="10800000">
        <a:off x="0" y="1722018"/>
        <a:ext cx="9144000" cy="564911"/>
      </dsp:txXfrm>
    </dsp:sp>
    <dsp:sp modelId="{F38B8484-BE28-44A2-8A3D-4917B2B26083}">
      <dsp:nvSpPr>
        <dsp:cNvPr id="0" name=""/>
        <dsp:cNvSpPr/>
      </dsp:nvSpPr>
      <dsp:spPr>
        <a:xfrm rot="10800000">
          <a:off x="0" y="861096"/>
          <a:ext cx="9144000" cy="86940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Определение </a:t>
          </a:r>
          <a:r>
            <a:rPr lang="ru-RU" sz="2000" kern="1200" dirty="0" err="1" smtClean="0"/>
            <a:t>коллинеарности</a:t>
          </a:r>
          <a:r>
            <a:rPr lang="ru-RU" sz="2000" kern="1200" dirty="0" smtClean="0"/>
            <a:t>  показателей и исключение их избытка</a:t>
          </a:r>
          <a:endParaRPr lang="ru-RU" sz="2000" kern="1200" dirty="0"/>
        </a:p>
      </dsp:txBody>
      <dsp:txXfrm rot="10800000">
        <a:off x="0" y="861096"/>
        <a:ext cx="9144000" cy="564911"/>
      </dsp:txXfrm>
    </dsp:sp>
    <dsp:sp modelId="{67AC9FCE-1277-45FA-91BA-AB5A4275DECD}">
      <dsp:nvSpPr>
        <dsp:cNvPr id="0" name=""/>
        <dsp:cNvSpPr/>
      </dsp:nvSpPr>
      <dsp:spPr>
        <a:xfrm rot="10800000">
          <a:off x="0" y="0"/>
          <a:ext cx="9144000" cy="86940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Формирование информационного образа социально-экономической системы</a:t>
          </a:r>
          <a:endParaRPr lang="ru-RU" sz="2000" kern="1200" dirty="0"/>
        </a:p>
      </dsp:txBody>
      <dsp:txXfrm rot="10800000">
        <a:off x="0" y="0"/>
        <a:ext cx="9144000" cy="5649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5FE4F2-3486-4D78-9DDD-0E7B8E87E6AB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5A7211-88A1-4A0E-A93A-8923A259DB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3503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5A7211-88A1-4A0E-A93A-8923A259DB63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899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26.09.2022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3000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26.09.2022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0399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26.09.2022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2207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26.09.2022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4709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26.09.2022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3228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26.09.2022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7691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26.09.2022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354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26.09.2022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3335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26.09.2022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6892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26.09.2022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0321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pPr/>
              <a:t>26.09.2022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499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214AC-42D7-4112-B607-287FA1B3348F}" type="datetimeFigureOut">
              <a:rPr lang="ru-RU" smtClean="0"/>
              <a:pPr/>
              <a:t>26.09.2022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577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565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000"/>
          <a:stretch/>
        </p:blipFill>
        <p:spPr>
          <a:xfrm>
            <a:off x="1108364" y="376454"/>
            <a:ext cx="3131127" cy="108802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1930400"/>
            <a:ext cx="8534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Методологические основы разработки обобщенных и связанных показателей социально-экономического развития и обеспечения национальной  безопасности Российской Федерации с учетом глобальных вызовов, угроз и рисков</a:t>
            </a:r>
            <a:endParaRPr lang="ru-RU" sz="2800" b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5420" y="493763"/>
            <a:ext cx="6068580" cy="6364237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219200" y="5098473"/>
            <a:ext cx="5514109" cy="4618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149927" y="5126182"/>
            <a:ext cx="55141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Старовойтов В.Г. д-р </a:t>
            </a:r>
            <a:r>
              <a:rPr lang="ru-RU" sz="2800" dirty="0" err="1" smtClean="0">
                <a:solidFill>
                  <a:schemeClr val="bg1"/>
                </a:solidFill>
                <a:latin typeface="Book Antiqua" panose="02040602050305030304" pitchFamily="18" charset="0"/>
              </a:rPr>
              <a:t>экон</a:t>
            </a:r>
            <a:r>
              <a:rPr lang="ru-RU" sz="28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. наук </a:t>
            </a:r>
            <a:endParaRPr lang="ru-RU" sz="2800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8071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ятиугольник 3"/>
          <p:cNvSpPr/>
          <p:nvPr/>
        </p:nvSpPr>
        <p:spPr>
          <a:xfrm>
            <a:off x="-1" y="484909"/>
            <a:ext cx="7232073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232072" y="427844"/>
            <a:ext cx="1700313" cy="61124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731314"/>
            <a:ext cx="68810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Этапы методики формирования обобщенных и связанных показателей</a:t>
            </a:r>
            <a:endParaRPr lang="ru-RU" sz="1400" b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062182"/>
            <a:ext cx="9144000" cy="5586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Этап 1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. Формирование набора частных показателей для каждого анализируемого направления</a:t>
            </a: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Этап 1.1. Формирование набора частных показателей на основе массива нормативных правовых документов</a:t>
            </a: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Этап 1.1. Формирование набора частных показателей на основе экспертных оценок</a:t>
            </a:r>
          </a:p>
          <a:p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Этап 2.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Сбор статистических данных</a:t>
            </a:r>
          </a:p>
          <a:p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Этап 3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. Подготовка данных</a:t>
            </a: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Этап 3.1.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Дефлирование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финансовых данных в случае такой необходимости</a:t>
            </a: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Этап 3.2. Нормирование статистических данных</a:t>
            </a: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Этап 3.3. Устранение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коллинеарности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данных. Расчет коэффициентов корреляции 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между показателями. А также – коэффициентов корреляции между результатом и факторами.</a:t>
            </a:r>
          </a:p>
          <a:p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Этап 4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. Формирование обобщенных показателей для каждого отдельного направления анализа</a:t>
            </a: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Этап 4.1. Формирование системы критериев для оценки каждым отдельно взятым экспертом предпочтительных альтернатив</a:t>
            </a: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Этап 4.2. Формирование матрицы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попарных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сравнений на основе системы (шкалы) критериев. Формирование весовых оценок как нормированных показателей отдельным экспертом</a:t>
            </a: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Этап 4.3. Формирование обобщенных весовых показателей, полученных от разных экспертов</a:t>
            </a: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Этап 4.4. Формирование обобщенных показателей по конкретному направлению</a:t>
            </a:r>
          </a:p>
          <a:p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Этап 5.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Аналитическое использование полученного значения обобщенного показателя</a:t>
            </a:r>
          </a:p>
          <a:p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Этап 6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– Использование обобщенного показателя для анализа влияния актуальных глобальных вызовов, угроз и рисков на показатели социально-экономического развития и национальной безопасности Российской Федерации</a:t>
            </a:r>
          </a:p>
        </p:txBody>
      </p:sp>
    </p:spTree>
    <p:extLst>
      <p:ext uri="{BB962C8B-B14F-4D97-AF65-F5344CB8AC3E}">
        <p14:creationId xmlns:p14="http://schemas.microsoft.com/office/powerpoint/2010/main" val="2365972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077" y="269631"/>
            <a:ext cx="6693988" cy="54868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3077" y="269631"/>
            <a:ext cx="8546122" cy="597878"/>
          </a:xfrm>
        </p:spPr>
        <p:txBody>
          <a:bodyPr>
            <a:normAutofit/>
          </a:bodyPr>
          <a:lstStyle/>
          <a:p>
            <a:r>
              <a:rPr lang="ru-RU" sz="14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Расчет значения обобщенных показателей состояния безопасности в сфере </a:t>
            </a:r>
            <a:br>
              <a:rPr lang="ru-RU" sz="14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</a:br>
            <a:r>
              <a:rPr lang="ru-RU" sz="14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гражданских авиаперевозок и авиастроения в 2020-2021 годах</a:t>
            </a:r>
            <a:endParaRPr lang="ru-RU" sz="1400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5846" y="1037521"/>
            <a:ext cx="8839200" cy="565635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Объём предоставленных субсидий за счет бюджетных ассигнований федерального бюджета российским авиакомпаниям, а также аэропортам южной и центральной части Российской Федерации, в которых введены ограничения на полеты.</a:t>
            </a:r>
          </a:p>
          <a:p>
            <a:pPr marL="0" indent="0">
              <a:buNone/>
            </a:pP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Объем международных и внутренних пассажирских воздушных перевозок.</a:t>
            </a:r>
          </a:p>
          <a:p>
            <a:pPr marL="0" indent="0">
              <a:buNone/>
            </a:pP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Доля воздушных судов отечественного производства в парке российских авиакомпаний.</a:t>
            </a:r>
          </a:p>
          <a:p>
            <a:pPr marL="0" indent="0">
              <a:buNone/>
            </a:pP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 Доля исправных воздушных судов отечественного производства.</a:t>
            </a:r>
          </a:p>
          <a:p>
            <a:pPr marL="0" indent="0">
              <a:buNone/>
            </a:pP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5) Количество воздушных судов (в том числе для обеспечения потребности малой авиации), которое требуется российским авиакомпаниям с учетом необходимости обновления и пополнения парка.</a:t>
            </a:r>
          </a:p>
          <a:p>
            <a:pPr marL="0" indent="0">
              <a:buNone/>
            </a:pP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6) Объемы поставок воздушных судов отечественного производства с учётом необходимости реализации в возможно короткие сроки программ </a:t>
            </a:r>
            <a:r>
              <a:rPr lang="ru-RU" sz="2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импортозамещения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7) Размер обязательств отечественных предприятий по осуществлению поставок воздушных судов, комплектующих и запасных частей к ним, расходных материалов, отвечающих требованиям к качеству поставляемой продукции.</a:t>
            </a:r>
          </a:p>
          <a:p>
            <a:pPr marL="0" indent="0">
              <a:buNone/>
            </a:pP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8) Количество воздушных судов, находящихся в лизинге в иностранных юрисдикциях.</a:t>
            </a:r>
          </a:p>
          <a:p>
            <a:pPr marL="0" indent="0">
              <a:buNone/>
            </a:pP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9) Доля поставок российских самолетов гражданской авиации в мире.</a:t>
            </a:r>
          </a:p>
          <a:p>
            <a:pPr marL="0" indent="0">
              <a:buNone/>
            </a:pP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10) Количество авиационных событий (авиационных происшествий и инцидентов), произошедших с воздушными судами гражданской (коммерческой) и экспериментальной авиации за истекший год.</a:t>
            </a:r>
          </a:p>
          <a:p>
            <a:pPr marL="0" indent="0">
              <a:buNone/>
            </a:pP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11) Количество выпускников авиационных училищ гражданской авиации за истекший год;</a:t>
            </a:r>
          </a:p>
          <a:p>
            <a:pPr marL="0" indent="0">
              <a:buNone/>
            </a:pP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12) Темпы международной трудовой миграции российских граждан из числа квалифицированного летного состава и авиационных специалистов (инженеров);</a:t>
            </a:r>
          </a:p>
          <a:p>
            <a:pPr marL="0" indent="0">
              <a:buNone/>
            </a:pP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13) Средний уровень оплаты труда командира воздушного судна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ru-RU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7065" y="99619"/>
            <a:ext cx="1711457" cy="718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596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077" y="269631"/>
            <a:ext cx="6693988" cy="54868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3077" y="269631"/>
            <a:ext cx="8546122" cy="597878"/>
          </a:xfrm>
        </p:spPr>
        <p:txBody>
          <a:bodyPr>
            <a:normAutofit/>
          </a:bodyPr>
          <a:lstStyle/>
          <a:p>
            <a:r>
              <a:rPr lang="ru-RU" sz="14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Расчет значения обобщенных показателей состояния безопасности в сфере </a:t>
            </a:r>
            <a:br>
              <a:rPr lang="ru-RU" sz="14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</a:br>
            <a:r>
              <a:rPr lang="ru-RU" sz="14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гражданских авиаперевозок и авиастроения в 2020-2021 годах</a:t>
            </a:r>
            <a:endParaRPr lang="ru-RU" sz="1400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3857810"/>
              </p:ext>
            </p:extLst>
          </p:nvPr>
        </p:nvGraphicFramePr>
        <p:xfrm>
          <a:off x="445477" y="1213224"/>
          <a:ext cx="8393723" cy="18770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85003">
                  <a:extLst>
                    <a:ext uri="{9D8B030D-6E8A-4147-A177-3AD203B41FA5}">
                      <a16:colId xmlns:a16="http://schemas.microsoft.com/office/drawing/2014/main" val="3152865900"/>
                    </a:ext>
                  </a:extLst>
                </a:gridCol>
                <a:gridCol w="1191002">
                  <a:extLst>
                    <a:ext uri="{9D8B030D-6E8A-4147-A177-3AD203B41FA5}">
                      <a16:colId xmlns:a16="http://schemas.microsoft.com/office/drawing/2014/main" val="3458608063"/>
                    </a:ext>
                  </a:extLst>
                </a:gridCol>
                <a:gridCol w="1247715">
                  <a:extLst>
                    <a:ext uri="{9D8B030D-6E8A-4147-A177-3AD203B41FA5}">
                      <a16:colId xmlns:a16="http://schemas.microsoft.com/office/drawing/2014/main" val="118338908"/>
                    </a:ext>
                  </a:extLst>
                </a:gridCol>
                <a:gridCol w="1248710">
                  <a:extLst>
                    <a:ext uri="{9D8B030D-6E8A-4147-A177-3AD203B41FA5}">
                      <a16:colId xmlns:a16="http://schemas.microsoft.com/office/drawing/2014/main" val="2454591065"/>
                    </a:ext>
                  </a:extLst>
                </a:gridCol>
                <a:gridCol w="1009150">
                  <a:extLst>
                    <a:ext uri="{9D8B030D-6E8A-4147-A177-3AD203B41FA5}">
                      <a16:colId xmlns:a16="http://schemas.microsoft.com/office/drawing/2014/main" val="160789249"/>
                    </a:ext>
                  </a:extLst>
                </a:gridCol>
                <a:gridCol w="700300">
                  <a:extLst>
                    <a:ext uri="{9D8B030D-6E8A-4147-A177-3AD203B41FA5}">
                      <a16:colId xmlns:a16="http://schemas.microsoft.com/office/drawing/2014/main" val="204311543"/>
                    </a:ext>
                  </a:extLst>
                </a:gridCol>
                <a:gridCol w="1011843">
                  <a:extLst>
                    <a:ext uri="{9D8B030D-6E8A-4147-A177-3AD203B41FA5}">
                      <a16:colId xmlns:a16="http://schemas.microsoft.com/office/drawing/2014/main" val="702984018"/>
                    </a:ext>
                  </a:extLst>
                </a:gridCol>
              </a:tblGrid>
              <a:tr h="11251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Показатель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Показатель 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Показатель 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Показатель 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Показатель 10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Показатель 12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Обобщенный </a:t>
                      </a:r>
                      <a:r>
                        <a:rPr lang="ru-RU" sz="1200" dirty="0" smtClean="0">
                          <a:effectLst/>
                        </a:rPr>
                        <a:t>показатель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 г.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04225296"/>
                  </a:ext>
                </a:extLst>
              </a:tr>
              <a:tr h="5562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Нормированное значение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0,54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0,37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0,093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0,45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0,47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0,37659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49003571"/>
                  </a:ext>
                </a:extLst>
              </a:tr>
              <a:tr h="1693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Вес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0,27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0,21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0,23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0,23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0,06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0073775"/>
                  </a:ext>
                </a:extLst>
              </a:tr>
            </a:tbl>
          </a:graphicData>
        </a:graphic>
      </p:graphicFrame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7065" y="99619"/>
            <a:ext cx="1711457" cy="718699"/>
          </a:xfrm>
          <a:prstGeom prst="rect">
            <a:avLst/>
          </a:prstGeom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2546687"/>
              </p:ext>
            </p:extLst>
          </p:nvPr>
        </p:nvGraphicFramePr>
        <p:xfrm>
          <a:off x="445477" y="3681047"/>
          <a:ext cx="8499231" cy="20632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39815">
                  <a:extLst>
                    <a:ext uri="{9D8B030D-6E8A-4147-A177-3AD203B41FA5}">
                      <a16:colId xmlns:a16="http://schemas.microsoft.com/office/drawing/2014/main" val="3861784308"/>
                    </a:ext>
                  </a:extLst>
                </a:gridCol>
                <a:gridCol w="1184031">
                  <a:extLst>
                    <a:ext uri="{9D8B030D-6E8A-4147-A177-3AD203B41FA5}">
                      <a16:colId xmlns:a16="http://schemas.microsoft.com/office/drawing/2014/main" val="1400460399"/>
                    </a:ext>
                  </a:extLst>
                </a:gridCol>
                <a:gridCol w="1242646">
                  <a:extLst>
                    <a:ext uri="{9D8B030D-6E8A-4147-A177-3AD203B41FA5}">
                      <a16:colId xmlns:a16="http://schemas.microsoft.com/office/drawing/2014/main" val="3680425359"/>
                    </a:ext>
                  </a:extLst>
                </a:gridCol>
                <a:gridCol w="1205938">
                  <a:extLst>
                    <a:ext uri="{9D8B030D-6E8A-4147-A177-3AD203B41FA5}">
                      <a16:colId xmlns:a16="http://schemas.microsoft.com/office/drawing/2014/main" val="3924057965"/>
                    </a:ext>
                  </a:extLst>
                </a:gridCol>
                <a:gridCol w="1009150">
                  <a:extLst>
                    <a:ext uri="{9D8B030D-6E8A-4147-A177-3AD203B41FA5}">
                      <a16:colId xmlns:a16="http://schemas.microsoft.com/office/drawing/2014/main" val="702412804"/>
                    </a:ext>
                  </a:extLst>
                </a:gridCol>
                <a:gridCol w="700299">
                  <a:extLst>
                    <a:ext uri="{9D8B030D-6E8A-4147-A177-3AD203B41FA5}">
                      <a16:colId xmlns:a16="http://schemas.microsoft.com/office/drawing/2014/main" val="1650121854"/>
                    </a:ext>
                  </a:extLst>
                </a:gridCol>
                <a:gridCol w="1117352">
                  <a:extLst>
                    <a:ext uri="{9D8B030D-6E8A-4147-A177-3AD203B41FA5}">
                      <a16:colId xmlns:a16="http://schemas.microsoft.com/office/drawing/2014/main" val="3876091628"/>
                    </a:ext>
                  </a:extLst>
                </a:gridCol>
              </a:tblGrid>
              <a:tr h="13101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Показатель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Показатель 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Показатель 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Показатель 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Показатель 10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Показатель 12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Обобщенный </a:t>
                      </a:r>
                      <a:r>
                        <a:rPr lang="ru-RU" sz="1200" dirty="0" smtClean="0">
                          <a:effectLst/>
                        </a:rPr>
                        <a:t>показатель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2021 г.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80355892"/>
                  </a:ext>
                </a:extLst>
              </a:tr>
              <a:tr h="5028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Нормированное значение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0,87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0,47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0,5306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28156205"/>
                  </a:ext>
                </a:extLst>
              </a:tr>
              <a:tr h="25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Вес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0,27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0,23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0,23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0,06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94689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5873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077" y="269631"/>
            <a:ext cx="6693988" cy="54868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3077" y="269631"/>
            <a:ext cx="8546122" cy="597878"/>
          </a:xfrm>
        </p:spPr>
        <p:txBody>
          <a:bodyPr>
            <a:normAutofit/>
          </a:bodyPr>
          <a:lstStyle/>
          <a:p>
            <a:r>
              <a:rPr lang="ru-RU" sz="14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Расчет значения обобщенных показателей состояния безопасности в сфере </a:t>
            </a:r>
            <a:br>
              <a:rPr lang="ru-RU" sz="14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</a:br>
            <a:r>
              <a:rPr lang="ru-RU" sz="14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гражданских авиаперевозок и авиастроения в 2020-2021 годах</a:t>
            </a:r>
            <a:endParaRPr lang="ru-RU" sz="1400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7065" y="99619"/>
            <a:ext cx="1711457" cy="718699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93786" y="1359877"/>
            <a:ext cx="905021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На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основании проведенного анализа состояния национальной безопасности по направлению гражданских авиаперевозок и авиастроения в 2020 г. значение обобщенного показателя составило 0,37659, а в 2021г. 0,5306.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(0,5306/0,37659)*100%=140,89%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Рост обобщенного показателя в 2021 г. по сравнению со значением 2020 г. составил 140,89 – 100 = 40,89%, что свидетельствует об укреплении состояния национальной безопасности в авиаперевозках и авиастроении в 2021 г.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Далее определим какие факторы повлияли на укрепление безопасности.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Наиболее сильное влияние оказал показатель 2 «Объем международных и внутренних пассажирских воздушных перевозок». Во многом это обусловлено снятием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противоэпидемийных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ограничений за рубежом и ростом выездного туризма.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Таким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образом, можно сделать вывод, что для укрепления национальной безопасности в сфере авиаперевозок и авиастроение требуется, помимо прочего, содействие туризму, открытие границ, снятие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противоэпидемийных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ограничений и принятие других мер, стимулирующих пассажиропоток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Приведенный пример показывает работоспособность разработанной в рамках НИР методики.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677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077" y="269631"/>
            <a:ext cx="6693988" cy="54868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3077" y="269631"/>
            <a:ext cx="8546122" cy="59787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Ранжирование угроз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5846" y="1037521"/>
            <a:ext cx="8663354" cy="5656356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 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рамках текущего исследования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был проведен опрос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68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экспертов по ранжированию угроз определенных в Стратегии национальной безопасности РФ для девяти  стратегических национальных приоритетов, получено 23 ответа экспертов, среди которых: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17 докторов экономических наук;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1 доктор физико-математических наук;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2 кандидатов экономических наук.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А также: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 руководителей подразделений научных и образовательных учреждений, специализирующихся на анализе рисков и исследовании проблем экономической безопасности;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12 ведущих и младших научных сотрудников, занимающихся исследованиями международных экономических отношений и угроз национальной безопасности.</a:t>
            </a:r>
          </a:p>
          <a:p>
            <a:endParaRPr lang="ru-RU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7065" y="99619"/>
            <a:ext cx="1711457" cy="718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010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077" y="269631"/>
            <a:ext cx="6693988" cy="54868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3077" y="269631"/>
            <a:ext cx="8546122" cy="59787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Ранжирование угроз</a:t>
            </a:r>
            <a:endParaRPr lang="ru-RU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0078569"/>
              </p:ext>
            </p:extLst>
          </p:nvPr>
        </p:nvGraphicFramePr>
        <p:xfrm>
          <a:off x="210312" y="1081716"/>
          <a:ext cx="8488209" cy="57122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85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27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720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Угрозы национальной безопасности Российской Федерации</a:t>
                      </a:r>
                      <a:br>
                        <a:rPr lang="ru-RU" sz="1400">
                          <a:effectLst/>
                        </a:rPr>
                      </a:br>
                      <a:r>
                        <a:rPr lang="ru-RU" sz="1400">
                          <a:effectLst/>
                        </a:rPr>
                        <a:t>по степени влияния на общее состояние национальной безопасности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Усредненный ранг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01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войны и вооруженные конфликты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203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подрыв конституционного строя, национального суверенитета, законности прав и свобод граждан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203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нарушение экономического суверенитета, снижение темпов экономического роста, конкурентоспособности и устойчивости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601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снижение технологической независимости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203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подрыв единства народов РФ, размывание исконных общечеловеческих принципов и общественно значимых ориентиров социального развития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203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сокращение численности населения, снижение качества жизни и человеческого потенциала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7203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ослабление позиций Российской Федерации как одного из влиятельных центров современного мира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601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нарушение суверенитета РФ в информационном пространстве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7203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снижение качества окружающей среды и обострение дисбалансов природопользования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7065" y="99619"/>
            <a:ext cx="1711457" cy="718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337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ятиугольник 3"/>
          <p:cNvSpPr/>
          <p:nvPr/>
        </p:nvSpPr>
        <p:spPr>
          <a:xfrm>
            <a:off x="0" y="484909"/>
            <a:ext cx="5389418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208158" y="427844"/>
            <a:ext cx="1724227" cy="61124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" y="577334"/>
            <a:ext cx="5389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Использование результатов НИР </a:t>
            </a:r>
            <a:r>
              <a:rPr lang="ru-RU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для ФОИВ</a:t>
            </a:r>
            <a:endParaRPr lang="ru-RU" b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3786" y="1173018"/>
            <a:ext cx="881007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Область применения результатов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Результаты исследования могут быть использованы в практической работе Аппарата Совета Безопасности Российской Федерации; Департамента экономики и финансов Аппарата Правительства Российской Федерации; Департамента долгосрочного стратегического планирования Министерства финансов Российской Федерации; Департамента стратегического и территориального развития, Сводного департамента макроэкономического прогнозирования, Департамент государственного регулирования в экономике Министерства экономического развития Российской Федерации, для  повышении качества, эффективности и оперативности государственного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управления в Российской Федерации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Результаты работы рекомендуется внедрять  для развития аналитической надстройки автоматизированной информационной системы «Управление» (Постановление Правительства Российской Федерации от 27.11.2015 г. № 1278), а также в ситуационных центрах Совета Безопасности Российской Федерации и Правительства Российской Федерации для анализа, оценки возникающих проблем и принятия своевременных, качественных, эффективных решений по преодолению угроз и рисков социально-экономической развития и обеспечения национальной безопасности. 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63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ятиугольник 3"/>
          <p:cNvSpPr/>
          <p:nvPr/>
        </p:nvSpPr>
        <p:spPr>
          <a:xfrm>
            <a:off x="0" y="484909"/>
            <a:ext cx="5389418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208158" y="427844"/>
            <a:ext cx="1724227" cy="61124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34473" y="577334"/>
            <a:ext cx="4726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Актуальность исследования</a:t>
            </a:r>
            <a:endParaRPr lang="ru-RU" b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7854" y="1173019"/>
            <a:ext cx="8709891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628650" algn="just"/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В современных условиях, при исследовании сложных социально-экономических явлений, возникает потребность в использовании интегральных оценок состояния, территориального развития и обеспечения национальной безопасности Российской Федерации,  это обусловлено необходимостью: </a:t>
            </a:r>
          </a:p>
          <a:p>
            <a:pPr algn="just">
              <a:buFontTx/>
              <a:buChar char="-"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 повышения  качества анализа, обобщения, структурирования больших объемов информации (многочисленных факторов, показателей, индикаторов и др.); </a:t>
            </a:r>
          </a:p>
          <a:p>
            <a:pPr algn="just">
              <a:buFontTx/>
              <a:buChar char="-"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повышения эффективности и  оперативности решения  вопросов социально-экономического развития и обеспечения национальной безопасности с учетом глобальных вызовов, угроз и рисков.</a:t>
            </a:r>
          </a:p>
          <a:p>
            <a:pPr algn="just"/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        Все это, обуславливает необходимость создания и использования новых методологических основ разработки обобщенных и связанных показателей, социально-экономического развития и обеспечения национальной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безопасности страны.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4313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ятиугольник 3"/>
          <p:cNvSpPr/>
          <p:nvPr/>
        </p:nvSpPr>
        <p:spPr>
          <a:xfrm>
            <a:off x="0" y="484909"/>
            <a:ext cx="5389418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208158" y="427844"/>
            <a:ext cx="1724227" cy="61124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4755" y="577334"/>
            <a:ext cx="40094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ОБЪЕКТ, ЦЕЛЬ, МЕТОДОЛОГИЯ</a:t>
            </a:r>
            <a:endParaRPr lang="ru-RU" b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3965" y="1209965"/>
            <a:ext cx="843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31925" indent="-1431925" algn="just"/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Объект исследования: 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Разработка и использование  обобщенных и связанных показателей социально-экономического развития и обеспечения национальной  безопасности РФ с учетом глобальных вызовов, угроз и рисков.</a:t>
            </a:r>
            <a:endParaRPr lang="ru-RU" sz="20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66255" y="4294909"/>
            <a:ext cx="84094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28763" indent="-1528763" algn="just"/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Методология исследования: 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Системный, функциональный, статистический и экономический анализ, метод </a:t>
            </a:r>
            <a:r>
              <a:rPr lang="ru-RU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Делфи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анализа иерархий  </a:t>
            </a:r>
            <a:r>
              <a:rPr lang="ru-RU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Т.Саати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метод экспертных оценок и рейтинговый подход, корреляционный анализ  </a:t>
            </a:r>
            <a:endParaRPr lang="ru-RU" sz="20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38545" y="2595417"/>
            <a:ext cx="853929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28750" indent="-1428750" algn="just"/>
            <a:r>
              <a:rPr lang="ru-RU" sz="20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Book Antiqua" panose="02040602050305030304" pitchFamily="18" charset="0"/>
              </a:rPr>
              <a:t>Цель НИР: </a:t>
            </a:r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 Antiqua" panose="02040602050305030304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Формирование методологических основ разработки обобщенных и связанных показателей социально-экономического развития и обеспечения национальной безопасности Российской Федерации с учетом глобальных вызовов, угроз и рисков.</a:t>
            </a:r>
          </a:p>
        </p:txBody>
      </p:sp>
    </p:spTree>
    <p:extLst>
      <p:ext uri="{BB962C8B-B14F-4D97-AF65-F5344CB8AC3E}">
        <p14:creationId xmlns:p14="http://schemas.microsoft.com/office/powerpoint/2010/main" val="2204313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ятиугольник 3"/>
          <p:cNvSpPr/>
          <p:nvPr/>
        </p:nvSpPr>
        <p:spPr>
          <a:xfrm>
            <a:off x="0" y="484909"/>
            <a:ext cx="5389418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208158" y="427844"/>
            <a:ext cx="1724227" cy="61124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22762" y="579797"/>
            <a:ext cx="27542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НАУЧНАЯ НОВИЗНА</a:t>
            </a:r>
            <a:endParaRPr lang="ru-RU" b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20074" y="1719743"/>
            <a:ext cx="8756072" cy="349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 algn="just">
              <a:spcAft>
                <a:spcPts val="600"/>
              </a:spcAft>
            </a:pPr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 Antiqua" panose="02040602050305030304" pitchFamily="18" charset="0"/>
              </a:rPr>
              <a:t>Научная новизна полученных результатов:</a:t>
            </a:r>
          </a:p>
          <a:p>
            <a:pPr indent="720725" algn="just">
              <a:spcAft>
                <a:spcPts val="600"/>
              </a:spcAft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Разработана система основных последовательных действий по разработке и использованию в современных условиях, обобщенных и связанных показателей социально-экономического развития и обеспечения национальной безопасности Российской Федерации с учетом глобальных вызовов, угроз и рисков.</a:t>
            </a:r>
          </a:p>
        </p:txBody>
      </p:sp>
    </p:spTree>
    <p:extLst>
      <p:ext uri="{BB962C8B-B14F-4D97-AF65-F5344CB8AC3E}">
        <p14:creationId xmlns:p14="http://schemas.microsoft.com/office/powerpoint/2010/main" val="262956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ятиугольник 3"/>
          <p:cNvSpPr/>
          <p:nvPr/>
        </p:nvSpPr>
        <p:spPr>
          <a:xfrm>
            <a:off x="0" y="484909"/>
            <a:ext cx="5389418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043566" y="271710"/>
            <a:ext cx="1724227" cy="61124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20212" y="577334"/>
            <a:ext cx="3348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ОСНОВНЫЕ РЕЗУЛЬТАТЫ</a:t>
            </a:r>
            <a:endParaRPr lang="ru-RU" b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58888" y="1245816"/>
            <a:ext cx="8635730" cy="5709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85838" indent="-985838" algn="just">
              <a:spcAft>
                <a:spcPts val="600"/>
              </a:spcAft>
            </a:pPr>
            <a:r>
              <a:rPr lang="ru-RU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 Antiqua" panose="02040602050305030304" pitchFamily="18" charset="0"/>
              </a:rPr>
              <a:t>Основные результаты, полученные в НИР: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Аналитический обзор и рекомендации по использованию российского и зарубежного опыта разработки и расчетам показателей социально-экономического развития и обеспечения национальной безопасности.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Систематизированный обзор ключевых показателей и   оценка их соответствия целям и задачам социально-экономического развития и обеспечения национальной безопасности страны, аналитический обзор   актуальных глобальных вызовов, угроз и рисков.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3. Методологические основы формирования системы показателей социально-экономического развития и обеспечения национальной безопасности включая интегральный, обобщенные и связанные показатели с учетом актуальных вызовов, угроз и рисков.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Методика расчета интегрального и обобщенных показателей социально-экономического развития и обеспечения национальной безопасности с учетом актуальных глобальных вызовов, угроз и рисков (с примерами расчета).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Ранжированный перечень угроз социально-экономического развития и обеспечения национальной безопасности на основе расчетов интегрального и обобщенных показателей в пространстве связанных показателей, статистических и экспертных данных.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 Предложения по использованию результатов НИР в учебном процессе.</a:t>
            </a:r>
          </a:p>
        </p:txBody>
      </p:sp>
    </p:spTree>
    <p:extLst>
      <p:ext uri="{BB962C8B-B14F-4D97-AF65-F5344CB8AC3E}">
        <p14:creationId xmlns:p14="http://schemas.microsoft.com/office/powerpoint/2010/main" val="288578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ятиугольник 3"/>
          <p:cNvSpPr/>
          <p:nvPr/>
        </p:nvSpPr>
        <p:spPr>
          <a:xfrm>
            <a:off x="0" y="484909"/>
            <a:ext cx="5389418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208158" y="427844"/>
            <a:ext cx="1724227" cy="61124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34740" y="581025"/>
            <a:ext cx="5115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Комплексирование связанных показателей</a:t>
            </a:r>
            <a:endParaRPr lang="ru-RU" b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pic>
        <p:nvPicPr>
          <p:cNvPr id="7" name="Рисунок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964" y="1614522"/>
            <a:ext cx="8756071" cy="491558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07668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ятиугольник 3"/>
          <p:cNvSpPr/>
          <p:nvPr/>
        </p:nvSpPr>
        <p:spPr>
          <a:xfrm>
            <a:off x="-1" y="484909"/>
            <a:ext cx="7389091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208158" y="427844"/>
            <a:ext cx="1724227" cy="61124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512680"/>
            <a:ext cx="7047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Иерархическое построение показателей </a:t>
            </a:r>
            <a:r>
              <a:rPr lang="ru-RU" b="1" dirty="0" err="1" smtClean="0">
                <a:solidFill>
                  <a:schemeClr val="bg1"/>
                </a:solidFill>
                <a:latin typeface="Book Antiqua" panose="02040602050305030304" pitchFamily="18" charset="0"/>
              </a:rPr>
              <a:t>экономич</a:t>
            </a:r>
            <a:r>
              <a:rPr lang="ru-RU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.  </a:t>
            </a:r>
            <a:r>
              <a:rPr lang="ru-RU" b="1" dirty="0" err="1" smtClean="0">
                <a:solidFill>
                  <a:schemeClr val="bg1"/>
                </a:solidFill>
                <a:latin typeface="Book Antiqua" panose="02040602050305030304" pitchFamily="18" charset="0"/>
              </a:rPr>
              <a:t>без-ти</a:t>
            </a:r>
            <a:r>
              <a:rPr lang="ru-RU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 </a:t>
            </a:r>
            <a:endParaRPr lang="ru-RU" b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pic>
        <p:nvPicPr>
          <p:cNvPr id="9" name="Рисунок 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382" y="1419224"/>
            <a:ext cx="8451273" cy="54387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04313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ятиугольник 3"/>
          <p:cNvSpPr/>
          <p:nvPr/>
        </p:nvSpPr>
        <p:spPr>
          <a:xfrm>
            <a:off x="1" y="503382"/>
            <a:ext cx="7112000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208158" y="427844"/>
            <a:ext cx="1724227" cy="61124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" y="577334"/>
            <a:ext cx="71581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Методологические основы формирования системы показателей</a:t>
            </a:r>
            <a:endParaRPr lang="ru-RU" sz="1600" b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34296" y="1287579"/>
            <a:ext cx="859808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Схема 6"/>
          <p:cNvGraphicFramePr/>
          <p:nvPr/>
        </p:nvGraphicFramePr>
        <p:xfrm>
          <a:off x="1" y="1126836"/>
          <a:ext cx="9144000" cy="5731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65972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-1" y="484909"/>
            <a:ext cx="6945745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208158" y="427844"/>
            <a:ext cx="1724227" cy="61124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577334"/>
            <a:ext cx="61791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Иерархия интегрального, обобщенных и связанных показателей</a:t>
            </a:r>
            <a:endParaRPr lang="ru-RU" sz="1400" b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90654" y="1145310"/>
            <a:ext cx="425334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Интегральный показатель социально-экономического развития и обеспечения национальной безопасности России.</a:t>
            </a:r>
          </a:p>
          <a:p>
            <a:endParaRPr lang="ru-RU" sz="1600" b="1" dirty="0" smtClean="0">
              <a:solidFill>
                <a:schemeClr val="tx1">
                  <a:lumMod val="50000"/>
                  <a:lumOff val="50000"/>
                </a:schemeClr>
              </a:solidFill>
              <a:latin typeface="Book Antiqua" panose="02040602050305030304" pitchFamily="18" charset="0"/>
            </a:endParaRPr>
          </a:p>
          <a:p>
            <a:endParaRPr lang="ru-RU" sz="1600" b="1" dirty="0" smtClean="0">
              <a:solidFill>
                <a:schemeClr val="tx1">
                  <a:lumMod val="50000"/>
                  <a:lumOff val="50000"/>
                </a:schemeClr>
              </a:solidFill>
              <a:latin typeface="Book Antiqua" panose="02040602050305030304" pitchFamily="18" charset="0"/>
            </a:endParaRPr>
          </a:p>
          <a:p>
            <a:endParaRPr lang="ru-RU" sz="1600" b="1" dirty="0" smtClean="0">
              <a:solidFill>
                <a:schemeClr val="tx1">
                  <a:lumMod val="50000"/>
                  <a:lumOff val="50000"/>
                </a:schemeClr>
              </a:solidFill>
              <a:latin typeface="Book Antiqua" panose="02040602050305030304" pitchFamily="18" charset="0"/>
            </a:endParaRP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Обобщенные показатели 1-го уровня по отдельным направлениям, национальным целям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90655" y="5052737"/>
            <a:ext cx="404173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100" dirty="0">
              <a:solidFill>
                <a:schemeClr val="tx1">
                  <a:lumMod val="65000"/>
                  <a:lumOff val="35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886036" y="3648364"/>
            <a:ext cx="4257965" cy="320963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Обобщенные показатели 2-го уровня, влияющие  на показатели  1-го уровня</a:t>
            </a:r>
          </a:p>
          <a:p>
            <a:pPr algn="just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Обобщенные показатели 3-го уровня и последующих уровней, влияющие на обобщенные показатели предыдущего уровня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921164" y="1173017"/>
            <a:ext cx="1357743" cy="7296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Интегр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32509" y="2890980"/>
            <a:ext cx="914400" cy="9236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 1 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198254" y="2835563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О1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676072" y="2863273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О1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20074" y="4793672"/>
            <a:ext cx="31403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О2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72653" y="4793674"/>
            <a:ext cx="30480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О2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475346" y="4775200"/>
            <a:ext cx="323273" cy="9143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О2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971964" y="4733637"/>
            <a:ext cx="318654" cy="9143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О2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1029855" y="4835236"/>
            <a:ext cx="327890" cy="9143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О2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932546" y="4752109"/>
            <a:ext cx="318654" cy="9143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О2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3551382" y="4835237"/>
            <a:ext cx="300182" cy="9143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О2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4484254" y="4853709"/>
            <a:ext cx="300182" cy="9143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О2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4003963" y="4844473"/>
            <a:ext cx="309419" cy="9143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О2</a:t>
            </a:r>
            <a:endParaRPr lang="ru-RU" dirty="0"/>
          </a:p>
        </p:txBody>
      </p:sp>
      <p:cxnSp>
        <p:nvCxnSpPr>
          <p:cNvPr id="24" name="Прямая соединительная линия 23"/>
          <p:cNvCxnSpPr>
            <a:stCxn id="10" idx="2"/>
          </p:cNvCxnSpPr>
          <p:nvPr/>
        </p:nvCxnSpPr>
        <p:spPr>
          <a:xfrm>
            <a:off x="2600036" y="1902690"/>
            <a:ext cx="32328" cy="8682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stCxn id="10" idx="2"/>
            <a:endCxn id="13" idx="0"/>
          </p:cNvCxnSpPr>
          <p:nvPr/>
        </p:nvCxnSpPr>
        <p:spPr>
          <a:xfrm>
            <a:off x="2600036" y="1902690"/>
            <a:ext cx="1533236" cy="9605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stCxn id="10" idx="2"/>
            <a:endCxn id="11" idx="0"/>
          </p:cNvCxnSpPr>
          <p:nvPr/>
        </p:nvCxnSpPr>
        <p:spPr>
          <a:xfrm flipH="1">
            <a:off x="789709" y="1902690"/>
            <a:ext cx="1810327" cy="9882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>
            <a:stCxn id="11" idx="2"/>
            <a:endCxn id="14" idx="0"/>
          </p:cNvCxnSpPr>
          <p:nvPr/>
        </p:nvCxnSpPr>
        <p:spPr>
          <a:xfrm flipH="1">
            <a:off x="277092" y="3814617"/>
            <a:ext cx="512617" cy="9790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>
            <a:stCxn id="11" idx="2"/>
            <a:endCxn id="18" idx="0"/>
          </p:cNvCxnSpPr>
          <p:nvPr/>
        </p:nvCxnSpPr>
        <p:spPr>
          <a:xfrm>
            <a:off x="789709" y="3814617"/>
            <a:ext cx="404091" cy="10206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>
            <a:endCxn id="15" idx="0"/>
          </p:cNvCxnSpPr>
          <p:nvPr/>
        </p:nvCxnSpPr>
        <p:spPr>
          <a:xfrm flipH="1">
            <a:off x="725054" y="3860800"/>
            <a:ext cx="60037" cy="9328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>
            <a:stCxn id="12" idx="2"/>
          </p:cNvCxnSpPr>
          <p:nvPr/>
        </p:nvCxnSpPr>
        <p:spPr>
          <a:xfrm>
            <a:off x="2655454" y="3749963"/>
            <a:ext cx="4619" cy="9698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>
            <a:stCxn id="12" idx="2"/>
            <a:endCxn id="17" idx="0"/>
          </p:cNvCxnSpPr>
          <p:nvPr/>
        </p:nvCxnSpPr>
        <p:spPr>
          <a:xfrm flipH="1">
            <a:off x="2131291" y="3749963"/>
            <a:ext cx="524163" cy="9836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>
            <a:endCxn id="19" idx="0"/>
          </p:cNvCxnSpPr>
          <p:nvPr/>
        </p:nvCxnSpPr>
        <p:spPr>
          <a:xfrm>
            <a:off x="2687782" y="3805382"/>
            <a:ext cx="404091" cy="9467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>
            <a:endCxn id="22" idx="0"/>
          </p:cNvCxnSpPr>
          <p:nvPr/>
        </p:nvCxnSpPr>
        <p:spPr>
          <a:xfrm>
            <a:off x="4147127" y="3749964"/>
            <a:ext cx="11546" cy="10945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>
            <a:stCxn id="13" idx="2"/>
            <a:endCxn id="21" idx="0"/>
          </p:cNvCxnSpPr>
          <p:nvPr/>
        </p:nvCxnSpPr>
        <p:spPr>
          <a:xfrm>
            <a:off x="4133272" y="3777673"/>
            <a:ext cx="501073" cy="10760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>
            <a:stCxn id="13" idx="2"/>
            <a:endCxn id="20" idx="0"/>
          </p:cNvCxnSpPr>
          <p:nvPr/>
        </p:nvCxnSpPr>
        <p:spPr>
          <a:xfrm flipH="1">
            <a:off x="3701473" y="3777673"/>
            <a:ext cx="431799" cy="10575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>
            <a:stCxn id="14" idx="2"/>
          </p:cNvCxnSpPr>
          <p:nvPr/>
        </p:nvCxnSpPr>
        <p:spPr>
          <a:xfrm>
            <a:off x="277092" y="5708072"/>
            <a:ext cx="27708" cy="8035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>
            <a:stCxn id="14" idx="2"/>
          </p:cNvCxnSpPr>
          <p:nvPr/>
        </p:nvCxnSpPr>
        <p:spPr>
          <a:xfrm>
            <a:off x="277092" y="5708072"/>
            <a:ext cx="193963" cy="8312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 flipH="1">
            <a:off x="147782" y="5781964"/>
            <a:ext cx="120073" cy="701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>
            <a:stCxn id="15" idx="2"/>
          </p:cNvCxnSpPr>
          <p:nvPr/>
        </p:nvCxnSpPr>
        <p:spPr>
          <a:xfrm>
            <a:off x="725054" y="5708074"/>
            <a:ext cx="23091" cy="8220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flipH="1">
            <a:off x="609600" y="5772727"/>
            <a:ext cx="83127" cy="7758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>
            <a:off x="729673" y="5772727"/>
            <a:ext cx="129309" cy="7850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>
            <a:stCxn id="18" idx="2"/>
          </p:cNvCxnSpPr>
          <p:nvPr/>
        </p:nvCxnSpPr>
        <p:spPr>
          <a:xfrm>
            <a:off x="1193800" y="5749635"/>
            <a:ext cx="6927" cy="8358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>
            <a:off x="1209964" y="5809673"/>
            <a:ext cx="147781" cy="7481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 flipH="1">
            <a:off x="1071418" y="5809673"/>
            <a:ext cx="110837" cy="8405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>
            <a:off x="2142836" y="5698836"/>
            <a:ext cx="0" cy="8866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>
            <a:stCxn id="16" idx="2"/>
          </p:cNvCxnSpPr>
          <p:nvPr/>
        </p:nvCxnSpPr>
        <p:spPr>
          <a:xfrm>
            <a:off x="2636983" y="5689599"/>
            <a:ext cx="13853" cy="8589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>
            <a:stCxn id="19" idx="2"/>
          </p:cNvCxnSpPr>
          <p:nvPr/>
        </p:nvCxnSpPr>
        <p:spPr>
          <a:xfrm>
            <a:off x="3091873" y="5666508"/>
            <a:ext cx="2309" cy="9744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>
            <a:stCxn id="20" idx="2"/>
          </p:cNvCxnSpPr>
          <p:nvPr/>
        </p:nvCxnSpPr>
        <p:spPr>
          <a:xfrm>
            <a:off x="3701473" y="5749636"/>
            <a:ext cx="20782" cy="8820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>
            <a:stCxn id="22" idx="2"/>
          </p:cNvCxnSpPr>
          <p:nvPr/>
        </p:nvCxnSpPr>
        <p:spPr>
          <a:xfrm flipH="1">
            <a:off x="4156364" y="5758872"/>
            <a:ext cx="2309" cy="8913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>
            <a:stCxn id="21" idx="2"/>
          </p:cNvCxnSpPr>
          <p:nvPr/>
        </p:nvCxnSpPr>
        <p:spPr>
          <a:xfrm>
            <a:off x="4634345" y="5768108"/>
            <a:ext cx="2310" cy="8728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 flipH="1">
            <a:off x="1985818" y="5708073"/>
            <a:ext cx="157018" cy="8497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>
            <a:stCxn id="17" idx="2"/>
          </p:cNvCxnSpPr>
          <p:nvPr/>
        </p:nvCxnSpPr>
        <p:spPr>
          <a:xfrm>
            <a:off x="2131291" y="5648036"/>
            <a:ext cx="187036" cy="10575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единительная линия 93"/>
          <p:cNvCxnSpPr>
            <a:stCxn id="16" idx="2"/>
          </p:cNvCxnSpPr>
          <p:nvPr/>
        </p:nvCxnSpPr>
        <p:spPr>
          <a:xfrm flipH="1">
            <a:off x="2512291" y="5689599"/>
            <a:ext cx="124692" cy="9698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/>
          <p:nvPr/>
        </p:nvCxnSpPr>
        <p:spPr>
          <a:xfrm>
            <a:off x="2660073" y="5754255"/>
            <a:ext cx="129309" cy="9698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>
            <a:stCxn id="19" idx="2"/>
          </p:cNvCxnSpPr>
          <p:nvPr/>
        </p:nvCxnSpPr>
        <p:spPr>
          <a:xfrm flipH="1">
            <a:off x="2974109" y="5666508"/>
            <a:ext cx="117764" cy="9836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>
            <a:stCxn id="19" idx="2"/>
          </p:cNvCxnSpPr>
          <p:nvPr/>
        </p:nvCxnSpPr>
        <p:spPr>
          <a:xfrm>
            <a:off x="3091873" y="5666508"/>
            <a:ext cx="122382" cy="10298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единительная линия 101"/>
          <p:cNvCxnSpPr>
            <a:stCxn id="20" idx="2"/>
          </p:cNvCxnSpPr>
          <p:nvPr/>
        </p:nvCxnSpPr>
        <p:spPr>
          <a:xfrm flipH="1">
            <a:off x="3546764" y="5749636"/>
            <a:ext cx="154709" cy="9744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/>
          <p:cNvCxnSpPr>
            <a:stCxn id="20" idx="2"/>
          </p:cNvCxnSpPr>
          <p:nvPr/>
        </p:nvCxnSpPr>
        <p:spPr>
          <a:xfrm>
            <a:off x="3701473" y="5749636"/>
            <a:ext cx="196272" cy="11083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>
            <a:stCxn id="22" idx="2"/>
          </p:cNvCxnSpPr>
          <p:nvPr/>
        </p:nvCxnSpPr>
        <p:spPr>
          <a:xfrm flipH="1">
            <a:off x="4017818" y="5758872"/>
            <a:ext cx="140855" cy="9282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>
            <a:stCxn id="22" idx="2"/>
          </p:cNvCxnSpPr>
          <p:nvPr/>
        </p:nvCxnSpPr>
        <p:spPr>
          <a:xfrm>
            <a:off x="4158673" y="5758872"/>
            <a:ext cx="145472" cy="9467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единительная линия 109"/>
          <p:cNvCxnSpPr>
            <a:stCxn id="21" idx="2"/>
          </p:cNvCxnSpPr>
          <p:nvPr/>
        </p:nvCxnSpPr>
        <p:spPr>
          <a:xfrm flipH="1">
            <a:off x="4498109" y="5768108"/>
            <a:ext cx="136236" cy="9097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Прямая соединительная линия 111"/>
          <p:cNvCxnSpPr>
            <a:stCxn id="21" idx="2"/>
          </p:cNvCxnSpPr>
          <p:nvPr/>
        </p:nvCxnSpPr>
        <p:spPr>
          <a:xfrm>
            <a:off x="4634345" y="5768108"/>
            <a:ext cx="177800" cy="9190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9119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ADFFA0F97D3F71448AFC0D69EF7C96A2" ma:contentTypeVersion="0" ma:contentTypeDescription="Создание документа." ma:contentTypeScope="" ma:versionID="712f9fbf56bb1c316fc3c407a7b6cfe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5b6ee6868b3de15550ffcb219b059981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FFE396B-C42C-4B63-8D85-1D0137B8196F}"/>
</file>

<file path=customXml/itemProps2.xml><?xml version="1.0" encoding="utf-8"?>
<ds:datastoreItem xmlns:ds="http://schemas.openxmlformats.org/officeDocument/2006/customXml" ds:itemID="{FE14FB3A-98B0-4541-A9B6-6A9A9A4E9711}"/>
</file>

<file path=customXml/itemProps3.xml><?xml version="1.0" encoding="utf-8"?>
<ds:datastoreItem xmlns:ds="http://schemas.openxmlformats.org/officeDocument/2006/customXml" ds:itemID="{77F78A8B-7EE1-459B-81DE-8E382C3F86C9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1905</TotalTime>
  <Words>1593</Words>
  <Application>Microsoft Office PowerPoint</Application>
  <PresentationFormat>Экран (4:3)</PresentationFormat>
  <Paragraphs>185</Paragraphs>
  <Slides>16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Arial</vt:lpstr>
      <vt:lpstr>Book Antiqua</vt:lpstr>
      <vt:lpstr>Bookman Old Style</vt:lpstr>
      <vt:lpstr>Calibri</vt:lpstr>
      <vt:lpstr>Calibri Light</vt:lpstr>
      <vt:lpstr>Times New Roman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Расчет значения обобщенных показателей состояния безопасности в сфере  гражданских авиаперевозок и авиастроения в 2020-2021 годах</vt:lpstr>
      <vt:lpstr>Расчет значения обобщенных показателей состояния безопасности в сфере  гражданских авиаперевозок и авиастроения в 2020-2021 годах</vt:lpstr>
      <vt:lpstr>Расчет значения обобщенных показателей состояния безопасности в сфере  гражданских авиаперевозок и авиастроения в 2020-2021 годах</vt:lpstr>
      <vt:lpstr>Ранжирование угроз</vt:lpstr>
      <vt:lpstr>Ранжирование угроз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Windows User</dc:creator>
  <cp:lastModifiedBy>Старовойтов Владимир Гаврилович</cp:lastModifiedBy>
  <cp:revision>142</cp:revision>
  <dcterms:created xsi:type="dcterms:W3CDTF">2016-09-22T16:49:19Z</dcterms:created>
  <dcterms:modified xsi:type="dcterms:W3CDTF">2022-09-26T16:02:08Z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0x010100ADFFA0F97D3F71448AFC0D69EF7C96A2</vt:lpwstr>
  </property>
</Properties>
</file>