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0" r:id="rId7"/>
    <p:sldId id="262" r:id="rId8"/>
    <p:sldId id="266" r:id="rId9"/>
    <p:sldId id="267" r:id="rId10"/>
    <p:sldId id="264" r:id="rId11"/>
    <p:sldId id="265" r:id="rId12"/>
    <p:sldId id="271" r:id="rId13"/>
    <p:sldId id="272" r:id="rId14"/>
    <p:sldId id="278" r:id="rId15"/>
    <p:sldId id="273" r:id="rId16"/>
    <p:sldId id="274" r:id="rId17"/>
    <p:sldId id="275" r:id="rId18"/>
    <p:sldId id="276" r:id="rId19"/>
    <p:sldId id="279" r:id="rId20"/>
    <p:sldId id="277" r:id="rId2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  <a:srgbClr val="7F7F7F"/>
    <a:srgbClr val="AE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09.07.2019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18.jpeg"/><Relationship Id="rId4" Type="http://schemas.openxmlformats.org/officeDocument/2006/relationships/image" Target="../media/image36.pn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76" y="1750140"/>
            <a:ext cx="7176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Институт проблем управления экономикой оборонно-промышленного комплекса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20" y="49376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513" y="4452458"/>
            <a:ext cx="551410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7" y="1598987"/>
            <a:ext cx="3733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5557" y="2837237"/>
            <a:ext cx="3733800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Акционерное общество «Воткинский завод» — одно из старейших российских предприятий Продукция: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Военная: Оперативно-тактическая ракета 9М76 комплекса 9К76, Межконтинентальная ракета 15Ж42, Баллистическая ракета средней дальности 15Ж45,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Оперативно-тактическая ракета 9М714 комплекса 9К714 «Ока», Межконтинентальная стратегическая ракета SS-25 "Тополь"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Тактическая ракета 9М79-1 комплекса 9К79-1 «Точка-У» ,Ракета-носитель "Старт" для запуска коммерческих спутников, Межконтинентальная ракета стратегического назначения "Тополь-М«, Узлы исследовательского ядерного реактора, комплекс для переработки твердых радиоактивных отходов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Ракеты комплекса 9К720 «Искандер-М» (SS-26)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Гражданская: Оборудование для подземного и капитального ремонта скважин, Насосы и насосные агрегаты для поддержания пластового давления, Буровое оборудование , Газовое оборудование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Задвижки клиновые и шиберные, Клапаны, Краны шаровые 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59734" y="2837014"/>
            <a:ext cx="3570881" cy="26314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Акционерное общество «Научно-производственная корпорация „Конструкторское бюро машиностроения“ — крупный конструкторский и научно-производственный центр, проводящий работы по проектированию, изготовлению, испытанию и в целом комплексной отработке вооружения и военной техники различного направления.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«НПК „КБМ“» является головным разработчиком комплексов управляемого вооружения по четырем направлениям: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Переносные зенитные ракетные комплексы, противотанковые ракетные комплексы, оперативно-тактические ракетные комплексы, комплексы активной защиты</a:t>
            </a:r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52" y="1762499"/>
            <a:ext cx="41449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54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35319" y="3305174"/>
            <a:ext cx="3570881" cy="297004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«Сарапульский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электрогенераторный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завод» относится к электротехнической отрасли промышленности, продуктовая специализация — авиационное электрооборудование.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Основная продукция завода – бортовые системы генерирования электропитания, управления и защиты электрических сетей, бортовая светотехника для гражданской авиации.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Стратегическая цель предприятия – обеспечение стабильного финансово-экономического положения и поддержания репутации надёжного поставщика оборудования для авиационной техники и продукции гражданского назначения.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 обладает значительным производственным потенциалом: более 8.5 тысяч единиц оборудования располагается на производственных площадях около 100 тыс. кв. 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55A597-DE4C-4186-9E78-4A505633C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07" y="1515695"/>
            <a:ext cx="5344093" cy="1825898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2" y="1433512"/>
            <a:ext cx="189631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4818" y="3305174"/>
            <a:ext cx="3195278" cy="26314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«Конструкторское бюро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электроизделий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XXI века» более 60 лет успешно решает задачи по разработке, изготовлению и испытаниям изделий электрозащиты, коммутации и светотехники для авиационной промышленности.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 обладает полным технологическим циклом по изготовлению профильной продукции, имеет лицензии на разработку, ремонт и испытания авиационного оборудования.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Продукция АО «КБЭ XXI века» соответствует требованиям российских и международных стандартов.</a:t>
            </a:r>
          </a:p>
          <a:p>
            <a:pPr algn="ctr"/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0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989138"/>
            <a:ext cx="1552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9138"/>
            <a:ext cx="1597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04" y="1901825"/>
            <a:ext cx="19494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8339" y="2712740"/>
            <a:ext cx="2858437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Основными направлениями деятельности компании «Тетис Комплексные Системы» являются: проектирование стационарных и мобильных комплексов инженерно-технических средств охраны (ИТСО) объектов, поставка технических средств и выполнение полного цикла строительно-монтажных и пуско-наладочных работ на объекте.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«Тетис Комплексные Системы» работает в тесном взаимодействии с различными заказчиками. Производимые  комплексы ИТСО используются на объектах АО "Росэнергоатом", Министерства внутренних дел РФ, Министерства транспорта РФ, Федеральной службы безопасности РФ, Федеральной службой охраны, Министерства обороны РФ, а также промышленных объектах различных отраслей народного хозяйства.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2232" y="2712740"/>
            <a:ext cx="2736304" cy="3477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ОАО "Тетис Про" – одно из ведущих предприятий России по производству и поставке в области водолазного снаряжения и подводной техники. С 1991 года основным направлением деятельности компании является комплексное оснащение профессиональных водолазных, поисковых и аварийно-спасательных служб оборудованием для подводных работ отечественного и зарубежного производства. 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Компания "Тетис Про" является основным поставщиком специального водолазного снаряжения и подводного оборудования для сил ПСО ВМФ, инженерных войск и других подразделений Министерства обороны РФ, а также водолазных служб МЧС РФ, МВД РФ, ФСБ РФ.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3992" y="2882016"/>
            <a:ext cx="2808312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«КАМПО» (ранее СКБ-КДА, п/я 17, ОЗ КБКО) — российское предприятие военно-промышленного комплекса, разработчик и серийный производитель в сфере приборостроения для авиации, космонавтики, медицины, водолазных, пожарных и аварийно-спасательных служб, а также судостроения и производства холодного оружия. Расположено в городе Орехово-Зуево Московской области.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 является правопреемником Специального конструкторского бюро по проектированию кислородно-дыхательных приборов и аппаратуры (СКБ-КДА)</a:t>
            </a:r>
          </a:p>
        </p:txBody>
      </p:sp>
    </p:spTree>
    <p:extLst>
      <p:ext uri="{BB962C8B-B14F-4D97-AF65-F5344CB8AC3E}">
        <p14:creationId xmlns:p14="http://schemas.microsoft.com/office/powerpoint/2010/main" val="126679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45" y="1235329"/>
            <a:ext cx="20875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59" y="1147401"/>
            <a:ext cx="32607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4" y="1039090"/>
            <a:ext cx="22320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658" y="3210848"/>
            <a:ext cx="4217727" cy="33085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Ижевский электромеханический завод «Купол» входит в состав Концерна ВКО «Алмаз – Антей» и является одним из ведущих предприятий отечественного оборонного комплекса. Основная специализация предприятия - производство зенитных ракетных комплексов малой дальности «Тор-М2». Завод также изготавливает бортовую аппаратуру ракет класса «земля-воздух», осуществляет модернизацию ЗРК «Оса-АКМ» и «Тор-М1», оказывает сервисные услуги эксплуатирующим организациям.</a:t>
            </a: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Сегодня «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Купол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 -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одно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из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самых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диверсифицированных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Удмуртии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входящее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по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оценке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экспертов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в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число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200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лучших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России. </a:t>
            </a: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настоящее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время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предприятием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помимо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непосредственного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производства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продукции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гражданского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назначения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предоставляется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широкий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спектр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сопутствующих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услуг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начиная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от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проектирования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изготовления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и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доставки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оборудования,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оснастки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узлов,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деталей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и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заканчивая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монтажом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пуско-наладкой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обучением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персонала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гарантийным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обслуживанием</a:t>
            </a:r>
            <a:endParaRPr lang="en-US" alt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872294"/>
            <a:ext cx="4355036" cy="39857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Казанский вертолётный завод — производитель вертолётов семейства Ми-8/17, входящий в российский вертолётостроительный холдинг «Вертолёты России» госкорпорации «Ростех».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 осуществляет полный цикл создания вертолётной техники от разработки и серийного выпуска до её послепродажного сопровождения.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Ми-17 — средний многоцелевой вертолёт, являющийся модернизацией вертолёта Ми-8. На сегодняшний день выпущено более 11 тысяч вертолётов семейства. В настоящее время на КВЗ идёт серийное производство трёх основных модификаций: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Ми-172 — пассажирская модификация, предназначена для перевозки пассажиров. Выпускаются также специальные VIP-модификации;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Ми-17-В5 — транспортная модификация, предназначена для транспортировки груза внутри кабины и на внешней подвеске. Может использоваться для перевозки спасателей;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Ми-17-1В — многоцелевая модификация, на базе которой выпускаются вертолёты различного целевого назначения, в том числе летающий госпиталь.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Ансат — лёгкий многоцелевой вертолёт собственной разработки Казанского вертолётного завода.</a:t>
            </a:r>
          </a:p>
        </p:txBody>
      </p:sp>
    </p:spTree>
    <p:extLst>
      <p:ext uri="{BB962C8B-B14F-4D97-AF65-F5344CB8AC3E}">
        <p14:creationId xmlns:p14="http://schemas.microsoft.com/office/powerpoint/2010/main" val="367329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6692DF-3FAC-493D-A667-AF05699E1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27" y="1433512"/>
            <a:ext cx="2277061" cy="227706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80560" y="3710573"/>
            <a:ext cx="4582454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«Первоуральский новотрубный завод» —  российское предприятие металлургической отрасли в г. Первоуральск (Свердловская область). Входит в Группу ЧТПЗ. Одно из крупнейших предприятий России и Европы по выпуску стальных труб)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 настоящее время завод располагается практически всеми основными технологиями производства стальных труб и баллонов.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На предприятии производится свыше 25 тысяч типоразмеров труб и трубных профилей из 200 марок углеродистых, легированных и нержавеющих сталей по 34 российским и 25 иностранным стандартам, а также по 400 техническим условиям.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Потребители продукции — машиностроение, газо- и нефтедобывающая промышленность, тепловая и атомная энергетика, авиастроение, судостроение, медицина, автомобилестроение, электроника, строительство, коммунальное хозяйство, химическое машиностроение и космический комплекс.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2977411"/>
            <a:ext cx="4611189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Крупный производитель лопаток для газотурбинных двигателей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Разработанный на ООО «НПЦ «ЛКТ» совместно с АО "Климов" технологический процесс изготовления компрессорных лопаток методом высокоточного фрезерования имеет целый ряд преимуществ, а именно: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— не требует специальных мест захоронения токсичных отходов;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— как метод электрохимической обработки сокращает процесс подготовки производства по сравнению с методом вальцовки;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— сокращает количество рабочих мест по сравнению с тех. процессами вальцовки и электрохимии, так как применяемые 3-х и 5-ти осевые обрабатывающие центры позволяют перенастроить станок с производства одного типа лопаток на другой в течение 1-го - 2-х часов.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 Такой подход позволяет резко увеличить номенклатуру выпускаемых лопаток, более полно использовать имеющееся оборудование, а самое главное, в условиях ограниченных заказов по номенклатуре начать выстраивать систему широкой кооперации (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аутсортинга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) в производстве авиационных и наземных газотурбинных двигателей.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 При наращивании производства предприятие может успешно конкурировать с иностранными фирмами и вписаться в международную систему кооперации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1" y="1433512"/>
            <a:ext cx="2287258" cy="15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55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773238"/>
            <a:ext cx="3108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2480" y="3878974"/>
            <a:ext cx="3109273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Концерн «Калашников» – крупнейший российский производитель боевого автоматического и снайперского оружия, управляемых артиллерийских снарядов, а также широкого спектра высокоточного оружия. Большой сегмент гражданской продукции включает охотничьи ружья, спортивные винтовки, станки и инструмент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27934"/>
            <a:ext cx="3065463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79385" y="3859213"/>
            <a:ext cx="4953000" cy="21236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Холдинг «СПЛАВ» - мировой лидер в области разработки и производства реактивных систем залпового огня (РСЗО) в интересах Сухопутных войск, Военно-морского флота, Военно-космических сил. Продукция холдинга находится на вооружении более 60 стран мира.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За свою историю НПО «СПЛАВ» создал ряд выдающихся образцов вооружения. Помимо «Града» это РСЗО «Ураган», «Смерч», для Сухопутных войск; «Град-М», «Удав-1М», «Огонь», «Дамба», РПК-8 для Военно-морского флота, отработаны десятки уникальных технологий производства реактивных снарядов, в том числе для модернизированной тяжелой огнеметной реактивной системы ТОС-1А, артиллерийских гильз калибра от 23 до 152 мм из различных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21065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7" y="1685925"/>
            <a:ext cx="3704607" cy="2459361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578618"/>
            <a:ext cx="4584260" cy="29700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Группа «Кронштадт» — российская высокотехнологичная компания, специализирующаяся на разработке и производстве наукоемкой продукции и решений для гражданского и оборонного рынков.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Группа «Кронштадт» – лидер российской беспилотной индустрии. Компания обладает уникальным опытом в проектировании и производстве беспилотных авиационных систем, бортового оборудования и целевых нагрузок БЛА, наземных пунктов управления.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Беспилотные авиационные комплексы большой размерности являются приоритетным направлением работы Группы. Компания развивает собственные компетенции и технологии, связанные с системами управления и обработки данных, композитным производством на основе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углеволокна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целевыми нагрузками и наземными компонентами комплексов с БЛА.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Группа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«Кронштадт» является полностью частным предприятием с российским акционерным капиталом.</a:t>
            </a: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21" y="1685925"/>
            <a:ext cx="34004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38501" y="2704011"/>
            <a:ext cx="4047668" cy="39857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Ижевский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мотозавод «Аксион-холдинг» — современное многопрофильное стратегическое приборостроительное предприятие оборонно-промышленного комплекса страны, обладающее передовыми технологиями, позволяющими создавать высокотехнологичные изделия, отвечающие требованиям рыночной экономики. </a:t>
            </a:r>
            <a:endParaRPr lang="ru-RU" altLang="ru-RU" sz="11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Основные направления деятельности — производство различных видов приборной техники:</a:t>
            </a: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автоматизированных комплексов и систем обмена данными; </a:t>
            </a: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систем приёма-передачи, хранения и обработки телеметрической информации; </a:t>
            </a: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аппаратуры специальной связи и радиотехнических систем; </a:t>
            </a: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печатных плат пятого класса точности и выше; </a:t>
            </a: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автоматизированных систем контроля электропараметров печатных плат, кабелей,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жгутов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, релейно-коммутационных изделий, а 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также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изделий на базе цифровых интегральных микросхем; </a:t>
            </a: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медицинской техники; </a:t>
            </a:r>
          </a:p>
          <a:p>
            <a:pPr algn="ctr"/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узлов и компонентов </a:t>
            </a:r>
            <a:r>
              <a:rPr lang="en-US" alt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для</a:t>
            </a:r>
            <a:r>
              <a:rPr lang="en-US" alt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автомобильной промышленности; </a:t>
            </a:r>
          </a:p>
        </p:txBody>
      </p:sp>
    </p:spTree>
    <p:extLst>
      <p:ext uri="{BB962C8B-B14F-4D97-AF65-F5344CB8AC3E}">
        <p14:creationId xmlns:p14="http://schemas.microsoft.com/office/powerpoint/2010/main" val="125391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1609725" y="1181100"/>
            <a:ext cx="7322660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i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Проведение консультационных и практических семинаров для сотрудников и топ-менеджмента предприятий</a:t>
            </a: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934"/>
            <a:ext cx="25606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916906"/>
            <a:ext cx="30257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91" y="1912938"/>
            <a:ext cx="30972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79" y="3032126"/>
            <a:ext cx="17875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7" y="3280064"/>
            <a:ext cx="3733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078163"/>
            <a:ext cx="310991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709969"/>
            <a:ext cx="18129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5265738"/>
            <a:ext cx="345598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7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8" name="Заголовок 9"/>
          <p:cNvSpPr txBox="1">
            <a:spLocks/>
          </p:cNvSpPr>
          <p:nvPr/>
        </p:nvSpPr>
        <p:spPr>
          <a:xfrm>
            <a:off x="1050744" y="1970270"/>
            <a:ext cx="6911975" cy="3527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dirty="0">
                <a:solidFill>
                  <a:srgbClr val="256569"/>
                </a:solidFill>
                <a:latin typeface="Book Antiqua" panose="02040602050305030304" pitchFamily="18" charset="0"/>
                <a:ea typeface="+mn-ea"/>
                <a:cs typeface="+mn-cs"/>
              </a:rPr>
              <a:t>Наша цель - исключение рисков нарушения законодательства в сфере экономики ГОЗ</a:t>
            </a:r>
          </a:p>
        </p:txBody>
      </p:sp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84" y="1336840"/>
            <a:ext cx="32242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039" y="2805277"/>
            <a:ext cx="177006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84" y="2809353"/>
            <a:ext cx="104933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7" y="4353050"/>
            <a:ext cx="322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97" y="4060070"/>
            <a:ext cx="16716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89" y="4346264"/>
            <a:ext cx="65881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29" y="4353050"/>
            <a:ext cx="24003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3" y="762000"/>
            <a:ext cx="16668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2982" y="577334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Кадровый потенциал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3127" y="2032393"/>
            <a:ext cx="1667061" cy="189282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Авиаремонт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 – российская компания, выполняющая работы по ремонту, модернизации, гарантийному и сервисному обслуживанию, утилизации авиационной техники, средств наземного обеспечения полетов авиации, вооружения и военной техники ПВО. </a:t>
            </a:r>
          </a:p>
        </p:txBody>
      </p:sp>
      <p:pic>
        <p:nvPicPr>
          <p:cNvPr id="22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59" y="1052209"/>
            <a:ext cx="264795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109359" y="2348639"/>
            <a:ext cx="2665413" cy="16158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Разноплановое предприятие по сервисному обслуживанию, ремонту и восстановлению технической готовности главных и вспомогательных механизмов, систем и трубопроводов надводных кораблей, подводных лодок Военно-Морского Флота Российской Федерации, судов и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плавсредств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с классом Российского Речного Регистра и Российского морского регистра судоходства, а также объектов подведомственных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Ростехнадзору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67984" y="2075527"/>
            <a:ext cx="322610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ОАО «308 АРЗ» – предприятие, осуществляющее ремонт более 10 типов самолётов и их модификаций, и единственное в Российской Федерации ремонтирующее самолёты Ан-22, Ан-30, Ан-32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54485" y="3746899"/>
            <a:ext cx="3230519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АО «12 Авиационный ремонтный завод» (12 АРЗ) осуществляет капитальный ремонт вертолетов типа Ми-2, Ми-8/17 и Ми-24, а также двигателей типа ТВЗ-117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4652" y="5012473"/>
            <a:ext cx="3222774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Публичное акционерное общество «Машиностроительный завод» - одно из крупнейших промышленных предприятий страны. ПАО «МСЗ» входит в структуру Топливной компании «ТВЭЛ» 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Госкорпорации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«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Росатом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 и является одним из ведущих мировых производителей и поставщиков ядерного топлива для атомных электростанций. Кроме того, предприятие выпускает топливо для исследовательских реакторов и реакторных установок судов морского флота. 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3357352" y="5239582"/>
            <a:ext cx="2618107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Московский завод специализированных автомобилей (ООО «МЗСА») — многопрофильное предприятие, которое занимается разработкой и производством специализированных автомобилей, медицинских комплексов, оборудования противопожарной безопасности и является одним из ведущих производителей прицепной техники в России.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876507" y="5006664"/>
            <a:ext cx="2986477" cy="16158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Акционерное общество «МКПК «Универсал», входящее в состав холдинга «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Технодинамика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 — ведущее российское предприятие по созданию парашютно-десантной техники и средств наземного обслуживания для военно-воздушных сил и гражданской авиации России. Предприятие ведет фундаментальные и прикладные исследования в области парашютно-десантной техники, проводит их комплексные испытания и ремонт. Входит в перечень стратегических организаций России.</a:t>
            </a:r>
          </a:p>
        </p:txBody>
      </p:sp>
      <p:sp>
        <p:nvSpPr>
          <p:cNvPr id="54" name="Заголовок 9"/>
          <p:cNvSpPr txBox="1">
            <a:spLocks/>
          </p:cNvSpPr>
          <p:nvPr/>
        </p:nvSpPr>
        <p:spPr>
          <a:xfrm>
            <a:off x="4049942" y="1020366"/>
            <a:ext cx="5104757" cy="2873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Производственный опыт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185189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10" y="1452275"/>
            <a:ext cx="208597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33" y="1671673"/>
            <a:ext cx="202723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36" y="4444952"/>
            <a:ext cx="33718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2982" y="577334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Кадровый потенциал</a:t>
            </a:r>
          </a:p>
        </p:txBody>
      </p:sp>
      <p:sp>
        <p:nvSpPr>
          <p:cNvPr id="54" name="Заголовок 9"/>
          <p:cNvSpPr txBox="1">
            <a:spLocks/>
          </p:cNvSpPr>
          <p:nvPr/>
        </p:nvSpPr>
        <p:spPr>
          <a:xfrm>
            <a:off x="2046514" y="1020366"/>
            <a:ext cx="7108185" cy="2873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Опыт сотрудников по работе в контрольных организациях</a:t>
            </a:r>
            <a:endParaRPr lang="ru-RU" sz="1800" dirty="0">
              <a:solidFill>
                <a:srgbClr val="256569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9" y="1650126"/>
            <a:ext cx="26749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91539" y="2809145"/>
            <a:ext cx="2661032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Федеральная антимонопольная служба (ФАС России) является уполномоченным федеральным органом исполнительной власти, осуществляющим функции по контролю (надзору) в сфере государственного оборонного заказа</a:t>
            </a:r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в соответствии с положениями Федерального закона от 29.12.2012 №275-ФЗ и постановления Правительства РФ от 30.06.2004 № 331</a:t>
            </a:r>
            <a:endParaRPr lang="en-US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75135" y="2965937"/>
            <a:ext cx="269052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Федеральная служба по оборонному заказу (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Рособоронзаказ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) — федеральный орган исполнительной власти, до 01.01.2015 осуществлявший деятельность по контролю и надзору за выполнением федеральными органами исполнительной власти, органами исполнительной власти норм и правил в сфере государственного оборонного заказа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53889" y="2742247"/>
            <a:ext cx="2088232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Департамент по ценообразованию продукции военного назначения Минобороны России, подразделение Минобороны России, на который была возложена выработка единых правил определения цен и контроль над правильностью их расчета заказывающими органами и предприятиями ОПК.</a:t>
            </a:r>
          </a:p>
        </p:txBody>
      </p:sp>
      <p:pic>
        <p:nvPicPr>
          <p:cNvPr id="4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4" y="4417536"/>
            <a:ext cx="1739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885842" y="5654118"/>
            <a:ext cx="763284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ФГУП «НИИСУ» признана ведущей организацией по направлению деятельности «Методическое обеспечение работ в области</a:t>
            </a:r>
          </a:p>
          <a:p>
            <a:pPr algn="ctr"/>
            <a:r>
              <a:rPr lang="ru-RU" alt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государственного регулирования цен, анализа и учета трудоемкости, материалоёмкости и других ценообразующих факторов производства продукции, поставляемой по государственному оборонному заказу», согласно п. 54 Перечня ведущих по направлению научно-исследовательских организаций оборонно-промышленного комплекса Минпромторга России, утвержденного 05.10.2010 в соответствии с приказом Минпромторга России от 20.12.2008 г. № 478 и с учетом Решения Министра промышленности и торговли Российской Федерации от 07.11.2017.</a:t>
            </a:r>
            <a:endParaRPr lang="en-US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4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329024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60817" y="289512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8977" y="389807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Направления деятельности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-14588" y="574473"/>
            <a:ext cx="8999632" cy="6537960"/>
          </a:xfrm>
          <a:prstGeom prst="flowChartAlternateProcess">
            <a:avLst/>
          </a:prstGeom>
          <a:noFill/>
          <a:ln>
            <a:noFill/>
          </a:ln>
          <a:effectLst/>
          <a:extLst/>
        </p:spPr>
        <p:txBody>
          <a:bodyPr wrap="square" anchor="b">
            <a:spAutoFit/>
          </a:bodyPr>
          <a:lstStyle/>
          <a:p>
            <a:pPr algn="just"/>
            <a:r>
              <a:rPr lang="ru-RU" altLang="ru-RU" sz="1400" dirty="0">
                <a:solidFill>
                  <a:srgbClr val="256569"/>
                </a:solidFill>
                <a:latin typeface="Book Antiqua" panose="02040602050305030304" pitchFamily="18" charset="0"/>
              </a:rPr>
              <a:t>И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нформационно-аналитическое сопровождение хозяйствующих субъектов в досудебных и судебных разбирательствах в части экономической обоснованности ценообразования;</a:t>
            </a:r>
          </a:p>
          <a:p>
            <a:pPr algn="just"/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altLang="ru-RU" sz="1400" dirty="0">
                <a:solidFill>
                  <a:srgbClr val="256569"/>
                </a:solidFill>
                <a:latin typeface="Book Antiqua" panose="02040602050305030304" pitchFamily="18" charset="0"/>
              </a:rPr>
              <a:t>П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роведение экономической экспертизы ценообразования на продукцию (работы, услуги), поставляемые по ГОЗ в части экспертизы действующего порядка позаказного учета отнесения затрат, исследование  и выработка предложений по совершенствованию существующих методов прогнозирования издержек производства продукции (работ, услуг) ГОЗ, оценка достоверности и экономической  обоснованности расчетов, выработка рекомендаций по организации раздельного учета результатов финансово-хозяйственной деятельности при поставке продукции по государственному заказу и государственному оборонному заказу;</a:t>
            </a:r>
          </a:p>
          <a:p>
            <a:pPr algn="just"/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altLang="ru-RU" sz="1400" dirty="0">
                <a:solidFill>
                  <a:srgbClr val="256569"/>
                </a:solidFill>
                <a:latin typeface="Book Antiqua" panose="02040602050305030304" pitchFamily="18" charset="0"/>
              </a:rPr>
              <a:t>Э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кспертиза нормирования труда и материалов, обоснованности и документального подтверждения трудоемкости, обоснованности перечня и норм расхода материальных затрат при изготовлении продукции (работ, услуг) по ГОЗ;</a:t>
            </a:r>
          </a:p>
          <a:p>
            <a:pPr algn="just"/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solidFill>
                  <a:srgbClr val="256569"/>
                </a:solidFill>
                <a:latin typeface="Book Antiqua" panose="02040602050305030304" pitchFamily="18" charset="0"/>
              </a:rPr>
              <a:t>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азработка методических рекомендаций по формированию организациями, осуществляющими деятельность в соответствующих отраслях промышленности, предложений о ценах отдельных видов продукции, позволяющих учитывать особенности ее производства;</a:t>
            </a:r>
          </a:p>
          <a:p>
            <a:pPr algn="just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altLang="ru-RU" sz="1400" dirty="0">
                <a:solidFill>
                  <a:srgbClr val="256569"/>
                </a:solidFill>
                <a:latin typeface="Book Antiqua" panose="02040602050305030304" pitchFamily="18" charset="0"/>
              </a:rPr>
              <a:t>П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одготовка заключений о ценах на продукцию (работы, услуги) в рамках ГОЗ;</a:t>
            </a:r>
          </a:p>
          <a:p>
            <a:pPr algn="just"/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altLang="ru-RU" sz="1400" dirty="0">
                <a:solidFill>
                  <a:srgbClr val="256569"/>
                </a:solidFill>
                <a:latin typeface="Book Antiqua" panose="02040602050305030304" pitchFamily="18" charset="0"/>
              </a:rPr>
              <a:t>Р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азработка методологии учета и нормирования трудоемкости, справочников нормативов времени по труду;</a:t>
            </a:r>
          </a:p>
          <a:p>
            <a:pPr algn="just"/>
            <a:endParaRPr lang="ru-RU" altLang="ru-RU" sz="14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altLang="ru-RU" sz="1400" dirty="0">
                <a:solidFill>
                  <a:srgbClr val="256569"/>
                </a:solidFill>
                <a:latin typeface="Book Antiqua" panose="02040602050305030304" pitchFamily="18" charset="0"/>
              </a:rPr>
              <a:t>А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нализ корпоративных нормативно-правовых документов по ценообразованию, организации раздельного учета результатов финансово-хозяйственной деятельности на продукцию (работы, услуги), поставляемую по ГОЗ, подготовка рекомендаций по корректировке документов.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  <a:sym typeface="Gill Sans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962" y="4030042"/>
            <a:ext cx="8174531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7962" y="4878528"/>
            <a:ext cx="8174531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2213" y="5322831"/>
            <a:ext cx="8174531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7961" y="5949761"/>
            <a:ext cx="8174531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7940306-A4E1-4CA4-92B3-78FC865590F9}"/>
              </a:ext>
            </a:extLst>
          </p:cNvPr>
          <p:cNvSpPr/>
          <p:nvPr/>
        </p:nvSpPr>
        <p:spPr>
          <a:xfrm>
            <a:off x="397960" y="3188935"/>
            <a:ext cx="8174531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6FD00AE-544E-42F2-964E-B1998131662F}"/>
              </a:ext>
            </a:extLst>
          </p:cNvPr>
          <p:cNvSpPr/>
          <p:nvPr/>
        </p:nvSpPr>
        <p:spPr>
          <a:xfrm>
            <a:off x="397961" y="1489450"/>
            <a:ext cx="8174531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9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54031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158853" y="254031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033" y="344330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Методика проведения экспертизы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1519876" y="1693960"/>
            <a:ext cx="3304582" cy="3301289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dirty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Обоснованность норм материалоемкости и трудоемкости продукции, анализ организации складского учета ТМЦ и передачи в производство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4421584" y="1690931"/>
            <a:ext cx="3304582" cy="3301288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ru-RU" sz="16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r">
              <a:defRPr/>
            </a:pPr>
            <a:r>
              <a:rPr lang="ru-RU" sz="1600" dirty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Обоснованность расчетов цен продукции экономическими подразделениями</a:t>
            </a:r>
          </a:p>
        </p:txBody>
      </p:sp>
      <p:sp>
        <p:nvSpPr>
          <p:cNvPr id="20" name="Заголовок 9"/>
          <p:cNvSpPr txBox="1">
            <a:spLocks/>
          </p:cNvSpPr>
          <p:nvPr/>
        </p:nvSpPr>
        <p:spPr>
          <a:xfrm>
            <a:off x="442912" y="832660"/>
            <a:ext cx="7977188" cy="129698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4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Методика проведения экспертизы предусматривает рассмотрение и анализ первичных документов и работу с сотрудниками ответственными за формирование и консолидацию данных первичного учета, для выявления проблем, возникающих на «стыках» ответственности различных подразделений предприятия</a:t>
            </a:r>
          </a:p>
        </p:txBody>
      </p:sp>
      <p:sp>
        <p:nvSpPr>
          <p:cNvPr id="21" name="Блок-схема: узел 20"/>
          <p:cNvSpPr/>
          <p:nvPr/>
        </p:nvSpPr>
        <p:spPr>
          <a:xfrm>
            <a:off x="3115462" y="3873537"/>
            <a:ext cx="3125082" cy="2984463"/>
          </a:xfrm>
          <a:prstGeom prst="flowChartConnector">
            <a:avLst/>
          </a:prstGeom>
          <a:solidFill>
            <a:srgbClr val="256569">
              <a:alpha val="38000"/>
            </a:srgb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endParaRPr lang="ru-RU" sz="1600" dirty="0">
              <a:ln w="0"/>
              <a:solidFill>
                <a:srgbClr val="2565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ru-RU" sz="1600" dirty="0">
                <a:ln w="0"/>
                <a:solidFill>
                  <a:srgbClr val="2565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Анализ подтверждения затрат первичными документами бухгалтерского и управленческого учета</a:t>
            </a:r>
          </a:p>
        </p:txBody>
      </p:sp>
    </p:spTree>
    <p:extLst>
      <p:ext uri="{BB962C8B-B14F-4D97-AF65-F5344CB8AC3E}">
        <p14:creationId xmlns:p14="http://schemas.microsoft.com/office/powerpoint/2010/main" val="355881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8607" y="548801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Методика проведения экспертизы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5855" y="1950172"/>
            <a:ext cx="7561262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Э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кспертиза действующего на предприятиях порядка организации учета затрат на продукцию в рамках ГОЗ;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Э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кспертиза обоснованности расчетов цены на продукцию по ГОЗ, заявленную в составе РКМ;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Э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кспертиза обоснованности смет накладных расходов, для согласования базовых экономических нормативов с ВП МО РФ и государственными заказчиками и формирования РКМ;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Э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кспертиза системы нормирования труда на предприятии и обоснованности применяемых норм расхода материалов и трудоемкости;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256569"/>
                </a:solidFill>
                <a:latin typeface="Book Antiqua" panose="02040602050305030304" pitchFamily="18" charset="0"/>
              </a:rPr>
              <a:t>К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онсультационная помощь при подготовке внутренних документов предприятия по раздельному учету затрат 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(по результатам ранее проведенной экспертизы)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537" y="1304059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457200" eaLnBrk="1" fontAlgn="auto" hangingPunct="1">
              <a:spcAft>
                <a:spcPts val="0"/>
              </a:spcAft>
              <a:buClr>
                <a:srgbClr val="688727"/>
              </a:buClr>
              <a:buSzPct val="145000"/>
              <a:buFont typeface="Arial" panose="020B0604020202020204" pitchFamily="34" charset="0"/>
              <a:buNone/>
            </a:pPr>
            <a:r>
              <a:rPr lang="ru-RU" sz="1800" b="1" dirty="0">
                <a:ln w="3175" cmpd="sng">
                  <a:noFill/>
                </a:ln>
                <a:solidFill>
                  <a:srgbClr val="256569"/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Основные направления проведения экспертиз на предприятиях: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2793" y="2550566"/>
            <a:ext cx="6945807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2793" y="3242398"/>
            <a:ext cx="6945807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02793" y="4284116"/>
            <a:ext cx="6945807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2792" y="5072209"/>
            <a:ext cx="6945807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2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713" y="548801"/>
            <a:ext cx="4892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>
                <a:ln w="3175" cmpd="sng"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  <a:sym typeface="Gill Sans"/>
              </a:rPr>
              <a:t>Консультационные и практические семинары</a:t>
            </a: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81713" y="1102983"/>
            <a:ext cx="8847987" cy="56323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256569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ru-RU" sz="1500" dirty="0"/>
              <a:t>В</a:t>
            </a:r>
            <a:r>
              <a:rPr lang="ru-RU" sz="1500" dirty="0">
                <a:solidFill>
                  <a:srgbClr val="7F7F7F"/>
                </a:solidFill>
              </a:rPr>
              <a:t> ходе подготовки программы выездных семинаров для сотрудников и топ-менеджмента предприятий прорабатывается перечень интересующих вопросов, с учетом особенностей конкретных предприятий для достижения максимальной эффективности процесса обучения.</a:t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>
                <a:solidFill>
                  <a:srgbClr val="7F7F7F"/>
                </a:solidFill>
              </a:rPr>
              <a:t>Перечень стандартных тем лекций, без учета пожеланий конкретных заказчиков включает в себя:</a:t>
            </a:r>
          </a:p>
          <a:p>
            <a:endParaRPr lang="ru-RU" sz="1500" dirty="0"/>
          </a:p>
          <a:p>
            <a:r>
              <a:rPr lang="ru-RU" sz="1500" dirty="0"/>
              <a:t>- П</a:t>
            </a:r>
            <a:r>
              <a:rPr lang="ru-RU" sz="1500" dirty="0">
                <a:solidFill>
                  <a:srgbClr val="7F7F7F"/>
                </a:solidFill>
              </a:rPr>
              <a:t>орядок заполнения форм расшифровок затрат по статьям калькуляции, для формирования РКМ по поставке серийной продукции и выполнении НИОКР (приказ ФАС от 31.01.2018 № 116/18);</a:t>
            </a:r>
          </a:p>
          <a:p>
            <a:r>
              <a:rPr lang="ru-RU" sz="1500" dirty="0">
                <a:solidFill>
                  <a:srgbClr val="7F7F7F"/>
                </a:solidFill>
              </a:rPr>
              <a:t/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/>
              <a:t>- П</a:t>
            </a:r>
            <a:r>
              <a:rPr lang="ru-RU" sz="1500" dirty="0">
                <a:solidFill>
                  <a:srgbClr val="7F7F7F"/>
                </a:solidFill>
              </a:rPr>
              <a:t>орядок индексации затрат для формирования цены продукции, составления РКМ, согласования базовых экономических нормативов (приказ Минэкономразвития России от 01.06.2018 № 276);</a:t>
            </a:r>
          </a:p>
          <a:p>
            <a:r>
              <a:rPr lang="ru-RU" sz="1500" dirty="0">
                <a:solidFill>
                  <a:srgbClr val="7F7F7F"/>
                </a:solidFill>
              </a:rPr>
              <a:t/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/>
              <a:t>- О</a:t>
            </a:r>
            <a:r>
              <a:rPr lang="ru-RU" sz="1500" dirty="0">
                <a:solidFill>
                  <a:srgbClr val="7F7F7F"/>
                </a:solidFill>
              </a:rPr>
              <a:t>собенности организации раздельного учета трудовых, материальных затрат, накладных расходов по поставке серийной продукции и выполнении НИОКР (практические примеры, основные проблемные вопросы, пути решения);</a:t>
            </a:r>
          </a:p>
          <a:p>
            <a:r>
              <a:rPr lang="ru-RU" sz="1500" dirty="0">
                <a:solidFill>
                  <a:srgbClr val="7F7F7F"/>
                </a:solidFill>
              </a:rPr>
              <a:t/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/>
              <a:t>- П</a:t>
            </a:r>
            <a:r>
              <a:rPr lang="ru-RU" sz="1500" dirty="0">
                <a:solidFill>
                  <a:srgbClr val="7F7F7F"/>
                </a:solidFill>
              </a:rPr>
              <a:t>орядок раздельного учета затрат и методика формирования Отчета в соответствии с требованиями постановления Правительства от 04.05.2018 № 543</a:t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>
                <a:solidFill>
                  <a:srgbClr val="7F7F7F"/>
                </a:solidFill>
              </a:rPr>
              <a:t/>
            </a:r>
            <a:br>
              <a:rPr lang="ru-RU" sz="1500" dirty="0">
                <a:solidFill>
                  <a:srgbClr val="7F7F7F"/>
                </a:solidFill>
              </a:rPr>
            </a:br>
            <a:r>
              <a:rPr lang="ru-RU" sz="1500" dirty="0"/>
              <a:t>В</a:t>
            </a:r>
            <a:r>
              <a:rPr lang="ru-RU" sz="1500" dirty="0">
                <a:solidFill>
                  <a:srgbClr val="7F7F7F"/>
                </a:solidFill>
              </a:rPr>
              <a:t> ходе всех выступлений помимо теоретической основы (требования руководящих нормативных документов) в обязательном порядке приводятся практические примеры на соответствующую тему, тема освещается с прикладной точки зрения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351" y="3341141"/>
            <a:ext cx="8548274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2351" y="4233934"/>
            <a:ext cx="8548274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2351" y="5126727"/>
            <a:ext cx="8548274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2351" y="5783952"/>
            <a:ext cx="8548274" cy="45719"/>
          </a:xfrm>
          <a:prstGeom prst="rect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4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484909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7208158" y="427844"/>
            <a:ext cx="1724227" cy="611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2457" y="531167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НАМ ДОВЕРЯЮТ</a:t>
            </a:r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2694709" y="1181100"/>
            <a:ext cx="6237676" cy="5048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256569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Предприятия, на которых выполнялись работы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65" y="1734344"/>
            <a:ext cx="3455987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69665" y="2747963"/>
            <a:ext cx="3456384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Московское машиностроительное предприятие имени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В.В.Чернышева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- одна из ведущих компаний российской авиационной промышленности, специализирующееся на производстве, ремонте и сервисном обслуживания реактивных двигателей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Предприятие производит двигатели РД-33 и его модификации для самолетов МиГ-35, МиГ-29, МиГ-29CМТ, МиГ-29К/КУБ, МиГ-29М/М2, находящихся в эксплуатации как российских, так и иностранных ВВС. Одним из важных направлений деятельности является ремонт и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постпродажное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 сопровождение двигателей РД-33 и его модификаций. Совместно с ОАО «Климов» предприятие провело разработку нескольких модификаций двигателя РД-33, в том числе РД-ЗЗМК для корабельного истребителя МиГ-29К. 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 2015 года ММП имени В. В. Чернышева поставляет комплектующие для вертолётного двигателя ВК-2500 разработчику двигателя ОАО «Климов». Двигатель ВК-2500 устанавливается на вертолеты Ми-8, Ми-24, Ка-52 и Ми-28. </a:t>
            </a:r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722438"/>
            <a:ext cx="40465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2480" y="2741183"/>
            <a:ext cx="4047572" cy="398570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Трижды орденоносное Открытое Акционерное Общество «Завод имени В.А. Дегтярева» является современным многопрофильным предприятием, крупнейшим во Владимирской области и одним из ведущих машиностроительных предприятий страны.</a:t>
            </a:r>
          </a:p>
          <a:p>
            <a:pPr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Сегодня из цехов завода выходит продукция, уровень которой широко известен и оценен во многих странах мира. ОАО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ЗиД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 выпускает вооружение для ВВС, ВМФ и сухопутных войск армий 17 стран мира. Это, в первую очередь, переносной зенитный ракетный комплекс «Игла» 9К38, ракета 9М133 противотанкового комплекса большой дальности «Корнет-Э», 30 мм противопехотный автоматический гранатометный комплекс АГС-30, выстрел 3УБК20 с управляемой ракетой 9М119М, предназначенный для поражения бронетехники, вертолетов и целей, находящихся на водной поверхности. Для авиационной техники выпускаются скорострельные двуствольные пушки ГШ-30 и ГШ-23. Для ВМФ ОАО «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ЗиД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» выпускает малогабаритный дистанционно управляемый противодиверсионный гранатометный комплекс ДП-65, предназначенный для защиты кораблей, гидротехнических сооружений, морских и прибрежных объектов от нападения боевых подводных диверсантов. </a:t>
            </a:r>
          </a:p>
        </p:txBody>
      </p:sp>
    </p:spTree>
    <p:extLst>
      <p:ext uri="{BB962C8B-B14F-4D97-AF65-F5344CB8AC3E}">
        <p14:creationId xmlns:p14="http://schemas.microsoft.com/office/powerpoint/2010/main" val="327207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1973</Words>
  <Application>Microsoft Office PowerPoint</Application>
  <PresentationFormat>Экран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Gill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Воротилин Леонид Владимирович</cp:lastModifiedBy>
  <cp:revision>22</cp:revision>
  <cp:lastPrinted>2018-10-17T11:34:56Z</cp:lastPrinted>
  <dcterms:created xsi:type="dcterms:W3CDTF">2016-09-22T16:49:19Z</dcterms:created>
  <dcterms:modified xsi:type="dcterms:W3CDTF">2019-07-09T12:03:58Z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