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Aristotle on money and [briefly</a:t>
            </a:r>
            <a:r>
              <a:rPr lang="en-US" b="1" dirty="0" smtClean="0"/>
              <a:t>] on  </a:t>
            </a:r>
            <a:r>
              <a:rPr lang="en-US" b="1" dirty="0"/>
              <a:t>crisis   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Catherine Bregianni </a:t>
            </a:r>
          </a:p>
          <a:p>
            <a:r>
              <a:rPr lang="en-US" dirty="0" smtClean="0"/>
              <a:t>Academy of Athens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9" y="3731741"/>
            <a:ext cx="3435177" cy="22901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27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i="1" dirty="0"/>
              <a:t>An ontology of money in Aristotelian texts </a:t>
            </a:r>
            <a:r>
              <a:rPr lang="en-US" sz="2200" b="1" i="1" dirty="0" smtClean="0"/>
              <a:t/>
            </a:r>
            <a:br>
              <a:rPr lang="en-US" sz="2200" b="1" i="1" dirty="0" smtClean="0"/>
            </a:br>
            <a:r>
              <a:rPr lang="en-US" sz="2200" b="1" i="1" dirty="0" smtClean="0"/>
              <a:t>[</a:t>
            </a:r>
            <a:r>
              <a:rPr lang="en-US" sz="2200" b="1" i="1" dirty="0" err="1"/>
              <a:t>Nicomacheina</a:t>
            </a:r>
            <a:r>
              <a:rPr lang="en-US" sz="2200" b="1" i="1" dirty="0"/>
              <a:t> Ethics,  Politics, Athenian Constitution]. 4</a:t>
            </a:r>
            <a:r>
              <a:rPr lang="en-US" sz="2200" b="1" i="1" baseline="30000" dirty="0"/>
              <a:t>th</a:t>
            </a:r>
            <a:r>
              <a:rPr lang="en-US" sz="2200" b="1" i="1" dirty="0"/>
              <a:t> century </a:t>
            </a:r>
            <a:r>
              <a:rPr lang="en-US" sz="2200" b="1" i="1" dirty="0" err="1"/>
              <a:t>bC</a:t>
            </a:r>
            <a:r>
              <a:rPr lang="en-US" sz="2200" b="1" i="1" dirty="0"/>
              <a:t>.  </a:t>
            </a:r>
            <a:r>
              <a:rPr lang="el-GR" sz="2200" dirty="0"/>
              <a:t/>
            </a:r>
            <a:br>
              <a:rPr lang="el-GR" sz="2200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1412" y="2001795"/>
            <a:ext cx="9905999" cy="37894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 Money as an institutional being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sz="2000" dirty="0" smtClean="0"/>
              <a:t>objective</a:t>
            </a:r>
            <a:r>
              <a:rPr lang="en-US" dirty="0" smtClean="0"/>
              <a:t> </a:t>
            </a:r>
            <a:r>
              <a:rPr lang="en-US" sz="2000" dirty="0" smtClean="0"/>
              <a:t>factors</a:t>
            </a:r>
            <a:r>
              <a:rPr lang="en-US" dirty="0" smtClean="0"/>
              <a:t> : social </a:t>
            </a:r>
            <a:r>
              <a:rPr lang="en-US" dirty="0" smtClean="0"/>
              <a:t>elites ’identification </a:t>
            </a:r>
            <a:r>
              <a:rPr lang="en-US" dirty="0" smtClean="0"/>
              <a:t>to wealth </a:t>
            </a:r>
            <a:r>
              <a:rPr lang="en-US" dirty="0" smtClean="0"/>
              <a:t>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Link of the market to commercial transactions and accumulated capital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sz="2000" dirty="0" smtClean="0"/>
              <a:t>su</a:t>
            </a:r>
            <a:r>
              <a:rPr lang="en-US" sz="1800" dirty="0" smtClean="0"/>
              <a:t>b</a:t>
            </a:r>
            <a:r>
              <a:rPr lang="en-US" sz="2000" dirty="0" smtClean="0"/>
              <a:t>jective</a:t>
            </a:r>
            <a:r>
              <a:rPr lang="en-US" dirty="0" smtClean="0"/>
              <a:t> </a:t>
            </a:r>
            <a:r>
              <a:rPr lang="en-US" sz="2000" dirty="0" smtClean="0"/>
              <a:t>factors</a:t>
            </a:r>
            <a:r>
              <a:rPr lang="en-US" dirty="0" smtClean="0"/>
              <a:t> : </a:t>
            </a:r>
            <a:r>
              <a:rPr lang="el-GR" dirty="0" smtClean="0"/>
              <a:t>‘’ου φύσει αλλά </a:t>
            </a:r>
            <a:r>
              <a:rPr lang="el-GR" dirty="0" err="1" smtClean="0"/>
              <a:t>νόμω</a:t>
            </a:r>
            <a:r>
              <a:rPr lang="el-GR" dirty="0" smtClean="0"/>
              <a:t> εστί =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existing</a:t>
            </a:r>
            <a:r>
              <a:rPr lang="fr-FR" dirty="0" smtClean="0"/>
              <a:t> in nature but </a:t>
            </a:r>
            <a:r>
              <a:rPr lang="fr-FR" dirty="0" err="1" smtClean="0"/>
              <a:t>only</a:t>
            </a:r>
            <a:r>
              <a:rPr lang="fr-FR" dirty="0" smtClean="0"/>
              <a:t> by </a:t>
            </a:r>
            <a:r>
              <a:rPr lang="fr-FR" dirty="0" err="1" smtClean="0"/>
              <a:t>law</a:t>
            </a:r>
            <a:r>
              <a:rPr lang="el-GR" dirty="0" smtClean="0"/>
              <a:t>’’</a:t>
            </a:r>
            <a:r>
              <a:rPr lang="fr-FR" dirty="0" smtClean="0"/>
              <a:t> NE, V.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Money is qualified as measure </a:t>
            </a:r>
            <a:r>
              <a:rPr lang="en-US" dirty="0" smtClean="0"/>
              <a:t>of exchange, </a:t>
            </a:r>
            <a:r>
              <a:rPr lang="en-US" dirty="0" smtClean="0"/>
              <a:t>but also as means </a:t>
            </a:r>
            <a:r>
              <a:rPr lang="en-US" dirty="0" smtClean="0"/>
              <a:t>of exchange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Money as a social symbol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Social qualities related to money’s demand</a:t>
            </a:r>
          </a:p>
          <a:p>
            <a:pPr marL="0" indent="0">
              <a:buNone/>
            </a:pPr>
            <a:r>
              <a:rPr lang="en-US" dirty="0" smtClean="0"/>
              <a:t>-Global economic and social relations are represented by money as an epiphenomenon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l-GR" dirty="0"/>
          </a:p>
          <a:p>
            <a:pPr marL="0" lv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845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Aristotelian concepts on crisis 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Crisis is related to objective factors : social disorder </a:t>
            </a:r>
            <a:r>
              <a:rPr lang="en-US" dirty="0" smtClean="0"/>
              <a:t>is a</a:t>
            </a:r>
            <a:r>
              <a:rPr lang="en-US" dirty="0" smtClean="0"/>
              <a:t> </a:t>
            </a:r>
            <a:r>
              <a:rPr lang="en-US" dirty="0" smtClean="0"/>
              <a:t>consequence of structural transformation </a:t>
            </a:r>
          </a:p>
          <a:p>
            <a:r>
              <a:rPr lang="en-US" dirty="0" smtClean="0"/>
              <a:t>Economic crisis is leading to political crisis (examined in the basis of the Athenian paradigm, 6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en-US" dirty="0" err="1" smtClean="0"/>
              <a:t>bC</a:t>
            </a:r>
            <a:r>
              <a:rPr lang="en-US" dirty="0" smtClean="0"/>
              <a:t>.).</a:t>
            </a:r>
          </a:p>
          <a:p>
            <a:r>
              <a:rPr lang="en-US" dirty="0" smtClean="0"/>
              <a:t>Economic bases of the crisis is leading to individual depression: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‘’</a:t>
            </a:r>
            <a:r>
              <a:rPr lang="el-GR" dirty="0" err="1" smtClean="0"/>
              <a:t>νοσούντες</a:t>
            </a:r>
            <a:r>
              <a:rPr lang="el-GR" dirty="0" smtClean="0"/>
              <a:t> </a:t>
            </a:r>
            <a:r>
              <a:rPr lang="el-GR" dirty="0" smtClean="0"/>
              <a:t>τα προς </a:t>
            </a:r>
            <a:r>
              <a:rPr lang="el-GR" dirty="0" err="1" smtClean="0"/>
              <a:t>ευατούς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dirty="0" smtClean="0"/>
              <a:t>citizens are suffering regarding </a:t>
            </a:r>
            <a:r>
              <a:rPr lang="en-US" dirty="0" err="1" smtClean="0"/>
              <a:t>themselfs</a:t>
            </a:r>
            <a:r>
              <a:rPr lang="en-US" dirty="0" smtClean="0"/>
              <a:t>’’</a:t>
            </a:r>
            <a:r>
              <a:rPr lang="en-US" dirty="0" smtClean="0"/>
              <a:t> </a:t>
            </a:r>
            <a:r>
              <a:rPr lang="en-US" dirty="0" smtClean="0"/>
              <a:t>Athenian </a:t>
            </a:r>
            <a:r>
              <a:rPr lang="en-US" dirty="0"/>
              <a:t>Constitution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716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Money’s usage 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Private economic activity is related to city-state’s welfare</a:t>
            </a:r>
          </a:p>
          <a:p>
            <a:r>
              <a:rPr lang="en-US" dirty="0" smtClean="0"/>
              <a:t>Economic and political structure are interrelated </a:t>
            </a:r>
          </a:p>
          <a:p>
            <a:r>
              <a:rPr lang="en-US" dirty="0" smtClean="0"/>
              <a:t>The ‘’national’’ wealth must go along with the moral dimension of the city-state.  </a:t>
            </a:r>
          </a:p>
          <a:p>
            <a:r>
              <a:rPr lang="en-US" dirty="0" smtClean="0"/>
              <a:t>Political science is considered by the philosopher as a superior science, but this should be connected to economic art. </a:t>
            </a:r>
          </a:p>
          <a:p>
            <a:r>
              <a:rPr lang="en-US" dirty="0" smtClean="0"/>
              <a:t>Economic studies are classified among applied sciences.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044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dialectical </a:t>
            </a:r>
            <a:r>
              <a:rPr lang="en-US" dirty="0" smtClean="0"/>
              <a:t>approach of economic activity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economic activity is separated from financial activity </a:t>
            </a:r>
          </a:p>
          <a:p>
            <a:r>
              <a:rPr lang="en-US" dirty="0" smtClean="0"/>
              <a:t>Applied economic activity is compatible to nature </a:t>
            </a:r>
          </a:p>
          <a:p>
            <a:r>
              <a:rPr lang="en-US" dirty="0" smtClean="0"/>
              <a:t>Financial activity is unnatural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070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Money’s </a:t>
            </a:r>
            <a:r>
              <a:rPr lang="en-US" dirty="0" smtClean="0"/>
              <a:t>qualities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use of money was born by necessity </a:t>
            </a:r>
          </a:p>
          <a:p>
            <a:r>
              <a:rPr lang="en-US" dirty="0" smtClean="0"/>
              <a:t>Labor cost is integrated  to the commodities value </a:t>
            </a:r>
          </a:p>
          <a:p>
            <a:r>
              <a:rPr lang="en-US" dirty="0" smtClean="0"/>
              <a:t>Currency has both, </a:t>
            </a:r>
            <a:r>
              <a:rPr lang="en-US" dirty="0" smtClean="0"/>
              <a:t>inner </a:t>
            </a:r>
            <a:r>
              <a:rPr lang="en-US" dirty="0" smtClean="0"/>
              <a:t>and institutionalized value </a:t>
            </a:r>
          </a:p>
          <a:p>
            <a:r>
              <a:rPr lang="en-US" dirty="0" smtClean="0"/>
              <a:t>Human </a:t>
            </a:r>
            <a:r>
              <a:rPr lang="en-US" dirty="0" smtClean="0"/>
              <a:t>freedom </a:t>
            </a:r>
            <a:r>
              <a:rPr lang="en-US" dirty="0" smtClean="0"/>
              <a:t>is identified to </a:t>
            </a:r>
            <a:r>
              <a:rPr lang="en-US" dirty="0" smtClean="0"/>
              <a:t>self-determination </a:t>
            </a:r>
            <a:r>
              <a:rPr lang="en-US" dirty="0" smtClean="0"/>
              <a:t>in monetary transactions</a:t>
            </a:r>
          </a:p>
          <a:p>
            <a:r>
              <a:rPr lang="en-US" dirty="0" smtClean="0"/>
              <a:t>Money can be devaluated, withdrawn from circulation and falsified (subjective quality) </a:t>
            </a:r>
          </a:p>
          <a:p>
            <a:r>
              <a:rPr lang="en-US" dirty="0" smtClean="0"/>
              <a:t>Article’s prices are </a:t>
            </a:r>
            <a:r>
              <a:rPr lang="en-US" dirty="0" smtClean="0"/>
              <a:t>specified</a:t>
            </a:r>
            <a:r>
              <a:rPr lang="en-US" dirty="0" smtClean="0"/>
              <a:t> </a:t>
            </a:r>
            <a:r>
              <a:rPr lang="en-US" dirty="0" smtClean="0"/>
              <a:t>by demand (objective quality)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668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tetradrachm (5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bc</a:t>
            </a:r>
            <a:r>
              <a:rPr lang="en-US" dirty="0" smtClean="0"/>
              <a:t>)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47" y="2249488"/>
            <a:ext cx="6841732" cy="3541712"/>
          </a:xfrm>
        </p:spPr>
      </p:pic>
    </p:spTree>
    <p:extLst>
      <p:ext uri="{BB962C8B-B14F-4D97-AF65-F5344CB8AC3E}">
        <p14:creationId xmlns:p14="http://schemas.microsoft.com/office/powerpoint/2010/main" val="62535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Tetradrachm’s Diffusion in eastern Mediterranean 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6" y="2249488"/>
            <a:ext cx="5667913" cy="3541712"/>
          </a:xfrm>
        </p:spPr>
      </p:pic>
    </p:spTree>
    <p:extLst>
      <p:ext uri="{BB962C8B-B14F-4D97-AF65-F5344CB8AC3E}">
        <p14:creationId xmlns:p14="http://schemas.microsoft.com/office/powerpoint/2010/main" val="307786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 applies a dialectical method based in materialism </a:t>
            </a:r>
          </a:p>
          <a:p>
            <a:r>
              <a:rPr lang="en-US" dirty="0" smtClean="0"/>
              <a:t>Social relations </a:t>
            </a:r>
            <a:r>
              <a:rPr lang="en-US" dirty="0" smtClean="0"/>
              <a:t>are  determined by </a:t>
            </a:r>
            <a:r>
              <a:rPr lang="en-US" dirty="0" smtClean="0"/>
              <a:t>economic structures </a:t>
            </a:r>
          </a:p>
          <a:p>
            <a:r>
              <a:rPr lang="en-US" dirty="0" smtClean="0"/>
              <a:t>In the city-state, social </a:t>
            </a:r>
            <a:r>
              <a:rPr lang="en-US" dirty="0" smtClean="0"/>
              <a:t>stratification </a:t>
            </a:r>
            <a:r>
              <a:rPr lang="en-US" dirty="0" smtClean="0"/>
              <a:t>is based on </a:t>
            </a:r>
            <a:r>
              <a:rPr lang="en-US" dirty="0"/>
              <a:t>w</a:t>
            </a:r>
            <a:r>
              <a:rPr lang="en-US" dirty="0" smtClean="0"/>
              <a:t>ealth possession</a:t>
            </a:r>
          </a:p>
          <a:p>
            <a:r>
              <a:rPr lang="en-US" dirty="0" smtClean="0"/>
              <a:t>An opposite epistemological framework </a:t>
            </a:r>
            <a:r>
              <a:rPr lang="en-US" dirty="0" smtClean="0"/>
              <a:t>is </a:t>
            </a:r>
            <a:r>
              <a:rPr lang="en-US" dirty="0" smtClean="0"/>
              <a:t>Plato’s idealism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66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4909BE4E13E034C96E28CB61B6B007F" ma:contentTypeVersion="1" ma:contentTypeDescription="Создание документа." ma:contentTypeScope="" ma:versionID="c89fef3abbf189c0d317c610320eb48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838783-A8A3-4B06-AC27-A17E049CCF6E}"/>
</file>

<file path=customXml/itemProps2.xml><?xml version="1.0" encoding="utf-8"?>
<ds:datastoreItem xmlns:ds="http://schemas.openxmlformats.org/officeDocument/2006/customXml" ds:itemID="{9801CE10-3BBC-4BD7-A892-26E7393BBDEC}"/>
</file>

<file path=customXml/itemProps3.xml><?xml version="1.0" encoding="utf-8"?>
<ds:datastoreItem xmlns:ds="http://schemas.openxmlformats.org/officeDocument/2006/customXml" ds:itemID="{5DBB2724-AE8B-4086-B140-16A8F247959D}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176</TotalTime>
  <Words>372</Words>
  <Application>Microsoft Office PowerPoint</Application>
  <PresentationFormat>Ευρεία οθόνη</PresentationFormat>
  <Paragraphs>43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Κύκλωμα</vt:lpstr>
      <vt:lpstr>Aristotle on money and [briefly] on  crisis     </vt:lpstr>
      <vt:lpstr>An ontology of money in Aristotelian texts  [Nicomacheina Ethics,  Politics, Athenian Constitution]. 4th century bC.   </vt:lpstr>
      <vt:lpstr>Some Aristotelian concepts on crisis </vt:lpstr>
      <vt:lpstr>Money’s usage  </vt:lpstr>
      <vt:lpstr>Aristotle’s dialectical approach of economic activity </vt:lpstr>
      <vt:lpstr>Money’s qualities </vt:lpstr>
      <vt:lpstr>Athenian tetradrachm (5th bc) </vt:lpstr>
      <vt:lpstr>Tetradrachm’s Diffusion in eastern Mediterranean 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on money and [briefly] on  crisis</dc:title>
  <dc:creator>Bregianni Katerina</dc:creator>
  <cp:lastModifiedBy>Bregianni Katerina</cp:lastModifiedBy>
  <cp:revision>17</cp:revision>
  <dcterms:created xsi:type="dcterms:W3CDTF">2016-11-04T11:12:04Z</dcterms:created>
  <dcterms:modified xsi:type="dcterms:W3CDTF">2016-11-09T11:14:09Z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0x01010054909BE4E13E034C96E28CB61B6B007F</vt:lpwstr>
  </property>
</Properties>
</file>