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diagrams/data1.xml" ContentType="application/vnd.openxmlformats-officedocument.drawingml.diagramData+xml"/>
  <Override PartName="/ppt/presentation.xml" ContentType="application/vnd.openxmlformats-officedocument.presentationml.presentation.main+xml"/>
  <Override PartName="/ppt/slides/slide11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0.xml" ContentType="application/vnd.openxmlformats-officedocument.presentationml.slide+xml"/>
  <Override PartName="/ppt/slides/slide1.xml" ContentType="application/vnd.openxmlformats-officedocument.presentationml.slide+xml"/>
  <Override PartName="/ppt/slides/slide12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rawing1.xml" ContentType="application/vnd.ms-office.drawingml.diagramDrawing+xml"/>
  <Override PartName="/ppt/diagrams/colors1.xml" ContentType="application/vnd.openxmlformats-officedocument.drawingml.diagramColors+xml"/>
  <Override PartName="/ppt/diagrams/quickStyle1.xml" ContentType="application/vnd.openxmlformats-officedocument.drawingml.diagramStyle+xml"/>
  <Override PartName="/ppt/diagrams/layout1.xml" ContentType="application/vnd.openxmlformats-officedocument.drawingml.diagram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47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9" r:id="rId13"/>
    <p:sldId id="267" r:id="rId14"/>
    <p:sldId id="268" r:id="rId15"/>
    <p:sldId id="270" r:id="rId16"/>
    <p:sldId id="271" r:id="rId1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271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690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ustomXml" Target="../customXml/item2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6A640BF-1E33-40C3-ADBE-00326B9C4A2D}" type="doc">
      <dgm:prSet loTypeId="urn:microsoft.com/office/officeart/2005/8/layout/cycle6" loCatId="relationship" qsTypeId="urn:microsoft.com/office/officeart/2005/8/quickstyle/simple2" qsCatId="simple" csTypeId="urn:microsoft.com/office/officeart/2005/8/colors/accent0_3" csCatId="mainScheme" phldr="1"/>
      <dgm:spPr/>
      <dgm:t>
        <a:bodyPr/>
        <a:lstStyle/>
        <a:p>
          <a:endParaRPr lang="ru-RU"/>
        </a:p>
      </dgm:t>
    </dgm:pt>
    <dgm:pt modelId="{54C33942-6B6C-4F2C-A585-8CBE70E670DD}">
      <dgm:prSet phldrT="[Текст]"/>
      <dgm:spPr/>
      <dgm:t>
        <a:bodyPr/>
        <a:lstStyle/>
        <a:p>
          <a:r>
            <a:rPr lang="en-US" smtClean="0"/>
            <a:t>BASIC UNIT</a:t>
          </a:r>
          <a:endParaRPr lang="ru-RU"/>
        </a:p>
      </dgm:t>
    </dgm:pt>
    <dgm:pt modelId="{6CDA3EAF-0325-4133-93F9-05B3C52545B4}" type="parTrans" cxnId="{BC6840BF-218D-4239-9500-A1819B801D89}">
      <dgm:prSet/>
      <dgm:spPr/>
      <dgm:t>
        <a:bodyPr/>
        <a:lstStyle/>
        <a:p>
          <a:endParaRPr lang="ru-RU"/>
        </a:p>
      </dgm:t>
    </dgm:pt>
    <dgm:pt modelId="{C44C0EB7-37A1-4000-A577-BC86CD0F28A6}" type="sibTrans" cxnId="{BC6840BF-218D-4239-9500-A1819B801D89}">
      <dgm:prSet/>
      <dgm:spPr/>
      <dgm:t>
        <a:bodyPr/>
        <a:lstStyle/>
        <a:p>
          <a:endParaRPr lang="ru-RU"/>
        </a:p>
      </dgm:t>
    </dgm:pt>
    <dgm:pt modelId="{11CA5890-890A-4190-9E8E-EE6D67B5505B}">
      <dgm:prSet phldrT="[Текст]"/>
      <dgm:spPr/>
      <dgm:t>
        <a:bodyPr/>
        <a:lstStyle/>
        <a:p>
          <a:r>
            <a:rPr lang="en-US" smtClean="0"/>
            <a:t>COUNTING UNITS</a:t>
          </a:r>
          <a:endParaRPr lang="ru-RU"/>
        </a:p>
      </dgm:t>
    </dgm:pt>
    <dgm:pt modelId="{B41E3CDC-2517-448C-8F52-07A300EA8A97}" type="parTrans" cxnId="{EEA0BCED-7666-4308-A4D5-4DEBE68A1F84}">
      <dgm:prSet/>
      <dgm:spPr/>
      <dgm:t>
        <a:bodyPr/>
        <a:lstStyle/>
        <a:p>
          <a:endParaRPr lang="ru-RU"/>
        </a:p>
      </dgm:t>
    </dgm:pt>
    <dgm:pt modelId="{DDFAA0A4-7F1D-434E-9A62-5F11DD0AA927}" type="sibTrans" cxnId="{EEA0BCED-7666-4308-A4D5-4DEBE68A1F84}">
      <dgm:prSet/>
      <dgm:spPr/>
      <dgm:t>
        <a:bodyPr/>
        <a:lstStyle/>
        <a:p>
          <a:endParaRPr lang="ru-RU"/>
        </a:p>
      </dgm:t>
    </dgm:pt>
    <dgm:pt modelId="{9A3655BF-967F-43EE-8B37-554193FA15BB}">
      <dgm:prSet phldrT="[Текст]"/>
      <dgm:spPr/>
      <dgm:t>
        <a:bodyPr/>
        <a:lstStyle/>
        <a:p>
          <a:r>
            <a:rPr lang="en-US" smtClean="0"/>
            <a:t>MINTED COINS</a:t>
          </a:r>
          <a:endParaRPr lang="ru-RU"/>
        </a:p>
      </dgm:t>
    </dgm:pt>
    <dgm:pt modelId="{A8CBA4B7-7BBA-4975-89D7-1930E66F95D5}" type="parTrans" cxnId="{5EE9EA50-3223-4496-93CA-DCFD6846256B}">
      <dgm:prSet/>
      <dgm:spPr/>
      <dgm:t>
        <a:bodyPr/>
        <a:lstStyle/>
        <a:p>
          <a:endParaRPr lang="ru-RU"/>
        </a:p>
      </dgm:t>
    </dgm:pt>
    <dgm:pt modelId="{E2359014-5BD7-4162-9285-CC4A6AEF99BF}" type="sibTrans" cxnId="{5EE9EA50-3223-4496-93CA-DCFD6846256B}">
      <dgm:prSet/>
      <dgm:spPr/>
      <dgm:t>
        <a:bodyPr/>
        <a:lstStyle/>
        <a:p>
          <a:endParaRPr lang="ru-RU"/>
        </a:p>
      </dgm:t>
    </dgm:pt>
    <dgm:pt modelId="{37B6CAFF-CEE9-46ED-A02B-78B25E484EA2}" type="pres">
      <dgm:prSet presAssocID="{16A640BF-1E33-40C3-ADBE-00326B9C4A2D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DA86825-A903-4B3F-9713-7B47F7FF4AD6}" type="pres">
      <dgm:prSet presAssocID="{54C33942-6B6C-4F2C-A585-8CBE70E670DD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CA63F73-C978-4590-908A-6026E0F5C2E3}" type="pres">
      <dgm:prSet presAssocID="{54C33942-6B6C-4F2C-A585-8CBE70E670DD}" presName="spNode" presStyleCnt="0"/>
      <dgm:spPr/>
    </dgm:pt>
    <dgm:pt modelId="{78D457E2-6F83-4CBA-8CDD-298BCEDD48E8}" type="pres">
      <dgm:prSet presAssocID="{C44C0EB7-37A1-4000-A577-BC86CD0F28A6}" presName="sibTrans" presStyleLbl="sibTrans1D1" presStyleIdx="0" presStyleCnt="3"/>
      <dgm:spPr/>
      <dgm:t>
        <a:bodyPr/>
        <a:lstStyle/>
        <a:p>
          <a:endParaRPr lang="ru-RU"/>
        </a:p>
      </dgm:t>
    </dgm:pt>
    <dgm:pt modelId="{B3456F8E-1B8A-4D6A-895C-12A9C2FCB72E}" type="pres">
      <dgm:prSet presAssocID="{11CA5890-890A-4190-9E8E-EE6D67B5505B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3FA9F47-7CEF-40B9-9905-D3AC09B8E17B}" type="pres">
      <dgm:prSet presAssocID="{11CA5890-890A-4190-9E8E-EE6D67B5505B}" presName="spNode" presStyleCnt="0"/>
      <dgm:spPr/>
    </dgm:pt>
    <dgm:pt modelId="{54284842-D0FF-4BCE-9322-FF618FBD2FDA}" type="pres">
      <dgm:prSet presAssocID="{DDFAA0A4-7F1D-434E-9A62-5F11DD0AA927}" presName="sibTrans" presStyleLbl="sibTrans1D1" presStyleIdx="1" presStyleCnt="3"/>
      <dgm:spPr/>
      <dgm:t>
        <a:bodyPr/>
        <a:lstStyle/>
        <a:p>
          <a:endParaRPr lang="ru-RU"/>
        </a:p>
      </dgm:t>
    </dgm:pt>
    <dgm:pt modelId="{7046A788-BAE4-4C97-AA30-F899A4CF0D20}" type="pres">
      <dgm:prSet presAssocID="{9A3655BF-967F-43EE-8B37-554193FA15BB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CB7EE01-ADAC-4A73-94E1-3D97D0637EA7}" type="pres">
      <dgm:prSet presAssocID="{9A3655BF-967F-43EE-8B37-554193FA15BB}" presName="spNode" presStyleCnt="0"/>
      <dgm:spPr/>
    </dgm:pt>
    <dgm:pt modelId="{31B51C81-48EC-485D-AEB9-9FF1BB8D5C6E}" type="pres">
      <dgm:prSet presAssocID="{E2359014-5BD7-4162-9285-CC4A6AEF99BF}" presName="sibTrans" presStyleLbl="sibTrans1D1" presStyleIdx="2" presStyleCnt="3"/>
      <dgm:spPr/>
      <dgm:t>
        <a:bodyPr/>
        <a:lstStyle/>
        <a:p>
          <a:endParaRPr lang="ru-RU"/>
        </a:p>
      </dgm:t>
    </dgm:pt>
  </dgm:ptLst>
  <dgm:cxnLst>
    <dgm:cxn modelId="{B44AD312-153E-4F4C-932D-C7F2DDC573C2}" type="presOf" srcId="{54C33942-6B6C-4F2C-A585-8CBE70E670DD}" destId="{3DA86825-A903-4B3F-9713-7B47F7FF4AD6}" srcOrd="0" destOrd="0" presId="urn:microsoft.com/office/officeart/2005/8/layout/cycle6"/>
    <dgm:cxn modelId="{EE7BFE4B-FFBE-49BD-8662-714C45764B19}" type="presOf" srcId="{C44C0EB7-37A1-4000-A577-BC86CD0F28A6}" destId="{78D457E2-6F83-4CBA-8CDD-298BCEDD48E8}" srcOrd="0" destOrd="0" presId="urn:microsoft.com/office/officeart/2005/8/layout/cycle6"/>
    <dgm:cxn modelId="{5EE9EA50-3223-4496-93CA-DCFD6846256B}" srcId="{16A640BF-1E33-40C3-ADBE-00326B9C4A2D}" destId="{9A3655BF-967F-43EE-8B37-554193FA15BB}" srcOrd="2" destOrd="0" parTransId="{A8CBA4B7-7BBA-4975-89D7-1930E66F95D5}" sibTransId="{E2359014-5BD7-4162-9285-CC4A6AEF99BF}"/>
    <dgm:cxn modelId="{BC6840BF-218D-4239-9500-A1819B801D89}" srcId="{16A640BF-1E33-40C3-ADBE-00326B9C4A2D}" destId="{54C33942-6B6C-4F2C-A585-8CBE70E670DD}" srcOrd="0" destOrd="0" parTransId="{6CDA3EAF-0325-4133-93F9-05B3C52545B4}" sibTransId="{C44C0EB7-37A1-4000-A577-BC86CD0F28A6}"/>
    <dgm:cxn modelId="{D22210A5-A985-4209-BA6F-85B657DC134A}" type="presOf" srcId="{E2359014-5BD7-4162-9285-CC4A6AEF99BF}" destId="{31B51C81-48EC-485D-AEB9-9FF1BB8D5C6E}" srcOrd="0" destOrd="0" presId="urn:microsoft.com/office/officeart/2005/8/layout/cycle6"/>
    <dgm:cxn modelId="{EEA0BCED-7666-4308-A4D5-4DEBE68A1F84}" srcId="{16A640BF-1E33-40C3-ADBE-00326B9C4A2D}" destId="{11CA5890-890A-4190-9E8E-EE6D67B5505B}" srcOrd="1" destOrd="0" parTransId="{B41E3CDC-2517-448C-8F52-07A300EA8A97}" sibTransId="{DDFAA0A4-7F1D-434E-9A62-5F11DD0AA927}"/>
    <dgm:cxn modelId="{41A10DB2-7CEF-4578-B444-45FC46BA6830}" type="presOf" srcId="{16A640BF-1E33-40C3-ADBE-00326B9C4A2D}" destId="{37B6CAFF-CEE9-46ED-A02B-78B25E484EA2}" srcOrd="0" destOrd="0" presId="urn:microsoft.com/office/officeart/2005/8/layout/cycle6"/>
    <dgm:cxn modelId="{EBBAAB31-ECE1-418D-B977-35F7C186050D}" type="presOf" srcId="{11CA5890-890A-4190-9E8E-EE6D67B5505B}" destId="{B3456F8E-1B8A-4D6A-895C-12A9C2FCB72E}" srcOrd="0" destOrd="0" presId="urn:microsoft.com/office/officeart/2005/8/layout/cycle6"/>
    <dgm:cxn modelId="{88A85EFB-2CF0-4BB6-A223-BF4934080FB5}" type="presOf" srcId="{9A3655BF-967F-43EE-8B37-554193FA15BB}" destId="{7046A788-BAE4-4C97-AA30-F899A4CF0D20}" srcOrd="0" destOrd="0" presId="urn:microsoft.com/office/officeart/2005/8/layout/cycle6"/>
    <dgm:cxn modelId="{C00740D3-EFAC-4F92-A97A-7C32BE72EEF5}" type="presOf" srcId="{DDFAA0A4-7F1D-434E-9A62-5F11DD0AA927}" destId="{54284842-D0FF-4BCE-9322-FF618FBD2FDA}" srcOrd="0" destOrd="0" presId="urn:microsoft.com/office/officeart/2005/8/layout/cycle6"/>
    <dgm:cxn modelId="{0D42248F-9D2C-4331-A73D-68997F2A41E1}" type="presParOf" srcId="{37B6CAFF-CEE9-46ED-A02B-78B25E484EA2}" destId="{3DA86825-A903-4B3F-9713-7B47F7FF4AD6}" srcOrd="0" destOrd="0" presId="urn:microsoft.com/office/officeart/2005/8/layout/cycle6"/>
    <dgm:cxn modelId="{4CF7B1D0-8A3F-4870-A7A6-786F10E93426}" type="presParOf" srcId="{37B6CAFF-CEE9-46ED-A02B-78B25E484EA2}" destId="{5CA63F73-C978-4590-908A-6026E0F5C2E3}" srcOrd="1" destOrd="0" presId="urn:microsoft.com/office/officeart/2005/8/layout/cycle6"/>
    <dgm:cxn modelId="{4F4D608B-4F60-443B-A106-CE7E295A5DA0}" type="presParOf" srcId="{37B6CAFF-CEE9-46ED-A02B-78B25E484EA2}" destId="{78D457E2-6F83-4CBA-8CDD-298BCEDD48E8}" srcOrd="2" destOrd="0" presId="urn:microsoft.com/office/officeart/2005/8/layout/cycle6"/>
    <dgm:cxn modelId="{2E384ECC-AAF8-49DB-B192-600416AFE644}" type="presParOf" srcId="{37B6CAFF-CEE9-46ED-A02B-78B25E484EA2}" destId="{B3456F8E-1B8A-4D6A-895C-12A9C2FCB72E}" srcOrd="3" destOrd="0" presId="urn:microsoft.com/office/officeart/2005/8/layout/cycle6"/>
    <dgm:cxn modelId="{4D197E56-8F13-4F2F-9DDB-DE72674AD7D3}" type="presParOf" srcId="{37B6CAFF-CEE9-46ED-A02B-78B25E484EA2}" destId="{53FA9F47-7CEF-40B9-9905-D3AC09B8E17B}" srcOrd="4" destOrd="0" presId="urn:microsoft.com/office/officeart/2005/8/layout/cycle6"/>
    <dgm:cxn modelId="{754959F9-ECC5-49D2-86D2-EEEC962BB377}" type="presParOf" srcId="{37B6CAFF-CEE9-46ED-A02B-78B25E484EA2}" destId="{54284842-D0FF-4BCE-9322-FF618FBD2FDA}" srcOrd="5" destOrd="0" presId="urn:microsoft.com/office/officeart/2005/8/layout/cycle6"/>
    <dgm:cxn modelId="{8982E6B3-A4F3-4B40-BD8D-433BADD18AB0}" type="presParOf" srcId="{37B6CAFF-CEE9-46ED-A02B-78B25E484EA2}" destId="{7046A788-BAE4-4C97-AA30-F899A4CF0D20}" srcOrd="6" destOrd="0" presId="urn:microsoft.com/office/officeart/2005/8/layout/cycle6"/>
    <dgm:cxn modelId="{D9720751-603B-43E0-AA05-BBE9FD58B1D4}" type="presParOf" srcId="{37B6CAFF-CEE9-46ED-A02B-78B25E484EA2}" destId="{2CB7EE01-ADAC-4A73-94E1-3D97D0637EA7}" srcOrd="7" destOrd="0" presId="urn:microsoft.com/office/officeart/2005/8/layout/cycle6"/>
    <dgm:cxn modelId="{6F5CFDC5-8782-4256-9E55-FE470FE992B2}" type="presParOf" srcId="{37B6CAFF-CEE9-46ED-A02B-78B25E484EA2}" destId="{31B51C81-48EC-485D-AEB9-9FF1BB8D5C6E}" srcOrd="8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DA86825-A903-4B3F-9713-7B47F7FF4AD6}">
      <dsp:nvSpPr>
        <dsp:cNvPr id="0" name=""/>
        <dsp:cNvSpPr/>
      </dsp:nvSpPr>
      <dsp:spPr>
        <a:xfrm>
          <a:off x="2328763" y="1329"/>
          <a:ext cx="1980339" cy="128722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4127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smtClean="0"/>
            <a:t>BASIC UNIT</a:t>
          </a:r>
          <a:endParaRPr lang="ru-RU" sz="2400" kern="1200"/>
        </a:p>
      </dsp:txBody>
      <dsp:txXfrm>
        <a:off x="2391600" y="64166"/>
        <a:ext cx="1854665" cy="1161546"/>
      </dsp:txXfrm>
    </dsp:sp>
    <dsp:sp modelId="{78D457E2-6F83-4CBA-8CDD-298BCEDD48E8}">
      <dsp:nvSpPr>
        <dsp:cNvPr id="0" name=""/>
        <dsp:cNvSpPr/>
      </dsp:nvSpPr>
      <dsp:spPr>
        <a:xfrm>
          <a:off x="1601888" y="644939"/>
          <a:ext cx="3434089" cy="3434089"/>
        </a:xfrm>
        <a:custGeom>
          <a:avLst/>
          <a:gdLst/>
          <a:ahLst/>
          <a:cxnLst/>
          <a:rect l="0" t="0" r="0" b="0"/>
          <a:pathLst>
            <a:path>
              <a:moveTo>
                <a:pt x="2721606" y="324529"/>
              </a:moveTo>
              <a:arcTo wR="1717044" hR="1717044" stAng="18348402" swAng="3647614"/>
            </a:path>
          </a:pathLst>
        </a:custGeom>
        <a:noFill/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3456F8E-1B8A-4D6A-895C-12A9C2FCB72E}">
      <dsp:nvSpPr>
        <dsp:cNvPr id="0" name=""/>
        <dsp:cNvSpPr/>
      </dsp:nvSpPr>
      <dsp:spPr>
        <a:xfrm>
          <a:off x="3815767" y="2576896"/>
          <a:ext cx="1980339" cy="128722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4127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smtClean="0"/>
            <a:t>COUNTING UNITS</a:t>
          </a:r>
          <a:endParaRPr lang="ru-RU" sz="2400" kern="1200"/>
        </a:p>
      </dsp:txBody>
      <dsp:txXfrm>
        <a:off x="3878604" y="2639733"/>
        <a:ext cx="1854665" cy="1161546"/>
      </dsp:txXfrm>
    </dsp:sp>
    <dsp:sp modelId="{54284842-D0FF-4BCE-9322-FF618FBD2FDA}">
      <dsp:nvSpPr>
        <dsp:cNvPr id="0" name=""/>
        <dsp:cNvSpPr/>
      </dsp:nvSpPr>
      <dsp:spPr>
        <a:xfrm>
          <a:off x="1601888" y="644939"/>
          <a:ext cx="3434089" cy="3434089"/>
        </a:xfrm>
        <a:custGeom>
          <a:avLst/>
          <a:gdLst/>
          <a:ahLst/>
          <a:cxnLst/>
          <a:rect l="0" t="0" r="0" b="0"/>
          <a:pathLst>
            <a:path>
              <a:moveTo>
                <a:pt x="2534222" y="3227165"/>
              </a:moveTo>
              <a:arcTo wR="1717044" hR="1717044" stAng="3694841" swAng="3410317"/>
            </a:path>
          </a:pathLst>
        </a:custGeom>
        <a:noFill/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046A788-BAE4-4C97-AA30-F899A4CF0D20}">
      <dsp:nvSpPr>
        <dsp:cNvPr id="0" name=""/>
        <dsp:cNvSpPr/>
      </dsp:nvSpPr>
      <dsp:spPr>
        <a:xfrm>
          <a:off x="841758" y="2576896"/>
          <a:ext cx="1980339" cy="128722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4127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smtClean="0"/>
            <a:t>MINTED COINS</a:t>
          </a:r>
          <a:endParaRPr lang="ru-RU" sz="2400" kern="1200"/>
        </a:p>
      </dsp:txBody>
      <dsp:txXfrm>
        <a:off x="904595" y="2639733"/>
        <a:ext cx="1854665" cy="1161546"/>
      </dsp:txXfrm>
    </dsp:sp>
    <dsp:sp modelId="{31B51C81-48EC-485D-AEB9-9FF1BB8D5C6E}">
      <dsp:nvSpPr>
        <dsp:cNvPr id="0" name=""/>
        <dsp:cNvSpPr/>
      </dsp:nvSpPr>
      <dsp:spPr>
        <a:xfrm>
          <a:off x="1601888" y="644939"/>
          <a:ext cx="3434089" cy="3434089"/>
        </a:xfrm>
        <a:custGeom>
          <a:avLst/>
          <a:gdLst/>
          <a:ahLst/>
          <a:cxnLst/>
          <a:rect l="0" t="0" r="0" b="0"/>
          <a:pathLst>
            <a:path>
              <a:moveTo>
                <a:pt x="11380" y="1914404"/>
              </a:moveTo>
              <a:arcTo wR="1717044" hR="1717044" stAng="10403985" swAng="3647614"/>
            </a:path>
          </a:pathLst>
        </a:custGeom>
        <a:noFill/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228601"/>
            <a:ext cx="103632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4800600"/>
            <a:ext cx="9144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8BF42-11E1-4E59-BD5C-C4A183DFBE72}" type="datetimeFigureOut">
              <a:rPr lang="ru-RU" smtClean="0"/>
              <a:t>08.11.2016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12001499" y="4846320"/>
            <a:ext cx="190501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2001499" y="0"/>
            <a:ext cx="190501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9C0E967-F80C-4092-B325-94711AB436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8BF42-11E1-4E59-BD5C-C4A183DFBE72}" type="datetimeFigureOut">
              <a:rPr lang="ru-RU" smtClean="0"/>
              <a:t>08.11.2016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0E967-F80C-4092-B325-94711AB436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8BF42-11E1-4E59-BD5C-C4A183DFBE72}" type="datetimeFigureOut">
              <a:rPr lang="ru-RU" smtClean="0"/>
              <a:t>08.11.2016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0E967-F80C-4092-B325-94711AB436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8BF42-11E1-4E59-BD5C-C4A183DFBE72}" type="datetimeFigureOut">
              <a:rPr lang="ru-RU" smtClean="0"/>
              <a:t>08.11.2016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0E967-F80C-4092-B325-94711AB436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1"/>
            <a:ext cx="103632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228601"/>
            <a:ext cx="103632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8BF42-11E1-4E59-BD5C-C4A183DFBE72}" type="datetimeFigureOut">
              <a:rPr lang="ru-RU" smtClean="0"/>
              <a:t>08.11.2016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9C0E967-F80C-4092-B325-94711AB43693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74240" y="1574800"/>
            <a:ext cx="438912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86880" y="1574800"/>
            <a:ext cx="438912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8BF42-11E1-4E59-BD5C-C4A183DFBE72}" type="datetimeFigureOut">
              <a:rPr lang="ru-RU" smtClean="0"/>
              <a:t>08.11.2016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0E967-F80C-4092-B325-94711AB436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70176" y="1572768"/>
            <a:ext cx="438912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70176" y="2259366"/>
            <a:ext cx="438912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790944" y="1572768"/>
            <a:ext cx="438912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790944" y="2259366"/>
            <a:ext cx="438912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8BF42-11E1-4E59-BD5C-C4A183DFBE72}" type="datetimeFigureOut">
              <a:rPr lang="ru-RU" smtClean="0"/>
              <a:t>08.11.2016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0E967-F80C-4092-B325-94711AB436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8BF42-11E1-4E59-BD5C-C4A183DFBE72}" type="datetimeFigureOut">
              <a:rPr lang="ru-RU" smtClean="0"/>
              <a:t>08.11.2016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0E967-F80C-4092-B325-94711AB436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8BF42-11E1-4E59-BD5C-C4A183DFBE72}" type="datetimeFigureOut">
              <a:rPr lang="ru-RU" smtClean="0"/>
              <a:t>08.11.2016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0E967-F80C-4092-B325-94711AB436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1600200"/>
            <a:ext cx="6815667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600200"/>
            <a:ext cx="4011084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8BF42-11E1-4E59-BD5C-C4A183DFBE72}" type="datetimeFigureOut">
              <a:rPr lang="ru-RU" smtClean="0"/>
              <a:t>08.11.2016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0E967-F80C-4092-B325-94711AB43693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2001499" y="4846320"/>
            <a:ext cx="190501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12001169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5715000"/>
            <a:ext cx="108712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8BF42-11E1-4E59-BD5C-C4A183DFBE72}" type="datetimeFigureOut">
              <a:rPr lang="ru-RU" smtClean="0"/>
              <a:t>08.11.2016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9C0E967-F80C-4092-B325-94711AB43693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609600" y="4953000"/>
            <a:ext cx="108712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2001499" y="0"/>
            <a:ext cx="190501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152718"/>
            <a:ext cx="77216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52601"/>
            <a:ext cx="1016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172201"/>
            <a:ext cx="4572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5DE8BF42-11E1-4E59-BD5C-C4A183DFBE72}" type="datetimeFigureOut">
              <a:rPr lang="ru-RU" smtClean="0"/>
              <a:t>08.11.2016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492876"/>
            <a:ext cx="4572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11189124" y="5824644"/>
            <a:ext cx="1315721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49C0E967-F80C-4092-B325-94711AB43693}" type="slidenum">
              <a:rPr lang="ru-RU" smtClean="0"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12001499" y="0"/>
            <a:ext cx="190501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2001499" y="1371600"/>
            <a:ext cx="190501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8" r:id="rId1"/>
    <p:sldLayoutId id="2147484049" r:id="rId2"/>
    <p:sldLayoutId id="2147484050" r:id="rId3"/>
    <p:sldLayoutId id="2147484051" r:id="rId4"/>
    <p:sldLayoutId id="2147484052" r:id="rId5"/>
    <p:sldLayoutId id="2147484053" r:id="rId6"/>
    <p:sldLayoutId id="2147484054" r:id="rId7"/>
    <p:sldLayoutId id="2147484055" r:id="rId8"/>
    <p:sldLayoutId id="2147484056" r:id="rId9"/>
    <p:sldLayoutId id="2147484057" r:id="rId10"/>
    <p:sldLayoutId id="2147484058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00090" y="1060301"/>
            <a:ext cx="8715510" cy="3255264"/>
          </a:xfrm>
        </p:spPr>
        <p:txBody>
          <a:bodyPr>
            <a:noAutofit/>
          </a:bodyPr>
          <a:lstStyle/>
          <a:p>
            <a:r>
              <a:rPr lang="en-US" sz="4400" b="1" smtClean="0"/>
              <a:t>SEMIOTICS OF THE COINS</a:t>
            </a:r>
            <a:r>
              <a:rPr lang="en-US" sz="4400" smtClean="0"/>
              <a:t/>
            </a:r>
            <a:br>
              <a:rPr lang="en-US" sz="4400" smtClean="0"/>
            </a:br>
            <a:r>
              <a:rPr lang="en-US" sz="3600" smtClean="0"/>
              <a:t>A new look at key concepts and central problems</a:t>
            </a:r>
            <a:endParaRPr lang="ru-RU" sz="400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52600" y="4495802"/>
            <a:ext cx="8534400" cy="1473200"/>
          </a:xfrm>
        </p:spPr>
        <p:txBody>
          <a:bodyPr>
            <a:normAutofit/>
          </a:bodyPr>
          <a:lstStyle/>
          <a:p>
            <a:endParaRPr lang="en-US" smtClean="0"/>
          </a:p>
          <a:p>
            <a:r>
              <a:rPr lang="en-US" smtClean="0"/>
              <a:t>ALEXANDER V. AKOPYAN</a:t>
            </a:r>
          </a:p>
          <a:p>
            <a:r>
              <a:rPr lang="en-US" smtClean="0"/>
              <a:t>(MARJANI INSTITUTE OF HISTORY, TAS)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3472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599" y="152718"/>
            <a:ext cx="11116733" cy="1371600"/>
          </a:xfrm>
        </p:spPr>
        <p:txBody>
          <a:bodyPr/>
          <a:lstStyle/>
          <a:p>
            <a:r>
              <a:rPr lang="en-US" smtClean="0"/>
              <a:t>Structure of the monetary system</a:t>
            </a:r>
            <a:endParaRPr lang="ru-RU"/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3174540087"/>
              </p:ext>
            </p:extLst>
          </p:nvPr>
        </p:nvGraphicFramePr>
        <p:xfrm>
          <a:off x="2455334" y="2091267"/>
          <a:ext cx="6637866" cy="431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4489836" y="3611797"/>
            <a:ext cx="251434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smtClean="0">
                <a:solidFill>
                  <a:schemeClr val="tx2"/>
                </a:solidFill>
              </a:rPr>
              <a:t>COUNTING SYSTEM</a:t>
            </a:r>
          </a:p>
          <a:p>
            <a:pPr algn="ctr"/>
            <a:r>
              <a:rPr lang="en-US" b="1" smtClean="0">
                <a:solidFill>
                  <a:schemeClr val="tx2"/>
                </a:solidFill>
              </a:rPr>
              <a:t>&amp; THE MULTIPLICITY</a:t>
            </a:r>
          </a:p>
          <a:p>
            <a:pPr algn="ctr"/>
            <a:r>
              <a:rPr lang="en-US" b="1" smtClean="0">
                <a:solidFill>
                  <a:schemeClr val="tx2"/>
                </a:solidFill>
              </a:rPr>
              <a:t>OF DENOMINATIONS</a:t>
            </a:r>
            <a:endParaRPr lang="ru-RU" b="1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1123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599" y="152718"/>
            <a:ext cx="11192933" cy="1371600"/>
          </a:xfrm>
        </p:spPr>
        <p:txBody>
          <a:bodyPr/>
          <a:lstStyle/>
          <a:p>
            <a:r>
              <a:rPr lang="en-US" smtClean="0"/>
              <a:t>Substance of the monetary system</a:t>
            </a:r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812800" y="1744132"/>
            <a:ext cx="1080826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smtClean="0"/>
              <a:t>As </a:t>
            </a:r>
            <a:r>
              <a:rPr lang="en-US" sz="2000"/>
              <a:t>substance </a:t>
            </a:r>
            <a:r>
              <a:rPr lang="en-US" sz="2000" smtClean="0"/>
              <a:t>of monetary </a:t>
            </a:r>
            <a:r>
              <a:rPr lang="en-US" sz="2000"/>
              <a:t>system can only be considered </a:t>
            </a:r>
            <a:r>
              <a:rPr lang="en-US" sz="2000" b="1" cap="small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concept of the coin </a:t>
            </a:r>
            <a:r>
              <a:rPr lang="en-US" sz="2000" b="1" cap="small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itself</a:t>
            </a:r>
            <a:r>
              <a:rPr lang="en-US" sz="2000" b="1" cap="small" smtClean="0"/>
              <a:t> –</a:t>
            </a:r>
            <a:endParaRPr lang="en-US" sz="2000" smtClean="0"/>
          </a:p>
          <a:p>
            <a:r>
              <a:rPr lang="en-US" sz="2000" smtClean="0"/>
              <a:t>institutionalized </a:t>
            </a:r>
            <a:r>
              <a:rPr lang="en-US" sz="2000"/>
              <a:t>public release of a medium of circulation. </a:t>
            </a:r>
            <a:endParaRPr lang="en-US" sz="2000" smtClean="0"/>
          </a:p>
          <a:p>
            <a:endParaRPr lang="en-US" sz="2000" smtClean="0"/>
          </a:p>
          <a:p>
            <a:r>
              <a:rPr lang="en-US" sz="2000" smtClean="0"/>
              <a:t>Perhaps </a:t>
            </a:r>
            <a:r>
              <a:rPr lang="en-US" sz="2000"/>
              <a:t>there is a key difference between the </a:t>
            </a:r>
            <a:r>
              <a:rPr lang="en-US" sz="2000" b="1"/>
              <a:t>monetary system </a:t>
            </a:r>
            <a:r>
              <a:rPr lang="en-US" sz="2000" smtClean="0"/>
              <a:t>and a </a:t>
            </a:r>
            <a:r>
              <a:rPr lang="en-US" sz="2000" b="1"/>
              <a:t>language system </a:t>
            </a:r>
            <a:r>
              <a:rPr lang="en-US" sz="2000" smtClean="0"/>
              <a:t>– </a:t>
            </a:r>
          </a:p>
          <a:p>
            <a:r>
              <a:rPr lang="en-US" sz="2000" b="1" smtClean="0"/>
              <a:t>in the language</a:t>
            </a:r>
            <a:r>
              <a:rPr lang="en-US" sz="2000" smtClean="0"/>
              <a:t>, substance is material (sounds) </a:t>
            </a:r>
            <a:r>
              <a:rPr lang="en-US" sz="2000"/>
              <a:t>and has the ideal properties </a:t>
            </a:r>
            <a:r>
              <a:rPr lang="en-US" sz="2000" smtClean="0"/>
              <a:t>(</a:t>
            </a:r>
            <a:r>
              <a:rPr lang="en-US" sz="2000"/>
              <a:t>expression and differentiation of values), whereas in </a:t>
            </a:r>
            <a:r>
              <a:rPr lang="en-US" sz="2000" b="1" smtClean="0"/>
              <a:t>the </a:t>
            </a:r>
            <a:r>
              <a:rPr lang="en-US" sz="2000" b="1"/>
              <a:t>monetary </a:t>
            </a:r>
            <a:r>
              <a:rPr lang="en-US" sz="2000" b="1" smtClean="0"/>
              <a:t>system</a:t>
            </a:r>
            <a:r>
              <a:rPr lang="en-US" sz="2000" smtClean="0"/>
              <a:t>, </a:t>
            </a:r>
            <a:r>
              <a:rPr lang="en-US" sz="2000"/>
              <a:t>since the invention </a:t>
            </a:r>
            <a:r>
              <a:rPr lang="en-US" sz="2000" smtClean="0"/>
              <a:t>of money, substance is ideal (nominal value). </a:t>
            </a:r>
          </a:p>
          <a:p>
            <a:endParaRPr lang="en-US" sz="2000"/>
          </a:p>
          <a:p>
            <a:r>
              <a:rPr lang="en-US" sz="2000" smtClean="0"/>
              <a:t>If </a:t>
            </a:r>
            <a:r>
              <a:rPr lang="en-US" sz="2000"/>
              <a:t>at the beginning </a:t>
            </a:r>
            <a:r>
              <a:rPr lang="en-US" sz="2000" smtClean="0"/>
              <a:t>coins were continuation of </a:t>
            </a:r>
            <a:r>
              <a:rPr lang="en-US" sz="2000"/>
              <a:t>the pre-monetary </a:t>
            </a:r>
            <a:r>
              <a:rPr lang="en-US" sz="2000" smtClean="0"/>
              <a:t>material forms </a:t>
            </a:r>
            <a:r>
              <a:rPr lang="en-US" sz="2000"/>
              <a:t>of money </a:t>
            </a:r>
            <a:r>
              <a:rPr lang="en-US" sz="2000" smtClean="0"/>
              <a:t>(‘commodity-money’), in the coin period </a:t>
            </a:r>
            <a:r>
              <a:rPr lang="en-US" sz="2000"/>
              <a:t>it takes over from </a:t>
            </a:r>
            <a:r>
              <a:rPr lang="en-US" sz="2000" smtClean="0"/>
              <a:t>them </a:t>
            </a:r>
            <a:r>
              <a:rPr lang="en-US" sz="2000"/>
              <a:t>only the </a:t>
            </a:r>
            <a:r>
              <a:rPr lang="en-US" sz="2000" smtClean="0"/>
              <a:t>external features, sharing with </a:t>
            </a:r>
            <a:r>
              <a:rPr lang="en-US" sz="2000"/>
              <a:t>commodity-money </a:t>
            </a:r>
            <a:r>
              <a:rPr lang="en-US" sz="2000" smtClean="0"/>
              <a:t>some </a:t>
            </a:r>
            <a:r>
              <a:rPr lang="en-US" sz="2000"/>
              <a:t>common </a:t>
            </a:r>
            <a:r>
              <a:rPr lang="en-US" sz="2000" smtClean="0"/>
              <a:t>parameter as weight</a:t>
            </a:r>
            <a:r>
              <a:rPr lang="en-US" sz="2000"/>
              <a:t>, </a:t>
            </a:r>
            <a:r>
              <a:rPr lang="en-US" sz="2000" smtClean="0"/>
              <a:t>metal</a:t>
            </a:r>
            <a:r>
              <a:rPr lang="en-US" sz="2000"/>
              <a:t>, </a:t>
            </a:r>
            <a:r>
              <a:rPr lang="en-US" sz="2000" smtClean="0"/>
              <a:t>name, </a:t>
            </a:r>
            <a:r>
              <a:rPr lang="en-US" sz="2000"/>
              <a:t>nominal </a:t>
            </a:r>
            <a:r>
              <a:rPr lang="en-US" sz="2000" smtClean="0"/>
              <a:t>value </a:t>
            </a:r>
            <a:r>
              <a:rPr lang="en-US" sz="2000" i="1" smtClean="0"/>
              <a:t>etc.</a:t>
            </a:r>
            <a:r>
              <a:rPr lang="en-US" sz="2000" smtClean="0"/>
              <a:t>, </a:t>
            </a:r>
            <a:r>
              <a:rPr lang="en-US" sz="2000"/>
              <a:t>but not </a:t>
            </a:r>
            <a:r>
              <a:rPr lang="en-US" sz="2000" b="1" i="1"/>
              <a:t>equivalent value</a:t>
            </a:r>
            <a:r>
              <a:rPr lang="en-US" sz="2000"/>
              <a:t>.</a:t>
            </a:r>
            <a:endParaRPr lang="ru-RU" sz="2000"/>
          </a:p>
        </p:txBody>
      </p:sp>
    </p:spTree>
    <p:extLst>
      <p:ext uri="{BB962C8B-B14F-4D97-AF65-F5344CB8AC3E}">
        <p14:creationId xmlns:p14="http://schemas.microsoft.com/office/powerpoint/2010/main" val="580381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3.bp.blogspot.com/-mrdQPinNB1o/VVsjwLwmkNI/AAAAAAAAsAA/WrZQsviw_mM/s1600/obolo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6660" y="2480270"/>
            <a:ext cx="3476625" cy="1409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049605" y="4287904"/>
            <a:ext cx="40270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A handful </a:t>
            </a:r>
            <a:r>
              <a:rPr lang="en-US" smtClean="0"/>
              <a:t>(</a:t>
            </a:r>
            <a:r>
              <a:rPr lang="ru-RU"/>
              <a:t>δραχμή</a:t>
            </a:r>
            <a:r>
              <a:rPr lang="en-US" smtClean="0"/>
              <a:t>) of 6 twigs (</a:t>
            </a:r>
            <a:r>
              <a:rPr lang="ru-RU"/>
              <a:t>ὀβελός</a:t>
            </a:r>
            <a:r>
              <a:rPr lang="en-US" smtClean="0"/>
              <a:t>)</a:t>
            </a:r>
            <a:endParaRPr lang="ru-RU"/>
          </a:p>
        </p:txBody>
      </p:sp>
      <p:cxnSp>
        <p:nvCxnSpPr>
          <p:cNvPr id="5" name="Прямая со стрелкой 4"/>
          <p:cNvCxnSpPr/>
          <p:nvPr/>
        </p:nvCxnSpPr>
        <p:spPr>
          <a:xfrm flipV="1">
            <a:off x="4504266" y="2213802"/>
            <a:ext cx="2057399" cy="88499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2974972" y="3543069"/>
            <a:ext cx="3651780" cy="74483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2052" name="Picture 4" descr="https://www.sixbid.com/images/auction_images/3089/2582061l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2358" y="1620131"/>
            <a:ext cx="1709763" cy="8601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6792359" y="2654069"/>
            <a:ext cx="48445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Athens. Obol (</a:t>
            </a:r>
            <a:r>
              <a:rPr lang="ru-RU"/>
              <a:t>ὀβολός</a:t>
            </a:r>
            <a:r>
              <a:rPr lang="en-US" smtClean="0"/>
              <a:t>) = 1/6 of drachma, 0.67 g</a:t>
            </a:r>
            <a:endParaRPr lang="ru-RU"/>
          </a:p>
        </p:txBody>
      </p:sp>
      <p:pic>
        <p:nvPicPr>
          <p:cNvPr id="2059" name="Picture 11" descr="C:\Users\Alex\Desktop\3247597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2359" y="3318291"/>
            <a:ext cx="3085066" cy="16134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TextBox 18"/>
          <p:cNvSpPr txBox="1"/>
          <p:nvPr/>
        </p:nvSpPr>
        <p:spPr>
          <a:xfrm>
            <a:off x="6792359" y="5053720"/>
            <a:ext cx="34195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Athens. Drachm (</a:t>
            </a:r>
            <a:r>
              <a:rPr lang="ru-RU"/>
              <a:t>δραχμή</a:t>
            </a:r>
            <a:r>
              <a:rPr lang="en-US" smtClean="0"/>
              <a:t>), 4.26 g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6406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Coin: tools, rule, type</a:t>
            </a:r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745067" y="2074333"/>
            <a:ext cx="10969605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smtClean="0"/>
              <a:t>NUMMULARY TOOLS </a:t>
            </a:r>
            <a:r>
              <a:rPr lang="en-US" sz="2000" smtClean="0"/>
              <a:t>–  variable </a:t>
            </a:r>
            <a:r>
              <a:rPr lang="en-US" sz="2000"/>
              <a:t>parameters </a:t>
            </a:r>
            <a:r>
              <a:rPr lang="en-US" sz="2000" smtClean="0"/>
              <a:t>of coins</a:t>
            </a:r>
            <a:r>
              <a:rPr lang="en-US" sz="2000"/>
              <a:t>, which determine its </a:t>
            </a:r>
            <a:r>
              <a:rPr lang="en-US" sz="2000" smtClean="0"/>
              <a:t>design. </a:t>
            </a:r>
          </a:p>
          <a:p>
            <a:r>
              <a:rPr lang="en-US" sz="2000" smtClean="0"/>
              <a:t>There are four type of parameters: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en-US" sz="2000" smtClean="0"/>
              <a:t>textual, 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en-US" sz="2000" smtClean="0"/>
              <a:t>extra-textual </a:t>
            </a:r>
            <a:r>
              <a:rPr lang="en-US" sz="2000"/>
              <a:t>(images, </a:t>
            </a:r>
            <a:r>
              <a:rPr lang="en-US" sz="2000" smtClean="0"/>
              <a:t>patterns, cartouches, etc.), 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en-US" sz="2000" smtClean="0"/>
              <a:t>metrological (</a:t>
            </a:r>
            <a:r>
              <a:rPr lang="en-US" sz="2000"/>
              <a:t>shape, weight, size, thickness, </a:t>
            </a:r>
            <a:r>
              <a:rPr lang="en-US" sz="2000" smtClean="0"/>
              <a:t>fineness for </a:t>
            </a:r>
            <a:r>
              <a:rPr lang="en-US" sz="2000"/>
              <a:t>coins made of precious metals) </a:t>
            </a:r>
            <a:endParaRPr lang="en-US" sz="2000" smtClean="0"/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en-US" sz="2000" smtClean="0"/>
              <a:t>technological (striking / casting</a:t>
            </a:r>
            <a:r>
              <a:rPr lang="en-US" sz="2000"/>
              <a:t>, </a:t>
            </a:r>
            <a:r>
              <a:rPr lang="en-US" sz="2000" smtClean="0"/>
              <a:t>homogenous alloy / fourée / enriched on </a:t>
            </a:r>
            <a:r>
              <a:rPr lang="en-US" sz="2000"/>
              <a:t>the surface</a:t>
            </a:r>
            <a:r>
              <a:rPr lang="en-US" sz="2000" smtClean="0"/>
              <a:t>).</a:t>
            </a:r>
          </a:p>
          <a:p>
            <a:endParaRPr lang="en-US" sz="2000"/>
          </a:p>
          <a:p>
            <a:r>
              <a:rPr lang="en-US" sz="2000" b="1" smtClean="0"/>
              <a:t>NUMMULARY RULE </a:t>
            </a:r>
            <a:r>
              <a:rPr lang="en-US" sz="2000" smtClean="0"/>
              <a:t>– historically </a:t>
            </a:r>
            <a:r>
              <a:rPr lang="en-US" sz="2000"/>
              <a:t>and culturally conditioned </a:t>
            </a:r>
            <a:r>
              <a:rPr lang="en-US" sz="2000" smtClean="0"/>
              <a:t>preferences </a:t>
            </a:r>
            <a:r>
              <a:rPr lang="en-US" sz="2000"/>
              <a:t>in the selection </a:t>
            </a:r>
            <a:endParaRPr lang="en-US" sz="2000" smtClean="0"/>
          </a:p>
          <a:p>
            <a:r>
              <a:rPr lang="en-US" sz="2000" smtClean="0"/>
              <a:t>and </a:t>
            </a:r>
            <a:r>
              <a:rPr lang="en-US" sz="2000"/>
              <a:t>use </a:t>
            </a:r>
            <a:r>
              <a:rPr lang="en-US" sz="2000" smtClean="0"/>
              <a:t>of prevalent nummulary tools, which are accepted </a:t>
            </a:r>
            <a:r>
              <a:rPr lang="en-US" sz="2000"/>
              <a:t>by the </a:t>
            </a:r>
            <a:r>
              <a:rPr lang="en-US" sz="2000" smtClean="0"/>
              <a:t>state as most demand </a:t>
            </a:r>
            <a:r>
              <a:rPr lang="en-US" sz="2000"/>
              <a:t>at a particular historical period</a:t>
            </a:r>
            <a:r>
              <a:rPr lang="en-US" sz="2000" smtClean="0"/>
              <a:t>.</a:t>
            </a:r>
          </a:p>
          <a:p>
            <a:endParaRPr lang="en-US" sz="2000"/>
          </a:p>
          <a:p>
            <a:r>
              <a:rPr lang="en-US" sz="2000" b="1" smtClean="0"/>
              <a:t>COIN TYPE </a:t>
            </a:r>
            <a:r>
              <a:rPr lang="en-US" sz="2000" smtClean="0"/>
              <a:t>– stable </a:t>
            </a:r>
            <a:r>
              <a:rPr lang="en-US" sz="2000"/>
              <a:t>set of inscriptions </a:t>
            </a:r>
            <a:r>
              <a:rPr lang="en-US" sz="2000" smtClean="0"/>
              <a:t>(on </a:t>
            </a:r>
            <a:r>
              <a:rPr lang="en-US" sz="2000"/>
              <a:t>the </a:t>
            </a:r>
            <a:r>
              <a:rPr lang="en-US" sz="2000" smtClean="0"/>
              <a:t>obverse </a:t>
            </a:r>
            <a:r>
              <a:rPr lang="en-US" sz="2000"/>
              <a:t>and </a:t>
            </a:r>
            <a:r>
              <a:rPr lang="en-US" sz="2000" smtClean="0"/>
              <a:t>the reverse) </a:t>
            </a:r>
            <a:r>
              <a:rPr lang="en-US" sz="2000"/>
              <a:t>and </a:t>
            </a:r>
            <a:r>
              <a:rPr lang="en-US" sz="2000" smtClean="0"/>
              <a:t>used decorations.</a:t>
            </a:r>
            <a:endParaRPr lang="ru-RU" sz="2000"/>
          </a:p>
        </p:txBody>
      </p:sp>
    </p:spTree>
    <p:extLst>
      <p:ext uri="{BB962C8B-B14F-4D97-AF65-F5344CB8AC3E}">
        <p14:creationId xmlns:p14="http://schemas.microsoft.com/office/powerpoint/2010/main" val="3793865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Coin’s language grammar</a:t>
            </a:r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567266" y="1996070"/>
            <a:ext cx="728133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smtClean="0"/>
              <a:t>PROTOCOL </a:t>
            </a:r>
            <a:r>
              <a:rPr lang="en-US" smtClean="0"/>
              <a:t>is </a:t>
            </a:r>
            <a:r>
              <a:rPr lang="en-US"/>
              <a:t>a set of textual </a:t>
            </a:r>
            <a:r>
              <a:rPr lang="en-US" smtClean="0"/>
              <a:t>nummulary tools.</a:t>
            </a:r>
          </a:p>
          <a:p>
            <a:pPr lvl="1"/>
            <a:r>
              <a:rPr lang="en-US" smtClean="0"/>
              <a:t>Major groups of sources for protocol:</a:t>
            </a:r>
          </a:p>
          <a:p>
            <a:pPr lvl="2"/>
            <a:r>
              <a:rPr lang="en-US" smtClean="0"/>
              <a:t>a</a:t>
            </a:r>
            <a:r>
              <a:rPr lang="en-US"/>
              <a:t>) stable formula </a:t>
            </a:r>
            <a:r>
              <a:rPr lang="en-US" smtClean="0"/>
              <a:t>of introductions </a:t>
            </a:r>
            <a:r>
              <a:rPr lang="en-US"/>
              <a:t>the </a:t>
            </a:r>
            <a:r>
              <a:rPr lang="en-US" smtClean="0"/>
              <a:t>documents</a:t>
            </a:r>
            <a:r>
              <a:rPr lang="en-US"/>
              <a:t>, </a:t>
            </a:r>
            <a:endParaRPr lang="en-US" smtClean="0"/>
          </a:p>
          <a:p>
            <a:pPr lvl="2"/>
            <a:r>
              <a:rPr lang="en-US" smtClean="0"/>
              <a:t>b</a:t>
            </a:r>
            <a:r>
              <a:rPr lang="en-US"/>
              <a:t>) religious </a:t>
            </a:r>
            <a:r>
              <a:rPr lang="en-US" smtClean="0"/>
              <a:t>phrases and </a:t>
            </a:r>
            <a:r>
              <a:rPr lang="en-US"/>
              <a:t>prayer treatment, </a:t>
            </a:r>
            <a:endParaRPr lang="en-US" smtClean="0"/>
          </a:p>
          <a:p>
            <a:pPr lvl="2"/>
            <a:r>
              <a:rPr lang="en-US" smtClean="0"/>
              <a:t>c</a:t>
            </a:r>
            <a:r>
              <a:rPr lang="en-US"/>
              <a:t>) </a:t>
            </a:r>
            <a:r>
              <a:rPr lang="en-US" smtClean="0"/>
              <a:t>translation of </a:t>
            </a:r>
            <a:r>
              <a:rPr lang="en-US"/>
              <a:t>stable formulas </a:t>
            </a:r>
            <a:r>
              <a:rPr lang="en-US" smtClean="0"/>
              <a:t>from foreign-language coin</a:t>
            </a:r>
            <a:r>
              <a:rPr lang="en-US"/>
              <a:t>, </a:t>
            </a:r>
            <a:endParaRPr lang="en-US" smtClean="0"/>
          </a:p>
          <a:p>
            <a:pPr lvl="2"/>
            <a:r>
              <a:rPr lang="en-US" smtClean="0"/>
              <a:t>g</a:t>
            </a:r>
            <a:r>
              <a:rPr lang="en-US"/>
              <a:t>) official titulature, </a:t>
            </a:r>
            <a:endParaRPr lang="en-US" smtClean="0"/>
          </a:p>
          <a:p>
            <a:pPr lvl="2"/>
            <a:r>
              <a:rPr lang="en-US" smtClean="0"/>
              <a:t>d</a:t>
            </a:r>
            <a:r>
              <a:rPr lang="en-US"/>
              <a:t>) direct references to the ratio </a:t>
            </a:r>
            <a:r>
              <a:rPr lang="en-US" smtClean="0"/>
              <a:t>between the units.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74552" y="4565471"/>
            <a:ext cx="5591595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Coin protocol is direct oration of the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emitent</a:t>
            </a:r>
            <a:endPara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en-US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en-US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COIN 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 EQUAL TO 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EMITENT</a:t>
            </a:r>
            <a:endParaRPr lang="ru-R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Стрелка вниз 6"/>
          <p:cNvSpPr/>
          <p:nvPr/>
        </p:nvSpPr>
        <p:spPr>
          <a:xfrm>
            <a:off x="3417949" y="4986865"/>
            <a:ext cx="224511" cy="84459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098" name="Picture 2" descr="Leo V solidu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79170" y="2249573"/>
            <a:ext cx="2320749" cy="1137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Аль-Муктадир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05480" y="4006639"/>
            <a:ext cx="2419184" cy="11176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8633959" y="3412290"/>
            <a:ext cx="26693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Leo V Armenian (813-820)</a:t>
            </a:r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8851933" y="5167865"/>
            <a:ext cx="23262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al-Muqtadir (895-932)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622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599" y="152718"/>
            <a:ext cx="11133667" cy="1371600"/>
          </a:xfrm>
        </p:spPr>
        <p:txBody>
          <a:bodyPr/>
          <a:lstStyle/>
          <a:p>
            <a:r>
              <a:rPr lang="en-US" smtClean="0"/>
              <a:t>CoinS: govermental &amp; private</a:t>
            </a:r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435156" y="1844455"/>
            <a:ext cx="7819845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b="1" smtClean="0"/>
              <a:t>COIN IS THE STATE ACT.</a:t>
            </a:r>
          </a:p>
          <a:p>
            <a:pPr marL="342900" indent="-342900">
              <a:buAutoNum type="arabicPeriod"/>
            </a:pPr>
            <a:endParaRPr lang="en-US" b="1" smtClean="0"/>
          </a:p>
          <a:p>
            <a:pPr marL="342900" indent="-342900">
              <a:buAutoNum type="arabicPeriod"/>
            </a:pPr>
            <a:r>
              <a:rPr lang="en-US"/>
              <a:t>History </a:t>
            </a:r>
            <a:r>
              <a:rPr lang="en-US" smtClean="0"/>
              <a:t>of the exaggeration of the values </a:t>
            </a:r>
            <a:r>
              <a:rPr lang="en-US"/>
              <a:t>of </a:t>
            </a:r>
            <a:r>
              <a:rPr lang="en-US" smtClean="0"/>
              <a:t>coin weight </a:t>
            </a:r>
            <a:r>
              <a:rPr lang="en-US" b="1" i="1" smtClean="0"/>
              <a:t>in </a:t>
            </a:r>
            <a:r>
              <a:rPr lang="en-US" b="1" i="1"/>
              <a:t>the monetary system </a:t>
            </a:r>
            <a:r>
              <a:rPr lang="en-US"/>
              <a:t>is </a:t>
            </a:r>
            <a:r>
              <a:rPr lang="en-US" smtClean="0"/>
              <a:t>likely </a:t>
            </a:r>
            <a:r>
              <a:rPr lang="en-US"/>
              <a:t>begins with a late </a:t>
            </a:r>
            <a:r>
              <a:rPr lang="en-US" smtClean="0"/>
              <a:t>Renaissance tradition </a:t>
            </a:r>
            <a:r>
              <a:rPr lang="en-US"/>
              <a:t>of cataloging </a:t>
            </a:r>
            <a:r>
              <a:rPr lang="en-US" smtClean="0"/>
              <a:t>of coin </a:t>
            </a:r>
            <a:r>
              <a:rPr lang="en-US"/>
              <a:t>collections and descriptions of coins with their </a:t>
            </a:r>
            <a:r>
              <a:rPr lang="en-US" smtClean="0"/>
              <a:t>weight.</a:t>
            </a:r>
          </a:p>
          <a:p>
            <a:pPr marL="342900" indent="-342900">
              <a:buAutoNum type="arabicPeriod"/>
            </a:pPr>
            <a:endParaRPr lang="en-US" smtClean="0"/>
          </a:p>
          <a:p>
            <a:pPr marL="342900" indent="-342900">
              <a:buAutoNum type="arabicPeriod"/>
            </a:pPr>
            <a:r>
              <a:rPr lang="en-US" smtClean="0"/>
              <a:t>“Of </a:t>
            </a:r>
            <a:r>
              <a:rPr lang="en-US"/>
              <a:t>this the value was at first measured simply by size and weight, </a:t>
            </a:r>
            <a:r>
              <a:rPr lang="en-US" smtClean="0"/>
              <a:t>but in process </a:t>
            </a:r>
            <a:r>
              <a:rPr lang="en-US"/>
              <a:t>of time they put a stamp </a:t>
            </a:r>
            <a:r>
              <a:rPr lang="en-US" smtClean="0"/>
              <a:t>upon </a:t>
            </a:r>
            <a:r>
              <a:rPr lang="en-US"/>
              <a:t>it, </a:t>
            </a:r>
            <a:r>
              <a:rPr lang="en-US" b="1"/>
              <a:t>to save the trouble of weighing </a:t>
            </a:r>
            <a:r>
              <a:rPr lang="en-US"/>
              <a:t>and to mark the </a:t>
            </a:r>
            <a:r>
              <a:rPr lang="en-US" smtClean="0"/>
              <a:t>value” (Aristotle</a:t>
            </a:r>
            <a:r>
              <a:rPr lang="en-US"/>
              <a:t>, </a:t>
            </a:r>
            <a:r>
              <a:rPr lang="en-US" i="1"/>
              <a:t>Politics </a:t>
            </a:r>
            <a:r>
              <a:rPr lang="en-US" smtClean="0"/>
              <a:t>1:9).</a:t>
            </a:r>
          </a:p>
          <a:p>
            <a:pPr marL="342900" indent="-342900">
              <a:buAutoNum type="arabicPeriod"/>
            </a:pPr>
            <a:endParaRPr lang="en-US" smtClean="0"/>
          </a:p>
          <a:p>
            <a:pPr marL="342900" indent="-342900">
              <a:buAutoNum type="arabicPeriod"/>
            </a:pPr>
            <a:r>
              <a:rPr lang="en-US" b="1" smtClean="0"/>
              <a:t>RULE:</a:t>
            </a:r>
          </a:p>
          <a:p>
            <a:endParaRPr lang="en-US"/>
          </a:p>
          <a:p>
            <a:endParaRPr lang="en-US"/>
          </a:p>
          <a:p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1397334" y="5179165"/>
            <a:ext cx="51860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err="1" smtClean="0"/>
              <a:t>EMITENT</a:t>
            </a:r>
            <a:r>
              <a:rPr lang="en-US" b="1" dirty="0" smtClean="0"/>
              <a:t> </a:t>
            </a:r>
            <a:r>
              <a:rPr lang="en-US" b="1" dirty="0" smtClean="0"/>
              <a:t>                                          RECIPIENT</a:t>
            </a:r>
            <a:endParaRPr lang="ru-RU" b="1" dirty="0"/>
          </a:p>
        </p:txBody>
      </p:sp>
      <p:sp>
        <p:nvSpPr>
          <p:cNvPr id="6" name="Двойная стрелка влево/вправо 5"/>
          <p:cNvSpPr/>
          <p:nvPr/>
        </p:nvSpPr>
        <p:spPr>
          <a:xfrm>
            <a:off x="2658317" y="5271498"/>
            <a:ext cx="2467155" cy="184666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2658318" y="4902166"/>
            <a:ext cx="246715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/>
              <a:t>issue of the coins</a:t>
            </a:r>
          </a:p>
          <a:p>
            <a:pPr algn="ctr"/>
            <a:r>
              <a:rPr lang="en-US" i="1" dirty="0" smtClean="0"/>
              <a:t>  </a:t>
            </a:r>
            <a:endParaRPr lang="en-US" i="1" dirty="0" smtClean="0"/>
          </a:p>
          <a:p>
            <a:pPr algn="ctr"/>
            <a:r>
              <a:rPr lang="en-US" i="1" dirty="0" smtClean="0"/>
              <a:t>accepting of duties</a:t>
            </a:r>
            <a:endParaRPr lang="ru-RU" i="1" dirty="0"/>
          </a:p>
        </p:txBody>
      </p:sp>
      <p:pic>
        <p:nvPicPr>
          <p:cNvPr id="3079" name="Picture 7" descr="http://www.coinquest.com/cgi-data/cq_ro/response_graphics/moidore_weight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1267" y="3209026"/>
            <a:ext cx="3914924" cy="333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94213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81240" y="1684303"/>
            <a:ext cx="7984194" cy="1870856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SEMIOTICS OF THE COINS</a:t>
            </a:r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 new look at key concepts and central problems</a:t>
            </a:r>
            <a:endParaRPr lang="ru-RU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81240" y="3627531"/>
            <a:ext cx="6460067" cy="1117602"/>
          </a:xfrm>
        </p:spPr>
        <p:txBody>
          <a:bodyPr>
            <a:normAutofit fontScale="92500" lnSpcReduction="20000"/>
          </a:bodyPr>
          <a:lstStyle/>
          <a:p>
            <a:endParaRPr lang="en-US" dirty="0" smtClean="0"/>
          </a:p>
          <a:p>
            <a:r>
              <a:rPr lang="en-US" dirty="0" smtClean="0"/>
              <a:t>ALEXANDER V. </a:t>
            </a:r>
            <a:r>
              <a:rPr lang="en-US" dirty="0" err="1" smtClean="0"/>
              <a:t>AKOPYAN</a:t>
            </a:r>
            <a:endParaRPr lang="en-US" dirty="0" smtClean="0"/>
          </a:p>
          <a:p>
            <a:r>
              <a:rPr lang="en-US" dirty="0" smtClean="0"/>
              <a:t>(</a:t>
            </a:r>
            <a:r>
              <a:rPr lang="en-US" dirty="0" err="1" smtClean="0"/>
              <a:t>MARJANI</a:t>
            </a:r>
            <a:r>
              <a:rPr lang="en-US" dirty="0" smtClean="0"/>
              <a:t> INSTITUTE OF HISTORY, TAS)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824040" y="4988785"/>
            <a:ext cx="359091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smtClean="0">
                <a:solidFill>
                  <a:schemeClr val="tx2"/>
                </a:solidFill>
                <a:latin typeface="+mj-lt"/>
              </a:rPr>
              <a:t>alexakopyan@gmail.com</a:t>
            </a:r>
            <a:endParaRPr lang="ru-RU" sz="2000">
              <a:solidFill>
                <a:schemeClr val="tx2"/>
              </a:solidFill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24040" y="1028593"/>
            <a:ext cx="41253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Thank you for attention</a:t>
            </a:r>
            <a:endParaRPr lang="ru-RU" sz="2400" b="1">
              <a:solidFill>
                <a:schemeClr val="accent1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061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80029" y="2710447"/>
            <a:ext cx="9852035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The aim of the scientist is to determine </a:t>
            </a:r>
            <a:endParaRPr lang="en-US" sz="2800" b="1" dirty="0" smtClean="0"/>
          </a:p>
          <a:p>
            <a:r>
              <a:rPr lang="en-US" sz="2800" b="1" dirty="0" smtClean="0"/>
              <a:t>what </a:t>
            </a:r>
            <a:r>
              <a:rPr lang="en-US" sz="2800" b="1" dirty="0" smtClean="0"/>
              <a:t>is a whole, and that is part of; </a:t>
            </a:r>
            <a:endParaRPr lang="en-US" sz="2800" b="1" dirty="0" smtClean="0"/>
          </a:p>
          <a:p>
            <a:r>
              <a:rPr lang="en-US" sz="2800" b="1" dirty="0" smtClean="0"/>
              <a:t>what </a:t>
            </a:r>
            <a:r>
              <a:rPr lang="en-US" sz="2800" b="1" dirty="0" smtClean="0"/>
              <a:t>is old and what is new.</a:t>
            </a:r>
          </a:p>
          <a:p>
            <a:pPr algn="r"/>
            <a:endParaRPr lang="en-US" sz="2800" dirty="0" smtClean="0"/>
          </a:p>
          <a:p>
            <a:pPr algn="r"/>
            <a:r>
              <a:rPr lang="en-US" sz="2400" i="1" dirty="0" smtClean="0"/>
              <a:t>François </a:t>
            </a:r>
            <a:r>
              <a:rPr lang="en-US" sz="2400" i="1" dirty="0" err="1" smtClean="0"/>
              <a:t>Baudouin</a:t>
            </a:r>
            <a:r>
              <a:rPr lang="en-US" sz="2400" i="1" dirty="0" smtClean="0"/>
              <a:t> (1520-73)</a:t>
            </a:r>
            <a:endParaRPr lang="ru-RU" sz="2400" i="1" dirty="0"/>
          </a:p>
        </p:txBody>
      </p:sp>
    </p:spTree>
    <p:extLst>
      <p:ext uri="{BB962C8B-B14F-4D97-AF65-F5344CB8AC3E}">
        <p14:creationId xmlns:p14="http://schemas.microsoft.com/office/powerpoint/2010/main" val="4039533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52718"/>
            <a:ext cx="11303000" cy="1371600"/>
          </a:xfrm>
        </p:spPr>
        <p:txBody>
          <a:bodyPr>
            <a:normAutofit/>
          </a:bodyPr>
          <a:lstStyle/>
          <a:p>
            <a:r>
              <a:rPr lang="en-US" smtClean="0"/>
              <a:t>What is the coin? (MSU TEXTBOOK, 2008)</a:t>
            </a:r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2913722" y="3661748"/>
            <a:ext cx="11592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COINS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5" name="Прямая со стрелкой 4"/>
          <p:cNvCxnSpPr/>
          <p:nvPr/>
        </p:nvCxnSpPr>
        <p:spPr>
          <a:xfrm flipV="1">
            <a:off x="3800503" y="2971785"/>
            <a:ext cx="914400" cy="73324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3800503" y="4108868"/>
            <a:ext cx="836762" cy="76072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714903" y="2660454"/>
            <a:ext cx="558518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smtClean="0"/>
              <a:t>“Symbolic” coins</a:t>
            </a:r>
            <a:r>
              <a:rPr lang="en-US" sz="2400" smtClean="0"/>
              <a:t>:</a:t>
            </a:r>
          </a:p>
          <a:p>
            <a:r>
              <a:rPr lang="en-US" sz="2400" smtClean="0"/>
              <a:t>i. e. modern coins of non-precious metals,</a:t>
            </a:r>
          </a:p>
          <a:p>
            <a:r>
              <a:rPr lang="en-US" sz="2400" smtClean="0"/>
              <a:t>no inner value, only decret value</a:t>
            </a:r>
            <a:endParaRPr lang="ru-RU" sz="2400"/>
          </a:p>
        </p:txBody>
      </p:sp>
      <p:sp>
        <p:nvSpPr>
          <p:cNvPr id="11" name="TextBox 10"/>
          <p:cNvSpPr txBox="1"/>
          <p:nvPr/>
        </p:nvSpPr>
        <p:spPr>
          <a:xfrm>
            <a:off x="4714903" y="4558665"/>
            <a:ext cx="674659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smtClean="0"/>
              <a:t>“Commodity” coins </a:t>
            </a:r>
            <a:r>
              <a:rPr lang="en-US" sz="2400" smtClean="0"/>
              <a:t>“has inner value”: </a:t>
            </a:r>
          </a:p>
          <a:p>
            <a:r>
              <a:rPr lang="en-US" sz="2400" smtClean="0"/>
              <a:t>“metal value = face value” (AV, AR and Æ coins)</a:t>
            </a:r>
            <a:endParaRPr lang="ru-RU" sz="2400"/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5990" y="2582666"/>
            <a:ext cx="1704975" cy="26846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8316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mtClean="0"/>
              <a:t>What is the coin? (350 BC)</a:t>
            </a:r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640078" y="1850711"/>
            <a:ext cx="11094721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PERMISSIVE INTERPRETATION OF ARISTOTLE’S PHRASE</a:t>
            </a:r>
          </a:p>
          <a:p>
            <a:endParaRPr lang="en-US" sz="2000" smtClean="0"/>
          </a:p>
          <a:p>
            <a:r>
              <a:rPr lang="en-US" sz="2400" smtClean="0"/>
              <a:t>“Of this the value was at first measured simply by size and weight, but in process of time they put a stamp upon it, to save the trouble of weighing and to mark the value.” </a:t>
            </a:r>
          </a:p>
          <a:p>
            <a:pPr algn="r"/>
            <a:r>
              <a:rPr lang="en-US" sz="2000" smtClean="0"/>
              <a:t>Aristotle, </a:t>
            </a:r>
            <a:r>
              <a:rPr lang="en-US" sz="2000" i="1" smtClean="0"/>
              <a:t>Politics </a:t>
            </a:r>
            <a:r>
              <a:rPr lang="en-US" sz="2000" smtClean="0"/>
              <a:t>1:9</a:t>
            </a:r>
            <a:endParaRPr lang="en-US" sz="2000"/>
          </a:p>
          <a:p>
            <a:endParaRPr lang="en-US" sz="2000" smtClean="0"/>
          </a:p>
          <a:p>
            <a:r>
              <a:rPr lang="en-US" sz="2000" b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 CORRECT,  AS ALL COINAGE IS DECRETIVE (FIAT):</a:t>
            </a:r>
          </a:p>
          <a:p>
            <a:endParaRPr lang="en-US" sz="2000"/>
          </a:p>
          <a:p>
            <a:r>
              <a:rPr lang="en-US" sz="2400" smtClean="0"/>
              <a:t>“Money has become by convention a sort of representative of demand; and this is why it has the name ‘money’ (</a:t>
            </a:r>
            <a:r>
              <a:rPr lang="ru-RU" sz="2400" smtClean="0"/>
              <a:t>νόμισμα</a:t>
            </a:r>
            <a:r>
              <a:rPr lang="en-US" sz="2400" smtClean="0"/>
              <a:t>) — because it exists </a:t>
            </a:r>
            <a:r>
              <a:rPr lang="en-US" sz="2400" b="1" smtClean="0"/>
              <a:t>not by nature but by law </a:t>
            </a:r>
            <a:r>
              <a:rPr lang="en-US" sz="2400" smtClean="0"/>
              <a:t>(</a:t>
            </a:r>
            <a:r>
              <a:rPr lang="ru-RU" sz="2400" smtClean="0"/>
              <a:t>νόμωι</a:t>
            </a:r>
            <a:r>
              <a:rPr lang="en-US" sz="2400" smtClean="0"/>
              <a:t>) and it is in our power to change it and make it useless.”</a:t>
            </a:r>
          </a:p>
          <a:p>
            <a:pPr algn="r"/>
            <a:r>
              <a:rPr lang="en-US" sz="2000"/>
              <a:t> </a:t>
            </a:r>
            <a:r>
              <a:rPr lang="en-US" sz="2000" smtClean="0"/>
              <a:t>   Aristotle, </a:t>
            </a:r>
            <a:r>
              <a:rPr lang="en-US" sz="2000" i="1" smtClean="0"/>
              <a:t>Nicomachean Ethics </a:t>
            </a:r>
            <a:r>
              <a:rPr lang="en-US" sz="2000" smtClean="0"/>
              <a:t>5:8</a:t>
            </a:r>
            <a:endParaRPr lang="ru-RU" sz="2000"/>
          </a:p>
        </p:txBody>
      </p:sp>
    </p:spTree>
    <p:extLst>
      <p:ext uri="{BB962C8B-B14F-4D97-AF65-F5344CB8AC3E}">
        <p14:creationId xmlns:p14="http://schemas.microsoft.com/office/powerpoint/2010/main" val="1354327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599" y="152718"/>
            <a:ext cx="10905067" cy="1371600"/>
          </a:xfrm>
        </p:spPr>
        <p:txBody>
          <a:bodyPr/>
          <a:lstStyle/>
          <a:p>
            <a:r>
              <a:rPr lang="en-US" smtClean="0"/>
              <a:t>What is the (monetary) system?</a:t>
            </a:r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1212347" y="2196243"/>
            <a:ext cx="9655677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smtClean="0"/>
              <a:t>S</a:t>
            </a:r>
            <a:r>
              <a:rPr lang="ru-RU" sz="2400" b="1" smtClean="0"/>
              <a:t>ystem</a:t>
            </a:r>
            <a:r>
              <a:rPr lang="en-US" sz="2400" b="1"/>
              <a:t>s</a:t>
            </a:r>
            <a:r>
              <a:rPr lang="ru-RU" sz="2400" b="1"/>
              <a:t>, i.e., complexes of elements standing in i</a:t>
            </a:r>
            <a:r>
              <a:rPr lang="en-US" sz="2400" b="1"/>
              <a:t>nter</a:t>
            </a:r>
            <a:r>
              <a:rPr lang="ru-RU" sz="2400" b="1" smtClean="0"/>
              <a:t>raction</a:t>
            </a:r>
            <a:r>
              <a:rPr lang="en-US" sz="2400" b="1" smtClean="0"/>
              <a:t>.</a:t>
            </a:r>
          </a:p>
          <a:p>
            <a:pPr algn="r"/>
            <a:r>
              <a:rPr lang="en-US" sz="2400" smtClean="0"/>
              <a:t>L. von Bertalanffy, 1968</a:t>
            </a:r>
          </a:p>
          <a:p>
            <a:endParaRPr lang="en-US" sz="2400"/>
          </a:p>
          <a:p>
            <a:r>
              <a:rPr lang="en-US" sz="2400" b="1" smtClean="0"/>
              <a:t>System is a holistic entity, consisting of elements in the </a:t>
            </a:r>
          </a:p>
          <a:p>
            <a:r>
              <a:rPr lang="en-US" sz="2400" b="1" smtClean="0"/>
              <a:t>mutual relations.</a:t>
            </a:r>
          </a:p>
          <a:p>
            <a:pPr algn="r"/>
            <a:r>
              <a:rPr lang="en-US" sz="2400" smtClean="0"/>
              <a:t>V. M. Solntsev, 1971</a:t>
            </a:r>
            <a:endParaRPr lang="ru-RU" sz="2400" smtClean="0"/>
          </a:p>
          <a:p>
            <a:endParaRPr lang="en-US" sz="2400" smtClean="0"/>
          </a:p>
          <a:p>
            <a:r>
              <a:rPr lang="en-US" sz="2400" b="1" smtClean="0"/>
              <a:t>System is delimited set of interacting elements. </a:t>
            </a:r>
          </a:p>
          <a:p>
            <a:pPr algn="r"/>
            <a:r>
              <a:rPr lang="en-US" sz="2400" smtClean="0"/>
              <a:t>A. N. Averyanov, 1985</a:t>
            </a:r>
          </a:p>
          <a:p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1910417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>
            <a:spLocks noGrp="1"/>
          </p:cNvSpPr>
          <p:nvPr>
            <p:ph type="title"/>
          </p:nvPr>
        </p:nvSpPr>
        <p:spPr>
          <a:xfrm>
            <a:off x="609599" y="152718"/>
            <a:ext cx="10371667" cy="1371600"/>
          </a:xfrm>
        </p:spPr>
        <p:txBody>
          <a:bodyPr/>
          <a:lstStyle/>
          <a:p>
            <a:r>
              <a:rPr lang="en-US" smtClean="0"/>
              <a:t>What is the monetary system?</a:t>
            </a:r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728133" y="1735667"/>
            <a:ext cx="103886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dirty="0" smtClean="0"/>
          </a:p>
          <a:p>
            <a:r>
              <a:rPr lang="en-US" sz="2400" dirty="0" smtClean="0"/>
              <a:t>European </a:t>
            </a:r>
            <a:r>
              <a:rPr lang="en-US" sz="2400" dirty="0" smtClean="0"/>
              <a:t>numismatic tradition: </a:t>
            </a:r>
            <a:r>
              <a:rPr lang="en-US" sz="2400" dirty="0" smtClean="0"/>
              <a:t>necessary </a:t>
            </a:r>
            <a:r>
              <a:rPr lang="en-US" sz="2400" dirty="0"/>
              <a:t>data </a:t>
            </a:r>
            <a:r>
              <a:rPr lang="en-US" sz="2400" dirty="0" smtClean="0"/>
              <a:t>about the </a:t>
            </a:r>
            <a:r>
              <a:rPr lang="en-US" sz="2400" dirty="0"/>
              <a:t>monetary </a:t>
            </a:r>
            <a:r>
              <a:rPr lang="en-US" sz="2400" dirty="0" smtClean="0"/>
              <a:t>system formulated </a:t>
            </a:r>
            <a:r>
              <a:rPr lang="en-US" sz="2400" i="1" dirty="0" smtClean="0"/>
              <a:t>via </a:t>
            </a:r>
            <a:r>
              <a:rPr lang="en-US" sz="2400" dirty="0" smtClean="0"/>
              <a:t>set of standard </a:t>
            </a:r>
            <a:r>
              <a:rPr lang="en-US" sz="2400" dirty="0" smtClean="0"/>
              <a:t>weight of coin + coin </a:t>
            </a:r>
            <a:r>
              <a:rPr lang="en-US" sz="2400" dirty="0"/>
              <a:t>denominations </a:t>
            </a:r>
            <a:r>
              <a:rPr lang="en-US" sz="2400" dirty="0" smtClean="0"/>
              <a:t>+ composition of alloy (</a:t>
            </a:r>
            <a:r>
              <a:rPr lang="en-US" sz="2400" i="1" dirty="0" smtClean="0"/>
              <a:t>cf</a:t>
            </a:r>
            <a:r>
              <a:rPr lang="en-US" sz="2400" dirty="0" smtClean="0"/>
              <a:t>. Grierson, Bendall, Sear).</a:t>
            </a:r>
          </a:p>
          <a:p>
            <a:endParaRPr lang="en-US" sz="2400" dirty="0"/>
          </a:p>
          <a:p>
            <a:r>
              <a:rPr lang="en-US" sz="2400" dirty="0" err="1"/>
              <a:t>Vengler</a:t>
            </a:r>
            <a:r>
              <a:rPr lang="en-US" sz="2400" dirty="0"/>
              <a:t>, </a:t>
            </a:r>
            <a:r>
              <a:rPr lang="en-US" sz="2400" dirty="0" err="1"/>
              <a:t>Gierow</a:t>
            </a:r>
            <a:r>
              <a:rPr lang="en-US" sz="2400" dirty="0"/>
              <a:t>, Unger </a:t>
            </a:r>
            <a:r>
              <a:rPr lang="en-US" sz="2400" dirty="0" smtClean="0"/>
              <a:t>(1976):</a:t>
            </a:r>
          </a:p>
          <a:p>
            <a:pPr lvl="1"/>
            <a:r>
              <a:rPr lang="en-US" sz="2400" b="1" dirty="0" smtClean="0"/>
              <a:t>Monetary </a:t>
            </a:r>
            <a:r>
              <a:rPr lang="en-US" sz="2400" b="1" dirty="0"/>
              <a:t>system </a:t>
            </a:r>
            <a:r>
              <a:rPr lang="en-US" sz="2400" b="1" dirty="0" smtClean="0"/>
              <a:t>– set of </a:t>
            </a:r>
            <a:r>
              <a:rPr lang="en-US" sz="2400" b="1" dirty="0"/>
              <a:t>different coin denominations grouped by </a:t>
            </a:r>
            <a:r>
              <a:rPr lang="en-US" sz="2400" b="1" dirty="0" smtClean="0"/>
              <a:t>the types (full current </a:t>
            </a:r>
            <a:r>
              <a:rPr lang="en-US" sz="2400" b="1" dirty="0"/>
              <a:t>coin or a small coin), fractions, functions and </a:t>
            </a:r>
            <a:r>
              <a:rPr lang="en-US" sz="2400" b="1" dirty="0" smtClean="0"/>
              <a:t>standards </a:t>
            </a:r>
            <a:r>
              <a:rPr lang="en-US" sz="2400" b="1" dirty="0"/>
              <a:t>of </a:t>
            </a:r>
            <a:r>
              <a:rPr lang="en-US" sz="2400" b="1" dirty="0" smtClean="0"/>
              <a:t>alloy.</a:t>
            </a:r>
            <a:endParaRPr lang="en-US" sz="2400" b="1" dirty="0"/>
          </a:p>
          <a:p>
            <a:endParaRPr lang="en-US" sz="2400" dirty="0" smtClean="0"/>
          </a:p>
          <a:p>
            <a:pPr algn="r"/>
            <a:r>
              <a:rPr lang="en-US" sz="2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 it enough?</a:t>
            </a:r>
            <a:endParaRPr lang="ru-RU" sz="24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37324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Symbolism of the coins</a:t>
            </a:r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889000" y="1710265"/>
            <a:ext cx="10371667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smtClean="0"/>
              <a:t>1. Coins </a:t>
            </a:r>
            <a:r>
              <a:rPr lang="en-US" sz="2000"/>
              <a:t>are important </a:t>
            </a:r>
            <a:r>
              <a:rPr lang="en-US" sz="2000" smtClean="0"/>
              <a:t>in their own </a:t>
            </a:r>
            <a:r>
              <a:rPr lang="en-US" sz="2000"/>
              <a:t>system </a:t>
            </a:r>
            <a:r>
              <a:rPr lang="en-US" sz="2000" smtClean="0"/>
              <a:t>of monetary circulation </a:t>
            </a:r>
            <a:r>
              <a:rPr lang="en-US" sz="2000" b="1" smtClean="0"/>
              <a:t>not </a:t>
            </a:r>
            <a:r>
              <a:rPr lang="en-US" sz="2000" b="1"/>
              <a:t>so much due to their substantial </a:t>
            </a:r>
            <a:r>
              <a:rPr lang="en-US" sz="2000" b="1" smtClean="0"/>
              <a:t>properties </a:t>
            </a:r>
            <a:r>
              <a:rPr lang="en-US" sz="2000" smtClean="0"/>
              <a:t>(weight, fineness or metal</a:t>
            </a:r>
            <a:r>
              <a:rPr lang="en-US" sz="2000"/>
              <a:t>), </a:t>
            </a:r>
            <a:r>
              <a:rPr lang="en-US" sz="2000" smtClean="0"/>
              <a:t>but </a:t>
            </a:r>
            <a:r>
              <a:rPr lang="en-US" sz="2000"/>
              <a:t>because the </a:t>
            </a:r>
            <a:r>
              <a:rPr lang="en-US" sz="2000" b="1" smtClean="0"/>
              <a:t>attributed property </a:t>
            </a:r>
            <a:r>
              <a:rPr lang="en-US" sz="2000" smtClean="0"/>
              <a:t>(</a:t>
            </a:r>
            <a:r>
              <a:rPr lang="en-US" sz="2000"/>
              <a:t>nominal value), </a:t>
            </a:r>
            <a:r>
              <a:rPr lang="en-US" sz="2000" smtClean="0"/>
              <a:t>that </a:t>
            </a:r>
            <a:r>
              <a:rPr lang="en-US" sz="2000"/>
              <a:t>radically </a:t>
            </a:r>
            <a:r>
              <a:rPr lang="en-US" sz="2000" smtClean="0"/>
              <a:t>distinguishes </a:t>
            </a:r>
            <a:r>
              <a:rPr lang="en-US" sz="2000"/>
              <a:t>them from any kind of </a:t>
            </a:r>
            <a:r>
              <a:rPr lang="en-US" sz="2000" smtClean="0"/>
              <a:t>(stamped) ingots.</a:t>
            </a:r>
          </a:p>
          <a:p>
            <a:endParaRPr lang="en-US" sz="2000"/>
          </a:p>
          <a:p>
            <a:r>
              <a:rPr lang="en-US" sz="2000" smtClean="0"/>
              <a:t>2. Systems </a:t>
            </a:r>
            <a:r>
              <a:rPr lang="en-US" sz="2000"/>
              <a:t>of this kind of objects that have arisen </a:t>
            </a:r>
            <a:r>
              <a:rPr lang="en-US" sz="2000" smtClean="0"/>
              <a:t>“due </a:t>
            </a:r>
            <a:r>
              <a:rPr lang="en-US" sz="2000"/>
              <a:t>to human activity as a means of securing and expression of semantic </a:t>
            </a:r>
            <a:r>
              <a:rPr lang="en-US" sz="2000" smtClean="0"/>
              <a:t>concepts” called </a:t>
            </a:r>
            <a:r>
              <a:rPr lang="en-US" sz="2000" b="1" i="1"/>
              <a:t>secondary material systems</a:t>
            </a:r>
            <a:r>
              <a:rPr lang="en-US" sz="2000"/>
              <a:t>, </a:t>
            </a:r>
            <a:r>
              <a:rPr lang="en-US" sz="2000" smtClean="0"/>
              <a:t>set against the </a:t>
            </a:r>
            <a:r>
              <a:rPr lang="en-US" sz="2000" b="1" i="1" smtClean="0"/>
              <a:t>primary </a:t>
            </a:r>
            <a:r>
              <a:rPr lang="en-US" sz="2000" b="1" i="1"/>
              <a:t>material </a:t>
            </a:r>
            <a:r>
              <a:rPr lang="en-US" sz="2000" b="1" i="1" smtClean="0"/>
              <a:t>systems </a:t>
            </a:r>
            <a:r>
              <a:rPr lang="en-US" sz="2000" smtClean="0"/>
              <a:t>(in </a:t>
            </a:r>
            <a:r>
              <a:rPr lang="en-US" sz="2000"/>
              <a:t>which material objects are significant in themselves) and </a:t>
            </a:r>
            <a:r>
              <a:rPr lang="en-US" sz="2000" b="1" i="1"/>
              <a:t>ideal systems </a:t>
            </a:r>
            <a:r>
              <a:rPr lang="en-US" sz="2000"/>
              <a:t>(systems of ideas, concepts, etc.). </a:t>
            </a:r>
            <a:endParaRPr lang="en-US" sz="2000" smtClean="0"/>
          </a:p>
          <a:p>
            <a:endParaRPr lang="en-US" sz="2000"/>
          </a:p>
          <a:p>
            <a:r>
              <a:rPr lang="en-US" sz="2000" smtClean="0"/>
              <a:t>3. Such </a:t>
            </a:r>
            <a:r>
              <a:rPr lang="en-US" sz="2000"/>
              <a:t>systems are called </a:t>
            </a:r>
            <a:r>
              <a:rPr lang="en-US" sz="2000" b="1" i="1" smtClean="0"/>
              <a:t>sign, </a:t>
            </a:r>
            <a:r>
              <a:rPr lang="en-US" sz="2000" b="1" i="1"/>
              <a:t>or </a:t>
            </a:r>
            <a:r>
              <a:rPr lang="en-US" sz="2000" b="1" i="1" smtClean="0"/>
              <a:t>semiotic systems</a:t>
            </a:r>
            <a:r>
              <a:rPr lang="en-US" sz="2000" smtClean="0"/>
              <a:t>; </a:t>
            </a:r>
            <a:r>
              <a:rPr lang="en-US" sz="2000"/>
              <a:t>among other such systems include </a:t>
            </a:r>
            <a:r>
              <a:rPr lang="en-US" sz="2000" i="1"/>
              <a:t>the </a:t>
            </a:r>
            <a:r>
              <a:rPr lang="en-US" sz="2000" b="1" i="1"/>
              <a:t>language</a:t>
            </a:r>
            <a:r>
              <a:rPr lang="en-US" sz="2000"/>
              <a:t>. As in language, in the monetary system </a:t>
            </a:r>
            <a:r>
              <a:rPr lang="en-US" sz="2000" smtClean="0"/>
              <a:t>the </a:t>
            </a:r>
            <a:r>
              <a:rPr lang="en-US" sz="2000"/>
              <a:t>substantial nature of the elements </a:t>
            </a:r>
            <a:r>
              <a:rPr lang="en-US" sz="2000" smtClean="0"/>
              <a:t>is </a:t>
            </a:r>
            <a:r>
              <a:rPr lang="en-US" sz="2000"/>
              <a:t>indifferent to </a:t>
            </a:r>
            <a:r>
              <a:rPr lang="en-US" sz="2000" smtClean="0"/>
              <a:t>the </a:t>
            </a:r>
            <a:r>
              <a:rPr lang="en-US" sz="2000"/>
              <a:t>use of these </a:t>
            </a:r>
            <a:r>
              <a:rPr lang="en-US" sz="2000" smtClean="0"/>
              <a:t>signs.</a:t>
            </a:r>
            <a:endParaRPr lang="ru-RU" sz="2000"/>
          </a:p>
        </p:txBody>
      </p:sp>
    </p:spTree>
    <p:extLst>
      <p:ext uri="{BB962C8B-B14F-4D97-AF65-F5344CB8AC3E}">
        <p14:creationId xmlns:p14="http://schemas.microsoft.com/office/powerpoint/2010/main" val="1567914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599" y="152718"/>
            <a:ext cx="11057467" cy="1371600"/>
          </a:xfrm>
        </p:spPr>
        <p:txBody>
          <a:bodyPr>
            <a:normAutofit/>
          </a:bodyPr>
          <a:lstStyle/>
          <a:p>
            <a:r>
              <a:rPr lang="en-US"/>
              <a:t>Elements of monetary </a:t>
            </a:r>
            <a:r>
              <a:rPr lang="en-US" smtClean="0"/>
              <a:t>system</a:t>
            </a:r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1608667" y="2667000"/>
            <a:ext cx="8058616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b="1" smtClean="0"/>
              <a:t>BASIC UNIT</a:t>
            </a:r>
            <a:r>
              <a:rPr lang="en-US" smtClean="0"/>
              <a:t>, </a:t>
            </a:r>
            <a:r>
              <a:rPr lang="en-US"/>
              <a:t>characterized by a certain weight and the </a:t>
            </a:r>
            <a:r>
              <a:rPr lang="en-US" smtClean="0"/>
              <a:t>fineness of </a:t>
            </a:r>
            <a:r>
              <a:rPr lang="en-US"/>
              <a:t>metal </a:t>
            </a:r>
            <a:br>
              <a:rPr lang="en-US"/>
            </a:br>
            <a:r>
              <a:rPr lang="en-US" smtClean="0"/>
              <a:t>(</a:t>
            </a:r>
            <a:r>
              <a:rPr lang="en-US"/>
              <a:t>which are collectively called "monetary standard</a:t>
            </a:r>
            <a:r>
              <a:rPr lang="en-US" smtClean="0"/>
              <a:t>")</a:t>
            </a:r>
          </a:p>
          <a:p>
            <a:pPr marL="342900" indent="-342900">
              <a:buFont typeface="+mj-lt"/>
              <a:buAutoNum type="arabicPeriod"/>
            </a:pPr>
            <a:endParaRPr lang="en-US" smtClean="0"/>
          </a:p>
          <a:p>
            <a:pPr marL="342900" indent="-342900">
              <a:buFont typeface="+mj-lt"/>
              <a:buAutoNum type="arabicPeriod"/>
            </a:pPr>
            <a:r>
              <a:rPr lang="en-US" b="1" smtClean="0"/>
              <a:t>MINTED COINS</a:t>
            </a:r>
          </a:p>
          <a:p>
            <a:pPr marL="342900" indent="-342900">
              <a:buFont typeface="+mj-lt"/>
              <a:buAutoNum type="arabicPeriod"/>
            </a:pPr>
            <a:endParaRPr lang="en-US" smtClean="0"/>
          </a:p>
          <a:p>
            <a:pPr marL="342900" indent="-342900">
              <a:buFont typeface="+mj-lt"/>
              <a:buAutoNum type="arabicPeriod"/>
            </a:pPr>
            <a:r>
              <a:rPr lang="en-US" b="1" smtClean="0"/>
              <a:t>COUNTING UNITS</a:t>
            </a:r>
            <a:endParaRPr lang="ru-RU" b="1"/>
          </a:p>
        </p:txBody>
      </p:sp>
    </p:spTree>
    <p:extLst>
      <p:ext uri="{BB962C8B-B14F-4D97-AF65-F5344CB8AC3E}">
        <p14:creationId xmlns:p14="http://schemas.microsoft.com/office/powerpoint/2010/main" val="2355156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6533" y="490728"/>
            <a:ext cx="10972800" cy="1252728"/>
          </a:xfrm>
        </p:spPr>
        <p:txBody>
          <a:bodyPr>
            <a:normAutofit fontScale="90000"/>
          </a:bodyPr>
          <a:lstStyle/>
          <a:p>
            <a:pPr algn="r"/>
            <a:r>
              <a:rPr lang="en-US" smtClean="0"/>
              <a:t>Decretivity of money </a:t>
            </a:r>
            <a:r>
              <a:rPr lang="en-US"/>
              <a:t>removes the restrictions on the </a:t>
            </a:r>
            <a:r>
              <a:rPr lang="en-US" smtClean="0"/>
              <a:t>determinancy of the use </a:t>
            </a:r>
            <a:r>
              <a:rPr lang="en-US"/>
              <a:t>of a </a:t>
            </a:r>
            <a:r>
              <a:rPr lang="en-US" smtClean="0"/>
              <a:t>different material elements</a:t>
            </a:r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1431363" y="2165316"/>
            <a:ext cx="29450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Language</a:t>
            </a:r>
            <a:r>
              <a:rPr lang="en-US" smtClean="0"/>
              <a:t>: red light, ‘stop’ = </a:t>
            </a:r>
            <a:endParaRPr lang="ru-RU"/>
          </a:p>
        </p:txBody>
      </p:sp>
      <p:sp>
        <p:nvSpPr>
          <p:cNvPr id="4" name="Блок-схема: узел 3"/>
          <p:cNvSpPr/>
          <p:nvPr/>
        </p:nvSpPr>
        <p:spPr>
          <a:xfrm>
            <a:off x="4530425" y="2125616"/>
            <a:ext cx="480342" cy="448733"/>
          </a:xfrm>
          <a:prstGeom prst="flowChartConnector">
            <a:avLst/>
          </a:prstGeom>
        </p:spPr>
        <p:style>
          <a:lnRef idx="2">
            <a:schemeClr val="accent5">
              <a:shade val="50000"/>
            </a:schemeClr>
          </a:lnRef>
          <a:fillRef idx="1001">
            <a:schemeClr val="dk2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Блок-схема: узел 4"/>
          <p:cNvSpPr/>
          <p:nvPr/>
        </p:nvSpPr>
        <p:spPr>
          <a:xfrm>
            <a:off x="5163167" y="2125616"/>
            <a:ext cx="480342" cy="448733"/>
          </a:xfrm>
          <a:prstGeom prst="flowChartConnector">
            <a:avLst/>
          </a:prstGeom>
        </p:spPr>
        <p:style>
          <a:lnRef idx="1">
            <a:schemeClr val="accent5"/>
          </a:lnRef>
          <a:fillRef idx="1003">
            <a:schemeClr val="dk2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Блок-схема: узел 5"/>
          <p:cNvSpPr/>
          <p:nvPr/>
        </p:nvSpPr>
        <p:spPr>
          <a:xfrm>
            <a:off x="5825825" y="2125615"/>
            <a:ext cx="480342" cy="448733"/>
          </a:xfrm>
          <a:prstGeom prst="flowChartConnector">
            <a:avLst/>
          </a:prstGeom>
        </p:spPr>
        <p:style>
          <a:lnRef idx="0">
            <a:schemeClr val="accent6"/>
          </a:lnRef>
          <a:fillRef idx="1001">
            <a:schemeClr val="dk2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1323568" y="3591086"/>
            <a:ext cx="20569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mtClean="0"/>
              <a:t>Monetary systems:</a:t>
            </a:r>
            <a:endParaRPr lang="ru-RU" b="1"/>
          </a:p>
        </p:txBody>
      </p:sp>
      <p:sp>
        <p:nvSpPr>
          <p:cNvPr id="8" name="TextBox 7"/>
          <p:cNvSpPr txBox="1"/>
          <p:nvPr/>
        </p:nvSpPr>
        <p:spPr>
          <a:xfrm>
            <a:off x="4613025" y="4352513"/>
            <a:ext cx="20409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smtClean="0"/>
              <a:t>Silver</a:t>
            </a:r>
            <a:r>
              <a:rPr lang="en-US" smtClean="0"/>
              <a:t> dirham, 7</a:t>
            </a:r>
            <a:r>
              <a:rPr lang="en-US" baseline="30000" smtClean="0"/>
              <a:t>th</a:t>
            </a:r>
            <a:r>
              <a:rPr lang="en-US" smtClean="0"/>
              <a:t> c.</a:t>
            </a:r>
            <a:endParaRPr lang="ru-RU"/>
          </a:p>
        </p:txBody>
      </p:sp>
      <p:pic>
        <p:nvPicPr>
          <p:cNvPr id="1026" name="Picture 2" descr="C:\Users\Alex\Desktop\Umayyad_AR_dirham_Basra_79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6646" y="3133693"/>
            <a:ext cx="2273703" cy="11406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Стрелка вправо 8"/>
          <p:cNvSpPr/>
          <p:nvPr/>
        </p:nvSpPr>
        <p:spPr>
          <a:xfrm>
            <a:off x="7044327" y="3704013"/>
            <a:ext cx="1049867" cy="1348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8" name="Picture 4" descr="http://www.zeno.ru/data/9422/medium/3443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7503" y="3047657"/>
            <a:ext cx="2429065" cy="1226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8393742" y="4341380"/>
            <a:ext cx="22765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smtClean="0"/>
              <a:t>Copper</a:t>
            </a:r>
            <a:r>
              <a:rPr lang="en-US" smtClean="0"/>
              <a:t> dirham, 12</a:t>
            </a:r>
            <a:r>
              <a:rPr lang="en-US" baseline="30000" smtClean="0"/>
              <a:t>th</a:t>
            </a:r>
            <a:r>
              <a:rPr lang="en-US" smtClean="0"/>
              <a:t> c.</a:t>
            </a:r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1059560" y="6093377"/>
            <a:ext cx="18020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smtClean="0"/>
              <a:t>Gold</a:t>
            </a:r>
            <a:r>
              <a:rPr lang="en-US" smtClean="0"/>
              <a:t> dinar, 7</a:t>
            </a:r>
            <a:r>
              <a:rPr lang="en-US" baseline="30000" smtClean="0"/>
              <a:t>th</a:t>
            </a:r>
            <a:r>
              <a:rPr lang="en-US" smtClean="0"/>
              <a:t> c.</a:t>
            </a:r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8271847" y="6101084"/>
            <a:ext cx="27302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smtClean="0"/>
              <a:t>Copper</a:t>
            </a:r>
            <a:r>
              <a:rPr lang="en-US" smtClean="0"/>
              <a:t> 10 (!) dinars, 18</a:t>
            </a:r>
            <a:r>
              <a:rPr lang="en-US" baseline="30000" smtClean="0"/>
              <a:t>th</a:t>
            </a:r>
            <a:r>
              <a:rPr lang="en-US" smtClean="0"/>
              <a:t> c.</a:t>
            </a:r>
            <a:endParaRPr lang="ru-RU"/>
          </a:p>
        </p:txBody>
      </p:sp>
      <p:pic>
        <p:nvPicPr>
          <p:cNvPr id="1030" name="Picture 6" descr="http://www.zeno.ru/data/2347/medium/10100712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327" y="4768802"/>
            <a:ext cx="2562547" cy="12300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s://scontent-frt3-1.xx.fbcdn.net/v/t1.0-9/14522880_211689152594008_2647166919799997642_n.jpg?oh=febdc9ecde3292f393d9693d4b8eabc2&amp;oe=58A070A6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94317" y="4768802"/>
            <a:ext cx="2485297" cy="13022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2255649" y="2867302"/>
            <a:ext cx="4491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smtClean="0"/>
              <a:t>vs.</a:t>
            </a:r>
            <a:endParaRPr lang="ru-RU" b="1" i="1"/>
          </a:p>
        </p:txBody>
      </p:sp>
      <p:sp>
        <p:nvSpPr>
          <p:cNvPr id="21" name="TextBox 20"/>
          <p:cNvSpPr txBox="1"/>
          <p:nvPr/>
        </p:nvSpPr>
        <p:spPr>
          <a:xfrm>
            <a:off x="4736817" y="6071085"/>
            <a:ext cx="19239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smtClean="0"/>
              <a:t>Silver</a:t>
            </a:r>
            <a:r>
              <a:rPr lang="en-US" smtClean="0"/>
              <a:t> dinar, 14</a:t>
            </a:r>
            <a:r>
              <a:rPr lang="en-US" baseline="30000" smtClean="0"/>
              <a:t>th</a:t>
            </a:r>
            <a:r>
              <a:rPr lang="en-US" smtClean="0"/>
              <a:t> c.</a:t>
            </a:r>
            <a:endParaRPr lang="ru-RU"/>
          </a:p>
        </p:txBody>
      </p:sp>
      <p:sp>
        <p:nvSpPr>
          <p:cNvPr id="22" name="Стрелка вправо 21"/>
          <p:cNvSpPr/>
          <p:nvPr/>
        </p:nvSpPr>
        <p:spPr>
          <a:xfrm>
            <a:off x="7044327" y="5352515"/>
            <a:ext cx="1049867" cy="1348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Стрелка вправо 22"/>
          <p:cNvSpPr/>
          <p:nvPr/>
        </p:nvSpPr>
        <p:spPr>
          <a:xfrm>
            <a:off x="3326533" y="5348204"/>
            <a:ext cx="1049867" cy="1348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34" name="Picture 10" descr="http://www.zeno.ru/data/4794/medium/image00615xadj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1357" y="4860241"/>
            <a:ext cx="2228992" cy="11107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46379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лавная">
  <a:themeElements>
    <a:clrScheme name="Главная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Главная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лавная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54909BE4E13E034C96E28CB61B6B007F" ma:contentTypeVersion="1" ma:contentTypeDescription="Создание документа." ma:contentTypeScope="" ma:versionID="c89fef3abbf189c0d317c610320eb48b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2a10c82831e5d625bbb0173136b0368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Дата начала расписания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Дата окончания расписания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78B8767D-2EA1-4749-8D84-4AA44516DC33}"/>
</file>

<file path=customXml/itemProps2.xml><?xml version="1.0" encoding="utf-8"?>
<ds:datastoreItem xmlns:ds="http://schemas.openxmlformats.org/officeDocument/2006/customXml" ds:itemID="{170DF23E-04C3-4BC1-898F-D31B6805F722}"/>
</file>

<file path=customXml/itemProps3.xml><?xml version="1.0" encoding="utf-8"?>
<ds:datastoreItem xmlns:ds="http://schemas.openxmlformats.org/officeDocument/2006/customXml" ds:itemID="{3843A59A-CF68-4685-B54B-B78ACDDEC81F}"/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1468</TotalTime>
  <Words>1140</Words>
  <Application>Microsoft Office PowerPoint</Application>
  <PresentationFormat>Широкоэкранный</PresentationFormat>
  <Paragraphs>129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0" baseType="lpstr">
      <vt:lpstr>Arial</vt:lpstr>
      <vt:lpstr>Arial Black</vt:lpstr>
      <vt:lpstr>Courier New</vt:lpstr>
      <vt:lpstr>Главная</vt:lpstr>
      <vt:lpstr>SEMIOTICS OF THE COINS A new look at key concepts and central problems</vt:lpstr>
      <vt:lpstr>Презентация PowerPoint</vt:lpstr>
      <vt:lpstr>What is the coin? (MSU TEXTBOOK, 2008)</vt:lpstr>
      <vt:lpstr>What is the coin? (350 BC)</vt:lpstr>
      <vt:lpstr>What is the (monetary) system?</vt:lpstr>
      <vt:lpstr>What is the monetary system?</vt:lpstr>
      <vt:lpstr>Symbolism of the coins</vt:lpstr>
      <vt:lpstr>Elements of monetary system</vt:lpstr>
      <vt:lpstr>Decretivity of money removes the restrictions on the determinancy of the use of a different material elements</vt:lpstr>
      <vt:lpstr>Structure of the monetary system</vt:lpstr>
      <vt:lpstr>Substance of the monetary system</vt:lpstr>
      <vt:lpstr>Презентация PowerPoint</vt:lpstr>
      <vt:lpstr>Coin: tools, rule, type</vt:lpstr>
      <vt:lpstr>Coin’s language grammar</vt:lpstr>
      <vt:lpstr>CoinS: govermental &amp; private</vt:lpstr>
      <vt:lpstr>SEMIOTICS OF THE COINS A new look at key concepts and central problems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SEMIOTICS OF THE COINS A new look at key concepts and central problems</dc:title>
  <dc:creator>User252</dc:creator>
  <cp:lastModifiedBy>User252</cp:lastModifiedBy>
  <cp:revision>43</cp:revision>
  <dcterms:created xsi:type="dcterms:W3CDTF">2016-11-02T12:25:46Z</dcterms:created>
  <dcterms:modified xsi:type="dcterms:W3CDTF">2016-11-08T11:47:00Z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0x01010054909BE4E13E034C96E28CB61B6B007F</vt:lpwstr>
  </property>
</Properties>
</file>