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3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9AE7"/>
    <a:srgbClr val="CD95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0"/>
    <p:restoredTop sz="94646"/>
  </p:normalViewPr>
  <p:slideViewPr>
    <p:cSldViewPr snapToGrid="0" snapToObjects="1">
      <p:cViewPr varScale="1">
        <p:scale>
          <a:sx n="84" d="100"/>
          <a:sy n="84" d="100"/>
        </p:scale>
        <p:origin x="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viewProps" Target="viewProps.xml"/><Relationship Id="rId8" Type="http://schemas.openxmlformats.org/officeDocument/2006/relationships/slide" Target="slides/slide7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presProps" Target="presProps.xml"/><Relationship Id="rId7" Type="http://schemas.openxmlformats.org/officeDocument/2006/relationships/slide" Target="slides/slide6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7F5832-A0AF-5E47-BCA7-D7C5D72C10EC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076259-B929-DA46-86D3-5C5509B97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929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76259-B929-DA46-86D3-5C5509B97CA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454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76259-B929-DA46-86D3-5C5509B97CA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570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076259-B929-DA46-86D3-5C5509B97CA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505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48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115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520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974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416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923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47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5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284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25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99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A0D3F-84E5-7146-9B62-5A4C62520958}" type="datetimeFigureOut">
              <a:rPr lang="ru-RU" smtClean="0"/>
              <a:t>22.10.2019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DEB94-8E4F-A740-BA42-FBF6FB13EB4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68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3181" y="2346092"/>
            <a:ext cx="10177668" cy="2387600"/>
          </a:xfrm>
        </p:spPr>
        <p:txBody>
          <a:bodyPr>
            <a:noAutofit/>
          </a:bodyPr>
          <a:lstStyle/>
          <a:p>
            <a:r>
              <a:rPr lang="ru-RU" sz="6600" dirty="0" smtClean="0">
                <a:latin typeface="DIN Condensed" charset="0"/>
                <a:ea typeface="DIN Condensed" charset="0"/>
                <a:cs typeface="DIN Condensed" charset="0"/>
              </a:rPr>
              <a:t>Календарный план Студенческого совета юридического факультета </a:t>
            </a:r>
            <a:br>
              <a:rPr lang="ru-RU" sz="6600" dirty="0" smtClean="0">
                <a:latin typeface="DIN Condensed" charset="0"/>
                <a:ea typeface="DIN Condensed" charset="0"/>
                <a:cs typeface="DIN Condensed" charset="0"/>
              </a:rPr>
            </a:br>
            <a:r>
              <a:rPr lang="ru-RU" sz="6600" dirty="0" smtClean="0">
                <a:latin typeface="DIN Condensed" charset="0"/>
                <a:ea typeface="DIN Condensed" charset="0"/>
                <a:cs typeface="DIN Condensed" charset="0"/>
              </a:rPr>
              <a:t>на 2019-2020</a:t>
            </a:r>
            <a:endParaRPr lang="ru-RU" sz="6600" dirty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795130" cy="3840480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" name="Прямая соединительная линия 4"/>
          <p:cNvCxnSpPr>
            <a:endCxn id="4" idx="2"/>
          </p:cNvCxnSpPr>
          <p:nvPr/>
        </p:nvCxnSpPr>
        <p:spPr>
          <a:xfrm flipH="1" flipV="1">
            <a:off x="397565" y="3840480"/>
            <a:ext cx="2" cy="30175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0972800" y="2609385"/>
            <a:ext cx="1219200" cy="4248615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825" y="0"/>
            <a:ext cx="2289175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7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4817327" cy="892098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V="1">
            <a:off x="516835" y="931289"/>
            <a:ext cx="10990" cy="60785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2000" y="140374"/>
            <a:ext cx="111541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 smtClean="0">
                <a:latin typeface="+mj-lt"/>
                <a:ea typeface="DIN Condensed" charset="0"/>
                <a:cs typeface="DIN Condensed" charset="0"/>
              </a:rPr>
              <a:t>Направления работы студенческого совета факультета   </a:t>
            </a:r>
            <a:endParaRPr lang="ru-RU" sz="3400" b="1" dirty="0">
              <a:latin typeface="+mj-lt"/>
              <a:ea typeface="DIN Condensed" charset="0"/>
              <a:cs typeface="DIN Condensed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44661" y="1500405"/>
            <a:ext cx="2791359" cy="2536336"/>
          </a:xfrm>
          <a:prstGeom prst="ellipse">
            <a:avLst/>
          </a:prstGeom>
          <a:solidFill>
            <a:srgbClr val="AE9AE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/>
                </a:solidFill>
                <a:latin typeface="+mj-lt"/>
                <a:ea typeface="DIN Condensed" charset="0"/>
                <a:cs typeface="DIN Condensed" charset="0"/>
              </a:rPr>
              <a:t>Учебная работа</a:t>
            </a:r>
          </a:p>
        </p:txBody>
      </p:sp>
      <p:sp>
        <p:nvSpPr>
          <p:cNvPr id="16" name="Овал 15"/>
          <p:cNvSpPr/>
          <p:nvPr/>
        </p:nvSpPr>
        <p:spPr>
          <a:xfrm>
            <a:off x="4817326" y="3708346"/>
            <a:ext cx="2899318" cy="2670151"/>
          </a:xfrm>
          <a:prstGeom prst="ellipse">
            <a:avLst/>
          </a:prstGeom>
          <a:solidFill>
            <a:srgbClr val="AE9AE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4962292" y="4443256"/>
            <a:ext cx="26093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+mj-lt"/>
                <a:ea typeface="DIN Condensed" charset="0"/>
                <a:cs typeface="DIN Condensed" charset="0"/>
              </a:rPr>
              <a:t>Социальная работа </a:t>
            </a:r>
            <a:endParaRPr lang="ru-RU" sz="3600" dirty="0">
              <a:latin typeface="+mj-lt"/>
              <a:ea typeface="DIN Condensed" charset="0"/>
              <a:cs typeface="DIN Condensed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8697949" y="1500405"/>
            <a:ext cx="2921621" cy="2536336"/>
          </a:xfrm>
          <a:prstGeom prst="ellipse">
            <a:avLst/>
          </a:prstGeom>
          <a:solidFill>
            <a:srgbClr val="AE9AE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8730660" y="2229964"/>
            <a:ext cx="28889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+mj-lt"/>
                <a:ea typeface="DIN Condensed" charset="0"/>
                <a:cs typeface="DIN Condensed" charset="0"/>
              </a:rPr>
              <a:t>Внеаудиторная работа</a:t>
            </a:r>
            <a:endParaRPr lang="ru-RU" sz="3200" dirty="0">
              <a:latin typeface="+mj-lt"/>
              <a:ea typeface="DIN Condensed" charset="0"/>
              <a:cs typeface="DIN Condensed" charset="0"/>
            </a:endParaRPr>
          </a:p>
        </p:txBody>
      </p:sp>
      <p:sp>
        <p:nvSpPr>
          <p:cNvPr id="59" name="Двойная стрелка влево/вправо 58"/>
          <p:cNvSpPr/>
          <p:nvPr/>
        </p:nvSpPr>
        <p:spPr>
          <a:xfrm>
            <a:off x="4962292" y="2358887"/>
            <a:ext cx="2609386" cy="569843"/>
          </a:xfrm>
          <a:prstGeom prst="leftRightArrow">
            <a:avLst/>
          </a:prstGeom>
          <a:solidFill>
            <a:srgbClr val="AE9AE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Двойная стрелка влево/вправо 59"/>
          <p:cNvSpPr/>
          <p:nvPr/>
        </p:nvSpPr>
        <p:spPr>
          <a:xfrm rot="2724088">
            <a:off x="2155369" y="4820338"/>
            <a:ext cx="2029573" cy="650434"/>
          </a:xfrm>
          <a:prstGeom prst="leftRightArrow">
            <a:avLst/>
          </a:prstGeom>
          <a:solidFill>
            <a:srgbClr val="AE9AE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Двойная стрелка влево/вправо 60"/>
          <p:cNvSpPr/>
          <p:nvPr/>
        </p:nvSpPr>
        <p:spPr>
          <a:xfrm rot="7930002">
            <a:off x="8170478" y="4799219"/>
            <a:ext cx="1985281" cy="650434"/>
          </a:xfrm>
          <a:prstGeom prst="leftRightArrow">
            <a:avLst/>
          </a:prstGeom>
          <a:solidFill>
            <a:srgbClr val="AE9AE7">
              <a:alpha val="5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075" y="107238"/>
            <a:ext cx="2289175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1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795130" cy="4059044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0972800" y="2609385"/>
            <a:ext cx="1219200" cy="4248615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>
            <a:endCxn id="2" idx="2"/>
          </p:cNvCxnSpPr>
          <p:nvPr/>
        </p:nvCxnSpPr>
        <p:spPr>
          <a:xfrm flipH="1" flipV="1">
            <a:off x="397565" y="4059045"/>
            <a:ext cx="3879" cy="29885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07168" y="123246"/>
            <a:ext cx="7466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DIN Condensed" charset="0"/>
                <a:ea typeface="DIN Condensed" charset="0"/>
                <a:cs typeface="DIN Condensed" charset="0"/>
              </a:rPr>
              <a:t> </a:t>
            </a:r>
            <a:r>
              <a:rPr lang="ru-RU" sz="4400" b="1" dirty="0" smtClean="0">
                <a:latin typeface="+mj-lt"/>
                <a:ea typeface="DIN Condensed" charset="0"/>
                <a:cs typeface="DIN Condensed" charset="0"/>
              </a:rPr>
              <a:t>Учебное направление. Осень </a:t>
            </a:r>
            <a:endParaRPr lang="ru-RU" sz="4400" b="1" dirty="0">
              <a:latin typeface="+mj-lt"/>
              <a:ea typeface="DIN Condensed" charset="0"/>
              <a:cs typeface="DIN Condensed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9933" y="1132057"/>
            <a:ext cx="2941983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Сентябрь</a:t>
            </a:r>
          </a:p>
          <a:p>
            <a:pPr algn="ctr"/>
            <a:endParaRPr lang="ru-RU" sz="2400" dirty="0" smtClean="0">
              <a:latin typeface="DIN Condensed" charset="0"/>
              <a:ea typeface="DIN Condensed" charset="0"/>
              <a:cs typeface="DIN Condensed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/>
              <a:t>Сбор </a:t>
            </a:r>
            <a:r>
              <a:rPr lang="ru-RU" dirty="0"/>
              <a:t>информации о пересдачах студентов по итогам </a:t>
            </a:r>
            <a:r>
              <a:rPr lang="ru-RU" dirty="0" smtClean="0"/>
              <a:t>летней </a:t>
            </a:r>
            <a:r>
              <a:rPr lang="ru-RU" dirty="0"/>
              <a:t>сессии посредством взаимодействия со старостами </a:t>
            </a:r>
            <a:r>
              <a:rPr lang="ru-RU" dirty="0" smtClean="0"/>
              <a:t>учебных групп</a:t>
            </a:r>
          </a:p>
          <a:p>
            <a:pPr marL="285750" indent="-285750">
              <a:buFontTx/>
              <a:buChar char="-"/>
            </a:pPr>
            <a:r>
              <a:rPr lang="ru-RU" dirty="0"/>
              <a:t>анализ собранных данных и помощь студентам в ликвидации академических задолженностей по итогам </a:t>
            </a:r>
            <a:r>
              <a:rPr lang="ru-RU" dirty="0" smtClean="0"/>
              <a:t>летней </a:t>
            </a:r>
            <a:r>
              <a:rPr lang="ru-RU" dirty="0"/>
              <a:t>сессии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386469" y="1132057"/>
            <a:ext cx="2824813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Октябрь</a:t>
            </a:r>
          </a:p>
          <a:p>
            <a:pPr algn="ctr"/>
            <a:r>
              <a:rPr lang="ru-RU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Анализ аттестационного среза от координаторов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Помощь студентам в подготовке к ТКУ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 </a:t>
            </a:r>
            <a:r>
              <a:rPr lang="ru-RU" dirty="0"/>
              <a:t>проведение дополнительных занятий по </a:t>
            </a:r>
            <a:r>
              <a:rPr lang="ru-RU" dirty="0" smtClean="0"/>
              <a:t>отдельным </a:t>
            </a:r>
            <a:r>
              <a:rPr lang="ru-RU" dirty="0"/>
              <a:t>дисциплинам в случае наличия потребности и запроса студентов, а также </a:t>
            </a:r>
            <a:r>
              <a:rPr lang="ru-RU" dirty="0" smtClean="0"/>
              <a:t>взаимодействие </a:t>
            </a:r>
            <a:r>
              <a:rPr lang="ru-RU" dirty="0"/>
              <a:t>с Учебным комитетом в данном вопросе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45819" y="1132057"/>
            <a:ext cx="30924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Ноябрь</a:t>
            </a:r>
          </a:p>
          <a:p>
            <a:endParaRPr lang="ru-RU" sz="2400" dirty="0">
              <a:latin typeface="DIN Condensed" charset="0"/>
              <a:ea typeface="DIN Condensed" charset="0"/>
              <a:cs typeface="DIN Condensed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/>
              <a:t>сбор </a:t>
            </a:r>
            <a:r>
              <a:rPr lang="ru-RU" dirty="0"/>
              <a:t>информации о не аттестациях студентов в ходе ноябрьского ТКУ посредством взаимодействия со старостами и координаторами учебных групп</a:t>
            </a:r>
            <a:r>
              <a:rPr lang="ru-RU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dirty="0"/>
              <a:t>анализ собранных данных, взаимодействие социально-учебного направления с отстающими студентами в индивидуальном порядке по итогам ноябрьского ТКУ</a:t>
            </a:r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825" y="0"/>
            <a:ext cx="2289175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7298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791415" cy="1159727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2592173" y="195142"/>
            <a:ext cx="7715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+mj-lt"/>
                <a:ea typeface="DIN Condensed" charset="0"/>
                <a:cs typeface="DIN Condensed" charset="0"/>
              </a:rPr>
              <a:t>Учебное направление. </a:t>
            </a:r>
            <a:r>
              <a:rPr lang="ru-RU" sz="4400" b="1" dirty="0" smtClean="0">
                <a:latin typeface="+mj-lt"/>
                <a:ea typeface="DIN Condensed" charset="0"/>
                <a:cs typeface="DIN Condensed" charset="0"/>
              </a:rPr>
              <a:t>Зим</a:t>
            </a:r>
            <a:r>
              <a:rPr lang="ru-RU" sz="4400" b="1" dirty="0" smtClean="0">
                <a:latin typeface="+mj-lt"/>
                <a:ea typeface="DIN Condensed" charset="0"/>
                <a:cs typeface="DIN Condensed" charset="0"/>
              </a:rPr>
              <a:t>а</a:t>
            </a:r>
            <a:endParaRPr lang="ru-RU" sz="4400" b="1" dirty="0">
              <a:latin typeface="+mj-lt"/>
              <a:ea typeface="DIN Condensed" charset="0"/>
              <a:cs typeface="DIN Condensed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1307" y="1456520"/>
            <a:ext cx="322173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Декабрь</a:t>
            </a:r>
          </a:p>
          <a:p>
            <a:pPr algn="ctr"/>
            <a:endParaRPr lang="ru-RU" sz="2400" dirty="0" smtClean="0">
              <a:latin typeface="DIN Condensed" charset="0"/>
              <a:ea typeface="DIN Condensed" charset="0"/>
              <a:cs typeface="DIN Condensed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/>
              <a:t>Сбор </a:t>
            </a:r>
            <a:r>
              <a:rPr lang="ru-RU" dirty="0"/>
              <a:t>информации о пересдачах студентов по итогам </a:t>
            </a:r>
            <a:r>
              <a:rPr lang="ru-RU" dirty="0" smtClean="0"/>
              <a:t>летней </a:t>
            </a:r>
            <a:r>
              <a:rPr lang="ru-RU" dirty="0"/>
              <a:t>сессии посредством взаимодействия со старостами </a:t>
            </a:r>
            <a:r>
              <a:rPr lang="ru-RU" dirty="0" smtClean="0"/>
              <a:t>учебных групп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Проведение </a:t>
            </a:r>
            <a:r>
              <a:rPr lang="ru-RU" dirty="0"/>
              <a:t>дополнительных занятий по отдельных дисциплинам в случае наличия потребности и запроса студентов, а также взаимодействий с Учебным комитетом в данном вопросе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45488" y="1456520"/>
            <a:ext cx="2808572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Январь </a:t>
            </a:r>
          </a:p>
          <a:p>
            <a:pPr algn="ctr"/>
            <a:r>
              <a:rPr lang="ru-RU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dirty="0"/>
              <a:t>С</a:t>
            </a:r>
            <a:r>
              <a:rPr lang="ru-RU" dirty="0" smtClean="0"/>
              <a:t>бор </a:t>
            </a:r>
            <a:r>
              <a:rPr lang="ru-RU" dirty="0"/>
              <a:t>информации о пересдачах студентов по итогам зимней сессии посредством взаимодействия со старостами и координаторами учебных </a:t>
            </a:r>
            <a:r>
              <a:rPr lang="ru-RU" dirty="0" smtClean="0"/>
              <a:t>групп</a:t>
            </a:r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96508" y="1456520"/>
            <a:ext cx="309244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Февраль</a:t>
            </a:r>
          </a:p>
          <a:p>
            <a:endParaRPr lang="ru-RU" sz="2400" dirty="0">
              <a:latin typeface="DIN Condensed" charset="0"/>
              <a:ea typeface="DIN Condensed" charset="0"/>
              <a:cs typeface="DIN Condensed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/>
              <a:t>Анализ </a:t>
            </a:r>
            <a:r>
              <a:rPr lang="ru-RU" dirty="0"/>
              <a:t>собранных данных и помощь студентам в ликвидации академических задолженностей по итогам зимней сессии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825" y="0"/>
            <a:ext cx="2289175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6784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405055" cy="3100038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 flipV="1">
            <a:off x="702526" y="3100039"/>
            <a:ext cx="1" cy="3757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04504" y="132700"/>
            <a:ext cx="7069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+mj-lt"/>
                <a:ea typeface="DIN Condensed" charset="0"/>
                <a:cs typeface="DIN Condensed" charset="0"/>
              </a:rPr>
              <a:t>Учебное направление. Весна  </a:t>
            </a:r>
            <a:endParaRPr lang="ru-RU" sz="4400" b="1" dirty="0">
              <a:latin typeface="+mj-lt"/>
              <a:ea typeface="DIN Condensed" charset="0"/>
              <a:cs typeface="DIN Condensed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866" y="1331452"/>
            <a:ext cx="294198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Март</a:t>
            </a:r>
          </a:p>
          <a:p>
            <a:endParaRPr lang="ru-RU" sz="2400" dirty="0" smtClean="0">
              <a:latin typeface="DIN Condensed" charset="0"/>
              <a:ea typeface="DIN Condensed" charset="0"/>
              <a:cs typeface="DIN Condensed" charset="0"/>
            </a:endParaRPr>
          </a:p>
          <a:p>
            <a:r>
              <a:rPr lang="ru-RU" dirty="0" smtClean="0">
                <a:ea typeface="DIN Condensed" charset="0"/>
                <a:cs typeface="DIN Condensed" charset="0"/>
              </a:rPr>
              <a:t>-  Анализ аттестационного среза от координаторов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Помощь </a:t>
            </a:r>
            <a:r>
              <a:rPr lang="ru-RU" dirty="0"/>
              <a:t>студентам в подготовке к ТКУ в </a:t>
            </a:r>
            <a:r>
              <a:rPr lang="ru-RU" dirty="0" smtClean="0"/>
              <a:t>апреле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проведение дополнительных занятий по </a:t>
            </a:r>
            <a:r>
              <a:rPr lang="ru-RU" dirty="0" smtClean="0"/>
              <a:t>отдельным </a:t>
            </a:r>
            <a:r>
              <a:rPr lang="ru-RU" dirty="0" smtClean="0"/>
              <a:t>дисциплинам в случае наличия потребности и запроса студентов, а также </a:t>
            </a:r>
            <a:r>
              <a:rPr lang="ru-RU" dirty="0" smtClean="0"/>
              <a:t>взаимодействие </a:t>
            </a:r>
            <a:r>
              <a:rPr lang="ru-RU" dirty="0" smtClean="0"/>
              <a:t>с Учебным комитетом в данном вопросе</a:t>
            </a:r>
          </a:p>
          <a:p>
            <a:pPr marL="285750" indent="-285750">
              <a:buFontTx/>
              <a:buChar char="-"/>
            </a:pPr>
            <a:endParaRPr lang="ru-RU" dirty="0" smtClean="0">
              <a:ea typeface="DIN Condensed" charset="0"/>
              <a:cs typeface="DIN Condensed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49565" y="1331452"/>
            <a:ext cx="28248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Апрель </a:t>
            </a:r>
          </a:p>
          <a:p>
            <a:pPr algn="ctr"/>
            <a:r>
              <a:rPr lang="ru-RU" dirty="0" smtClean="0"/>
              <a:t> </a:t>
            </a:r>
          </a:p>
          <a:p>
            <a:r>
              <a:rPr lang="ru-RU" dirty="0" smtClean="0"/>
              <a:t>- Сбор </a:t>
            </a:r>
            <a:r>
              <a:rPr lang="ru-RU" dirty="0"/>
              <a:t>информации о не аттестациях студентов в ходе апрельского ТКУ посредством взаимодействия со старостами и координаторами учебных групп</a:t>
            </a:r>
            <a:endParaRPr lang="ru-RU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8205359" y="1331452"/>
            <a:ext cx="30924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Май </a:t>
            </a:r>
          </a:p>
          <a:p>
            <a:endParaRPr lang="ru-RU" sz="2400" dirty="0">
              <a:latin typeface="DIN Condensed" charset="0"/>
              <a:ea typeface="DIN Condensed" charset="0"/>
              <a:cs typeface="DIN Condensed" charset="0"/>
            </a:endParaRPr>
          </a:p>
          <a:p>
            <a:r>
              <a:rPr lang="ru-RU" dirty="0" smtClean="0"/>
              <a:t>- Анализ </a:t>
            </a:r>
            <a:r>
              <a:rPr lang="ru-RU" dirty="0"/>
              <a:t>собранных данных, взаимодействие социально-учебного направления с отстающими студентами в индивидуальном порядке по итогам апрельского </a:t>
            </a:r>
            <a:r>
              <a:rPr lang="ru-RU" dirty="0" smtClean="0"/>
              <a:t>ТКУ</a:t>
            </a:r>
            <a:r>
              <a:rPr lang="ru-RU" dirty="0"/>
              <a:t> </a:t>
            </a:r>
          </a:p>
          <a:p>
            <a:r>
              <a:rPr lang="ru-RU" dirty="0"/>
              <a:t>- </a:t>
            </a:r>
            <a:r>
              <a:rPr lang="ru-RU" dirty="0" smtClean="0"/>
              <a:t>Помощь </a:t>
            </a:r>
            <a:r>
              <a:rPr lang="ru-RU" dirty="0"/>
              <a:t>студентам в подготовке к летней сессии</a:t>
            </a: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825" y="0"/>
            <a:ext cx="2289175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93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405055" cy="6857999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02527" y="171358"/>
            <a:ext cx="7069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+mj-lt"/>
                <a:ea typeface="DIN Condensed" charset="0"/>
                <a:cs typeface="DIN Condensed" charset="0"/>
              </a:rPr>
              <a:t>Учебное направление. Лето   </a:t>
            </a:r>
            <a:endParaRPr lang="ru-RU" sz="4400" b="1" dirty="0">
              <a:latin typeface="+mj-lt"/>
              <a:ea typeface="DIN Condensed" charset="0"/>
              <a:cs typeface="DIN Condensed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20272" y="1429565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0" i="0" u="none" strike="noStrike" dirty="0" smtClean="0">
                <a:solidFill>
                  <a:srgbClr val="000000"/>
                </a:solidFill>
                <a:effectLst/>
                <a:latin typeface="DIN Condensed" charset="0"/>
                <a:ea typeface="DIN Condensed" charset="0"/>
                <a:cs typeface="DIN Condensed" charset="0"/>
              </a:rPr>
              <a:t>Июнь/Июль/Август</a:t>
            </a:r>
          </a:p>
          <a:p>
            <a:endParaRPr lang="ru-RU" b="0" i="0" u="none" strike="noStrike" dirty="0" smtClean="0">
              <a:solidFill>
                <a:srgbClr val="000000"/>
              </a:solidFill>
              <a:effectLst/>
              <a:latin typeface="-webkit-standard" charset="0"/>
            </a:endParaRPr>
          </a:p>
          <a:p>
            <a:pPr marL="285750" indent="-285750">
              <a:buFontTx/>
              <a:buChar char="-"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-webkit-standard" charset="0"/>
              </a:rPr>
              <a:t>Сбор информации о пересдачах студентов по итогам летней сессии посредством взаимодействия со старостами и координаторами учебных групп</a:t>
            </a:r>
          </a:p>
          <a:p>
            <a:pPr marL="285750" indent="-285750">
              <a:buFontTx/>
              <a:buChar char="-"/>
            </a:pPr>
            <a:endParaRPr lang="ru-RU" b="0" i="0" u="none" strike="noStrike" dirty="0" smtClean="0">
              <a:solidFill>
                <a:srgbClr val="000000"/>
              </a:solidFill>
              <a:effectLst/>
              <a:latin typeface="-webkit-standard" charset="0"/>
            </a:endParaRPr>
          </a:p>
          <a:p>
            <a:pPr marL="285750" indent="-285750">
              <a:buFontTx/>
              <a:buChar char="-"/>
            </a:pP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-webkit-standard" charset="0"/>
              </a:rPr>
              <a:t>Анализ собранных данных и помощь отстающим студентам в ликвидации академических задолженностей по итогам летней сессии.</a:t>
            </a:r>
          </a:p>
          <a:p>
            <a:pPr marL="285750" indent="-285750">
              <a:buFontTx/>
              <a:buChar char="-"/>
            </a:pPr>
            <a:endParaRPr lang="ru-RU" b="0" i="0" u="none" strike="noStrike" dirty="0" smtClean="0">
              <a:solidFill>
                <a:srgbClr val="000000"/>
              </a:solidFill>
              <a:effectLst/>
              <a:latin typeface="-webkit-standard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189720" y="4783872"/>
            <a:ext cx="3002280" cy="2074127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2825" y="0"/>
            <a:ext cx="2289175" cy="1569720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>
            <a:endCxn id="7" idx="2"/>
          </p:cNvCxnSpPr>
          <p:nvPr/>
        </p:nvCxnSpPr>
        <p:spPr>
          <a:xfrm flipH="1" flipV="1">
            <a:off x="11047413" y="1569720"/>
            <a:ext cx="47208" cy="32469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0284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940311" cy="1457739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 flipV="1">
            <a:off x="702526" y="3100039"/>
            <a:ext cx="1" cy="37579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479766" y="222228"/>
            <a:ext cx="6429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+mj-lt"/>
                <a:ea typeface="DIN Condensed" charset="0"/>
                <a:cs typeface="DIN Condensed" charset="0"/>
              </a:rPr>
              <a:t>Социальное направление </a:t>
            </a:r>
            <a:endParaRPr lang="ru-RU" sz="4400" b="1" dirty="0">
              <a:latin typeface="+mj-lt"/>
              <a:ea typeface="DIN Condensed" charset="0"/>
              <a:cs typeface="DIN Condensed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26273" y="3441681"/>
            <a:ext cx="30888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Осень </a:t>
            </a:r>
          </a:p>
          <a:p>
            <a:endParaRPr lang="ru-RU" sz="2400" dirty="0" smtClean="0">
              <a:latin typeface="DIN Condensed" charset="0"/>
              <a:ea typeface="DIN Condensed" charset="0"/>
              <a:cs typeface="DIN Condensed" charset="0"/>
            </a:endParaRPr>
          </a:p>
          <a:p>
            <a:r>
              <a:rPr lang="ru-RU" dirty="0"/>
              <a:t>- </a:t>
            </a:r>
            <a:r>
              <a:rPr lang="ru-RU" dirty="0" smtClean="0"/>
              <a:t>Работа </a:t>
            </a:r>
            <a:r>
              <a:rPr lang="ru-RU" dirty="0"/>
              <a:t>по адаптации в университетской среде с первокурсниками Юридического факультета; </a:t>
            </a:r>
          </a:p>
          <a:p>
            <a:r>
              <a:rPr lang="ru-RU" dirty="0"/>
              <a:t>- </a:t>
            </a:r>
            <a:r>
              <a:rPr lang="ru-RU" dirty="0" smtClean="0"/>
              <a:t>Работа </a:t>
            </a:r>
            <a:r>
              <a:rPr lang="ru-RU" dirty="0"/>
              <a:t>по адаптации в университетской среде с иностранными студентами Юридического факультета</a:t>
            </a:r>
          </a:p>
          <a:p>
            <a:endParaRPr lang="ru-RU" sz="2400" dirty="0" smtClean="0">
              <a:latin typeface="DIN Condensed" charset="0"/>
              <a:ea typeface="DIN Condensed" charset="0"/>
              <a:cs typeface="DIN Condense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4238" y="3441681"/>
            <a:ext cx="282481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Зима</a:t>
            </a:r>
          </a:p>
          <a:p>
            <a:pPr algn="ctr"/>
            <a:r>
              <a:rPr lang="ru-RU" dirty="0" smtClean="0"/>
              <a:t> </a:t>
            </a:r>
          </a:p>
          <a:p>
            <a:r>
              <a:rPr lang="ru-RU" dirty="0" smtClean="0"/>
              <a:t>- </a:t>
            </a:r>
            <a:r>
              <a:rPr lang="ru-RU" dirty="0"/>
              <a:t>мониторинг ситуации со столовой Рязанском проспекте (арендатор установил завышенную цену на комплексные обеды)</a:t>
            </a:r>
            <a:endParaRPr lang="ru-RU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458121" y="3441681"/>
            <a:ext cx="282481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Весна </a:t>
            </a:r>
          </a:p>
          <a:p>
            <a:pPr algn="ctr"/>
            <a:r>
              <a:rPr lang="ru-RU" dirty="0" smtClean="0"/>
              <a:t> </a:t>
            </a:r>
          </a:p>
          <a:p>
            <a:r>
              <a:rPr lang="ru-RU" dirty="0" smtClean="0"/>
              <a:t>- Проведение </a:t>
            </a:r>
            <a:r>
              <a:rPr lang="ru-RU" dirty="0"/>
              <a:t>благотворительных акций и экологических мероприятий, направленных на сохранение природы и защиту окружающей среды</a:t>
            </a:r>
            <a:endParaRPr lang="ru-RU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1341702" y="1711046"/>
            <a:ext cx="97498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000000"/>
                </a:solidFill>
                <a:latin typeface="-webkit-standard" charset="0"/>
              </a:rPr>
              <a:t>Г</a:t>
            </a: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-webkit-standard" charset="0"/>
              </a:rPr>
              <a:t>олосование по вынесению дисциплинарных взысканий отдельным студентам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Проведение </a:t>
            </a:r>
            <a:r>
              <a:rPr lang="ru-RU" dirty="0"/>
              <a:t>профилактической работы со студентами, имеющими дисциплинарные </a:t>
            </a:r>
            <a:r>
              <a:rPr lang="ru-RU" dirty="0" smtClean="0"/>
              <a:t>взыскания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сбор информации о социальных проблемах студентов и решение их активистами социально-учебного направления в индивидуальном порядке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825" y="0"/>
            <a:ext cx="2289175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387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561171" cy="2453267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1864898" y="1"/>
            <a:ext cx="327102" cy="6857999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 flipV="1">
            <a:off x="780585" y="2453269"/>
            <a:ext cx="0" cy="440473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67990" y="234169"/>
            <a:ext cx="74806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+mj-lt"/>
                <a:ea typeface="DIN Condensed" charset="0"/>
                <a:cs typeface="DIN Condensed" charset="0"/>
              </a:rPr>
              <a:t>Внеаудиторная деятельность </a:t>
            </a:r>
            <a:endParaRPr lang="ru-RU" sz="4400" b="1" dirty="0">
              <a:latin typeface="+mj-lt"/>
              <a:ea typeface="DIN Condensed" charset="0"/>
              <a:cs typeface="DIN Condensed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47385" y="1793312"/>
            <a:ext cx="89507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rgbClr val="000000"/>
                </a:solidFill>
                <a:latin typeface="-webkit-standard" charset="0"/>
              </a:rPr>
              <a:t>О</a:t>
            </a: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-webkit-standard" charset="0"/>
              </a:rPr>
              <a:t>рганизация интеллектуальных, патриотических, спортивных, воспитательных и иных, развивающих </a:t>
            </a:r>
            <a:r>
              <a:rPr lang="ru-RU" b="0" i="0" u="none" strike="noStrike" dirty="0" err="1" smtClean="0">
                <a:solidFill>
                  <a:srgbClr val="000000"/>
                </a:solidFill>
                <a:effectLst/>
                <a:latin typeface="-webkit-standard" charset="0"/>
              </a:rPr>
              <a:t>надпрофессиональные</a:t>
            </a:r>
            <a:r>
              <a:rPr lang="ru-RU" b="0" i="0" u="none" strike="noStrike" dirty="0" smtClean="0">
                <a:solidFill>
                  <a:srgbClr val="000000"/>
                </a:solidFill>
                <a:effectLst/>
                <a:latin typeface="-webkit-standard" charset="0"/>
              </a:rPr>
              <a:t> компетенции мероприятий во внеаудиторной время</a:t>
            </a:r>
          </a:p>
          <a:p>
            <a:pPr marL="285750" indent="-285750">
              <a:buFontTx/>
              <a:buChar char="-"/>
            </a:pPr>
            <a:endParaRPr lang="ru-RU" b="0" i="0" u="none" strike="noStrike" dirty="0" smtClean="0">
              <a:solidFill>
                <a:srgbClr val="000000"/>
              </a:solidFill>
              <a:effectLst/>
              <a:latin typeface="-webkit-standard" charset="0"/>
            </a:endParaRPr>
          </a:p>
          <a:p>
            <a:pPr marL="285750" indent="-285750">
              <a:buFontTx/>
              <a:buChar char="-"/>
            </a:pPr>
            <a:r>
              <a:rPr lang="ru-RU" dirty="0"/>
              <a:t>П</a:t>
            </a:r>
            <a:r>
              <a:rPr lang="ru-RU" dirty="0" smtClean="0"/>
              <a:t>опуляризация </a:t>
            </a:r>
            <a:r>
              <a:rPr lang="ru-RU" dirty="0"/>
              <a:t>здорового образа жизни среди студентов, участие в спортивных мероприятиях Финансового </a:t>
            </a:r>
            <a:r>
              <a:rPr lang="ru-RU" dirty="0" smtClean="0"/>
              <a:t>университета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r>
              <a:rPr lang="ru-RU" dirty="0"/>
              <a:t>помощь Финансовому университету в организации крупных университетских мероприятий: Международный день студента, Дебют первокурсника 2019, Школа Актива 2019, Новогодний балл Финансового университета, Школа Актива 2.0, проект «</a:t>
            </a:r>
            <a:r>
              <a:rPr lang="ru-RU" dirty="0" err="1"/>
              <a:t>Urban</a:t>
            </a:r>
            <a:r>
              <a:rPr lang="ru-RU" dirty="0"/>
              <a:t> </a:t>
            </a:r>
            <a:r>
              <a:rPr lang="ru-RU" dirty="0" err="1"/>
              <a:t>Fest</a:t>
            </a:r>
            <a:r>
              <a:rPr lang="ru-RU" dirty="0"/>
              <a:t>» проект «</a:t>
            </a:r>
            <a:r>
              <a:rPr lang="ru-RU" dirty="0" err="1"/>
              <a:t>Координаторство</a:t>
            </a:r>
            <a:r>
              <a:rPr lang="ru-RU" dirty="0"/>
              <a:t>»</a:t>
            </a: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pPr marL="285750" indent="-285750">
              <a:buFontTx/>
              <a:buChar char="-"/>
            </a:pPr>
            <a:endParaRPr lang="ru-RU" dirty="0"/>
          </a:p>
          <a:p>
            <a:pPr marL="285750" indent="-285750">
              <a:buFontTx/>
              <a:buChar char="-"/>
            </a:pPr>
            <a:endParaRPr lang="ru-RU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3510" y="0"/>
            <a:ext cx="2289175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23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1"/>
            <a:ext cx="1405055" cy="1405054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V="1">
            <a:off x="684102" y="1405055"/>
            <a:ext cx="29575" cy="36421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11149" y="5047221"/>
            <a:ext cx="1405055" cy="1810779"/>
          </a:xfrm>
          <a:prstGeom prst="rect">
            <a:avLst/>
          </a:prstGeom>
          <a:solidFill>
            <a:srgbClr val="AE9A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785733" y="248137"/>
            <a:ext cx="2941983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Сентябрь</a:t>
            </a:r>
          </a:p>
          <a:p>
            <a:pPr algn="ctr"/>
            <a:endParaRPr lang="ru-RU" sz="2400" dirty="0" smtClean="0">
              <a:latin typeface="DIN Condensed" charset="0"/>
              <a:ea typeface="DIN Condensed" charset="0"/>
              <a:cs typeface="DIN Condensed" charset="0"/>
            </a:endParaRPr>
          </a:p>
          <a:p>
            <a:pPr marL="285750" indent="-285750">
              <a:buFontTx/>
              <a:buChar char="-"/>
            </a:pPr>
            <a:r>
              <a:rPr lang="ru-RU" dirty="0"/>
              <a:t>Адаптационный социально-учебный проект «Привет, студент</a:t>
            </a:r>
            <a:r>
              <a:rPr lang="ru-RU" dirty="0" smtClean="0"/>
              <a:t>!»</a:t>
            </a:r>
          </a:p>
          <a:p>
            <a:pPr marL="285750" indent="-285750">
              <a:buFontTx/>
              <a:buChar char="-"/>
            </a:pPr>
            <a:r>
              <a:rPr lang="ru-RU" dirty="0" err="1"/>
              <a:t>Квест</a:t>
            </a:r>
            <a:r>
              <a:rPr lang="ru-RU" dirty="0"/>
              <a:t> «Тайны Фемиды», направленный на социализацию первокурсников и развитие их профессиональных компетенций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7716" y="248137"/>
            <a:ext cx="28248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Октябрь</a:t>
            </a:r>
          </a:p>
          <a:p>
            <a:pPr algn="ctr"/>
            <a:r>
              <a:rPr lang="ru-RU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ru-RU" dirty="0"/>
              <a:t>Спортивно-оздоровительное мероприятие «Территория выживания</a:t>
            </a:r>
            <a:r>
              <a:rPr lang="ru-RU" dirty="0" smtClean="0"/>
              <a:t>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69699" y="248137"/>
            <a:ext cx="30924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Ноябрь</a:t>
            </a:r>
          </a:p>
          <a:p>
            <a:endParaRPr lang="ru-RU" sz="2400" dirty="0">
              <a:latin typeface="DIN Condensed" charset="0"/>
              <a:ea typeface="DIN Condensed" charset="0"/>
              <a:cs typeface="DIN Condensed" charset="0"/>
            </a:endParaRPr>
          </a:p>
          <a:p>
            <a:pPr marL="285750" indent="-285750">
              <a:buFontTx/>
              <a:buChar char="-"/>
            </a:pPr>
            <a:r>
              <a:rPr lang="ru-RU" dirty="0"/>
              <a:t>Практико-ориентированное мероприятие, направленное на повышение профессиональных компетенций «Юридический дебаты»</a:t>
            </a:r>
            <a:endParaRPr lang="ru-RU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1635272" y="4263282"/>
            <a:ext cx="309244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Март </a:t>
            </a:r>
          </a:p>
          <a:p>
            <a:endParaRPr lang="ru-RU" sz="2400" dirty="0">
              <a:latin typeface="DIN Condensed" charset="0"/>
              <a:ea typeface="DIN Condensed" charset="0"/>
              <a:cs typeface="DIN Condensed" charset="0"/>
            </a:endParaRPr>
          </a:p>
          <a:p>
            <a:pPr marL="285750" indent="-285750">
              <a:buFontTx/>
              <a:buChar char="-"/>
            </a:pPr>
            <a:r>
              <a:rPr lang="ru-RU" dirty="0"/>
              <a:t>Межвузовское мероприятие, направленное на развитие ораторского мастерства «Лучший оратор»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46784" y="4263282"/>
            <a:ext cx="29419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Апрель </a:t>
            </a:r>
          </a:p>
          <a:p>
            <a:endParaRPr lang="ru-RU" sz="2400" dirty="0" smtClean="0">
              <a:latin typeface="DIN Condensed" charset="0"/>
              <a:ea typeface="DIN Condensed" charset="0"/>
              <a:cs typeface="DIN Condensed" charset="0"/>
            </a:endParaRPr>
          </a:p>
          <a:p>
            <a:r>
              <a:rPr lang="ru-RU" dirty="0" smtClean="0">
                <a:ea typeface="DIN Condensed" charset="0"/>
                <a:cs typeface="DIN Condensed" charset="0"/>
              </a:rPr>
              <a:t>-  </a:t>
            </a:r>
            <a:r>
              <a:rPr lang="ru-RU" dirty="0"/>
              <a:t>Интеллектуальная игра «</a:t>
            </a:r>
            <a:r>
              <a:rPr lang="ru-RU" dirty="0" err="1"/>
              <a:t>Брейн</a:t>
            </a:r>
            <a:r>
              <a:rPr lang="ru-RU" dirty="0"/>
              <a:t> шторм»</a:t>
            </a:r>
            <a:endParaRPr lang="ru-RU" dirty="0" smtClean="0">
              <a:ea typeface="DIN Condensed" charset="0"/>
              <a:cs typeface="DIN Condensed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07835" y="4263282"/>
            <a:ext cx="309244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DIN Condensed" charset="0"/>
                <a:ea typeface="DIN Condensed" charset="0"/>
                <a:cs typeface="DIN Condensed" charset="0"/>
              </a:rPr>
              <a:t>Май </a:t>
            </a:r>
          </a:p>
          <a:p>
            <a:endParaRPr lang="ru-RU" sz="2400" dirty="0">
              <a:latin typeface="DIN Condensed" charset="0"/>
              <a:ea typeface="DIN Condensed" charset="0"/>
              <a:cs typeface="DIN Condensed" charset="0"/>
            </a:endParaRPr>
          </a:p>
          <a:p>
            <a:r>
              <a:rPr lang="ru-RU" dirty="0" smtClean="0"/>
              <a:t>- </a:t>
            </a:r>
            <a:r>
              <a:rPr lang="ru-RU" dirty="0"/>
              <a:t>Праздничный концерт, посвящённый празднованию «Дня победы»</a:t>
            </a:r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2825" y="0"/>
            <a:ext cx="2289175" cy="156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695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33954D71BDD9540BBA926E43C5BB163" ma:contentTypeVersion="1" ma:contentTypeDescription="Создание документа." ma:contentTypeScope="" ma:versionID="77409ddad1ac7fa0f37e87a032d0575a">
  <xsd:schema xmlns:xsd="http://www.w3.org/2001/XMLSchema" xmlns:xs="http://www.w3.org/2001/XMLSchema" xmlns:p="http://schemas.microsoft.com/office/2006/metadata/properties" xmlns:ns2="b545a042-29c2-4f0a-932d-d96c064ae9ed" targetNamespace="http://schemas.microsoft.com/office/2006/metadata/properties" ma:root="true" ma:fieldsID="0329678ff4acef0a306ae52ae5bf9457" ns2:_="">
    <xsd:import namespace="b545a042-29c2-4f0a-932d-d96c064ae9e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a042-29c2-4f0a-932d-d96c064a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D529FD-51AE-4A7A-A61F-7B8B192679E8}"/>
</file>

<file path=customXml/itemProps2.xml><?xml version="1.0" encoding="utf-8"?>
<ds:datastoreItem xmlns:ds="http://schemas.openxmlformats.org/officeDocument/2006/customXml" ds:itemID="{33FAB4AC-9A18-4BB8-B6F3-4A0802C2AFCA}"/>
</file>

<file path=customXml/itemProps3.xml><?xml version="1.0" encoding="utf-8"?>
<ds:datastoreItem xmlns:ds="http://schemas.openxmlformats.org/officeDocument/2006/customXml" ds:itemID="{EC797654-0C58-470F-9389-DBE6C999BDA5}"/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555</Words>
  <Application>Microsoft Macintosh PowerPoint</Application>
  <PresentationFormat>Широкоэкранный</PresentationFormat>
  <Paragraphs>94</Paragraphs>
  <Slides>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-webkit-standard</vt:lpstr>
      <vt:lpstr>Calibri</vt:lpstr>
      <vt:lpstr>Calibri Light</vt:lpstr>
      <vt:lpstr>DIN Condensed</vt:lpstr>
      <vt:lpstr>Arial</vt:lpstr>
      <vt:lpstr>Тема Office</vt:lpstr>
      <vt:lpstr>Календарный план Студенческого совета юридического факультета  на 2019-2020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пользователь Microsoft Office</cp:lastModifiedBy>
  <cp:revision>16</cp:revision>
  <dcterms:created xsi:type="dcterms:W3CDTF">2019-10-21T10:54:50Z</dcterms:created>
  <dcterms:modified xsi:type="dcterms:W3CDTF">2019-10-22T14:01:11Z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0x010100033954D71BDD9540BBA926E43C5BB163</vt:lpwstr>
  </property>
</Properties>
</file>