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9" r:id="rId4"/>
    <p:sldId id="275" r:id="rId5"/>
    <p:sldId id="276" r:id="rId6"/>
    <p:sldId id="270" r:id="rId7"/>
    <p:sldId id="277" r:id="rId8"/>
    <p:sldId id="271" r:id="rId9"/>
    <p:sldId id="280" r:id="rId10"/>
    <p:sldId id="268" r:id="rId11"/>
    <p:sldId id="278" r:id="rId12"/>
    <p:sldId id="272" r:id="rId13"/>
    <p:sldId id="282" r:id="rId14"/>
    <p:sldId id="281" r:id="rId15"/>
    <p:sldId id="274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6" autoAdjust="0"/>
    <p:restoredTop sz="81744" autoAdjust="0"/>
  </p:normalViewPr>
  <p:slideViewPr>
    <p:cSldViewPr snapToGrid="0">
      <p:cViewPr>
        <p:scale>
          <a:sx n="50" d="100"/>
          <a:sy n="50" d="100"/>
        </p:scale>
        <p:origin x="61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2020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Онлайн торговля </c:v>
                </c:pt>
                <c:pt idx="1">
                  <c:v>Розничная торговля </c:v>
                </c:pt>
                <c:pt idx="2">
                  <c:v>Производство</c:v>
                </c:pt>
                <c:pt idx="3">
                  <c:v>Дистрибуция</c:v>
                </c:pt>
                <c:pt idx="4">
                  <c:v>Транспорт и логистика 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0.35</c:v>
                </c:pt>
                <c:pt idx="1">
                  <c:v>0.23</c:v>
                </c:pt>
                <c:pt idx="2">
                  <c:v>0.17</c:v>
                </c:pt>
                <c:pt idx="3">
                  <c:v>0.1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0-40A2-A5CD-81E249F8504A}"/>
            </c:ext>
          </c:extLst>
        </c:ser>
        <c:ser>
          <c:idx val="1"/>
          <c:order val="1"/>
          <c:tx>
            <c:v>2015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Онлайн торговля </c:v>
                </c:pt>
                <c:pt idx="1">
                  <c:v>Розничная торговля </c:v>
                </c:pt>
                <c:pt idx="2">
                  <c:v>Производство</c:v>
                </c:pt>
                <c:pt idx="3">
                  <c:v>Дистрибуция</c:v>
                </c:pt>
                <c:pt idx="4">
                  <c:v>Транспорт и логистика </c:v>
                </c:pt>
                <c:pt idx="5">
                  <c:v>Другое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0.01</c:v>
                </c:pt>
                <c:pt idx="1">
                  <c:v>0.53</c:v>
                </c:pt>
                <c:pt idx="2">
                  <c:v>0.11</c:v>
                </c:pt>
                <c:pt idx="3">
                  <c:v>0.17</c:v>
                </c:pt>
                <c:pt idx="4">
                  <c:v>0.15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0-40A2-A5CD-81E249F85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4153144"/>
        <c:axId val="442705400"/>
      </c:barChart>
      <c:catAx>
        <c:axId val="294153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705400"/>
        <c:crosses val="autoZero"/>
        <c:auto val="1"/>
        <c:lblAlgn val="ctr"/>
        <c:lblOffset val="100"/>
        <c:noMultiLvlLbl val="0"/>
      </c:catAx>
      <c:valAx>
        <c:axId val="442705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15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2015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Онлайн торговля</c:v>
                </c:pt>
                <c:pt idx="1">
                  <c:v>Розничная торговля</c:v>
                </c:pt>
                <c:pt idx="2">
                  <c:v>Производство</c:v>
                </c:pt>
                <c:pt idx="3">
                  <c:v>Дистрибуция</c:v>
                </c:pt>
                <c:pt idx="4">
                  <c:v>Транспорт и логистика </c:v>
                </c:pt>
                <c:pt idx="5">
                  <c:v>Другое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0.01</c:v>
                </c:pt>
                <c:pt idx="1">
                  <c:v>0.53</c:v>
                </c:pt>
                <c:pt idx="2">
                  <c:v>0.11</c:v>
                </c:pt>
                <c:pt idx="3">
                  <c:v>0.17</c:v>
                </c:pt>
                <c:pt idx="4">
                  <c:v>0.15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4-4884-A7F7-F4346553D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2705072"/>
        <c:axId val="442703760"/>
      </c:barChart>
      <c:lineChart>
        <c:grouping val="standard"/>
        <c:varyColors val="0"/>
        <c:ser>
          <c:idx val="0"/>
          <c:order val="0"/>
          <c:tx>
            <c:v>2020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Лист1!$A$2:$A$7</c:f>
              <c:strCache>
                <c:ptCount val="6"/>
                <c:pt idx="0">
                  <c:v>Онлайн торговля</c:v>
                </c:pt>
                <c:pt idx="1">
                  <c:v>Розничная торговля</c:v>
                </c:pt>
                <c:pt idx="2">
                  <c:v>Производство</c:v>
                </c:pt>
                <c:pt idx="3">
                  <c:v>Дистрибуция</c:v>
                </c:pt>
                <c:pt idx="4">
                  <c:v>Транспорт и логистика 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0.35</c:v>
                </c:pt>
                <c:pt idx="1">
                  <c:v>0.23</c:v>
                </c:pt>
                <c:pt idx="2">
                  <c:v>0.17</c:v>
                </c:pt>
                <c:pt idx="3">
                  <c:v>0.1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74-4884-A7F7-F4346553D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705072"/>
        <c:axId val="442703760"/>
      </c:lineChart>
      <c:catAx>
        <c:axId val="44270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703760"/>
        <c:crosses val="autoZero"/>
        <c:auto val="1"/>
        <c:lblAlgn val="ctr"/>
        <c:lblOffset val="100"/>
        <c:noMultiLvlLbl val="0"/>
      </c:catAx>
      <c:valAx>
        <c:axId val="4427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70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E9E75-5214-41CA-ABC4-5FED7DF79E9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EE6582-5AC4-46E9-869B-407B21076724}">
      <dgm:prSet/>
      <dgm:spPr/>
      <dgm:t>
        <a:bodyPr/>
        <a:lstStyle/>
        <a:p>
          <a:r>
            <a:rPr lang="ru-RU" dirty="0"/>
            <a:t>Начало-середина 20 века. </a:t>
          </a:r>
        </a:p>
      </dgm:t>
    </dgm:pt>
    <dgm:pt modelId="{92E91495-ECFB-4F33-837B-867537C9D308}" type="parTrans" cxnId="{650A254E-5705-4DD1-A9FE-04BED6E76DCC}">
      <dgm:prSet/>
      <dgm:spPr/>
      <dgm:t>
        <a:bodyPr/>
        <a:lstStyle/>
        <a:p>
          <a:endParaRPr lang="ru-RU"/>
        </a:p>
      </dgm:t>
    </dgm:pt>
    <dgm:pt modelId="{BA3E80E2-37A0-4F83-AE87-40AE66F2338C}" type="sibTrans" cxnId="{650A254E-5705-4DD1-A9FE-04BED6E76DCC}">
      <dgm:prSet/>
      <dgm:spPr/>
      <dgm:t>
        <a:bodyPr/>
        <a:lstStyle/>
        <a:p>
          <a:endParaRPr lang="ru-RU"/>
        </a:p>
      </dgm:t>
    </dgm:pt>
    <dgm:pt modelId="{2977D1CA-266E-438E-914E-47DE01230768}">
      <dgm:prSet/>
      <dgm:spPr/>
      <dgm:t>
        <a:bodyPr/>
        <a:lstStyle/>
        <a:p>
          <a:r>
            <a:rPr lang="ru-RU" dirty="0"/>
            <a:t>Логистика как мера для решения кризиса</a:t>
          </a:r>
        </a:p>
      </dgm:t>
    </dgm:pt>
    <dgm:pt modelId="{50C968F6-4155-4E8F-B697-D0764B55022B}" type="parTrans" cxnId="{5BF8D76F-47DF-4AF5-AE86-122C50B21939}">
      <dgm:prSet/>
      <dgm:spPr/>
      <dgm:t>
        <a:bodyPr/>
        <a:lstStyle/>
        <a:p>
          <a:endParaRPr lang="ru-RU"/>
        </a:p>
      </dgm:t>
    </dgm:pt>
    <dgm:pt modelId="{4E4FC766-6318-47F7-B1BA-292575848E56}" type="sibTrans" cxnId="{5BF8D76F-47DF-4AF5-AE86-122C50B21939}">
      <dgm:prSet/>
      <dgm:spPr/>
      <dgm:t>
        <a:bodyPr/>
        <a:lstStyle/>
        <a:p>
          <a:endParaRPr lang="ru-RU"/>
        </a:p>
      </dgm:t>
    </dgm:pt>
    <dgm:pt modelId="{DC8D4C79-50E5-4B79-88D7-E28AD3BFACFD}">
      <dgm:prSet/>
      <dgm:spPr/>
      <dgm:t>
        <a:bodyPr/>
        <a:lstStyle/>
        <a:p>
          <a:r>
            <a:rPr lang="ru-RU" dirty="0"/>
            <a:t>50–70-е годы XX века. </a:t>
          </a:r>
        </a:p>
      </dgm:t>
    </dgm:pt>
    <dgm:pt modelId="{0E84263D-BA69-43EE-9A37-7391200C1C1C}" type="parTrans" cxnId="{00837807-F522-4BAE-9D08-47898892C1D7}">
      <dgm:prSet/>
      <dgm:spPr/>
      <dgm:t>
        <a:bodyPr/>
        <a:lstStyle/>
        <a:p>
          <a:endParaRPr lang="ru-RU"/>
        </a:p>
      </dgm:t>
    </dgm:pt>
    <dgm:pt modelId="{A6BD652B-5129-4541-A7C5-6BBD67642A54}" type="sibTrans" cxnId="{00837807-F522-4BAE-9D08-47898892C1D7}">
      <dgm:prSet/>
      <dgm:spPr/>
      <dgm:t>
        <a:bodyPr/>
        <a:lstStyle/>
        <a:p>
          <a:endParaRPr lang="ru-RU"/>
        </a:p>
      </dgm:t>
    </dgm:pt>
    <dgm:pt modelId="{2D688AD2-45BB-4773-8AC0-50FD45E0532F}">
      <dgm:prSet/>
      <dgm:spPr/>
      <dgm:t>
        <a:bodyPr/>
        <a:lstStyle/>
        <a:p>
          <a:r>
            <a:rPr lang="ru-RU" dirty="0"/>
            <a:t>Развитие конкуренции: стремление снизить себестоимость товара</a:t>
          </a:r>
        </a:p>
      </dgm:t>
    </dgm:pt>
    <dgm:pt modelId="{BD24B41C-C746-46A3-8DF2-DF73E7FC7FF5}" type="parTrans" cxnId="{2ED3FACB-5FB9-4670-97C4-0925F2FA992F}">
      <dgm:prSet/>
      <dgm:spPr/>
      <dgm:t>
        <a:bodyPr/>
        <a:lstStyle/>
        <a:p>
          <a:endParaRPr lang="ru-RU"/>
        </a:p>
      </dgm:t>
    </dgm:pt>
    <dgm:pt modelId="{6D285541-0A63-4DF6-B303-C29FE91E63EA}" type="sibTrans" cxnId="{2ED3FACB-5FB9-4670-97C4-0925F2FA992F}">
      <dgm:prSet/>
      <dgm:spPr/>
      <dgm:t>
        <a:bodyPr/>
        <a:lstStyle/>
        <a:p>
          <a:endParaRPr lang="ru-RU"/>
        </a:p>
      </dgm:t>
    </dgm:pt>
    <dgm:pt modelId="{B7442D0B-2DC8-4486-ACE6-6069E2E3D384}">
      <dgm:prSet/>
      <dgm:spPr/>
      <dgm:t>
        <a:bodyPr/>
        <a:lstStyle/>
        <a:p>
          <a:r>
            <a:rPr lang="ru-RU" dirty="0"/>
            <a:t>80ые годы XX века</a:t>
          </a:r>
        </a:p>
      </dgm:t>
    </dgm:pt>
    <dgm:pt modelId="{1C6E74B1-9B03-4878-8CDF-F4A6D2C38A52}" type="parTrans" cxnId="{AAB7AD0D-5B01-4DB2-8CF2-16BA6BC05A5F}">
      <dgm:prSet/>
      <dgm:spPr/>
      <dgm:t>
        <a:bodyPr/>
        <a:lstStyle/>
        <a:p>
          <a:endParaRPr lang="ru-RU"/>
        </a:p>
      </dgm:t>
    </dgm:pt>
    <dgm:pt modelId="{6A9E92C0-88CE-4337-ADBB-D074990DF45B}" type="sibTrans" cxnId="{AAB7AD0D-5B01-4DB2-8CF2-16BA6BC05A5F}">
      <dgm:prSet/>
      <dgm:spPr/>
      <dgm:t>
        <a:bodyPr/>
        <a:lstStyle/>
        <a:p>
          <a:endParaRPr lang="ru-RU"/>
        </a:p>
      </dgm:t>
    </dgm:pt>
    <dgm:pt modelId="{36E1FB66-6E41-47E0-A237-C8E7F0EC5425}">
      <dgm:prSet/>
      <dgm:spPr/>
      <dgm:t>
        <a:bodyPr/>
        <a:lstStyle/>
        <a:p>
          <a:r>
            <a:rPr lang="ru-RU" dirty="0"/>
            <a:t>Лог = устойчивого положения на рынке</a:t>
          </a:r>
        </a:p>
      </dgm:t>
    </dgm:pt>
    <dgm:pt modelId="{C3762FEA-E698-47EA-ACDA-0E7095418D7E}" type="parTrans" cxnId="{B0EB3303-B376-4E44-825D-A8CB1A768551}">
      <dgm:prSet/>
      <dgm:spPr/>
      <dgm:t>
        <a:bodyPr/>
        <a:lstStyle/>
        <a:p>
          <a:endParaRPr lang="ru-RU"/>
        </a:p>
      </dgm:t>
    </dgm:pt>
    <dgm:pt modelId="{204DEE83-A2E9-4D5D-BFD9-FF21A29DE28B}" type="sibTrans" cxnId="{B0EB3303-B376-4E44-825D-A8CB1A768551}">
      <dgm:prSet/>
      <dgm:spPr/>
      <dgm:t>
        <a:bodyPr/>
        <a:lstStyle/>
        <a:p>
          <a:endParaRPr lang="ru-RU"/>
        </a:p>
      </dgm:t>
    </dgm:pt>
    <dgm:pt modelId="{815DBC41-43BE-4A67-A46E-84F8A806CB36}">
      <dgm:prSet/>
      <dgm:spPr/>
      <dgm:t>
        <a:bodyPr/>
        <a:lstStyle/>
        <a:p>
          <a:r>
            <a:rPr lang="ru-RU" dirty="0"/>
            <a:t>90ые годы XX века</a:t>
          </a:r>
        </a:p>
      </dgm:t>
    </dgm:pt>
    <dgm:pt modelId="{E516826C-DF8F-4610-9BE4-9F8B026549D3}" type="parTrans" cxnId="{4806D87B-B085-43E7-A8BA-20292E1ED8F4}">
      <dgm:prSet/>
      <dgm:spPr/>
      <dgm:t>
        <a:bodyPr/>
        <a:lstStyle/>
        <a:p>
          <a:endParaRPr lang="ru-RU"/>
        </a:p>
      </dgm:t>
    </dgm:pt>
    <dgm:pt modelId="{34E251B1-5AB6-4495-9A80-E0FCBDA77C84}" type="sibTrans" cxnId="{4806D87B-B085-43E7-A8BA-20292E1ED8F4}">
      <dgm:prSet/>
      <dgm:spPr/>
      <dgm:t>
        <a:bodyPr/>
        <a:lstStyle/>
        <a:p>
          <a:endParaRPr lang="ru-RU"/>
        </a:p>
      </dgm:t>
    </dgm:pt>
    <dgm:pt modelId="{EBE4E9B5-B8BF-4948-8059-033D286F4B0E}">
      <dgm:prSet/>
      <dgm:spPr/>
      <dgm:t>
        <a:bodyPr/>
        <a:lstStyle/>
        <a:p>
          <a:r>
            <a:rPr lang="ru-RU" dirty="0"/>
            <a:t>Быстровозводимые ангары</a:t>
          </a:r>
        </a:p>
      </dgm:t>
    </dgm:pt>
    <dgm:pt modelId="{5F395713-17B8-499D-8F49-E04A489C5A31}" type="parTrans" cxnId="{F8E6DBDA-0D7F-4D45-A779-9D99B8D96DE1}">
      <dgm:prSet/>
      <dgm:spPr/>
      <dgm:t>
        <a:bodyPr/>
        <a:lstStyle/>
        <a:p>
          <a:endParaRPr lang="ru-RU"/>
        </a:p>
      </dgm:t>
    </dgm:pt>
    <dgm:pt modelId="{C4971186-6CF9-403E-8EC0-6EB4061A3677}" type="sibTrans" cxnId="{F8E6DBDA-0D7F-4D45-A779-9D99B8D96DE1}">
      <dgm:prSet/>
      <dgm:spPr/>
      <dgm:t>
        <a:bodyPr/>
        <a:lstStyle/>
        <a:p>
          <a:endParaRPr lang="ru-RU"/>
        </a:p>
      </dgm:t>
    </dgm:pt>
    <dgm:pt modelId="{6C850ED0-51F8-4F66-90A2-13A5CF43D17C}">
      <dgm:prSet/>
      <dgm:spPr/>
      <dgm:t>
        <a:bodyPr/>
        <a:lstStyle/>
        <a:p>
          <a:r>
            <a:rPr lang="ru-RU" dirty="0"/>
            <a:t>Стремительный рост складского хозяйства </a:t>
          </a:r>
        </a:p>
      </dgm:t>
    </dgm:pt>
    <dgm:pt modelId="{844A6FFA-FC11-4175-95E8-20E652A997A7}" type="parTrans" cxnId="{FE10AEFC-87C5-4BC2-925A-5DEC14C1AA68}">
      <dgm:prSet/>
      <dgm:spPr/>
      <dgm:t>
        <a:bodyPr/>
        <a:lstStyle/>
        <a:p>
          <a:endParaRPr lang="ru-RU"/>
        </a:p>
      </dgm:t>
    </dgm:pt>
    <dgm:pt modelId="{086905F3-00EA-4986-B8B3-707A686A832A}" type="sibTrans" cxnId="{FE10AEFC-87C5-4BC2-925A-5DEC14C1AA68}">
      <dgm:prSet/>
      <dgm:spPr/>
      <dgm:t>
        <a:bodyPr/>
        <a:lstStyle/>
        <a:p>
          <a:endParaRPr lang="ru-RU"/>
        </a:p>
      </dgm:t>
    </dgm:pt>
    <dgm:pt modelId="{1FDF8953-018F-4062-B6E7-AAD6F3412C3B}">
      <dgm:prSet/>
      <dgm:spPr/>
      <dgm:t>
        <a:bodyPr/>
        <a:lstStyle/>
        <a:p>
          <a:r>
            <a:rPr lang="ru-RU" dirty="0"/>
            <a:t>ГДР логистическая система единого комплексного управления транспортом страны</a:t>
          </a:r>
        </a:p>
      </dgm:t>
    </dgm:pt>
    <dgm:pt modelId="{55061C1B-C464-4EC5-822D-A5B05161C77A}" type="parTrans" cxnId="{DEAAD310-D163-4763-AA5A-466B390384EC}">
      <dgm:prSet/>
      <dgm:spPr/>
      <dgm:t>
        <a:bodyPr/>
        <a:lstStyle/>
        <a:p>
          <a:endParaRPr lang="ru-RU"/>
        </a:p>
      </dgm:t>
    </dgm:pt>
    <dgm:pt modelId="{C5EE403E-72B3-462D-9ECA-51FB2ACE1B1E}" type="sibTrans" cxnId="{DEAAD310-D163-4763-AA5A-466B390384EC}">
      <dgm:prSet/>
      <dgm:spPr/>
      <dgm:t>
        <a:bodyPr/>
        <a:lstStyle/>
        <a:p>
          <a:endParaRPr lang="ru-RU"/>
        </a:p>
      </dgm:t>
    </dgm:pt>
    <dgm:pt modelId="{64AAB6D4-0B37-4B2B-A57B-BA40AC9D5F80}">
      <dgm:prSet/>
      <dgm:spPr/>
      <dgm:t>
        <a:bodyPr/>
        <a:lstStyle/>
        <a:p>
          <a:r>
            <a:rPr lang="ru-RU" dirty="0"/>
            <a:t>СССР Передовые технологии – склады оборонного комплекс</a:t>
          </a:r>
        </a:p>
      </dgm:t>
    </dgm:pt>
    <dgm:pt modelId="{43C0704D-6E28-44DD-B249-F31EA67BAE15}" type="parTrans" cxnId="{4171DAC2-8EE5-4B67-AC9A-B6E4100F0513}">
      <dgm:prSet/>
      <dgm:spPr/>
      <dgm:t>
        <a:bodyPr/>
        <a:lstStyle/>
        <a:p>
          <a:endParaRPr lang="ru-RU"/>
        </a:p>
      </dgm:t>
    </dgm:pt>
    <dgm:pt modelId="{FB3D2B4F-C522-4865-8E22-4C88617B43BD}" type="sibTrans" cxnId="{4171DAC2-8EE5-4B67-AC9A-B6E4100F0513}">
      <dgm:prSet/>
      <dgm:spPr/>
      <dgm:t>
        <a:bodyPr/>
        <a:lstStyle/>
        <a:p>
          <a:endParaRPr lang="ru-RU"/>
        </a:p>
      </dgm:t>
    </dgm:pt>
    <dgm:pt modelId="{EB26899F-A4D9-4A11-95C7-86EA77401385}" type="pres">
      <dgm:prSet presAssocID="{681E9E75-5214-41CA-ABC4-5FED7DF79E9A}" presName="arrowDiagram" presStyleCnt="0">
        <dgm:presLayoutVars>
          <dgm:chMax val="5"/>
          <dgm:dir/>
          <dgm:resizeHandles val="exact"/>
        </dgm:presLayoutVars>
      </dgm:prSet>
      <dgm:spPr/>
    </dgm:pt>
    <dgm:pt modelId="{C8402927-364D-4DC8-855F-06C8105A9C07}" type="pres">
      <dgm:prSet presAssocID="{681E9E75-5214-41CA-ABC4-5FED7DF79E9A}" presName="arrow" presStyleLbl="bgShp" presStyleIdx="0" presStyleCnt="1" custLinFactNeighborX="-1429" custLinFactNeighborY="-12106"/>
      <dgm:spPr/>
    </dgm:pt>
    <dgm:pt modelId="{89395728-5C0C-4D88-AAEE-48C664FF84C1}" type="pres">
      <dgm:prSet presAssocID="{681E9E75-5214-41CA-ABC4-5FED7DF79E9A}" presName="arrowDiagram4" presStyleCnt="0"/>
      <dgm:spPr/>
    </dgm:pt>
    <dgm:pt modelId="{1EB3E1B8-5BCB-4BA1-81BA-0B7DF5575F71}" type="pres">
      <dgm:prSet presAssocID="{E9EE6582-5AC4-46E9-869B-407B21076724}" presName="bullet4a" presStyleLbl="node1" presStyleIdx="0" presStyleCnt="4"/>
      <dgm:spPr/>
    </dgm:pt>
    <dgm:pt modelId="{86E0EEA5-8E20-4A96-9C40-B509B153561E}" type="pres">
      <dgm:prSet presAssocID="{E9EE6582-5AC4-46E9-869B-407B21076724}" presName="textBox4a" presStyleLbl="revTx" presStyleIdx="0" presStyleCnt="4">
        <dgm:presLayoutVars>
          <dgm:bulletEnabled val="1"/>
        </dgm:presLayoutVars>
      </dgm:prSet>
      <dgm:spPr/>
    </dgm:pt>
    <dgm:pt modelId="{1F2EAD3D-616D-4361-B9E8-129C5ED72D4B}" type="pres">
      <dgm:prSet presAssocID="{DC8D4C79-50E5-4B79-88D7-E28AD3BFACFD}" presName="bullet4b" presStyleLbl="node1" presStyleIdx="1" presStyleCnt="4"/>
      <dgm:spPr/>
    </dgm:pt>
    <dgm:pt modelId="{6628309D-B6AB-482F-A4DE-EB0F83F4F2B3}" type="pres">
      <dgm:prSet presAssocID="{DC8D4C79-50E5-4B79-88D7-E28AD3BFACFD}" presName="textBox4b" presStyleLbl="revTx" presStyleIdx="1" presStyleCnt="4">
        <dgm:presLayoutVars>
          <dgm:bulletEnabled val="1"/>
        </dgm:presLayoutVars>
      </dgm:prSet>
      <dgm:spPr/>
    </dgm:pt>
    <dgm:pt modelId="{6AEA0AAC-809B-4547-9186-F41E3AF9D1D7}" type="pres">
      <dgm:prSet presAssocID="{B7442D0B-2DC8-4486-ACE6-6069E2E3D384}" presName="bullet4c" presStyleLbl="node1" presStyleIdx="2" presStyleCnt="4"/>
      <dgm:spPr/>
    </dgm:pt>
    <dgm:pt modelId="{4D67320B-DAA9-4011-95A3-3A04B4154051}" type="pres">
      <dgm:prSet presAssocID="{B7442D0B-2DC8-4486-ACE6-6069E2E3D384}" presName="textBox4c" presStyleLbl="revTx" presStyleIdx="2" presStyleCnt="4">
        <dgm:presLayoutVars>
          <dgm:bulletEnabled val="1"/>
        </dgm:presLayoutVars>
      </dgm:prSet>
      <dgm:spPr/>
    </dgm:pt>
    <dgm:pt modelId="{325EF7AA-14C4-4D9A-9920-7814EAF0DF6A}" type="pres">
      <dgm:prSet presAssocID="{815DBC41-43BE-4A67-A46E-84F8A806CB36}" presName="bullet4d" presStyleLbl="node1" presStyleIdx="3" presStyleCnt="4"/>
      <dgm:spPr/>
    </dgm:pt>
    <dgm:pt modelId="{7F9B1DA9-FAD2-4110-98BA-4015A0AD54FA}" type="pres">
      <dgm:prSet presAssocID="{815DBC41-43BE-4A67-A46E-84F8A806CB36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B0EB3303-B376-4E44-825D-A8CB1A768551}" srcId="{B7442D0B-2DC8-4486-ACE6-6069E2E3D384}" destId="{36E1FB66-6E41-47E0-A237-C8E7F0EC5425}" srcOrd="0" destOrd="0" parTransId="{C3762FEA-E698-47EA-ACDA-0E7095418D7E}" sibTransId="{204DEE83-A2E9-4D5D-BFD9-FF21A29DE28B}"/>
    <dgm:cxn modelId="{00837807-F522-4BAE-9D08-47898892C1D7}" srcId="{681E9E75-5214-41CA-ABC4-5FED7DF79E9A}" destId="{DC8D4C79-50E5-4B79-88D7-E28AD3BFACFD}" srcOrd="1" destOrd="0" parTransId="{0E84263D-BA69-43EE-9A37-7391200C1C1C}" sibTransId="{A6BD652B-5129-4541-A7C5-6BBD67642A54}"/>
    <dgm:cxn modelId="{AAB7AD0D-5B01-4DB2-8CF2-16BA6BC05A5F}" srcId="{681E9E75-5214-41CA-ABC4-5FED7DF79E9A}" destId="{B7442D0B-2DC8-4486-ACE6-6069E2E3D384}" srcOrd="2" destOrd="0" parTransId="{1C6E74B1-9B03-4878-8CDF-F4A6D2C38A52}" sibTransId="{6A9E92C0-88CE-4337-ADBB-D074990DF45B}"/>
    <dgm:cxn modelId="{DEAAD310-D163-4763-AA5A-466B390384EC}" srcId="{B7442D0B-2DC8-4486-ACE6-6069E2E3D384}" destId="{1FDF8953-018F-4062-B6E7-AAD6F3412C3B}" srcOrd="1" destOrd="0" parTransId="{55061C1B-C464-4EC5-822D-A5B05161C77A}" sibTransId="{C5EE403E-72B3-462D-9ECA-51FB2ACE1B1E}"/>
    <dgm:cxn modelId="{1B8A011B-5062-4CFC-BC94-84CB6B5EFC4D}" type="presOf" srcId="{815DBC41-43BE-4A67-A46E-84F8A806CB36}" destId="{7F9B1DA9-FAD2-4110-98BA-4015A0AD54FA}" srcOrd="0" destOrd="0" presId="urn:microsoft.com/office/officeart/2005/8/layout/arrow2"/>
    <dgm:cxn modelId="{F0B6F22C-8401-4C7F-B954-2D417EC998A2}" type="presOf" srcId="{2977D1CA-266E-438E-914E-47DE01230768}" destId="{86E0EEA5-8E20-4A96-9C40-B509B153561E}" srcOrd="0" destOrd="1" presId="urn:microsoft.com/office/officeart/2005/8/layout/arrow2"/>
    <dgm:cxn modelId="{F2777B5E-D1D7-4C03-A693-3C7368690F14}" type="presOf" srcId="{64AAB6D4-0B37-4B2B-A57B-BA40AC9D5F80}" destId="{4D67320B-DAA9-4011-95A3-3A04B4154051}" srcOrd="0" destOrd="3" presId="urn:microsoft.com/office/officeart/2005/8/layout/arrow2"/>
    <dgm:cxn modelId="{83008B48-2B27-476D-87FF-9E712B725BC2}" type="presOf" srcId="{6C850ED0-51F8-4F66-90A2-13A5CF43D17C}" destId="{7F9B1DA9-FAD2-4110-98BA-4015A0AD54FA}" srcOrd="0" destOrd="2" presId="urn:microsoft.com/office/officeart/2005/8/layout/arrow2"/>
    <dgm:cxn modelId="{650A254E-5705-4DD1-A9FE-04BED6E76DCC}" srcId="{681E9E75-5214-41CA-ABC4-5FED7DF79E9A}" destId="{E9EE6582-5AC4-46E9-869B-407B21076724}" srcOrd="0" destOrd="0" parTransId="{92E91495-ECFB-4F33-837B-867537C9D308}" sibTransId="{BA3E80E2-37A0-4F83-AE87-40AE66F2338C}"/>
    <dgm:cxn modelId="{5BF8D76F-47DF-4AF5-AE86-122C50B21939}" srcId="{E9EE6582-5AC4-46E9-869B-407B21076724}" destId="{2977D1CA-266E-438E-914E-47DE01230768}" srcOrd="0" destOrd="0" parTransId="{50C968F6-4155-4E8F-B697-D0764B55022B}" sibTransId="{4E4FC766-6318-47F7-B1BA-292575848E56}"/>
    <dgm:cxn modelId="{4806D87B-B085-43E7-A8BA-20292E1ED8F4}" srcId="{681E9E75-5214-41CA-ABC4-5FED7DF79E9A}" destId="{815DBC41-43BE-4A67-A46E-84F8A806CB36}" srcOrd="3" destOrd="0" parTransId="{E516826C-DF8F-4610-9BE4-9F8B026549D3}" sibTransId="{34E251B1-5AB6-4495-9A80-E0FCBDA77C84}"/>
    <dgm:cxn modelId="{88C24491-A36A-425A-B4F6-59AE21E7CEA3}" type="presOf" srcId="{DC8D4C79-50E5-4B79-88D7-E28AD3BFACFD}" destId="{6628309D-B6AB-482F-A4DE-EB0F83F4F2B3}" srcOrd="0" destOrd="0" presId="urn:microsoft.com/office/officeart/2005/8/layout/arrow2"/>
    <dgm:cxn modelId="{8774049D-60B7-4148-8D09-93CDDBC7C2AE}" type="presOf" srcId="{E9EE6582-5AC4-46E9-869B-407B21076724}" destId="{86E0EEA5-8E20-4A96-9C40-B509B153561E}" srcOrd="0" destOrd="0" presId="urn:microsoft.com/office/officeart/2005/8/layout/arrow2"/>
    <dgm:cxn modelId="{9D01CFB7-2839-42C4-A09E-343119EDD4D8}" type="presOf" srcId="{681E9E75-5214-41CA-ABC4-5FED7DF79E9A}" destId="{EB26899F-A4D9-4A11-95C7-86EA77401385}" srcOrd="0" destOrd="0" presId="urn:microsoft.com/office/officeart/2005/8/layout/arrow2"/>
    <dgm:cxn modelId="{EFFAAEBD-2F55-4DBF-BF91-CBF02BB9F5C2}" type="presOf" srcId="{EBE4E9B5-B8BF-4948-8059-033D286F4B0E}" destId="{7F9B1DA9-FAD2-4110-98BA-4015A0AD54FA}" srcOrd="0" destOrd="1" presId="urn:microsoft.com/office/officeart/2005/8/layout/arrow2"/>
    <dgm:cxn modelId="{4171DAC2-8EE5-4B67-AC9A-B6E4100F0513}" srcId="{B7442D0B-2DC8-4486-ACE6-6069E2E3D384}" destId="{64AAB6D4-0B37-4B2B-A57B-BA40AC9D5F80}" srcOrd="2" destOrd="0" parTransId="{43C0704D-6E28-44DD-B249-F31EA67BAE15}" sibTransId="{FB3D2B4F-C522-4865-8E22-4C88617B43BD}"/>
    <dgm:cxn modelId="{0D894DC3-890B-4799-91E4-C7C3D19979A9}" type="presOf" srcId="{36E1FB66-6E41-47E0-A237-C8E7F0EC5425}" destId="{4D67320B-DAA9-4011-95A3-3A04B4154051}" srcOrd="0" destOrd="1" presId="urn:microsoft.com/office/officeart/2005/8/layout/arrow2"/>
    <dgm:cxn modelId="{2ED3FACB-5FB9-4670-97C4-0925F2FA992F}" srcId="{DC8D4C79-50E5-4B79-88D7-E28AD3BFACFD}" destId="{2D688AD2-45BB-4773-8AC0-50FD45E0532F}" srcOrd="0" destOrd="0" parTransId="{BD24B41C-C746-46A3-8DF2-DF73E7FC7FF5}" sibTransId="{6D285541-0A63-4DF6-B303-C29FE91E63EA}"/>
    <dgm:cxn modelId="{1994C5CD-03BE-4B34-B169-DF3876CD5322}" type="presOf" srcId="{B7442D0B-2DC8-4486-ACE6-6069E2E3D384}" destId="{4D67320B-DAA9-4011-95A3-3A04B4154051}" srcOrd="0" destOrd="0" presId="urn:microsoft.com/office/officeart/2005/8/layout/arrow2"/>
    <dgm:cxn modelId="{A8C378D3-E4F0-41FD-99AA-87A11E50F88B}" type="presOf" srcId="{1FDF8953-018F-4062-B6E7-AAD6F3412C3B}" destId="{4D67320B-DAA9-4011-95A3-3A04B4154051}" srcOrd="0" destOrd="2" presId="urn:microsoft.com/office/officeart/2005/8/layout/arrow2"/>
    <dgm:cxn modelId="{F8E6DBDA-0D7F-4D45-A779-9D99B8D96DE1}" srcId="{815DBC41-43BE-4A67-A46E-84F8A806CB36}" destId="{EBE4E9B5-B8BF-4948-8059-033D286F4B0E}" srcOrd="0" destOrd="0" parTransId="{5F395713-17B8-499D-8F49-E04A489C5A31}" sibTransId="{C4971186-6CF9-403E-8EC0-6EB4061A3677}"/>
    <dgm:cxn modelId="{23C817DC-7D24-42C4-9D7E-E0DC8F35DB5A}" type="presOf" srcId="{2D688AD2-45BB-4773-8AC0-50FD45E0532F}" destId="{6628309D-B6AB-482F-A4DE-EB0F83F4F2B3}" srcOrd="0" destOrd="1" presId="urn:microsoft.com/office/officeart/2005/8/layout/arrow2"/>
    <dgm:cxn modelId="{FE10AEFC-87C5-4BC2-925A-5DEC14C1AA68}" srcId="{815DBC41-43BE-4A67-A46E-84F8A806CB36}" destId="{6C850ED0-51F8-4F66-90A2-13A5CF43D17C}" srcOrd="1" destOrd="0" parTransId="{844A6FFA-FC11-4175-95E8-20E652A997A7}" sibTransId="{086905F3-00EA-4986-B8B3-707A686A832A}"/>
    <dgm:cxn modelId="{F0B7868F-7320-42C7-9B39-969E647EEFC4}" type="presParOf" srcId="{EB26899F-A4D9-4A11-95C7-86EA77401385}" destId="{C8402927-364D-4DC8-855F-06C8105A9C07}" srcOrd="0" destOrd="0" presId="urn:microsoft.com/office/officeart/2005/8/layout/arrow2"/>
    <dgm:cxn modelId="{8D0B5AAB-78B5-41F0-8993-89D700EB92A7}" type="presParOf" srcId="{EB26899F-A4D9-4A11-95C7-86EA77401385}" destId="{89395728-5C0C-4D88-AAEE-48C664FF84C1}" srcOrd="1" destOrd="0" presId="urn:microsoft.com/office/officeart/2005/8/layout/arrow2"/>
    <dgm:cxn modelId="{C6FECC31-690B-4C3E-BC60-ED242B0343B4}" type="presParOf" srcId="{89395728-5C0C-4D88-AAEE-48C664FF84C1}" destId="{1EB3E1B8-5BCB-4BA1-81BA-0B7DF5575F71}" srcOrd="0" destOrd="0" presId="urn:microsoft.com/office/officeart/2005/8/layout/arrow2"/>
    <dgm:cxn modelId="{78F37B82-8DBB-495D-892A-0BFCE6EDBEAD}" type="presParOf" srcId="{89395728-5C0C-4D88-AAEE-48C664FF84C1}" destId="{86E0EEA5-8E20-4A96-9C40-B509B153561E}" srcOrd="1" destOrd="0" presId="urn:microsoft.com/office/officeart/2005/8/layout/arrow2"/>
    <dgm:cxn modelId="{D79FE6D6-CDF9-4ABD-BDF7-5DD346A3CA59}" type="presParOf" srcId="{89395728-5C0C-4D88-AAEE-48C664FF84C1}" destId="{1F2EAD3D-616D-4361-B9E8-129C5ED72D4B}" srcOrd="2" destOrd="0" presId="urn:microsoft.com/office/officeart/2005/8/layout/arrow2"/>
    <dgm:cxn modelId="{643BFF27-F4F0-4FB6-BE22-3CBDA5BD9BB4}" type="presParOf" srcId="{89395728-5C0C-4D88-AAEE-48C664FF84C1}" destId="{6628309D-B6AB-482F-A4DE-EB0F83F4F2B3}" srcOrd="3" destOrd="0" presId="urn:microsoft.com/office/officeart/2005/8/layout/arrow2"/>
    <dgm:cxn modelId="{45808A2C-C7D0-4493-A118-1E9D489C1B1E}" type="presParOf" srcId="{89395728-5C0C-4D88-AAEE-48C664FF84C1}" destId="{6AEA0AAC-809B-4547-9186-F41E3AF9D1D7}" srcOrd="4" destOrd="0" presId="urn:microsoft.com/office/officeart/2005/8/layout/arrow2"/>
    <dgm:cxn modelId="{9DBFDB5A-4941-45EE-81A2-CA18462AB429}" type="presParOf" srcId="{89395728-5C0C-4D88-AAEE-48C664FF84C1}" destId="{4D67320B-DAA9-4011-95A3-3A04B4154051}" srcOrd="5" destOrd="0" presId="urn:microsoft.com/office/officeart/2005/8/layout/arrow2"/>
    <dgm:cxn modelId="{5D0E4063-A1AD-4D22-9619-74B18E18AB8B}" type="presParOf" srcId="{89395728-5C0C-4D88-AAEE-48C664FF84C1}" destId="{325EF7AA-14C4-4D9A-9920-7814EAF0DF6A}" srcOrd="6" destOrd="0" presId="urn:microsoft.com/office/officeart/2005/8/layout/arrow2"/>
    <dgm:cxn modelId="{C37ADA27-1FC9-4406-BAB3-A642B0B72F5D}" type="presParOf" srcId="{89395728-5C0C-4D88-AAEE-48C664FF84C1}" destId="{7F9B1DA9-FAD2-4110-98BA-4015A0AD54FA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CDB0D-79C2-49DC-A5A3-0F807A6BF7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4F47C-93B4-4996-AE54-3AABD170794C}">
      <dgm:prSet/>
      <dgm:spPr/>
      <dgm:t>
        <a:bodyPr/>
        <a:lstStyle/>
        <a:p>
          <a:r>
            <a:rPr lang="ru-RU"/>
            <a:t>Прибыль РЦ:</a:t>
          </a:r>
          <a:endParaRPr lang="en-US"/>
        </a:p>
      </dgm:t>
    </dgm:pt>
    <dgm:pt modelId="{4DF12ABB-82DB-4D73-B65C-FC63A5EF15D4}" type="parTrans" cxnId="{65C3CFA0-C3E7-4CD3-B772-094D757C3559}">
      <dgm:prSet/>
      <dgm:spPr/>
      <dgm:t>
        <a:bodyPr/>
        <a:lstStyle/>
        <a:p>
          <a:endParaRPr lang="en-US"/>
        </a:p>
      </dgm:t>
    </dgm:pt>
    <dgm:pt modelId="{7E31A71B-DC6E-45F0-843C-F1D483BD8319}" type="sibTrans" cxnId="{65C3CFA0-C3E7-4CD3-B772-094D757C3559}">
      <dgm:prSet/>
      <dgm:spPr/>
      <dgm:t>
        <a:bodyPr/>
        <a:lstStyle/>
        <a:p>
          <a:endParaRPr lang="en-US"/>
        </a:p>
      </dgm:t>
    </dgm:pt>
    <dgm:pt modelId="{34BF209E-D5CB-4D39-BA28-52C72EF15D55}">
      <dgm:prSet/>
      <dgm:spPr/>
      <dgm:t>
        <a:bodyPr/>
        <a:lstStyle/>
        <a:p>
          <a:r>
            <a:rPr lang="ru-RU" dirty="0"/>
            <a:t>Тарифы за м2</a:t>
          </a:r>
          <a:endParaRPr lang="en-US" dirty="0"/>
        </a:p>
      </dgm:t>
    </dgm:pt>
    <dgm:pt modelId="{C16FEAEF-D53D-4EAA-B532-4BAE6ECEB2D2}" type="parTrans" cxnId="{8E435962-98AB-400F-BF1B-4FF5EE52F092}">
      <dgm:prSet/>
      <dgm:spPr/>
      <dgm:t>
        <a:bodyPr/>
        <a:lstStyle/>
        <a:p>
          <a:endParaRPr lang="en-US"/>
        </a:p>
      </dgm:t>
    </dgm:pt>
    <dgm:pt modelId="{DBB01F04-4762-4026-BE7B-90529AD08E90}" type="sibTrans" cxnId="{8E435962-98AB-400F-BF1B-4FF5EE52F092}">
      <dgm:prSet/>
      <dgm:spPr/>
      <dgm:t>
        <a:bodyPr/>
        <a:lstStyle/>
        <a:p>
          <a:endParaRPr lang="en-US"/>
        </a:p>
      </dgm:t>
    </dgm:pt>
    <dgm:pt modelId="{8C4135C9-C9B6-4489-9395-4BF0D3741E94}">
      <dgm:prSet/>
      <dgm:spPr/>
      <dgm:t>
        <a:bodyPr/>
        <a:lstStyle/>
        <a:p>
          <a:r>
            <a:rPr lang="ru-RU" dirty="0"/>
            <a:t>Сдача площади </a:t>
          </a:r>
          <a:endParaRPr lang="en-US" dirty="0"/>
        </a:p>
      </dgm:t>
    </dgm:pt>
    <dgm:pt modelId="{91F4F73C-58B2-44A3-85D0-3A83CEE56826}" type="parTrans" cxnId="{043A08EC-A2A9-4BCC-893C-4A2670561657}">
      <dgm:prSet/>
      <dgm:spPr/>
      <dgm:t>
        <a:bodyPr/>
        <a:lstStyle/>
        <a:p>
          <a:endParaRPr lang="en-US"/>
        </a:p>
      </dgm:t>
    </dgm:pt>
    <dgm:pt modelId="{0248ED69-4524-4202-B628-F89F2E4847F8}" type="sibTrans" cxnId="{043A08EC-A2A9-4BCC-893C-4A2670561657}">
      <dgm:prSet/>
      <dgm:spPr/>
      <dgm:t>
        <a:bodyPr/>
        <a:lstStyle/>
        <a:p>
          <a:endParaRPr lang="en-US"/>
        </a:p>
      </dgm:t>
    </dgm:pt>
    <dgm:pt modelId="{FF6EDD18-2BCB-478E-9019-986EC31ED963}">
      <dgm:prSet/>
      <dgm:spPr/>
      <dgm:t>
        <a:bodyPr/>
        <a:lstStyle/>
        <a:p>
          <a:r>
            <a:rPr lang="ru-RU" dirty="0"/>
            <a:t>Продажа площади</a:t>
          </a:r>
          <a:endParaRPr lang="en-US" dirty="0"/>
        </a:p>
      </dgm:t>
    </dgm:pt>
    <dgm:pt modelId="{8A6D07D6-0E01-4380-9B75-04E5C2BB07B8}" type="parTrans" cxnId="{06DE8260-9D91-490E-8FE5-756EB9A12213}">
      <dgm:prSet/>
      <dgm:spPr/>
      <dgm:t>
        <a:bodyPr/>
        <a:lstStyle/>
        <a:p>
          <a:endParaRPr lang="en-US"/>
        </a:p>
      </dgm:t>
    </dgm:pt>
    <dgm:pt modelId="{6AAB5796-4889-443F-93A0-6A86F147B402}" type="sibTrans" cxnId="{06DE8260-9D91-490E-8FE5-756EB9A12213}">
      <dgm:prSet/>
      <dgm:spPr/>
      <dgm:t>
        <a:bodyPr/>
        <a:lstStyle/>
        <a:p>
          <a:endParaRPr lang="en-US"/>
        </a:p>
      </dgm:t>
    </dgm:pt>
    <dgm:pt modelId="{90BC387A-2B34-4E9A-92C9-1913DFE93892}">
      <dgm:prSet/>
      <dgm:spPr/>
      <dgm:t>
        <a:bodyPr/>
        <a:lstStyle/>
        <a:p>
          <a:r>
            <a:rPr lang="ru-RU" dirty="0"/>
            <a:t>Сервисные функции (комплектация, упаковка)</a:t>
          </a:r>
          <a:endParaRPr lang="en-US" dirty="0"/>
        </a:p>
      </dgm:t>
    </dgm:pt>
    <dgm:pt modelId="{A5F5269D-B420-46D1-898F-A9F63072F49E}" type="parTrans" cxnId="{F5E3E3A2-CA9B-47D6-A37E-7D7C2D11769A}">
      <dgm:prSet/>
      <dgm:spPr/>
      <dgm:t>
        <a:bodyPr/>
        <a:lstStyle/>
        <a:p>
          <a:endParaRPr lang="en-US"/>
        </a:p>
      </dgm:t>
    </dgm:pt>
    <dgm:pt modelId="{34E4A0F5-0FB8-44F4-A3A6-4A4D6DE5D49D}" type="sibTrans" cxnId="{F5E3E3A2-CA9B-47D6-A37E-7D7C2D11769A}">
      <dgm:prSet/>
      <dgm:spPr/>
      <dgm:t>
        <a:bodyPr/>
        <a:lstStyle/>
        <a:p>
          <a:endParaRPr lang="en-US"/>
        </a:p>
      </dgm:t>
    </dgm:pt>
    <dgm:pt modelId="{31FBB92B-71DC-4695-BB5E-689F8D7C6C71}" type="pres">
      <dgm:prSet presAssocID="{D7DCDB0D-79C2-49DC-A5A3-0F807A6BF78C}" presName="linear" presStyleCnt="0">
        <dgm:presLayoutVars>
          <dgm:animLvl val="lvl"/>
          <dgm:resizeHandles val="exact"/>
        </dgm:presLayoutVars>
      </dgm:prSet>
      <dgm:spPr/>
    </dgm:pt>
    <dgm:pt modelId="{DEA72D6D-7A23-4D67-8F05-425662934279}" type="pres">
      <dgm:prSet presAssocID="{9864F47C-93B4-4996-AE54-3AABD17079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3C2E0A3-F051-4A23-82F9-74BDF9B304FD}" type="pres">
      <dgm:prSet presAssocID="{9864F47C-93B4-4996-AE54-3AABD17079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C0A771E-7F7C-4662-A265-4FDD073075B9}" type="presOf" srcId="{D7DCDB0D-79C2-49DC-A5A3-0F807A6BF78C}" destId="{31FBB92B-71DC-4695-BB5E-689F8D7C6C71}" srcOrd="0" destOrd="0" presId="urn:microsoft.com/office/officeart/2005/8/layout/vList2"/>
    <dgm:cxn modelId="{98A3E85D-FC34-45D1-8BDF-ABDDF395499A}" type="presOf" srcId="{8C4135C9-C9B6-4489-9395-4BF0D3741E94}" destId="{23C2E0A3-F051-4A23-82F9-74BDF9B304FD}" srcOrd="0" destOrd="1" presId="urn:microsoft.com/office/officeart/2005/8/layout/vList2"/>
    <dgm:cxn modelId="{06DE8260-9D91-490E-8FE5-756EB9A12213}" srcId="{9864F47C-93B4-4996-AE54-3AABD170794C}" destId="{FF6EDD18-2BCB-478E-9019-986EC31ED963}" srcOrd="2" destOrd="0" parTransId="{8A6D07D6-0E01-4380-9B75-04E5C2BB07B8}" sibTransId="{6AAB5796-4889-443F-93A0-6A86F147B402}"/>
    <dgm:cxn modelId="{8E435962-98AB-400F-BF1B-4FF5EE52F092}" srcId="{9864F47C-93B4-4996-AE54-3AABD170794C}" destId="{34BF209E-D5CB-4D39-BA28-52C72EF15D55}" srcOrd="0" destOrd="0" parTransId="{C16FEAEF-D53D-4EAA-B532-4BAE6ECEB2D2}" sibTransId="{DBB01F04-4762-4026-BE7B-90529AD08E90}"/>
    <dgm:cxn modelId="{41FDF26C-9B13-4A08-BED7-695147702931}" type="presOf" srcId="{34BF209E-D5CB-4D39-BA28-52C72EF15D55}" destId="{23C2E0A3-F051-4A23-82F9-74BDF9B304FD}" srcOrd="0" destOrd="0" presId="urn:microsoft.com/office/officeart/2005/8/layout/vList2"/>
    <dgm:cxn modelId="{62241950-3598-47EB-A920-98E1BBD8FB17}" type="presOf" srcId="{FF6EDD18-2BCB-478E-9019-986EC31ED963}" destId="{23C2E0A3-F051-4A23-82F9-74BDF9B304FD}" srcOrd="0" destOrd="2" presId="urn:microsoft.com/office/officeart/2005/8/layout/vList2"/>
    <dgm:cxn modelId="{65C3CFA0-C3E7-4CD3-B772-094D757C3559}" srcId="{D7DCDB0D-79C2-49DC-A5A3-0F807A6BF78C}" destId="{9864F47C-93B4-4996-AE54-3AABD170794C}" srcOrd="0" destOrd="0" parTransId="{4DF12ABB-82DB-4D73-B65C-FC63A5EF15D4}" sibTransId="{7E31A71B-DC6E-45F0-843C-F1D483BD8319}"/>
    <dgm:cxn modelId="{F5E3E3A2-CA9B-47D6-A37E-7D7C2D11769A}" srcId="{9864F47C-93B4-4996-AE54-3AABD170794C}" destId="{90BC387A-2B34-4E9A-92C9-1913DFE93892}" srcOrd="3" destOrd="0" parTransId="{A5F5269D-B420-46D1-898F-A9F63072F49E}" sibTransId="{34E4A0F5-0FB8-44F4-A3A6-4A4D6DE5D49D}"/>
    <dgm:cxn modelId="{02DA08D2-0BFB-48FA-9BA2-8399CC84B411}" type="presOf" srcId="{9864F47C-93B4-4996-AE54-3AABD170794C}" destId="{DEA72D6D-7A23-4D67-8F05-425662934279}" srcOrd="0" destOrd="0" presId="urn:microsoft.com/office/officeart/2005/8/layout/vList2"/>
    <dgm:cxn modelId="{210516E6-63E6-490A-93BA-43D7B9B5C6B4}" type="presOf" srcId="{90BC387A-2B34-4E9A-92C9-1913DFE93892}" destId="{23C2E0A3-F051-4A23-82F9-74BDF9B304FD}" srcOrd="0" destOrd="3" presId="urn:microsoft.com/office/officeart/2005/8/layout/vList2"/>
    <dgm:cxn modelId="{043A08EC-A2A9-4BCC-893C-4A2670561657}" srcId="{9864F47C-93B4-4996-AE54-3AABD170794C}" destId="{8C4135C9-C9B6-4489-9395-4BF0D3741E94}" srcOrd="1" destOrd="0" parTransId="{91F4F73C-58B2-44A3-85D0-3A83CEE56826}" sibTransId="{0248ED69-4524-4202-B628-F89F2E4847F8}"/>
    <dgm:cxn modelId="{3E3469D9-8538-41F6-B36A-72B10F01359F}" type="presParOf" srcId="{31FBB92B-71DC-4695-BB5E-689F8D7C6C71}" destId="{DEA72D6D-7A23-4D67-8F05-425662934279}" srcOrd="0" destOrd="0" presId="urn:microsoft.com/office/officeart/2005/8/layout/vList2"/>
    <dgm:cxn modelId="{C5425058-7CF8-48A6-BD14-3C37E74F9483}" type="presParOf" srcId="{31FBB92B-71DC-4695-BB5E-689F8D7C6C71}" destId="{23C2E0A3-F051-4A23-82F9-74BDF9B304F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02927-364D-4DC8-855F-06C8105A9C07}">
      <dsp:nvSpPr>
        <dsp:cNvPr id="0" name=""/>
        <dsp:cNvSpPr/>
      </dsp:nvSpPr>
      <dsp:spPr>
        <a:xfrm>
          <a:off x="2363462" y="0"/>
          <a:ext cx="10220960" cy="63881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3E1B8-5BCB-4BA1-81BA-0B7DF5575F71}">
      <dsp:nvSpPr>
        <dsp:cNvPr id="0" name=""/>
        <dsp:cNvSpPr/>
      </dsp:nvSpPr>
      <dsp:spPr>
        <a:xfrm>
          <a:off x="3516284" y="4750191"/>
          <a:ext cx="235082" cy="235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0EEA5-8E20-4A96-9C40-B509B153561E}">
      <dsp:nvSpPr>
        <dsp:cNvPr id="0" name=""/>
        <dsp:cNvSpPr/>
      </dsp:nvSpPr>
      <dsp:spPr>
        <a:xfrm>
          <a:off x="3633825" y="4867732"/>
          <a:ext cx="174778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6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Начало-середина 20 века.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Логистика как мера для решения кризиса</a:t>
          </a:r>
        </a:p>
      </dsp:txBody>
      <dsp:txXfrm>
        <a:off x="3633825" y="4867732"/>
        <a:ext cx="1747784" cy="1520367"/>
      </dsp:txXfrm>
    </dsp:sp>
    <dsp:sp modelId="{1F2EAD3D-616D-4361-B9E8-129C5ED72D4B}">
      <dsp:nvSpPr>
        <dsp:cNvPr id="0" name=""/>
        <dsp:cNvSpPr/>
      </dsp:nvSpPr>
      <dsp:spPr>
        <a:xfrm>
          <a:off x="5177190" y="3264319"/>
          <a:ext cx="408838" cy="408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8309D-B6AB-482F-A4DE-EB0F83F4F2B3}">
      <dsp:nvSpPr>
        <dsp:cNvPr id="0" name=""/>
        <dsp:cNvSpPr/>
      </dsp:nvSpPr>
      <dsp:spPr>
        <a:xfrm>
          <a:off x="5381609" y="3468738"/>
          <a:ext cx="2146401" cy="2919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63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50–70-е годы XX века.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Развитие конкуренции: стремление снизить себестоимость товара</a:t>
          </a:r>
        </a:p>
      </dsp:txBody>
      <dsp:txXfrm>
        <a:off x="5381609" y="3468738"/>
        <a:ext cx="2146401" cy="2919361"/>
      </dsp:txXfrm>
    </dsp:sp>
    <dsp:sp modelId="{6AEA0AAC-809B-4547-9186-F41E3AF9D1D7}">
      <dsp:nvSpPr>
        <dsp:cNvPr id="0" name=""/>
        <dsp:cNvSpPr/>
      </dsp:nvSpPr>
      <dsp:spPr>
        <a:xfrm>
          <a:off x="7298039" y="2169398"/>
          <a:ext cx="541710" cy="541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7320B-DAA9-4011-95A3-3A04B4154051}">
      <dsp:nvSpPr>
        <dsp:cNvPr id="0" name=""/>
        <dsp:cNvSpPr/>
      </dsp:nvSpPr>
      <dsp:spPr>
        <a:xfrm>
          <a:off x="7568895" y="2440254"/>
          <a:ext cx="2146401" cy="394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4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80ые годы XX века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Лог = устойчивого положения на рынке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ГДР логистическая система единого комплексного управления транспортом страны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СССР Передовые технологии – склады оборонного комплекс</a:t>
          </a:r>
        </a:p>
      </dsp:txBody>
      <dsp:txXfrm>
        <a:off x="7568895" y="2440254"/>
        <a:ext cx="2146401" cy="3947845"/>
      </dsp:txXfrm>
    </dsp:sp>
    <dsp:sp modelId="{325EF7AA-14C4-4D9A-9920-7814EAF0DF6A}">
      <dsp:nvSpPr>
        <dsp:cNvPr id="0" name=""/>
        <dsp:cNvSpPr/>
      </dsp:nvSpPr>
      <dsp:spPr>
        <a:xfrm>
          <a:off x="9607976" y="1444988"/>
          <a:ext cx="725688" cy="725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B1DA9-FAD2-4110-98BA-4015A0AD54FA}">
      <dsp:nvSpPr>
        <dsp:cNvPr id="0" name=""/>
        <dsp:cNvSpPr/>
      </dsp:nvSpPr>
      <dsp:spPr>
        <a:xfrm>
          <a:off x="9970820" y="1807832"/>
          <a:ext cx="2146401" cy="4580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52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90ые годы XX века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Быстровозводимые ангары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Стремительный рост складского хозяйства </a:t>
          </a:r>
        </a:p>
      </dsp:txBody>
      <dsp:txXfrm>
        <a:off x="9970820" y="1807832"/>
        <a:ext cx="2146401" cy="4580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72D6D-7A23-4D67-8F05-425662934279}">
      <dsp:nvSpPr>
        <dsp:cNvPr id="0" name=""/>
        <dsp:cNvSpPr/>
      </dsp:nvSpPr>
      <dsp:spPr>
        <a:xfrm>
          <a:off x="0" y="8558"/>
          <a:ext cx="5181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/>
            <a:t>Прибыль РЦ:</a:t>
          </a:r>
          <a:endParaRPr lang="en-US" sz="4400" kern="1200"/>
        </a:p>
      </dsp:txBody>
      <dsp:txXfrm>
        <a:off x="51517" y="60075"/>
        <a:ext cx="5078566" cy="952306"/>
      </dsp:txXfrm>
    </dsp:sp>
    <dsp:sp modelId="{23C2E0A3-F051-4A23-82F9-74BDF9B304FD}">
      <dsp:nvSpPr>
        <dsp:cNvPr id="0" name=""/>
        <dsp:cNvSpPr/>
      </dsp:nvSpPr>
      <dsp:spPr>
        <a:xfrm>
          <a:off x="0" y="1063899"/>
          <a:ext cx="5181600" cy="327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400" kern="1200" dirty="0"/>
            <a:t>Тарифы за м2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400" kern="1200" dirty="0"/>
            <a:t>Сдача площади 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400" kern="1200" dirty="0"/>
            <a:t>Продажа площади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400" kern="1200" dirty="0"/>
            <a:t>Сервисные функции (комплектация, упаковка)</a:t>
          </a:r>
          <a:endParaRPr lang="en-US" sz="3400" kern="1200" dirty="0"/>
        </a:p>
      </dsp:txBody>
      <dsp:txXfrm>
        <a:off x="0" y="1063899"/>
        <a:ext cx="5181600" cy="327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9FCD4-EB46-4D10-A782-AA6C7B2D47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5C76-DF27-477B-A9B5-513CAA517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4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190"/>
              </a:lnSpc>
              <a:tabLst>
                <a:tab pos="450215" algn="l"/>
              </a:tabLst>
            </a:pPr>
            <a:r>
              <a:rPr lang="ru-RU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Распределительный центр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место хранения товаров в период их движения от места производства до оптовой или розничной торговой точки.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190"/>
              </a:lnSpc>
              <a:tabLst>
                <a:tab pos="450215" algn="l"/>
              </a:tabLst>
            </a:pPr>
            <a:r>
              <a:rPr lang="ru-RU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Логистический центр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место хранения более широкого ассортимента продукции, которое может </a:t>
            </a:r>
            <a:r>
              <a:rPr lang="ru-RU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находиться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разных стадиях движения материального потока от постав­щика </a:t>
            </a:r>
            <a:r>
              <a:rPr lang="ru-RU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потребителя.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1200" i="1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Склады распределительной логистики</a:t>
            </a:r>
            <a:r>
              <a:rPr lang="ru-RU" sz="120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основное назначение которых - пре­</a:t>
            </a:r>
            <a:r>
              <a:rPr lang="ru-RU" sz="12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производственного ассортимента в торговый и бесперебойное </a:t>
            </a:r>
            <a:r>
              <a:rPr lang="ru-RU" sz="1200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различных потребителей, включая розничную сеть, составляют </a:t>
            </a:r>
            <a:r>
              <a:rPr lang="ru-RU" sz="12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многочисленную и внутри себя разнообразную группу. Они могут принадлежать как производителям, так и оптовой торговле. Склады готовой продукции и распределительные склады производителей в различных реги­</a:t>
            </a:r>
            <a:r>
              <a:rPr lang="ru-RU" sz="1200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онах сбыта (филиальные склады) занимаются обработкой тарных и штучных </a:t>
            </a:r>
            <a:r>
              <a:rPr lang="ru-RU" sz="12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грузов однородной номенклатуры с быстрой оборачиваемостью, реализуе­</a:t>
            </a:r>
            <a:r>
              <a:rPr lang="ru-RU" sz="12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мых крупными партиями. Это дает возможность осуществлять автоматизи­</a:t>
            </a:r>
            <a:r>
              <a:rPr lang="ru-RU" sz="12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рованную и высокомеханизированную обработку груза. Практически это </a:t>
            </a:r>
            <a:r>
              <a:rPr lang="ru-RU" sz="12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единственная категория складов распределительной логистики, где можно </a:t>
            </a:r>
            <a:r>
              <a:rPr lang="ru-RU" sz="12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ставить вопрос о целесообразности автоматизированной обработки груза.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5C76-DF27-477B-A9B5-513CAA5179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6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i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Распределительные (логистические) центры или терминалы</a:t>
            </a:r>
            <a:r>
              <a:rPr lang="ru-RU" sz="1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это складские комплек</a:t>
            </a: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сы, которые получают товары от предприятий-изготовителей или от предприятий </a:t>
            </a:r>
            <a:r>
              <a:rPr lang="ru-RU" sz="12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оптовой торговли (например, находящихся в других регионах страны или даже за рубежом), и р</a:t>
            </a:r>
            <a:r>
              <a:rPr lang="ru-RU" sz="12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аспределяющие их (на основе свободной купли-продажи) более мелкими партиями по заяв</a:t>
            </a:r>
            <a:r>
              <a:rPr lang="ru-RU" sz="12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 потребителей (промышленных или торговых предприятий мелкооптовой и розн</a:t>
            </a:r>
            <a:r>
              <a:rPr lang="ru-RU" sz="1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ичной торговли) через собственную или чужую товаропроводящую сеть. Важной зад</a:t>
            </a:r>
            <a:r>
              <a:rPr lang="ru-RU" sz="1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ачей распределительных центров является организация эффективных входящих и вы</a:t>
            </a:r>
            <a:r>
              <a:rPr lang="ru-RU" sz="1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ходящих грузопотоков товаров на основе принципов деловой </a:t>
            </a:r>
            <a:r>
              <a:rPr lang="ru-RU" sz="12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логистики,поэтому</a:t>
            </a:r>
            <a:r>
              <a:rPr lang="ru-RU" sz="1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наз</a:t>
            </a:r>
            <a:r>
              <a:rPr lang="ru-RU" sz="1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ывают также </a:t>
            </a:r>
            <a:r>
              <a:rPr lang="ru-RU" sz="12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логистическими терминалами</a:t>
            </a:r>
            <a:r>
              <a:rPr lang="ru-RU" sz="1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Распределительный центр создается с целью улучшения снабжения товарами населения и по своему организационно-правовому статусу может быть само</a:t>
            </a:r>
            <a:r>
              <a:rPr lang="ru-RU" sz="12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стоятельным коммерческим предприятием, акционерным обществом (в том числе с участием капитала предприятий-изготовителей, которые продают свою продукцию через этот</a:t>
            </a:r>
            <a:r>
              <a:rPr lang="ru-RU" sz="1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складской комплекс) или унитарным муниципальным торговым </a:t>
            </a:r>
            <a:r>
              <a:rPr lang="ru-RU" sz="12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предприятием</a:t>
            </a:r>
            <a:r>
              <a:rPr lang="ru-RU" sz="12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2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участием администрации города, где он расположен</a:t>
            </a:r>
            <a:r>
              <a:rPr lang="ru-RU" sz="1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2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распределительные центры расположены в районах потребления товаров, т. е. на </a:t>
            </a:r>
            <a:r>
              <a:rPr lang="ru-RU" sz="1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целевого рынка. Это позволяет складам установить более тесные и эффектив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ные связи с потребителями и сократить транспортные расходы по доставке им товаров</a:t>
            </a:r>
            <a:r>
              <a:rPr lang="ru-RU" sz="1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соответственно - и розничные цены, или увеличить прибыль распределит</a:t>
            </a:r>
            <a:r>
              <a:rPr lang="ru-RU" sz="12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ельного центра. При этом важно обоснованно установить необходимую емкость складов, </a:t>
            </a:r>
            <a:r>
              <a:rPr lang="ru-RU" sz="1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доступную для приобретения потребителями</a:t>
            </a:r>
            <a:r>
              <a:rPr lang="ru-RU" sz="1200" cap="small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5C76-DF27-477B-A9B5-513CAA5179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5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Развитие складов запада и спад складов севера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5C76-DF27-477B-A9B5-513CAA5179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9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D7E3B-0639-4F45-9249-56E40C0AB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7CFE09-C9CC-4122-BF72-07260DC38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6EA07-507C-42FA-8A2F-DB358312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BD83F-976F-4A3F-9D2D-519F5E5E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03437-BC26-4A6F-8A94-C6120478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9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9693E-DA2F-43B0-93B6-5BD7AF9D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729BED-2343-4F34-8637-AF5FC191B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C5C12-D25D-44EC-9DF4-702C89F7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5CF34-756C-4A6A-B5DE-A7604E85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99AF7-0D8D-4D6A-8A67-578FD6F1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3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2ADCFC-59C5-4E0E-BEDB-37D7F35EC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102B2B-B358-46A3-8FE8-7F9CCF97D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193B1-C034-43E3-B024-1E72F620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2E588-9852-43BC-9D87-9C2AC351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6F6D2-8259-4F4A-B4AF-CD71821B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3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E975C-474B-41D7-9E7E-0302BFCC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151B9-728A-45D7-84F6-5118FCD5C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A340D-9225-4F93-B6DB-D4891E4B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D5906E-09A2-442A-BA58-A8BA0236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5F4F5-EDAC-4359-BB5A-CCFF6D60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8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B8A03-9653-45FC-8669-EE6248E3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5EF962-5279-4DB0-A5B8-EB82A4610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67213-AB00-4CD5-A230-4C11E2BF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5297A-7D0C-44C4-B9C6-E134F3D8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FBFB2-F507-460A-8AE0-F428FA21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1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A8890-849E-48A8-AD45-4FD85F84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8D8B1-C7F3-48CB-ABC6-8654637DA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4D30F-74DF-4C34-84D8-E630537BC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C9064F-AA54-462A-89FA-F9DD47E9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26DF2-37B0-4407-B518-2A56362C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F1F983-3088-43E1-8201-55ACC821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9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08991-D762-4F0B-9118-382D5B16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2B80E-A0C0-48BA-9ECE-E14B1DACB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E18209-E30D-4EB6-A5A8-F969BEF1F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D57DF6-D9F6-45DB-AD65-30368647D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7628B6-2773-47FB-906D-28B365125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249F5-01CB-4067-B55E-89CC3536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A74144-98DD-4C50-8E00-D4F6DFBA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8A1D8A-C439-4E73-80B9-4F2F3E8D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D51B9-06FC-45BE-AF17-3D2020DC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C16966-2B1A-4983-99AC-11130122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B80C53-666A-4CA0-BFB7-4F12FA51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C03DD1-6883-4430-A912-486C21C4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2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422114-457D-46FA-B526-F4EA0FC2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560AE3-37F9-4053-AECC-6682E070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30609C-C173-4D8C-95FB-69829F70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5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53A91-8D80-4BC9-802D-435A81BA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47C63-18E9-4113-8153-F0A1C9DA5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B8FEB9-5A5A-4E69-94AF-572E998F6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B22DB-7E8F-4327-8253-28BE0487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BDE19F-0A21-4E91-98A0-004174B2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6D4F63-8A52-481D-9305-3C36D5B8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4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77FBE-7189-4EC7-8482-666790A3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24982E-AA81-47D2-A04C-09DD22B82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B8BC2D-F24B-4F46-8627-35D58F34B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703A4F-2E90-4698-B28D-E83AEBFD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34DAE5-E298-4D38-8E36-0A71C0AB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2CAEA-A1C7-447E-A9C5-3393CAED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6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F97E0-2E13-42E5-86D2-6E5CFD76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11EEC0-01C3-451B-961F-CB94F4A6B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79B66-D2D3-45CB-A2C4-E82EC9A1F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4A64-F481-4F57-9C5C-56B1D9A2420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CEA88-A2FD-4103-BCCE-B67590ADD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47F5A-1C91-499C-A1B0-036EB46CE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F067-34BC-4D0E-BFB6-D0380125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1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257465" y="332622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6693" y="2076211"/>
            <a:ext cx="92643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Логистика как бизнес: </a:t>
            </a:r>
            <a:br>
              <a:rPr lang="ru-RU" sz="4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современные тенденции развития логистических распределительных центров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74" y="456794"/>
            <a:ext cx="6068580" cy="6364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1619" y="4670658"/>
            <a:ext cx="6368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Агеева Юлия ЛОГ19-4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Финансовый университет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11 апреля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0B00C-C313-4055-ABD1-E21926EE37D5}"/>
              </a:ext>
            </a:extLst>
          </p:cNvPr>
          <p:cNvSpPr txBox="1"/>
          <p:nvPr/>
        </p:nvSpPr>
        <p:spPr>
          <a:xfrm>
            <a:off x="1242146" y="1007880"/>
            <a:ext cx="926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МНСК 2021</a:t>
            </a:r>
          </a:p>
          <a:p>
            <a:pPr algn="ctr"/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Круглый стол: «Логист – профессия будущего»</a:t>
            </a:r>
            <a:endParaRPr lang="ru-RU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1599C-BD97-4E1A-A555-2F8A63886B4E}"/>
              </a:ext>
            </a:extLst>
          </p:cNvPr>
          <p:cNvSpPr txBox="1"/>
          <p:nvPr/>
        </p:nvSpPr>
        <p:spPr>
          <a:xfrm>
            <a:off x="-494435" y="5870987"/>
            <a:ext cx="636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Научный руководитель: </a:t>
            </a:r>
            <a:b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Швандар</a:t>
            </a:r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Дарья Владимировна 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58A3CA-FAAC-4365-A7A0-256AF615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Складские комплексы по типу строительства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96566-585B-4495-BD48-1FFE2D264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825625"/>
            <a:ext cx="6502400" cy="4667250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ru-RU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Built-to-suit</a:t>
            </a: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 строительство здания под требования заказчика, при этом оплачивается только его последующая аренда.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Стороны сделки: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 и девелопер-строительная компания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арендатор и арендодатель</a:t>
            </a:r>
            <a:b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Арендатор сам выбирает девелопера. Расходы на строительство берет на себя девелопер.</a:t>
            </a:r>
            <a:b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формата </a:t>
            </a:r>
            <a:r>
              <a:rPr lang="ru-RU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built-to-suit</a:t>
            </a:r>
            <a:endParaRPr lang="ru-RU" sz="18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заказчика:</a:t>
            </a:r>
          </a:p>
          <a:p>
            <a:pPr>
              <a:spcBef>
                <a:spcPts val="200"/>
              </a:spcBef>
            </a:pPr>
            <a:r>
              <a:rPr lang="ru-RU" sz="18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объект, четко выполняющий требования по параметрам помещения</a:t>
            </a:r>
          </a:p>
          <a:p>
            <a:pPr>
              <a:spcBef>
                <a:spcPts val="200"/>
              </a:spcBef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аренда обходится на 20-30 процентов дешевле,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девелопера: наличие гарантированного арендатора снижает риски и уменьшает срок окупаемости строительства;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A491DD8-608F-427C-81EB-93402512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«Спекулятивные </a:t>
            </a:r>
            <a:r>
              <a:rPr lang="ru-RU" sz="18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площади» - типовые складские комплексы для аренды.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земельный участок, на нем строится типовое здание складского назначения. 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проектировании технические характеристики определяются согласно стандартам классификаций складских помещений. 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клиентов на аренду помещений и подписание договоров происходит на завершающих стадиях строительства или после ввода в эксплуатацию.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D4FD9-0A16-4619-9C0E-EA5C8736C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10FD-5096-4F90-B40B-3B237E7A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сделок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75F1EE-2C5E-423E-B948-65E2272170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26051"/>
            <a:ext cx="5181600" cy="3150485"/>
          </a:xfrm>
        </p:spPr>
      </p:pic>
      <p:pic>
        <p:nvPicPr>
          <p:cNvPr id="5" name="Объект 7">
            <a:extLst>
              <a:ext uri="{FF2B5EF4-FFF2-40B4-BE49-F238E27FC236}">
                <a16:creationId xmlns:a16="http://schemas.microsoft.com/office/drawing/2014/main" id="{2E226CB0-B115-4052-934E-F8DEE1A9B1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34967" y="1825624"/>
            <a:ext cx="2787699" cy="4351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C84240-74E7-4CEE-AF09-1355CDB7D1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2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D7544-758F-45E5-9211-CDD5ECAFE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AA17-BD6F-4EE3-AFC5-DB23CAEC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Распределительные центры как вид бизнеса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2910F54C-25FE-4453-9A48-52065789337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8733399"/>
              </p:ext>
            </p:extLst>
          </p:nvPr>
        </p:nvGraphicFramePr>
        <p:xfrm>
          <a:off x="3009900" y="169068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606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C903E2F-841B-4984-8064-8BCEDFED6510}"/>
              </a:ext>
            </a:extLst>
          </p:cNvPr>
          <p:cNvSpPr txBox="1">
            <a:spLocks/>
          </p:cNvSpPr>
          <p:nvPr/>
        </p:nvSpPr>
        <p:spPr>
          <a:xfrm>
            <a:off x="1524000" y="1293338"/>
            <a:ext cx="9144000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Методы расчета расположения РЦ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2BF827-2B52-4A71-876E-18C858027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5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4CF5596-CAB9-426D-800B-160FB5581F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8987216"/>
              </p:ext>
            </p:extLst>
          </p:nvPr>
        </p:nvGraphicFramePr>
        <p:xfrm>
          <a:off x="0" y="0"/>
          <a:ext cx="12192000" cy="696036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882139">
                  <a:extLst>
                    <a:ext uri="{9D8B030D-6E8A-4147-A177-3AD203B41FA5}">
                      <a16:colId xmlns:a16="http://schemas.microsoft.com/office/drawing/2014/main" val="1497853071"/>
                    </a:ext>
                  </a:extLst>
                </a:gridCol>
                <a:gridCol w="6479808">
                  <a:extLst>
                    <a:ext uri="{9D8B030D-6E8A-4147-A177-3AD203B41FA5}">
                      <a16:colId xmlns:a16="http://schemas.microsoft.com/office/drawing/2014/main" val="3448303213"/>
                    </a:ext>
                  </a:extLst>
                </a:gridCol>
                <a:gridCol w="3830053">
                  <a:extLst>
                    <a:ext uri="{9D8B030D-6E8A-4147-A177-3AD203B41FA5}">
                      <a16:colId xmlns:a16="http://schemas.microsoft.com/office/drawing/2014/main" val="1317551482"/>
                    </a:ext>
                  </a:extLst>
                </a:gridCol>
              </a:tblGrid>
              <a:tr h="423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Название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Описание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Недостатки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3922221882"/>
                  </a:ext>
                </a:extLst>
              </a:tr>
              <a:tr h="577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Метод Тюнена (Von Thunen)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Реализует схему размещения в виде системы концентрических колец разного диаметра вокруг центра потребления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r>
                        <a:rPr lang="en-US" sz="1000" baseline="0" dirty="0">
                          <a:effectLst/>
                        </a:rPr>
                        <a:t> </a:t>
                      </a:r>
                      <a:r>
                        <a:rPr lang="ru-RU" sz="1000" baseline="0" dirty="0">
                          <a:effectLst/>
                        </a:rPr>
                        <a:t>П</a:t>
                      </a:r>
                      <a:r>
                        <a:rPr lang="ru-RU" sz="1000" dirty="0">
                          <a:effectLst/>
                        </a:rPr>
                        <a:t>редлагается выбирать лучшее место для склада по критерию минимальных транспортных затрат на рынке потребления.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Характерен высокий уровень абстракции (экономическая изоляция потребителей, не учтены разные пути доставки).</a:t>
                      </a:r>
                      <a:r>
                        <a:rPr lang="ru-RU" sz="1000" baseline="0" dirty="0">
                          <a:effectLst/>
                        </a:rPr>
                        <a:t> Модель </a:t>
                      </a:r>
                      <a:r>
                        <a:rPr lang="ru-RU" sz="1000" dirty="0">
                          <a:effectLst/>
                        </a:rPr>
                        <a:t>действенна только на рынке с/х продукции.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3294185922"/>
                  </a:ext>
                </a:extLst>
              </a:tr>
              <a:tr h="645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Метод </a:t>
                      </a:r>
                      <a:r>
                        <a:rPr lang="ru-RU" sz="1000" dirty="0" err="1">
                          <a:effectLst/>
                        </a:rPr>
                        <a:t>Лаунхарда</a:t>
                      </a:r>
                      <a:r>
                        <a:rPr lang="ru-RU" sz="1000" dirty="0">
                          <a:effectLst/>
                        </a:rPr>
                        <a:t> (</a:t>
                      </a:r>
                      <a:r>
                        <a:rPr lang="ru-RU" sz="1000" dirty="0" err="1">
                          <a:effectLst/>
                        </a:rPr>
                        <a:t>Launhard</a:t>
                      </a:r>
                      <a:r>
                        <a:rPr lang="ru-RU" sz="1000" dirty="0">
                          <a:effectLst/>
                        </a:rPr>
                        <a:t>)  - метод весового локационного треугольника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Размещает РЦ относительно положения двух поставщиков и одного потребителя в зависимости от объемов перевозимых грузов и расстояний,</a:t>
                      </a:r>
                      <a:r>
                        <a:rPr lang="ru-RU" sz="1000" baseline="0" dirty="0">
                          <a:effectLst/>
                        </a:rPr>
                        <a:t> где учитываются: </a:t>
                      </a:r>
                      <a:r>
                        <a:rPr lang="ru-RU" sz="1000" dirty="0">
                          <a:effectLst/>
                        </a:rPr>
                        <a:t>стоимость перевозки, вес сырья и материалов, требуемого для производства единицы конечного продукта, вес конечного продукта, расстояние от внутренней точки М (места расположения завода) до вершин треугольника.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Учитывает только транспортные издержки; производственные затраты не учитывают влияния рынков труда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1349080511"/>
                  </a:ext>
                </a:extLst>
              </a:tr>
              <a:tr h="653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Метод Вебера (Weber)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РЦ размещают с учетом веса транспортных издержек, затрат на рабочую силу и агломерацию Если масса используемого сырья превышает массу полученной из него готовой продукции, то склад следует располагать ближе к месту добычи сырья. Если масса готовой продукции превышает массу исходного сырья, то склад следует располагать ближе к рынку реализации товаров.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Предполагает, что спрос сосредоточен в одной точке, не учтена конкуренция на рынках сбыта.</a:t>
                      </a:r>
                      <a:r>
                        <a:rPr lang="ru-RU" sz="1000" baseline="0" dirty="0">
                          <a:effectLst/>
                        </a:rPr>
                        <a:t> Не учитывает изменение</a:t>
                      </a:r>
                      <a:r>
                        <a:rPr lang="ru-RU" sz="1000" dirty="0">
                          <a:effectLst/>
                        </a:rPr>
                        <a:t> тарифов на перевозку груза не меняются.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2539323952"/>
                  </a:ext>
                </a:extLst>
              </a:tr>
              <a:tr h="577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Метод «центра тяжести» и его модификации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Находит место РЦ как координату центра тяжести с учетом объемов перевозок, транспортных тарифов, реальных расстояний и пр.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Координаты РЦ не дают минимум функции, так как определены из условия, что сумма издержек в двух диаметрально противоположных точках потребления одинакова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470670855"/>
                  </a:ext>
                </a:extLst>
              </a:tr>
              <a:tr h="32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Метод анализа иерархий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Выбор расположения РЦ проводят путем оценки альтернативных вариантов решения путем учета количественных и качественных характеристик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Не дает оптимального решения, принятое решение носит субъективный характер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3603293316"/>
                  </a:ext>
                </a:extLst>
              </a:tr>
              <a:tr h="32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Модель Э. Гувера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Модель Гувера рекомендует размещать склад ближе именно к пункту назначения груза, т.е.  ближе к рынку реализации товаров.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3418681427"/>
                  </a:ext>
                </a:extLst>
              </a:tr>
              <a:tr h="484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Модель М.  Гринхарта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 дополнение к критерию минимального грузооборота, добавляет требования по обеспечению экономической и экологической безопасности, а также учету всех других факторов, снижающих переменные затраты и повышающих рентабельность деятельности склада.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2549166128"/>
                  </a:ext>
                </a:extLst>
              </a:tr>
              <a:tr h="484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Планарная модель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Оптимизация выбора места для размещения складов на основе таких факторов, как: отсутствие топографических, административных и социальных ограничений; наличие достаточных ресурсов энергоносителей и воды; необременительное налоговое законодательство; наличие квалифицированной рабочей силы и т.д. </a:t>
                      </a: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конкретных мест размещения логистических мощностей на практике требует применения более совершенных алгоритмов и технологий моделирования.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3597617867"/>
                  </a:ext>
                </a:extLst>
              </a:tr>
              <a:tr h="484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Модель складирования внешнего и внутреннего размещения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При моделировании внешнего размещения определяется географическое место размещения склада. При моделировании внутреннего размещения оптимизируют распределение запасов внутри склада с учетом планировки его внутренних зон.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3022304045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Сетевая модель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Место размещения склада должно находиться непосредственно на транспортной сети либо поблизости от нее.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Число потенциальных мест размещения склада в данном случае намного меньше,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3089991822"/>
                  </a:ext>
                </a:extLst>
              </a:tr>
              <a:tr h="83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Дискретная модель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Учитывает постоянные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 переменные затраты. Она сочетает факторы всех предыдущих моделей и тарифы обслуживания потребителей, стоимостные параметры многочисленных факторов, влияющих на место размещения. Модель</a:t>
                      </a:r>
                      <a:r>
                        <a:rPr lang="ru-RU" sz="1000" baseline="0" dirty="0">
                          <a:effectLst/>
                        </a:rPr>
                        <a:t> планирует </a:t>
                      </a:r>
                      <a:r>
                        <a:rPr lang="ru-RU" sz="1000" dirty="0">
                          <a:effectLst/>
                        </a:rPr>
                        <a:t>оптимальную инфраструктуру и планировку с учетом максимальной эффективности и производительности его работы.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Осуществима только при условии моделирования с использованием программно-компьютерного обеспечения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3633901070"/>
                  </a:ext>
                </a:extLst>
              </a:tr>
              <a:tr h="770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Модель без ограничения выбора вариантов размещения склада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Модель основана на принципе определения физического центра тяжести. Суть данного принципа в следующем: если на рычаги, образованные плечами расстояний от поставщиков до склада и от склада к потребителям, действуют различные силы, образованные массами входящих и исходящих грузов, то можно определить единственную точку на плоскости, уравновешивающую все эти силы. Эту точку и следует выбрать для размещения склада.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Главными недостатками модели являются всевозможные топографические ограничения, отсутствие транспортных коммуникаций и других необходимых ресурсов и факторов.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10" marR="15510" marT="0" marB="0"/>
                </a:tc>
                <a:extLst>
                  <a:ext uri="{0D108BD9-81ED-4DB2-BD59-A6C34878D82A}">
                    <a16:rowId xmlns:a16="http://schemas.microsoft.com/office/drawing/2014/main" val="1683664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56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561FD-306C-4317-AD0C-950BD7F7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Факторы влияющие на размещение РЦ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F06C-1438-4B1D-92F7-14612E2DC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Объемы перевозимых грузов, спрос</a:t>
            </a:r>
          </a:p>
          <a:p>
            <a:r>
              <a:rPr lang="en-US" sz="2400"/>
              <a:t>Близость к заказчикам, транспортная доступность местности </a:t>
            </a:r>
          </a:p>
          <a:p>
            <a:r>
              <a:rPr lang="en-US" sz="2400"/>
              <a:t>Географическая доступность, характеристики участка 	</a:t>
            </a:r>
          </a:p>
          <a:p>
            <a:r>
              <a:rPr lang="en-US" sz="2400"/>
              <a:t>Планы местных властей, местное законодательство  </a:t>
            </a:r>
          </a:p>
          <a:p>
            <a:r>
              <a:rPr lang="en-US" sz="2400"/>
              <a:t>Строительные факторы	</a:t>
            </a:r>
          </a:p>
          <a:p>
            <a:r>
              <a:rPr lang="en-US" sz="2400"/>
              <a:t>Социальные факторы </a:t>
            </a:r>
          </a:p>
          <a:p>
            <a:pPr marL="0"/>
            <a:endParaRPr lang="en-US" sz="24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2BF827-2B52-4A71-876E-18C858027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8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FCA5-9CB0-4BCA-AB1B-8DE070D9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78" y="2133668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Выводы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Логист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профессия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будущего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BC314-5242-4FAD-B9D2-DF93142A8C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868598" y="1230869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19CFE4F-F9D4-497E-96B3-BD0003EF9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60753"/>
              </p:ext>
            </p:extLst>
          </p:nvPr>
        </p:nvGraphicFramePr>
        <p:xfrm>
          <a:off x="-1452448" y="209480"/>
          <a:ext cx="15240000" cy="638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Быстровозводимые арочные бескаркасные ангары — Группа компаний «СМК»">
            <a:extLst>
              <a:ext uri="{FF2B5EF4-FFF2-40B4-BE49-F238E27FC236}">
                <a16:creationId xmlns:a16="http://schemas.microsoft.com/office/drawing/2014/main" id="{D292939E-EFE1-4482-8769-C1AA6C025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559" y="4003392"/>
            <a:ext cx="3710473" cy="22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стория развития логистики - Комплексные грузоперевозки автоцистернами и  евро-фурами по России и странам ЕАЭС.">
            <a:extLst>
              <a:ext uri="{FF2B5EF4-FFF2-40B4-BE49-F238E27FC236}">
                <a16:creationId xmlns:a16="http://schemas.microsoft.com/office/drawing/2014/main" id="{AF36569A-CC8B-488B-B836-7154CBA1A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/>
          <a:stretch/>
        </p:blipFill>
        <p:spPr bwMode="auto">
          <a:xfrm>
            <a:off x="380525" y="1560649"/>
            <a:ext cx="3351634" cy="20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A86F3A-2627-47CB-8921-288598B68A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59713-7805-459F-A018-79A357BF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развития логистических центров  </a:t>
            </a:r>
          </a:p>
        </p:txBody>
      </p:sp>
    </p:spTree>
    <p:extLst>
      <p:ext uri="{BB962C8B-B14F-4D97-AF65-F5344CB8AC3E}">
        <p14:creationId xmlns:p14="http://schemas.microsoft.com/office/powerpoint/2010/main" val="194330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AA17-BD6F-4EE3-AFC5-DB23CAEC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Трансформация оптовых баз и оптовых рынков типажа 90-х в распределительные центры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04680DDC-ED57-4842-AE50-03AD8C046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/>
              <a:t>На данный момент существует множество оптовых рынков, однако государство стремится контролировать данный тип торговых отношений.</a:t>
            </a:r>
          </a:p>
          <a:p>
            <a:pPr marL="0"/>
            <a:r>
              <a:rPr lang="en-US" sz="2000"/>
              <a:t>Происходит интеграция рынка и развиваются торговые площадки, такие как Wildberries. Для их поддержания требуются РЦ.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Черкизовский рынок закрыли 10 лет назад. Здесь открывали публичные дома и  ели собак: Общество: Россия: Lenta.ru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r="12417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8F565A-0B0A-4F10-85BF-934DDC4835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19360" y="-64074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6BCE3E-9489-45B2-959A-009C1AA72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4530"/>
            <a:ext cx="10515600" cy="563243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tabLst>
                <a:tab pos="450215" algn="l"/>
              </a:tabLst>
            </a:pPr>
            <a:r>
              <a:rPr lang="ru-RU" dirty="0"/>
              <a:t>Распределительный центр – это место хранения товаров в период их движения от места производства до оптовой или розничной торговой точки.</a:t>
            </a:r>
          </a:p>
          <a:p>
            <a:pPr algn="just">
              <a:lnSpc>
                <a:spcPct val="100000"/>
              </a:lnSpc>
              <a:tabLst>
                <a:tab pos="450215" algn="l"/>
              </a:tabLst>
            </a:pPr>
            <a:r>
              <a:rPr lang="ru-RU" dirty="0"/>
              <a:t>Логистический центр – место хранения более широкого ассортимента продукции, которое может находиться на разных стадиях движения материального потока от постав­щика до конечного потребителя. 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Назначение складов распределительной логистики:</a:t>
            </a:r>
          </a:p>
          <a:p>
            <a:pPr>
              <a:lnSpc>
                <a:spcPct val="100000"/>
              </a:lnSpc>
            </a:pPr>
            <a:r>
              <a:rPr lang="ru-RU" dirty="0"/>
              <a:t>Пре­образование производственного ассортимента в торговый</a:t>
            </a:r>
          </a:p>
          <a:p>
            <a:pPr>
              <a:lnSpc>
                <a:spcPct val="100000"/>
              </a:lnSpc>
            </a:pPr>
            <a:r>
              <a:rPr lang="ru-RU" dirty="0"/>
              <a:t>Бесперебойное обеспечение различных потребителей.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46BA91-B0EA-4FE5-9E58-B4B91733E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84307" y="6979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2C5634-D560-4CEA-872A-7AE286CA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70" y="820727"/>
            <a:ext cx="10515600" cy="6279705"/>
          </a:xfrm>
        </p:spPr>
        <p:txBody>
          <a:bodyPr>
            <a:normAutofit/>
          </a:bodyPr>
          <a:lstStyle/>
          <a:p>
            <a:pPr algn="just"/>
            <a:r>
              <a:rPr lang="ru-RU" sz="2400" i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Распределительные (логистические) центры или терминалы</a:t>
            </a:r>
            <a:r>
              <a:rPr lang="ru-RU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это складские комплек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</a:t>
            </a:r>
          </a:p>
          <a:p>
            <a:pPr algn="just"/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 товары от предприятий-изготовителей или от предприятий </a:t>
            </a:r>
            <a:r>
              <a:rPr lang="ru-RU" sz="24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оптовой торговли </a:t>
            </a:r>
          </a:p>
          <a:p>
            <a:pPr algn="just"/>
            <a:r>
              <a:rPr lang="ru-RU" sz="24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аспределяющие товары более мелкими партиями по заяв</a:t>
            </a:r>
            <a:r>
              <a:rPr lang="ru-RU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 потребителей </a:t>
            </a:r>
          </a:p>
          <a:p>
            <a:pPr algn="just"/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ача РЦ: организация эффективных входящих и вы</a:t>
            </a:r>
            <a:r>
              <a:rPr lang="ru-RU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ходящих грузопотоков товаров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Распределительный центр создается с целью улучшения снабжения товарами населения </a:t>
            </a:r>
          </a:p>
          <a:p>
            <a:pPr algn="just"/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организационно правовому статусу</a:t>
            </a:r>
            <a:r>
              <a:rPr lang="ru-RU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1" algn="just"/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стоятельным коммерческим предприятием, </a:t>
            </a:r>
          </a:p>
          <a:p>
            <a:pPr lvl="1" algn="just"/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акционерным обществом</a:t>
            </a:r>
          </a:p>
          <a:p>
            <a:pPr lvl="1" algn="just"/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унитарным муниципальным торговым предприятием </a:t>
            </a:r>
            <a:r>
              <a:rPr lang="ru-RU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участием администрации города</a:t>
            </a:r>
          </a:p>
          <a:p>
            <a:pPr algn="just"/>
            <a:r>
              <a:rPr lang="ru-RU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РЦ расположены в районах </a:t>
            </a:r>
            <a:r>
              <a:rPr lang="ru-RU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целевого рынка</a:t>
            </a:r>
          </a:p>
          <a:p>
            <a:pPr marL="0" indent="0" algn="just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AC8D6-D2AC-4527-B913-612E67CD6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2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AA17-BD6F-4EE3-AFC5-DB23CAEC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Обзор развития распределительных центров Москвы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1A80952-239B-4879-B0B1-D360B346AA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8703" y="1690688"/>
            <a:ext cx="3251549" cy="435133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77894B-A664-4639-A6F3-B958672F2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560" y="1590221"/>
            <a:ext cx="3620022" cy="4605062"/>
          </a:xfrm>
          <a:prstGeom prst="rect">
            <a:avLst/>
          </a:prstGeo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530D4A54-2F7D-47FF-A762-B2486C404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827720" y="2542258"/>
            <a:ext cx="1564867" cy="28115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894B-A664-4639-A6F3-B958672F2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738" y="1590221"/>
            <a:ext cx="3620022" cy="460506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439960" y="4573970"/>
            <a:ext cx="482900" cy="448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40%</a:t>
            </a:r>
          </a:p>
        </p:txBody>
      </p:sp>
      <p:sp>
        <p:nvSpPr>
          <p:cNvPr id="9" name="Овал 8"/>
          <p:cNvSpPr/>
          <p:nvPr/>
        </p:nvSpPr>
        <p:spPr>
          <a:xfrm>
            <a:off x="8874175" y="4452050"/>
            <a:ext cx="482900" cy="448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13%</a:t>
            </a:r>
          </a:p>
        </p:txBody>
      </p:sp>
      <p:sp>
        <p:nvSpPr>
          <p:cNvPr id="10" name="Овал 9"/>
          <p:cNvSpPr/>
          <p:nvPr/>
        </p:nvSpPr>
        <p:spPr>
          <a:xfrm>
            <a:off x="8668366" y="3559301"/>
            <a:ext cx="482900" cy="448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3%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25769" y="3123635"/>
            <a:ext cx="482900" cy="448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16%</a:t>
            </a:r>
          </a:p>
        </p:txBody>
      </p:sp>
      <p:sp>
        <p:nvSpPr>
          <p:cNvPr id="12" name="Овал 11"/>
          <p:cNvSpPr/>
          <p:nvPr/>
        </p:nvSpPr>
        <p:spPr>
          <a:xfrm>
            <a:off x="9624622" y="3182865"/>
            <a:ext cx="482900" cy="448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2%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031843" y="3619521"/>
            <a:ext cx="482900" cy="448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5%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004266" y="4227606"/>
            <a:ext cx="482900" cy="448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20%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67502" y="5712129"/>
            <a:ext cx="515884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2010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38C7E0-09F4-4914-94ED-4C3CB4D0FD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392587" y="5147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676F9-0FA2-455F-B255-129F7C9C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ru-RU" dirty="0"/>
              <a:t>Ставки аренды на склады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292ADB0-14EC-45B7-B084-B8B31C6949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003"/>
          <a:stretch/>
        </p:blipFill>
        <p:spPr>
          <a:xfrm>
            <a:off x="1128746" y="1102451"/>
            <a:ext cx="5090544" cy="5236312"/>
          </a:xfrm>
        </p:spPr>
      </p:pic>
      <p:pic>
        <p:nvPicPr>
          <p:cNvPr id="9" name="Объект 7">
            <a:extLst>
              <a:ext uri="{FF2B5EF4-FFF2-40B4-BE49-F238E27FC236}">
                <a16:creationId xmlns:a16="http://schemas.microsoft.com/office/drawing/2014/main" id="{D2FC9262-E171-444E-9287-A1DC671555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68621" y="1544938"/>
            <a:ext cx="3251549" cy="435133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7FA652-19BC-40AE-843C-442CB8977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9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AA17-BD6F-4EE3-AFC5-DB23CAEC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331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Конъюнктурные изменения арендаторов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95E734C-3834-4A00-989B-FADF02F3A9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0000" y="1818875"/>
            <a:ext cx="2179617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2069F05-A6CC-4697-82C0-801EAF0752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465" y="1818875"/>
            <a:ext cx="2557944" cy="4351338"/>
          </a:xfr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257656"/>
              </p:ext>
            </p:extLst>
          </p:nvPr>
        </p:nvGraphicFramePr>
        <p:xfrm>
          <a:off x="60088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DF8A3D2-B53A-46B3-87C0-19AC655AA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746051"/>
              </p:ext>
            </p:extLst>
          </p:nvPr>
        </p:nvGraphicFramePr>
        <p:xfrm>
          <a:off x="6222765" y="1404526"/>
          <a:ext cx="4585170" cy="271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8B5F33-F77A-40FB-82C1-B69EF46B1D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0BE33-B034-4093-A59B-09C14989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Обеспеченность складскими помещениями</a:t>
            </a:r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D9FA52E9-71D1-4946-9B2B-9DDE333B88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6813" y="1690688"/>
            <a:ext cx="4524374" cy="4140342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513252-CAFF-4E4B-8AC2-2A7EBD4DB0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7428" y="2791154"/>
            <a:ext cx="6757987" cy="32153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A87DB4-0E00-46EA-8906-5003121253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65257" y="209480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9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1532</Words>
  <Application>Microsoft Office PowerPoint</Application>
  <PresentationFormat>Широкоэкранный</PresentationFormat>
  <Paragraphs>134</Paragraphs>
  <Slides>16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Segoe UI</vt:lpstr>
      <vt:lpstr>Times New Roman</vt:lpstr>
      <vt:lpstr>Тема Office</vt:lpstr>
      <vt:lpstr>Презентация PowerPoint</vt:lpstr>
      <vt:lpstr>История развития логистических центров  </vt:lpstr>
      <vt:lpstr>Трансформация оптовых баз и оптовых рынков типажа 90-х в распределительные центры</vt:lpstr>
      <vt:lpstr>Презентация PowerPoint</vt:lpstr>
      <vt:lpstr>Презентация PowerPoint</vt:lpstr>
      <vt:lpstr>Обзор развития распределительных центров Москвы </vt:lpstr>
      <vt:lpstr>Ставки аренды на склады</vt:lpstr>
      <vt:lpstr>Конъюнктурные изменения арендаторов</vt:lpstr>
      <vt:lpstr>Обеспеченность складскими помещениями</vt:lpstr>
      <vt:lpstr>Складские комплексы по типу строительства</vt:lpstr>
      <vt:lpstr>Распределение сделок</vt:lpstr>
      <vt:lpstr>Распределительные центры как вид бизнеса</vt:lpstr>
      <vt:lpstr>Презентация PowerPoint</vt:lpstr>
      <vt:lpstr>Презентация PowerPoint</vt:lpstr>
      <vt:lpstr>Факторы влияющие на размещение РЦ</vt:lpstr>
      <vt:lpstr>Выводы  Логист – профессия будущего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Агеева Юлия Александровна</dc:creator>
  <cp:lastModifiedBy>Агеева Юлия Александровна</cp:lastModifiedBy>
  <cp:revision>32</cp:revision>
  <dcterms:created xsi:type="dcterms:W3CDTF">2021-03-09T12:18:15Z</dcterms:created>
  <dcterms:modified xsi:type="dcterms:W3CDTF">2021-03-11T14:49:45Z</dcterms:modified>
</cp:coreProperties>
</file>