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84" r:id="rId4"/>
    <p:sldId id="259" r:id="rId5"/>
    <p:sldId id="263" r:id="rId6"/>
    <p:sldId id="280" r:id="rId7"/>
    <p:sldId id="266" r:id="rId8"/>
    <p:sldId id="268" r:id="rId9"/>
    <p:sldId id="270" r:id="rId10"/>
    <p:sldId id="26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20717"/>
    <a:srgbClr val="EFFAFC"/>
    <a:srgbClr val="9C9C9C"/>
    <a:srgbClr val="000000"/>
    <a:srgbClr val="F5F5F5"/>
    <a:srgbClr val="F9F9F9"/>
    <a:srgbClr val="777C8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9" autoAdjust="0"/>
    <p:restoredTop sz="94660"/>
  </p:normalViewPr>
  <p:slideViewPr>
    <p:cSldViewPr snapToGrid="0">
      <p:cViewPr varScale="1">
        <p:scale>
          <a:sx n="79" d="100"/>
          <a:sy n="79" d="100"/>
        </p:scale>
        <p:origin x="-580" y="-7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5E4D5-CCF1-4E58-9FE2-FC546B8B3DCF}" type="datetimeFigureOut">
              <a:rPr lang="ru-RU" smtClean="0"/>
              <a:pPr/>
              <a:t>14.03.2021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3461F-3BD5-40B3-94FD-8C4C720DA0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3112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3EA980-4D7F-4DAA-8017-CAD512CAE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3108DCE-888D-4476-883B-D3D723FB4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4C9BAB8-ED54-43B0-854C-BCFE8335C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10F1-E0E9-4AFD-9D6B-7EC87062AED9}" type="datetime1">
              <a:rPr lang="ru-RU" smtClean="0"/>
              <a:pPr/>
              <a:t>14.03.2021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B8C1BDB-04DC-4686-8734-AF9C6A4C7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91769A2-0115-4AE2-86AF-767323161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BDB6-C77E-4039-B1F1-97E3C95D01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25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A646C3-BF36-4B3A-AD46-A3E7BC875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E9CD051-CC48-40D7-8CE8-3D43A63058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4EF513B-3CE9-4C63-A955-464B7A922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7401-9D7C-4E2A-8C93-31785EFA0F1F}" type="datetime1">
              <a:rPr lang="ru-RU" smtClean="0"/>
              <a:pPr/>
              <a:t>14.03.2021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F93DA49-D4AB-4FCF-8E47-467E3B0F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A3261B1-14B6-4544-AF67-ED8681C72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BDB6-C77E-4039-B1F1-97E3C95D01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7429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72ED061-32F4-41FB-B095-B3558E0936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61C2835-D613-4AB0-9FAE-4C3603CD4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000EA1F-69C1-4DDC-867F-E624E2434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87C0-91C9-4A9D-B1D4-6408477240D5}" type="datetime1">
              <a:rPr lang="ru-RU" smtClean="0"/>
              <a:pPr/>
              <a:t>14.03.2021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AB2337E-7B01-4919-86F5-E83DB7711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90D52FE-9353-4F60-9A9F-53273A51C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BDB6-C77E-4039-B1F1-97E3C95D01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519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705A2D-3ABC-4B16-89AA-3ECDE0DCE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E156BA8-C81A-485C-94BE-E118AC077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8B94254-9623-4002-817F-AF67E2699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7D60-3072-44CA-B5DC-DBEC96433271}" type="datetime1">
              <a:rPr lang="ru-RU" smtClean="0"/>
              <a:pPr/>
              <a:t>14.03.2021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C559F14-F6D0-4C23-AEF2-450DB824B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6EC05A3-F921-48DE-8B6E-482DA9608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BDB6-C77E-4039-B1F1-97E3C95D01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2932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45DBEA-96FB-42ED-B715-6FC848C82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072D1C9-EBAA-404D-80B8-E2F788B19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548C4F1-09B9-481B-AA6C-8C22F654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C02A-E896-4F76-A5A2-160F53F0D24D}" type="datetime1">
              <a:rPr lang="ru-RU" smtClean="0"/>
              <a:pPr/>
              <a:t>14.03.2021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3FD4A66-338B-4714-8E1F-0EC2A33E6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F478F7B-AA20-4578-A8C7-59084DCC2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BDB6-C77E-4039-B1F1-97E3C95D01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869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2F4853-A3A9-4E7C-96CB-6ADE58E7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C911B52-2379-49E5-A124-11F48F1756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DE455E4-EB3D-4CF9-A8E1-E11DDF492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2AC612B-4F3B-4726-87B3-DB7F1DF2B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9F36-BFB7-4FF1-9FC4-8FC6734830C2}" type="datetime1">
              <a:rPr lang="ru-RU" smtClean="0"/>
              <a:pPr/>
              <a:t>14.03.2021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0E26B5E-28A6-4C03-8E5F-B5A23C9DE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51FA3FB-804E-4789-BA0C-C5027749A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BDB6-C77E-4039-B1F1-97E3C95D01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860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1E0D30-098D-4DF9-8483-44C102EA2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F25E729-88F7-4AD2-A672-657C8CBBC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03B5D92-562A-4CE6-B11C-E652C3D7F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F1AC5AB-E47A-4C3C-8F95-D69D66A49E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5A38F4E-9724-4E0C-884A-46121B33B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7F751383-11A3-4FD2-A160-82EE14B52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5CB3-77FD-45D1-9C05-C8C2BC387EAF}" type="datetime1">
              <a:rPr lang="ru-RU" smtClean="0"/>
              <a:pPr/>
              <a:t>14.03.2021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820C195-8D17-4C8B-8ACD-8986A61B2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CBA6170-3618-431E-9EFD-AF447AC82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BDB6-C77E-4039-B1F1-97E3C95D01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043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9755B9-2D67-4397-875D-D82FCBDEB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E602FA6-35EA-4718-9135-A1D5D4537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002A-ED3C-4692-BE68-91453F5EB1D7}" type="datetime1">
              <a:rPr lang="ru-RU" smtClean="0"/>
              <a:pPr/>
              <a:t>14.03.2021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2E5B43B-8C93-46A5-A543-F66237F30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1BEA720-95E1-41A0-BE8D-424263C27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BDB6-C77E-4039-B1F1-97E3C95D01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9562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F756D17-5B37-4EEB-8B44-B820C07D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357A-2B5E-461D-B25E-FAD806301758}" type="datetime1">
              <a:rPr lang="ru-RU" smtClean="0"/>
              <a:pPr/>
              <a:t>14.03.2021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A2E436CD-BA09-45E2-888A-733EFB603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1D8F5D1-0F1A-4CA1-8953-EA93081C5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BDB6-C77E-4039-B1F1-97E3C95D01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312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789954-D56A-4B36-A799-61C3FC1FB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DF11A1-7740-4CA2-8435-F21B69217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11BE886-E853-4F39-B6FB-B0FB84AC86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0403CF0-0E6F-45F4-A725-78E947D1C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4E9F-F70E-4236-BB80-5CB22C811DCA}" type="datetime1">
              <a:rPr lang="ru-RU" smtClean="0"/>
              <a:pPr/>
              <a:t>14.03.2021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BA33A3A-E07C-420C-B0C1-BB24C243B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F6A85F2-C4D0-480B-AA82-7CA2560CD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BDB6-C77E-4039-B1F1-97E3C95D01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867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9F2F9D-5EE6-4198-9334-123945508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8C40FF0-DBF0-4CDD-BF8A-DD3361043C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305C0EB-0A9A-42D7-A272-01E3D6810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FCA3800-C1E4-4533-893D-1686CA7D9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C2B2-AFED-4DC2-BD9F-EA54AA97F719}" type="datetime1">
              <a:rPr lang="ru-RU" smtClean="0"/>
              <a:pPr/>
              <a:t>14.03.2021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B7876F7-2733-4133-B210-CD2ED25C1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6000171-B401-4CBE-8B81-28BD4477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BDB6-C77E-4039-B1F1-97E3C95D01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339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EEC0E2-6485-43BA-94C8-9655F59B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B52682A-2A74-45E3-92B6-44EC90459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BC35172-E32E-4614-94E9-200EA19DE9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DABAE-52B0-4AA6-88F2-D4CE168C83DB}" type="datetime1">
              <a:rPr lang="ru-RU" smtClean="0"/>
              <a:pPr/>
              <a:t>14.03.2021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C38FD73-D34D-4D8F-B7D4-7952129CF8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E08C089-324A-466B-95F0-F2FC28733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FBDB6-C77E-4039-B1F1-97E3C95D01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69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0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75C84929-2B04-4A9F-9E3A-BDBB36BEBACD}"/>
              </a:ext>
            </a:extLst>
          </p:cNvPr>
          <p:cNvCxnSpPr/>
          <p:nvPr/>
        </p:nvCxnSpPr>
        <p:spPr>
          <a:xfrm>
            <a:off x="1238774" y="3183865"/>
            <a:ext cx="9714451" cy="0"/>
          </a:xfrm>
          <a:prstGeom prst="line">
            <a:avLst/>
          </a:prstGeom>
          <a:ln>
            <a:solidFill>
              <a:srgbClr val="777C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D4F9C43-B796-4128-9EB8-40E689667C7A}"/>
              </a:ext>
            </a:extLst>
          </p:cNvPr>
          <p:cNvSpPr txBox="1"/>
          <p:nvPr/>
        </p:nvSpPr>
        <p:spPr>
          <a:xfrm>
            <a:off x="1102658" y="2510838"/>
            <a:ext cx="9986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BRAND NETWORK</a:t>
            </a:r>
            <a:endParaRPr lang="ru-RU" sz="3200" dirty="0">
              <a:solidFill>
                <a:schemeClr val="bg1"/>
              </a:solidFill>
              <a:latin typeface="Arial Nova Light" panose="020B0304020202020204" pitchFamily="34" charset="0"/>
              <a:cs typeface="AngsanaUPC" panose="02020603050405020304" pitchFamily="18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60940B3-868A-4616-BCC8-1DB4D661C270}"/>
              </a:ext>
            </a:extLst>
          </p:cNvPr>
          <p:cNvSpPr txBox="1"/>
          <p:nvPr/>
        </p:nvSpPr>
        <p:spPr>
          <a:xfrm>
            <a:off x="3973584" y="3250978"/>
            <a:ext cx="4244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Система управления цепями поставок</a:t>
            </a:r>
            <a:endParaRPr lang="en-US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40318" y="5699464"/>
            <a:ext cx="3338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Авторы:  Больц В.А.</a:t>
            </a: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                Решетило А.В.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2085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A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0AF6CC7D-E501-4B6E-80B3-4EF7FFDC5D4B}"/>
              </a:ext>
            </a:extLst>
          </p:cNvPr>
          <p:cNvSpPr/>
          <p:nvPr/>
        </p:nvSpPr>
        <p:spPr>
          <a:xfrm>
            <a:off x="0" y="0"/>
            <a:ext cx="12192001" cy="548640"/>
          </a:xfrm>
          <a:prstGeom prst="rect">
            <a:avLst/>
          </a:prstGeom>
          <a:solidFill>
            <a:srgbClr val="020717"/>
          </a:solidFill>
          <a:ln>
            <a:solidFill>
              <a:srgbClr val="020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A41519A-75C2-452B-8B4A-B036E303C3D5}"/>
              </a:ext>
            </a:extLst>
          </p:cNvPr>
          <p:cNvSpPr txBox="1"/>
          <p:nvPr/>
        </p:nvSpPr>
        <p:spPr>
          <a:xfrm>
            <a:off x="2153231" y="85355"/>
            <a:ext cx="7885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</a:rPr>
              <a:t>Какие проблемы решает </a:t>
            </a:r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BRAND NETWORK</a:t>
            </a:r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AF00FA4-67F4-4586-83FF-4E8A9F1F5D9B}"/>
              </a:ext>
            </a:extLst>
          </p:cNvPr>
          <p:cNvSpPr txBox="1"/>
          <p:nvPr/>
        </p:nvSpPr>
        <p:spPr>
          <a:xfrm>
            <a:off x="816543" y="3100477"/>
            <a:ext cx="105589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Обучение кадров</a:t>
            </a:r>
          </a:p>
          <a:p>
            <a:pPr algn="ctr"/>
            <a:r>
              <a:rPr lang="ru-RU" sz="2400" dirty="0"/>
              <a:t>Введение в курс нового специалиста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73135016-0917-4A3F-B34A-3A470A574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BDB6-C77E-4039-B1F1-97E3C95D01D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213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A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AF0C55E-5D02-448A-BA7A-D0DE63FDBABB}"/>
              </a:ext>
            </a:extLst>
          </p:cNvPr>
          <p:cNvSpPr/>
          <p:nvPr/>
        </p:nvSpPr>
        <p:spPr>
          <a:xfrm>
            <a:off x="0" y="0"/>
            <a:ext cx="2348917" cy="6858000"/>
          </a:xfrm>
          <a:prstGeom prst="rect">
            <a:avLst/>
          </a:prstGeom>
          <a:solidFill>
            <a:srgbClr val="020717"/>
          </a:solidFill>
          <a:ln>
            <a:solidFill>
              <a:srgbClr val="020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793F408-4A13-4952-810F-8C42AA64AC1C}"/>
              </a:ext>
            </a:extLst>
          </p:cNvPr>
          <p:cNvSpPr txBox="1"/>
          <p:nvPr/>
        </p:nvSpPr>
        <p:spPr>
          <a:xfrm>
            <a:off x="2592198" y="293614"/>
            <a:ext cx="8766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20717"/>
                </a:solidFill>
                <a:latin typeface="Arial Black" panose="020B0A04020102020204" pitchFamily="34" charset="0"/>
              </a:rPr>
              <a:t>Система управления цепями поставок</a:t>
            </a:r>
            <a:r>
              <a:rPr lang="en-US" sz="2400" dirty="0">
                <a:solidFill>
                  <a:srgbClr val="020717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>
                <a:solidFill>
                  <a:srgbClr val="020717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50E33D4-8345-4094-924D-28F21F3E213A}"/>
              </a:ext>
            </a:extLst>
          </p:cNvPr>
          <p:cNvSpPr txBox="1"/>
          <p:nvPr/>
        </p:nvSpPr>
        <p:spPr>
          <a:xfrm>
            <a:off x="2592198" y="1875632"/>
            <a:ext cx="941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 Black" panose="020B0A04020102020204" pitchFamily="34" charset="0"/>
              </a:rPr>
              <a:t>Миссия:</a:t>
            </a:r>
            <a:r>
              <a:rPr lang="ru-RU" dirty="0"/>
              <a:t> 	Вывести российский логистический сектор на новый уровень. 				Сделать современные информационные технологии доступнее.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E21256E-FF1F-4140-9E40-44970B07E7BD}"/>
              </a:ext>
            </a:extLst>
          </p:cNvPr>
          <p:cNvSpPr txBox="1"/>
          <p:nvPr/>
        </p:nvSpPr>
        <p:spPr>
          <a:xfrm>
            <a:off x="2592198" y="3299670"/>
            <a:ext cx="8892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 Black" panose="020B0A04020102020204" pitchFamily="34" charset="0"/>
              </a:rPr>
              <a:t>Основные сферы: </a:t>
            </a:r>
            <a:r>
              <a:rPr lang="ru-RU" dirty="0"/>
              <a:t>Управление цепями поставок, </a:t>
            </a:r>
          </a:p>
          <a:p>
            <a:r>
              <a:rPr lang="ru-RU" dirty="0"/>
              <a:t>		            Информационные технологии, 		            		                              Искусственный интеллект</a:t>
            </a:r>
          </a:p>
        </p:txBody>
      </p:sp>
      <p:pic>
        <p:nvPicPr>
          <p:cNvPr id="16" name="Рисунок 15" descr="Изображение выглядит как темный, ночное небо&#10;&#10;Автоматически созданное описание">
            <a:extLst>
              <a:ext uri="{FF2B5EF4-FFF2-40B4-BE49-F238E27FC236}">
                <a16:creationId xmlns:a16="http://schemas.microsoft.com/office/drawing/2014/main" xmlns="" id="{BEBEA249-8E3B-4881-A966-3F4FFD6162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36" y="177522"/>
            <a:ext cx="2248044" cy="2248044"/>
          </a:xfrm>
          <a:prstGeom prst="rect">
            <a:avLst/>
          </a:prstGeom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F8276FBF-3919-4229-9747-B1F440135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BDB6-C77E-4039-B1F1-97E3C95D01D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3298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A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FCEA044-4833-4A03-9091-E4E3B859CAC6}"/>
              </a:ext>
            </a:extLst>
          </p:cNvPr>
          <p:cNvSpPr/>
          <p:nvPr/>
        </p:nvSpPr>
        <p:spPr>
          <a:xfrm>
            <a:off x="0" y="0"/>
            <a:ext cx="12192001" cy="548640"/>
          </a:xfrm>
          <a:prstGeom prst="rect">
            <a:avLst/>
          </a:prstGeom>
          <a:solidFill>
            <a:srgbClr val="020717"/>
          </a:solidFill>
          <a:ln>
            <a:solidFill>
              <a:srgbClr val="020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84EC7096-BD90-40F4-84D1-B1BCDCEAAF45}"/>
              </a:ext>
            </a:extLst>
          </p:cNvPr>
          <p:cNvSpPr/>
          <p:nvPr/>
        </p:nvSpPr>
        <p:spPr>
          <a:xfrm>
            <a:off x="0" y="6309360"/>
            <a:ext cx="12192001" cy="548640"/>
          </a:xfrm>
          <a:prstGeom prst="rect">
            <a:avLst/>
          </a:prstGeom>
          <a:solidFill>
            <a:srgbClr val="020717"/>
          </a:solidFill>
          <a:ln>
            <a:solidFill>
              <a:srgbClr val="020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4694A4D-AB46-4125-877D-C6C4F5A0AFED}"/>
              </a:ext>
            </a:extLst>
          </p:cNvPr>
          <p:cNvSpPr txBox="1"/>
          <p:nvPr/>
        </p:nvSpPr>
        <p:spPr>
          <a:xfrm>
            <a:off x="4339088" y="43487"/>
            <a:ext cx="3513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</a:rPr>
              <a:t>Функции системы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8D15AC0-D81E-4177-A0FD-0698601A8525}"/>
              </a:ext>
            </a:extLst>
          </p:cNvPr>
          <p:cNvSpPr txBox="1"/>
          <p:nvPr/>
        </p:nvSpPr>
        <p:spPr>
          <a:xfrm>
            <a:off x="1606857" y="2159389"/>
            <a:ext cx="1005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1DA98AA-9C3D-4F63-BDE2-5D8AF90AAC37}"/>
              </a:ext>
            </a:extLst>
          </p:cNvPr>
          <p:cNvSpPr txBox="1"/>
          <p:nvPr/>
        </p:nvSpPr>
        <p:spPr>
          <a:xfrm>
            <a:off x="1305017" y="1582340"/>
            <a:ext cx="10058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Управление взаимоотношениями между компонентами системы;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Решение задач многокритериального выбора;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Электронный документооборот и цифровая подпись;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Автоматический мониторинг местонахождения контейнеров по России;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Электронная обработка заказов;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Подбор и загрузка ТС и тары;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Подбор и распределение заказов между компаниями;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Построение маршрута, в т.ч. мультимодального;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Составление сопроводительных документов.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8F316D94-84F1-45C8-880F-D4B73994A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BDB6-C77E-4039-B1F1-97E3C95D01D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9616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A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CAE8EF7-541B-4156-8905-F264BCE7FCA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24907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02FC10BD-FB75-4289-BB09-33A76A5E774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76775" y="0"/>
            <a:ext cx="285790" cy="21910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DD3BF58B-DBBE-46E4-BDA8-624A69855F3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452672"/>
            <a:ext cx="12192000" cy="405328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FFFC5F93-217A-4681-B289-B9892CB75BFF}"/>
              </a:ext>
            </a:extLst>
          </p:cNvPr>
          <p:cNvSpPr/>
          <p:nvPr/>
        </p:nvSpPr>
        <p:spPr>
          <a:xfrm>
            <a:off x="2927757" y="6588224"/>
            <a:ext cx="1577130" cy="115349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3954ADB-4B4B-4235-A041-B1D86EB14EAC}"/>
              </a:ext>
            </a:extLst>
          </p:cNvPr>
          <p:cNvSpPr txBox="1"/>
          <p:nvPr/>
        </p:nvSpPr>
        <p:spPr>
          <a:xfrm>
            <a:off x="3271706" y="6538176"/>
            <a:ext cx="123318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latin typeface="+mj-lt"/>
              </a:rPr>
              <a:t>BRANDNETWORK </a:t>
            </a:r>
            <a:r>
              <a:rPr lang="ru-RU" sz="800" b="1" i="0" dirty="0">
                <a:solidFill>
                  <a:schemeClr val="bg1"/>
                </a:solidFill>
                <a:effectLst/>
                <a:latin typeface="+mj-lt"/>
              </a:rPr>
              <a:t>© 2021</a:t>
            </a:r>
            <a:endParaRPr lang="ru-RU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AC0437C-3D21-428D-80C1-9FC954021583}"/>
              </a:ext>
            </a:extLst>
          </p:cNvPr>
          <p:cNvSpPr txBox="1"/>
          <p:nvPr/>
        </p:nvSpPr>
        <p:spPr>
          <a:xfrm>
            <a:off x="2723625" y="2967335"/>
            <a:ext cx="674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20717"/>
                </a:solidFill>
                <a:latin typeface="Arial Black" panose="020B0A04020102020204" pitchFamily="34" charset="0"/>
              </a:rPr>
              <a:t>Из чего состоит</a:t>
            </a:r>
            <a:r>
              <a:rPr lang="en-US" sz="2400" dirty="0">
                <a:solidFill>
                  <a:srgbClr val="020717"/>
                </a:solidFill>
                <a:latin typeface="Arial Black" panose="020B0A04020102020204" pitchFamily="34" charset="0"/>
              </a:rPr>
              <a:t> BRAND NETWORK?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087CCED1-DD85-4E27-BF47-58D5B2FA3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BDB6-C77E-4039-B1F1-97E3C95D01D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3499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A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084CD52-0021-480B-812D-C707BE271705}"/>
              </a:ext>
            </a:extLst>
          </p:cNvPr>
          <p:cNvSpPr/>
          <p:nvPr/>
        </p:nvSpPr>
        <p:spPr>
          <a:xfrm>
            <a:off x="0" y="0"/>
            <a:ext cx="2348917" cy="6858000"/>
          </a:xfrm>
          <a:prstGeom prst="rect">
            <a:avLst/>
          </a:prstGeom>
          <a:solidFill>
            <a:srgbClr val="020717"/>
          </a:solidFill>
          <a:ln>
            <a:solidFill>
              <a:srgbClr val="020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0259284-FF7E-4CFF-8A04-464CF4B370BC}"/>
              </a:ext>
            </a:extLst>
          </p:cNvPr>
          <p:cNvSpPr txBox="1"/>
          <p:nvPr/>
        </p:nvSpPr>
        <p:spPr>
          <a:xfrm>
            <a:off x="2605361" y="1301544"/>
            <a:ext cx="9255206" cy="337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/>
              <a:t>Основные положения:</a:t>
            </a:r>
          </a:p>
          <a:p>
            <a:pPr>
              <a:lnSpc>
                <a:spcPct val="150000"/>
              </a:lnSpc>
            </a:pPr>
            <a:r>
              <a:rPr lang="ru-RU" b="1" dirty="0"/>
              <a:t>	</a:t>
            </a:r>
            <a:r>
              <a:rPr lang="ru-RU" dirty="0"/>
              <a:t>1. Каждое действие участников цепи автоматически фиксируется</a:t>
            </a:r>
          </a:p>
          <a:p>
            <a:pPr>
              <a:lnSpc>
                <a:spcPct val="150000"/>
              </a:lnSpc>
            </a:pPr>
            <a:r>
              <a:rPr lang="ru-RU" dirty="0"/>
              <a:t>	2. Каждый участник цепи обладает полной, достоверной и актуальной 	информацией о её состоянии</a:t>
            </a:r>
          </a:p>
          <a:p>
            <a:pPr>
              <a:lnSpc>
                <a:spcPct val="150000"/>
              </a:lnSpc>
            </a:pPr>
            <a:r>
              <a:rPr lang="ru-RU" dirty="0"/>
              <a:t>	3. Неподдельность исторических данных</a:t>
            </a:r>
          </a:p>
          <a:p>
            <a:pPr>
              <a:lnSpc>
                <a:spcPct val="150000"/>
              </a:lnSpc>
            </a:pPr>
            <a:r>
              <a:rPr lang="ru-RU" dirty="0"/>
              <a:t>	4. Воспроизведение хронологии событий</a:t>
            </a:r>
          </a:p>
          <a:p>
            <a:pPr>
              <a:lnSpc>
                <a:spcPct val="150000"/>
              </a:lnSpc>
            </a:pPr>
            <a:r>
              <a:rPr lang="ru-RU" dirty="0"/>
              <a:t>	5. Отслеживание связей между участниками</a:t>
            </a:r>
          </a:p>
          <a:p>
            <a:pPr>
              <a:lnSpc>
                <a:spcPct val="150000"/>
              </a:lnSpc>
            </a:pPr>
            <a:r>
              <a:rPr lang="ru-RU" dirty="0"/>
              <a:t>	6. Электронный документооборот (</a:t>
            </a:r>
            <a:r>
              <a:rPr lang="ru-RU" dirty="0">
                <a:solidFill>
                  <a:srgbClr val="000000"/>
                </a:solidFill>
              </a:rPr>
              <a:t>18</a:t>
            </a:r>
            <a:r>
              <a:rPr lang="en-US" dirty="0">
                <a:solidFill>
                  <a:srgbClr val="000000"/>
                </a:solidFill>
              </a:rPr>
              <a:t>.</a:t>
            </a:r>
            <a:r>
              <a:rPr lang="ru-RU" dirty="0">
                <a:solidFill>
                  <a:srgbClr val="000000"/>
                </a:solidFill>
              </a:rPr>
              <a:t>03</a:t>
            </a:r>
            <a:r>
              <a:rPr lang="en-US" dirty="0">
                <a:solidFill>
                  <a:srgbClr val="000000"/>
                </a:solidFill>
              </a:rPr>
              <a:t>.</a:t>
            </a:r>
            <a:r>
              <a:rPr lang="ru-RU" dirty="0">
                <a:solidFill>
                  <a:srgbClr val="000000"/>
                </a:solidFill>
              </a:rPr>
              <a:t>2019 </a:t>
            </a:r>
            <a:r>
              <a:rPr lang="en-US" dirty="0">
                <a:solidFill>
                  <a:srgbClr val="000000"/>
                </a:solidFill>
              </a:rPr>
              <a:t>N 34-</a:t>
            </a:r>
            <a:r>
              <a:rPr lang="ru-RU" dirty="0">
                <a:solidFill>
                  <a:srgbClr val="000000"/>
                </a:solidFill>
              </a:rPr>
              <a:t>ФЗ «О цифровых правах»</a:t>
            </a:r>
            <a:r>
              <a:rPr lang="ru-RU" dirty="0"/>
              <a:t>)</a:t>
            </a:r>
          </a:p>
        </p:txBody>
      </p:sp>
      <p:pic>
        <p:nvPicPr>
          <p:cNvPr id="6" name="Рисунок 5" descr="Изображение выглядит как темный, ночное небо&#10;&#10;Автоматически созданное описание">
            <a:extLst>
              <a:ext uri="{FF2B5EF4-FFF2-40B4-BE49-F238E27FC236}">
                <a16:creationId xmlns:a16="http://schemas.microsoft.com/office/drawing/2014/main" xmlns="" id="{BF97E088-03BF-41C7-A20A-811EFF522A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36" y="177522"/>
            <a:ext cx="2248044" cy="2248044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F9FC280-AAAD-473A-AA66-76864F6414F8}"/>
              </a:ext>
            </a:extLst>
          </p:cNvPr>
          <p:cNvSpPr/>
          <p:nvPr/>
        </p:nvSpPr>
        <p:spPr>
          <a:xfrm>
            <a:off x="0" y="0"/>
            <a:ext cx="12192001" cy="548640"/>
          </a:xfrm>
          <a:prstGeom prst="rect">
            <a:avLst/>
          </a:prstGeom>
          <a:solidFill>
            <a:srgbClr val="020717"/>
          </a:solidFill>
          <a:ln>
            <a:solidFill>
              <a:srgbClr val="020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51691D3-E352-4915-AA42-CBAF5975F5E5}"/>
              </a:ext>
            </a:extLst>
          </p:cNvPr>
          <p:cNvSpPr txBox="1"/>
          <p:nvPr/>
        </p:nvSpPr>
        <p:spPr>
          <a:xfrm>
            <a:off x="5349143" y="43487"/>
            <a:ext cx="3513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</a:rPr>
              <a:t>Часть 1. Блокчейн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7487A2D7-8A4A-45C3-985C-0707D893A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BDB6-C77E-4039-B1F1-97E3C95D01D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939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A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9D3BD0F-92C6-4809-B5D0-79CB01D7DE1D}"/>
              </a:ext>
            </a:extLst>
          </p:cNvPr>
          <p:cNvSpPr/>
          <p:nvPr/>
        </p:nvSpPr>
        <p:spPr>
          <a:xfrm>
            <a:off x="0" y="0"/>
            <a:ext cx="2348917" cy="6858000"/>
          </a:xfrm>
          <a:prstGeom prst="rect">
            <a:avLst/>
          </a:prstGeom>
          <a:solidFill>
            <a:srgbClr val="020717"/>
          </a:solidFill>
          <a:ln>
            <a:solidFill>
              <a:srgbClr val="020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BE106C0-4C96-4B9D-82CA-62F9E327DD8A}"/>
              </a:ext>
            </a:extLst>
          </p:cNvPr>
          <p:cNvSpPr txBox="1"/>
          <p:nvPr/>
        </p:nvSpPr>
        <p:spPr>
          <a:xfrm>
            <a:off x="2919368" y="840998"/>
            <a:ext cx="8498047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Поставленная задача:</a:t>
            </a:r>
          </a:p>
          <a:p>
            <a:endParaRPr lang="ru-RU" b="1" dirty="0"/>
          </a:p>
          <a:p>
            <a:r>
              <a:rPr lang="ru-RU" b="1" dirty="0"/>
              <a:t>	Нейронная сеть</a:t>
            </a:r>
            <a:r>
              <a:rPr lang="ru-RU" dirty="0"/>
              <a:t>, встроенная в систему, отслеживает действия 	специалиста, работающего в программе, запоминает, копирует и 	подражает ему.</a:t>
            </a:r>
          </a:p>
          <a:p>
            <a:endParaRPr lang="ru-RU" dirty="0"/>
          </a:p>
          <a:p>
            <a:r>
              <a:rPr lang="ru-RU" dirty="0"/>
              <a:t>	</a:t>
            </a:r>
            <a:r>
              <a:rPr lang="ru-RU" b="1" dirty="0"/>
              <a:t>На первой стадии </a:t>
            </a:r>
            <a:r>
              <a:rPr lang="ru-RU" dirty="0"/>
              <a:t>она является консультантом для специалиста, 	предлагая ему на выбор варианты решения спектра задач.</a:t>
            </a:r>
          </a:p>
          <a:p>
            <a:endParaRPr lang="ru-RU" dirty="0"/>
          </a:p>
          <a:p>
            <a:r>
              <a:rPr lang="ru-RU" dirty="0"/>
              <a:t>	</a:t>
            </a:r>
            <a:r>
              <a:rPr lang="ru-RU" b="1" dirty="0"/>
              <a:t>На второй стадии </a:t>
            </a:r>
            <a:r>
              <a:rPr lang="ru-RU" dirty="0"/>
              <a:t>она способна выступить в роли специалиста, приняв 	те или иные решения, как человек, что во многом сохранит ресурсы 	компании, как временные, так и человеческие.</a:t>
            </a:r>
          </a:p>
          <a:p>
            <a:endParaRPr lang="ru-RU" dirty="0"/>
          </a:p>
          <a:p>
            <a:r>
              <a:rPr lang="ru-RU" dirty="0"/>
              <a:t>	</a:t>
            </a:r>
            <a:r>
              <a:rPr lang="ru-RU" b="1" dirty="0"/>
              <a:t>Нейронная сеть </a:t>
            </a:r>
            <a:r>
              <a:rPr lang="ru-RU" dirty="0"/>
              <a:t>накапливает в себе опыт множества специалистов из 	разных областей логистики по всей России.</a:t>
            </a:r>
          </a:p>
          <a:p>
            <a:endParaRPr lang="ru-RU" dirty="0"/>
          </a:p>
          <a:p>
            <a:r>
              <a:rPr lang="ru-RU" dirty="0"/>
              <a:t>	</a:t>
            </a:r>
            <a:r>
              <a:rPr lang="ru-RU" b="1" dirty="0"/>
              <a:t>На третье стадии </a:t>
            </a:r>
            <a:r>
              <a:rPr lang="ru-RU" dirty="0"/>
              <a:t>можно предоставить сети возможность полностью 	обработать заявку клиента, принять те или иные операционные решения 	и составить сопроводительные документы автоматически для передачи 	их другим участникам цепи. </a:t>
            </a:r>
          </a:p>
        </p:txBody>
      </p:sp>
      <p:pic>
        <p:nvPicPr>
          <p:cNvPr id="4" name="Рисунок 3" descr="Изображение выглядит как темный, ночное небо&#10;&#10;Автоматически созданное описание">
            <a:extLst>
              <a:ext uri="{FF2B5EF4-FFF2-40B4-BE49-F238E27FC236}">
                <a16:creationId xmlns:a16="http://schemas.microsoft.com/office/drawing/2014/main" xmlns="" id="{BBB0D27B-1551-4493-BCCA-4B0D5BC1CE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36" y="177522"/>
            <a:ext cx="2248044" cy="2248044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1FA22C5-B934-4594-8D70-5C561DC5E5D7}"/>
              </a:ext>
            </a:extLst>
          </p:cNvPr>
          <p:cNvSpPr/>
          <p:nvPr/>
        </p:nvSpPr>
        <p:spPr>
          <a:xfrm>
            <a:off x="0" y="0"/>
            <a:ext cx="12192001" cy="548640"/>
          </a:xfrm>
          <a:prstGeom prst="rect">
            <a:avLst/>
          </a:prstGeom>
          <a:solidFill>
            <a:srgbClr val="020717"/>
          </a:solidFill>
          <a:ln>
            <a:solidFill>
              <a:srgbClr val="020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894A05E-C097-4769-B57E-026ECD018E8F}"/>
              </a:ext>
            </a:extLst>
          </p:cNvPr>
          <p:cNvSpPr txBox="1"/>
          <p:nvPr/>
        </p:nvSpPr>
        <p:spPr>
          <a:xfrm>
            <a:off x="4765936" y="43487"/>
            <a:ext cx="4804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</a:rPr>
              <a:t>Часть 2. Нейронные сети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C561A42-81E1-4357-9121-BCA6DEEF2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BDB6-C77E-4039-B1F1-97E3C95D01D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0194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A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9D3BD0F-92C6-4809-B5D0-79CB01D7DE1D}"/>
              </a:ext>
            </a:extLst>
          </p:cNvPr>
          <p:cNvSpPr/>
          <p:nvPr/>
        </p:nvSpPr>
        <p:spPr>
          <a:xfrm>
            <a:off x="0" y="0"/>
            <a:ext cx="2348917" cy="6858000"/>
          </a:xfrm>
          <a:prstGeom prst="rect">
            <a:avLst/>
          </a:prstGeom>
          <a:solidFill>
            <a:srgbClr val="020717"/>
          </a:solidFill>
          <a:ln>
            <a:solidFill>
              <a:srgbClr val="020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1647F44-0854-487A-8F41-562972CF907C}"/>
              </a:ext>
            </a:extLst>
          </p:cNvPr>
          <p:cNvSpPr txBox="1"/>
          <p:nvPr/>
        </p:nvSpPr>
        <p:spPr>
          <a:xfrm>
            <a:off x="3187817" y="2147582"/>
            <a:ext cx="8279933" cy="2680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Позволяет:</a:t>
            </a:r>
          </a:p>
          <a:p>
            <a:r>
              <a:rPr lang="ru-RU" b="1" dirty="0"/>
              <a:t>	</a:t>
            </a:r>
          </a:p>
          <a:p>
            <a:pPr>
              <a:lnSpc>
                <a:spcPct val="150000"/>
              </a:lnSpc>
            </a:pPr>
            <a:r>
              <a:rPr lang="ru-RU" b="1" dirty="0"/>
              <a:t>	</a:t>
            </a:r>
            <a:r>
              <a:rPr lang="ru-RU" dirty="0"/>
              <a:t>1. Создать уникальную цифровую подписи для каждого специалиста</a:t>
            </a:r>
          </a:p>
          <a:p>
            <a:pPr>
              <a:lnSpc>
                <a:spcPct val="150000"/>
              </a:lnSpc>
            </a:pPr>
            <a:r>
              <a:rPr lang="ru-RU" dirty="0"/>
              <a:t>	2. Поставить групповую цифровую подпись</a:t>
            </a:r>
          </a:p>
          <a:p>
            <a:pPr>
              <a:lnSpc>
                <a:spcPct val="150000"/>
              </a:lnSpc>
            </a:pPr>
            <a:r>
              <a:rPr lang="ru-RU" dirty="0"/>
              <a:t>	3. Гарантировать достоверность подписанных документов</a:t>
            </a:r>
          </a:p>
          <a:p>
            <a:pPr>
              <a:lnSpc>
                <a:spcPct val="150000"/>
              </a:lnSpc>
            </a:pPr>
            <a:r>
              <a:rPr lang="ru-RU" dirty="0"/>
              <a:t>	4. Гарантировать, что ни один документ в </a:t>
            </a:r>
            <a:r>
              <a:rPr lang="ru-RU" dirty="0" err="1"/>
              <a:t>блокчейне</a:t>
            </a:r>
            <a:r>
              <a:rPr lang="ru-RU" dirty="0"/>
              <a:t> не будет потерян</a:t>
            </a:r>
          </a:p>
          <a:p>
            <a:pPr>
              <a:lnSpc>
                <a:spcPct val="150000"/>
              </a:lnSpc>
            </a:pPr>
            <a:r>
              <a:rPr lang="ru-RU" dirty="0"/>
              <a:t>	5. Защитить окружающую среду - уменьшить потребление бумаги</a:t>
            </a:r>
          </a:p>
        </p:txBody>
      </p:sp>
      <p:pic>
        <p:nvPicPr>
          <p:cNvPr id="6" name="Рисунок 5" descr="Изображение выглядит как темный, ночное небо&#10;&#10;Автоматически созданное описание">
            <a:extLst>
              <a:ext uri="{FF2B5EF4-FFF2-40B4-BE49-F238E27FC236}">
                <a16:creationId xmlns:a16="http://schemas.microsoft.com/office/drawing/2014/main" xmlns="" id="{5E59125E-032F-40EA-A617-4BEDC9A86D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36" y="177522"/>
            <a:ext cx="2248044" cy="2248044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67BEE754-2DA6-4185-BD87-9D13F628B64F}"/>
              </a:ext>
            </a:extLst>
          </p:cNvPr>
          <p:cNvSpPr/>
          <p:nvPr/>
        </p:nvSpPr>
        <p:spPr>
          <a:xfrm>
            <a:off x="0" y="0"/>
            <a:ext cx="12192001" cy="548640"/>
          </a:xfrm>
          <a:prstGeom prst="rect">
            <a:avLst/>
          </a:prstGeom>
          <a:solidFill>
            <a:srgbClr val="020717"/>
          </a:solidFill>
          <a:ln>
            <a:solidFill>
              <a:srgbClr val="020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19C7853-09EC-46CB-B67C-4F6C910BB8C9}"/>
              </a:ext>
            </a:extLst>
          </p:cNvPr>
          <p:cNvSpPr txBox="1"/>
          <p:nvPr/>
        </p:nvSpPr>
        <p:spPr>
          <a:xfrm>
            <a:off x="3558790" y="43487"/>
            <a:ext cx="7192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</a:rPr>
              <a:t>Часть 3. Электронный документооборот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9C9AA3E0-9B50-408E-8EC7-CD34FFBD4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BDB6-C77E-4039-B1F1-97E3C95D01D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9557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A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453B327-C846-4406-8379-2942243C2351}"/>
              </a:ext>
            </a:extLst>
          </p:cNvPr>
          <p:cNvSpPr txBox="1"/>
          <p:nvPr/>
        </p:nvSpPr>
        <p:spPr>
          <a:xfrm>
            <a:off x="816543" y="3100477"/>
            <a:ext cx="105589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Проблема наблюдателя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2400" dirty="0"/>
              <a:t>Полнота взгляда на всю цепь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0AF6CC7D-E501-4B6E-80B3-4EF7FFDC5D4B}"/>
              </a:ext>
            </a:extLst>
          </p:cNvPr>
          <p:cNvSpPr/>
          <p:nvPr/>
        </p:nvSpPr>
        <p:spPr>
          <a:xfrm>
            <a:off x="0" y="0"/>
            <a:ext cx="12192001" cy="548640"/>
          </a:xfrm>
          <a:prstGeom prst="rect">
            <a:avLst/>
          </a:prstGeom>
          <a:solidFill>
            <a:srgbClr val="020717"/>
          </a:solidFill>
          <a:ln>
            <a:solidFill>
              <a:srgbClr val="020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A41519A-75C2-452B-8B4A-B036E303C3D5}"/>
              </a:ext>
            </a:extLst>
          </p:cNvPr>
          <p:cNvSpPr txBox="1"/>
          <p:nvPr/>
        </p:nvSpPr>
        <p:spPr>
          <a:xfrm>
            <a:off x="2153231" y="85355"/>
            <a:ext cx="7885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</a:rPr>
              <a:t>Какие проблемы решает </a:t>
            </a:r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BRAND NETWORK</a:t>
            </a:r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6F4E092D-663D-42DB-976B-A12546AC8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BDB6-C77E-4039-B1F1-97E3C95D01D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3140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A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0AF6CC7D-E501-4B6E-80B3-4EF7FFDC5D4B}"/>
              </a:ext>
            </a:extLst>
          </p:cNvPr>
          <p:cNvSpPr/>
          <p:nvPr/>
        </p:nvSpPr>
        <p:spPr>
          <a:xfrm>
            <a:off x="0" y="0"/>
            <a:ext cx="12192001" cy="548640"/>
          </a:xfrm>
          <a:prstGeom prst="rect">
            <a:avLst/>
          </a:prstGeom>
          <a:solidFill>
            <a:srgbClr val="020717"/>
          </a:solidFill>
          <a:ln>
            <a:solidFill>
              <a:srgbClr val="020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A41519A-75C2-452B-8B4A-B036E303C3D5}"/>
              </a:ext>
            </a:extLst>
          </p:cNvPr>
          <p:cNvSpPr txBox="1"/>
          <p:nvPr/>
        </p:nvSpPr>
        <p:spPr>
          <a:xfrm>
            <a:off x="2153231" y="85355"/>
            <a:ext cx="7885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</a:rPr>
              <a:t>Какие проблемы решает </a:t>
            </a:r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BRAND NETWORK</a:t>
            </a:r>
            <a:r>
              <a:rPr lang="ru-RU" sz="2400" dirty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4EA323C-F5C2-4556-BF3E-FD4BE41FB4E5}"/>
              </a:ext>
            </a:extLst>
          </p:cNvPr>
          <p:cNvSpPr txBox="1"/>
          <p:nvPr/>
        </p:nvSpPr>
        <p:spPr>
          <a:xfrm>
            <a:off x="816543" y="3100477"/>
            <a:ext cx="105589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Человеческий фактор</a:t>
            </a:r>
          </a:p>
          <a:p>
            <a:pPr algn="ctr"/>
            <a:r>
              <a:rPr lang="ru-RU" sz="2400" dirty="0"/>
              <a:t>Минимизация ошибки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6569046-F9E2-4BAD-911C-908C490DB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BDB6-C77E-4039-B1F1-97E3C95D01D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32185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</TotalTime>
  <Words>155</Words>
  <Application>Microsoft Office PowerPoint</Application>
  <PresentationFormat>Произвольный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Владислав Больц</dc:creator>
  <cp:lastModifiedBy>ASUS</cp:lastModifiedBy>
  <cp:revision>47</cp:revision>
  <dcterms:created xsi:type="dcterms:W3CDTF">2021-02-15T16:51:29Z</dcterms:created>
  <dcterms:modified xsi:type="dcterms:W3CDTF">2021-03-14T18:42:40Z</dcterms:modified>
</cp:coreProperties>
</file>