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9" r:id="rId2"/>
    <p:sldId id="262" r:id="rId3"/>
    <p:sldId id="256" r:id="rId4"/>
    <p:sldId id="257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1" r:id="rId14"/>
    <p:sldId id="285" r:id="rId15"/>
    <p:sldId id="283" r:id="rId16"/>
    <p:sldId id="281" r:id="rId17"/>
    <p:sldId id="284" r:id="rId18"/>
    <p:sldId id="270" r:id="rId19"/>
    <p:sldId id="273" r:id="rId20"/>
    <p:sldId id="276" r:id="rId21"/>
    <p:sldId id="279" r:id="rId22"/>
    <p:sldId id="277" r:id="rId23"/>
    <p:sldId id="286" r:id="rId24"/>
    <p:sldId id="288" r:id="rId25"/>
    <p:sldId id="287" r:id="rId26"/>
    <p:sldId id="294" r:id="rId27"/>
    <p:sldId id="289" r:id="rId28"/>
    <p:sldId id="291" r:id="rId29"/>
    <p:sldId id="292" r:id="rId30"/>
    <p:sldId id="293" r:id="rId31"/>
    <p:sldId id="296" r:id="rId32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7924-FE21-4748-82C9-FC510BC9C12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E8D3B-E4D0-4D10-BC97-44C9557C8C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8D3B-E4D0-4D10-BC97-44C9557C8C7D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4470"/>
            <a:ext cx="6858000" cy="36690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429250" y="1428750"/>
            <a:ext cx="5143500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57175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ИНСТРУКЦИЯ ПО ИСПОЛЬЗОВАНИЮ РЕСУРСА «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TRELLO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»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50" name="AutoShape 2" descr="Картинки по запросу финансовый университет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финансовый университет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финансовый университет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71451"/>
            <a:ext cx="1600200" cy="5316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6858000" cy="1474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8" name="AutoShape 10" descr="Картинки по запросу trello logo png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trello-logo-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925830"/>
            <a:ext cx="1676400" cy="4637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10457" b="7977"/>
          <a:stretch>
            <a:fillRect/>
          </a:stretch>
        </p:blipFill>
        <p:spPr bwMode="auto">
          <a:xfrm>
            <a:off x="0" y="948018"/>
            <a:ext cx="9144000" cy="419548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33350"/>
            <a:ext cx="91440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НАЧАЛО РАБОТЫ С СИСТЕМОЙ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t="14792" b="5581"/>
          <a:stretch>
            <a:fillRect/>
          </a:stretch>
        </p:blipFill>
        <p:spPr bwMode="auto">
          <a:xfrm>
            <a:off x="0" y="1047750"/>
            <a:ext cx="9144000" cy="409575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НАЧАЛО РАБОТЫ С СИСТЕМОЙ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888371"/>
            <a:ext cx="9144000" cy="4255129"/>
            <a:chOff x="0" y="888371"/>
            <a:chExt cx="9144000" cy="4255129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/>
            <a:srcRect t="11881" b="5394"/>
            <a:stretch>
              <a:fillRect/>
            </a:stretch>
          </p:blipFill>
          <p:spPr bwMode="auto">
            <a:xfrm>
              <a:off x="0" y="888371"/>
              <a:ext cx="9144000" cy="425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3125" r="3125"/>
            <a:stretch>
              <a:fillRect/>
            </a:stretch>
          </p:blipFill>
          <p:spPr bwMode="auto">
            <a:xfrm>
              <a:off x="76200" y="1085038"/>
              <a:ext cx="2396605" cy="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66675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СОВМЕСТНЫЙ ДОСТУП К ДОСКЕ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334000" y="1200150"/>
            <a:ext cx="23622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96200" y="9715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1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5867400" y="1811338"/>
            <a:ext cx="1676400" cy="60801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6096000" y="2419350"/>
            <a:ext cx="1447800" cy="83820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0" y="21907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2343150"/>
            <a:ext cx="4038600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Нажимаем на кнопку «пригласить»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2. Затем либо приглашаем участников команды через адрес электронной почты, либо создаем ссылку, копируем и отправляем ее всем участникам команды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48246" t="52630" r="29824" b="30217"/>
          <a:stretch>
            <a:fillRect/>
          </a:stretch>
        </p:blipFill>
        <p:spPr bwMode="auto">
          <a:xfrm>
            <a:off x="5410200" y="3943350"/>
            <a:ext cx="1981200" cy="8717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>
            <a:endCxn id="11" idx="0"/>
          </p:cNvCxnSpPr>
          <p:nvPr/>
        </p:nvCxnSpPr>
        <p:spPr>
          <a:xfrm>
            <a:off x="5486400" y="3562350"/>
            <a:ext cx="914400" cy="38100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971550"/>
            <a:ext cx="9144001" cy="4171950"/>
            <a:chOff x="0" y="971550"/>
            <a:chExt cx="9144001" cy="417195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971550"/>
              <a:ext cx="9144001" cy="4171950"/>
              <a:chOff x="-1" y="971550"/>
              <a:chExt cx="9144001" cy="417195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t="11470" r="38135" b="38351"/>
              <a:stretch>
                <a:fillRect/>
              </a:stretch>
            </p:blipFill>
            <p:spPr bwMode="auto">
              <a:xfrm>
                <a:off x="-1" y="971550"/>
                <a:ext cx="9144001" cy="417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1169" t="18625" r="41322" b="76932"/>
              <a:stretch>
                <a:fillRect/>
              </a:stretch>
            </p:blipFill>
            <p:spPr bwMode="auto">
              <a:xfrm>
                <a:off x="0" y="1352550"/>
                <a:ext cx="8610600" cy="374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 l="1563" t="22685" r="81250" b="62500"/>
            <a:stretch>
              <a:fillRect/>
            </a:stretch>
          </p:blipFill>
          <p:spPr bwMode="auto">
            <a:xfrm>
              <a:off x="76200" y="1700641"/>
              <a:ext cx="2514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675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ИЗМЕНЕНИЕ НАЗВАНИЯ ДОСКИ</a:t>
            </a:r>
            <a:endParaRPr 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51" y="1365428"/>
            <a:ext cx="4191000" cy="381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5671" y="3117507"/>
            <a:ext cx="85344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Наводим курсор на название доски (область выделенная синим квадратом на слайде) и и нажимаем на него левой кнопкой мыши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2. Изначальное название выделится синим цветом и появится курсор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3. Вводим необходимое нам название и нажимаем «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Enter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971550"/>
            <a:ext cx="9144000" cy="4171950"/>
            <a:chOff x="0" y="971550"/>
            <a:chExt cx="9144000" cy="41719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t="11645" r="21675" b="24825"/>
            <a:stretch>
              <a:fillRect/>
            </a:stretch>
          </p:blipFill>
          <p:spPr bwMode="auto">
            <a:xfrm>
              <a:off x="0" y="971550"/>
              <a:ext cx="9144000" cy="417195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3125" r="3125"/>
            <a:stretch>
              <a:fillRect/>
            </a:stretch>
          </p:blipFill>
          <p:spPr bwMode="auto">
            <a:xfrm>
              <a:off x="91272" y="1235318"/>
              <a:ext cx="3048000" cy="34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675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ДОБАВЛЕНИЕ КОЛОНОК</a:t>
            </a:r>
            <a:endParaRPr 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581150"/>
            <a:ext cx="2133600" cy="381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4800" y="3257550"/>
            <a:ext cx="853440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Наводим курсор на « + Добавьте еще одну колонку» (область выделенная синим квадратом на слайде) и нажимаем на него левой кнопкой мыши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2. Вводим необходимое нам название столбца и нажимаем «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Enter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3388" t="16863" r="11642" b="42353"/>
          <a:stretch>
            <a:fillRect/>
          </a:stretch>
        </p:blipFill>
        <p:spPr bwMode="auto">
          <a:xfrm>
            <a:off x="6781800" y="2190750"/>
            <a:ext cx="2133600" cy="6096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16200000" flipH="1">
            <a:off x="7848600" y="1885950"/>
            <a:ext cx="457200" cy="30480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675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ИЗМЕНЕНИЕ ИМЕНИ КОЛОНОК</a:t>
            </a:r>
            <a:endParaRPr 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715" r="27221" b="29819"/>
          <a:stretch>
            <a:fillRect/>
          </a:stretch>
        </p:blipFill>
        <p:spPr bwMode="auto">
          <a:xfrm>
            <a:off x="-1" y="1011484"/>
            <a:ext cx="9144001" cy="41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6200" y="1696479"/>
            <a:ext cx="2057400" cy="304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5671" y="3117507"/>
            <a:ext cx="85344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Наводим курсор на название колонки (область выделенная синим квадратом на слайде) и нажимаем на него левой кнопкой мыши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2. Изначальное название выделится синим цветом и появится курсор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3. Вводим необходимое нам название и нажимаем «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Enter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3125" r="3125"/>
          <a:stretch>
            <a:fillRect/>
          </a:stretch>
        </p:blipFill>
        <p:spPr bwMode="auto">
          <a:xfrm>
            <a:off x="152400" y="1291718"/>
            <a:ext cx="3204996" cy="36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971550"/>
            <a:ext cx="9144000" cy="4171950"/>
            <a:chOff x="0" y="971550"/>
            <a:chExt cx="9144000" cy="41719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t="11645" r="21675" b="24825"/>
            <a:stretch>
              <a:fillRect/>
            </a:stretch>
          </p:blipFill>
          <p:spPr bwMode="auto">
            <a:xfrm>
              <a:off x="0" y="971550"/>
              <a:ext cx="9144000" cy="417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3125" r="3125"/>
            <a:stretch>
              <a:fillRect/>
            </a:stretch>
          </p:blipFill>
          <p:spPr bwMode="auto">
            <a:xfrm>
              <a:off x="91272" y="1233476"/>
              <a:ext cx="3048000" cy="34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75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ДОБАВЛЕНИЕ ЭЛЕМЕНТА КОЛОНКИ</a:t>
            </a:r>
            <a:endParaRPr 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t="20970" r="47438" b="51381"/>
          <a:stretch>
            <a:fillRect/>
          </a:stretch>
        </p:blipFill>
        <p:spPr bwMode="auto">
          <a:xfrm>
            <a:off x="381000" y="3181350"/>
            <a:ext cx="5665552" cy="16764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2114550"/>
            <a:ext cx="2057400" cy="381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57400" y="1809750"/>
            <a:ext cx="2057400" cy="381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3638550"/>
            <a:ext cx="2286000" cy="9906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190500" y="2762250"/>
            <a:ext cx="762000" cy="53340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06067" y="2120027"/>
            <a:ext cx="2785533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Нажимаем на кнопку «Добавить карточку» или «Добавить еще одну карточку»  в нужной колонке</a:t>
            </a: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2. Вводим необходимое название и нажимаем «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Enter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» или «Добавить карточку»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22669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40195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675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ИЗМЕНЕНИЕ КАРТОЧЕК КОЛОНОК</a:t>
            </a:r>
            <a:endParaRPr 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t="12268" r="1667" b="5364"/>
          <a:stretch>
            <a:fillRect/>
          </a:stretch>
        </p:blipFill>
        <p:spPr bwMode="auto">
          <a:xfrm>
            <a:off x="0" y="834914"/>
            <a:ext cx="9144000" cy="43085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2495550"/>
            <a:ext cx="1981200" cy="2339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В карточку колонки можно добавить:</a:t>
            </a:r>
          </a:p>
          <a:p>
            <a:pPr algn="ctr"/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i="1" u="sng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метки;</a:t>
            </a: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i="1" u="sng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b="1" i="1" u="sng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чек-листы</a:t>
            </a:r>
            <a:r>
              <a:rPr lang="ru-RU" sz="1400" b="1" i="1" u="sng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i="1" u="sng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срок выполнения;</a:t>
            </a:r>
          </a:p>
          <a:p>
            <a:pPr algn="ctr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i="1" u="sng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вложения (картинки, файлы);</a:t>
            </a:r>
          </a:p>
          <a:p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72667" y="1276350"/>
            <a:ext cx="1143000" cy="19812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10400" y="1733550"/>
            <a:ext cx="19812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EF29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В карточку колонки можно добавить её описание, также к каждой карточке любой участник группы может оставить комментарий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5822" y="1352550"/>
            <a:ext cx="3200400" cy="1371600"/>
          </a:xfrm>
          <a:prstGeom prst="rect">
            <a:avLst/>
          </a:prstGeom>
          <a:noFill/>
          <a:ln>
            <a:solidFill>
              <a:srgbClr val="EF2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6858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ВЫСТАВЛЕНИЕ МЕТОК</a:t>
            </a:r>
            <a:endParaRPr 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942203"/>
            <a:ext cx="9144000" cy="4201297"/>
            <a:chOff x="0" y="942203"/>
            <a:chExt cx="9144000" cy="420129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 t="11856" r="17732" b="7510"/>
            <a:stretch>
              <a:fillRect/>
            </a:stretch>
          </p:blipFill>
          <p:spPr bwMode="auto">
            <a:xfrm>
              <a:off x="0" y="942203"/>
              <a:ext cx="9144000" cy="420129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2"/>
            <a:srcRect t="11856" r="17732" b="7510"/>
            <a:stretch>
              <a:fillRect/>
            </a:stretch>
          </p:blipFill>
          <p:spPr bwMode="auto">
            <a:xfrm>
              <a:off x="1524000" y="942203"/>
              <a:ext cx="7620000" cy="420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110067" y="1047288"/>
            <a:ext cx="3657600" cy="4016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К примеру, рассмотрим  процесс добавления меток:</a:t>
            </a:r>
          </a:p>
          <a:p>
            <a:pPr algn="ctr"/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>
              <a:buAutoNum type="arabicPeriod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Нажимаем на строку «Метки» в окне редактирования карточки в меню справа.</a:t>
            </a:r>
          </a:p>
          <a:p>
            <a:pPr algn="ctr">
              <a:buAutoNum type="arabicPeriod"/>
            </a:pPr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>
              <a:buAutoNum type="arabicPeriod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Выбираем цвет метки.</a:t>
            </a:r>
          </a:p>
          <a:p>
            <a:pPr algn="ctr">
              <a:buAutoNum type="arabicPeriod"/>
            </a:pPr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>
              <a:buAutoNum type="arabicPeriod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Присваиваем цвету определенное значение </a:t>
            </a:r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(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к примеру, имя студента, ответственного за этот вопрос).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883159"/>
            <a:ext cx="9144000" cy="4260341"/>
            <a:chOff x="0" y="883159"/>
            <a:chExt cx="9144000" cy="4260341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/>
            <a:srcRect t="11294" b="5879"/>
            <a:stretch>
              <a:fillRect/>
            </a:stretch>
          </p:blipFill>
          <p:spPr bwMode="auto">
            <a:xfrm>
              <a:off x="0" y="883159"/>
              <a:ext cx="9144000" cy="4260341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 l="3125" r="3125"/>
            <a:stretch>
              <a:fillRect/>
            </a:stretch>
          </p:blipFill>
          <p:spPr bwMode="auto">
            <a:xfrm>
              <a:off x="105776" y="1111308"/>
              <a:ext cx="2347128" cy="26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613171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ПЕРЕМЕЩЕНИЕ  ВОПРОСОВ  ПО РАЗДЕЛАМ</a:t>
            </a:r>
            <a:endParaRPr lang="ru-RU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t="21192" r="47206" b="59129"/>
          <a:stretch>
            <a:fillRect/>
          </a:stretch>
        </p:blipFill>
        <p:spPr bwMode="auto">
          <a:xfrm>
            <a:off x="0" y="2571750"/>
            <a:ext cx="4724400" cy="9906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t="20810" r="47705" b="59697"/>
          <a:stretch>
            <a:fillRect/>
          </a:stretch>
        </p:blipFill>
        <p:spPr bwMode="auto">
          <a:xfrm>
            <a:off x="0" y="3867150"/>
            <a:ext cx="4724400" cy="9906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4953000" y="257175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4953000" y="150495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53000" y="409575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60488" y="1611294"/>
            <a:ext cx="15240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84770">
            <a:off x="1732504" y="3135294"/>
            <a:ext cx="15240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72171">
            <a:off x="3217535" y="4136465"/>
            <a:ext cx="15240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486400" y="1504950"/>
            <a:ext cx="1524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itchFamily="34" charset="0"/>
              </a:rPr>
              <a:t>Выделяем необходимую строку левой кнопкой мыши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571750"/>
            <a:ext cx="1676400" cy="22929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itchFamily="34" charset="0"/>
              </a:rPr>
              <a:t>Удерживая выбранную строку, перемещаем её в необходимый столбец. </a:t>
            </a:r>
          </a:p>
          <a:p>
            <a:r>
              <a:rPr lang="ru-RU" sz="1100" b="1" dirty="0" smtClean="0">
                <a:latin typeface="Century Gothic" pitchFamily="34" charset="0"/>
              </a:rPr>
              <a:t>Так отражается динамика проработки вопросов и получается наглядное представление </a:t>
            </a:r>
            <a:r>
              <a:rPr lang="ru-RU" sz="1100" b="1" dirty="0" smtClean="0">
                <a:latin typeface="Century Gothic" pitchFamily="34" charset="0"/>
              </a:rPr>
              <a:t>хода </a:t>
            </a:r>
            <a:r>
              <a:rPr lang="ru-RU" sz="1100" b="1" dirty="0" smtClean="0">
                <a:latin typeface="Century Gothic" pitchFamily="34" charset="0"/>
              </a:rPr>
              <a:t>исследования</a:t>
            </a:r>
            <a:endParaRPr lang="ru-RU" sz="11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5400000">
            <a:off x="2000250" y="-1619250"/>
            <a:ext cx="5143500" cy="838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9550"/>
            <a:ext cx="9144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Trello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456" y="1504950"/>
            <a:ext cx="8001000" cy="3242072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dirty="0" smtClean="0">
                <a:latin typeface="Century Gothic" pitchFamily="34" charset="0"/>
              </a:rPr>
              <a:t> Одна из самых популярных систем управления проектами в режиме </a:t>
            </a:r>
            <a:r>
              <a:rPr lang="ru-RU" sz="2400" dirty="0" err="1" smtClean="0">
                <a:latin typeface="Century Gothic" pitchFamily="34" charset="0"/>
              </a:rPr>
              <a:t>онлайн</a:t>
            </a:r>
            <a:r>
              <a:rPr lang="ru-RU" sz="2400" dirty="0" smtClean="0">
                <a:latin typeface="Century Gothic" pitchFamily="34" charset="0"/>
              </a:rPr>
              <a:t>, которая позволяет эффективно организовывать работу по японской методологии </a:t>
            </a:r>
            <a:r>
              <a:rPr lang="ru-RU" sz="2400" dirty="0" err="1" smtClean="0">
                <a:latin typeface="Century Gothic" pitchFamily="34" charset="0"/>
              </a:rPr>
              <a:t>канбан-досок</a:t>
            </a:r>
            <a:r>
              <a:rPr lang="ru-RU" sz="2400" dirty="0" smtClean="0">
                <a:latin typeface="Century Gothic" pitchFamily="34" charset="0"/>
              </a:rPr>
              <a:t>. </a:t>
            </a:r>
          </a:p>
          <a:p>
            <a:pPr marL="0" indent="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dirty="0" smtClean="0">
                <a:latin typeface="Century Gothic" pitchFamily="34" charset="0"/>
              </a:rPr>
              <a:t> Благодаря </a:t>
            </a:r>
            <a:r>
              <a:rPr lang="ru-RU" sz="2400" dirty="0" err="1" smtClean="0">
                <a:latin typeface="Century Gothic" pitchFamily="34" charset="0"/>
              </a:rPr>
              <a:t>Trello</a:t>
            </a:r>
            <a:r>
              <a:rPr lang="ru-RU" sz="2400" dirty="0" smtClean="0">
                <a:latin typeface="Century Gothic" pitchFamily="34" charset="0"/>
              </a:rPr>
              <a:t> все участники вашей команды могут совместно работать над проектами и систематизировать информацию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1001346"/>
            <a:ext cx="9144000" cy="4142154"/>
            <a:chOff x="0" y="1001346"/>
            <a:chExt cx="9144000" cy="414215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t="11813" r="1314" b="8715"/>
            <a:stretch>
              <a:fillRect/>
            </a:stretch>
          </p:blipFill>
          <p:spPr bwMode="auto">
            <a:xfrm>
              <a:off x="0" y="1001346"/>
              <a:ext cx="9144000" cy="4142154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 l="3125" r="3125"/>
            <a:stretch>
              <a:fillRect/>
            </a:stretch>
          </p:blipFill>
          <p:spPr bwMode="auto">
            <a:xfrm>
              <a:off x="121820" y="1208437"/>
              <a:ext cx="2347128" cy="26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66675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ИЗМЕНЕНИЕ ФОНА</a:t>
            </a:r>
            <a:endParaRPr 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5200" y="1868614"/>
            <a:ext cx="1828800" cy="2286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09800" y="2876550"/>
            <a:ext cx="48768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itchFamily="34" charset="0"/>
              </a:rPr>
              <a:t>Чтобы изменить фон, необходимо:</a:t>
            </a:r>
          </a:p>
          <a:p>
            <a:endParaRPr lang="ru-RU" sz="1600" b="1" dirty="0" smtClean="0">
              <a:latin typeface="Century Gothic" pitchFamily="34" charset="0"/>
            </a:endParaRPr>
          </a:p>
          <a:p>
            <a:pPr marL="228600" indent="-228600">
              <a:buAutoNum type="arabicPeriod"/>
            </a:pPr>
            <a:r>
              <a:rPr lang="ru-RU" sz="1600" b="1" dirty="0" smtClean="0">
                <a:latin typeface="Century Gothic" pitchFamily="34" charset="0"/>
              </a:rPr>
              <a:t>Открыть меню, находящееся в крайнем правом углу доски</a:t>
            </a:r>
          </a:p>
          <a:p>
            <a:pPr marL="228600" indent="-228600">
              <a:buAutoNum type="arabicPeriod"/>
            </a:pPr>
            <a:r>
              <a:rPr lang="ru-RU" sz="1600" b="1" dirty="0" smtClean="0">
                <a:latin typeface="Century Gothic" pitchFamily="34" charset="0"/>
              </a:rPr>
              <a:t>Найти строчку «сменить фон» и нажать на неё (выделена на слайде синим контуром)</a:t>
            </a:r>
          </a:p>
          <a:p>
            <a:pPr marL="228600" indent="-228600">
              <a:buAutoNum type="arabicPeriod"/>
            </a:pPr>
            <a:r>
              <a:rPr lang="ru-RU" sz="1600" b="1" dirty="0" smtClean="0">
                <a:latin typeface="Century Gothic" pitchFamily="34" charset="0"/>
              </a:rPr>
              <a:t>Продолжение на следующем слайде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0723" b="5486"/>
          <a:stretch>
            <a:fillRect/>
          </a:stretch>
        </p:blipFill>
        <p:spPr bwMode="auto">
          <a:xfrm>
            <a:off x="0" y="819150"/>
            <a:ext cx="9174944" cy="432435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675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ИЗМЕНЕНИЕ ФОНА</a:t>
            </a:r>
            <a:endParaRPr 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05150"/>
            <a:ext cx="44958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entury Gothic" pitchFamily="34" charset="0"/>
              </a:rPr>
              <a:t>Выбираем понравившийся цвет или картинку, также можно загрузить и свои фотографии.</a:t>
            </a:r>
          </a:p>
          <a:p>
            <a:pPr algn="just"/>
            <a:endParaRPr lang="ru-RU" sz="1600" b="1" dirty="0" smtClean="0">
              <a:latin typeface="Century Gothic" pitchFamily="34" charset="0"/>
            </a:endParaRPr>
          </a:p>
          <a:p>
            <a:pPr algn="just"/>
            <a:r>
              <a:rPr lang="ru-RU" sz="1600" b="1" dirty="0" smtClean="0">
                <a:latin typeface="Century Gothic" pitchFamily="34" charset="0"/>
              </a:rPr>
              <a:t>Визуальное сопровождение в процессе работы имеет важное значение для эффективного восприятия информации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689371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МНОГОЗАДАЧНОСТЬ</a:t>
            </a:r>
            <a:endParaRPr 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t="11583" b="6927"/>
          <a:stretch>
            <a:fillRect/>
          </a:stretch>
        </p:blipFill>
        <p:spPr bwMode="auto">
          <a:xfrm>
            <a:off x="0" y="951835"/>
            <a:ext cx="9144000" cy="419166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86400" y="1581150"/>
            <a:ext cx="3429000" cy="3231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Одновременно можно создать несколько досок и работать в них как индивидуально, так и в команде </a:t>
            </a:r>
          </a:p>
          <a:p>
            <a:pPr indent="457200" algn="just"/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 indent="457200" algn="just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При этом, при работе в команде в разделе «Доски» отражаются не только созданные вами доски, но и те, к работе с которыми вас пригласили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rd's eye view of mountains"/>
          <p:cNvPicPr>
            <a:picLocks noChangeAspect="1" noChangeArrowheads="1"/>
          </p:cNvPicPr>
          <p:nvPr/>
        </p:nvPicPr>
        <p:blipFill>
          <a:blip r:embed="rId2"/>
          <a:srcRect r="35556"/>
          <a:stretch>
            <a:fillRect/>
          </a:stretch>
        </p:blipFill>
        <p:spPr bwMode="auto">
          <a:xfrm>
            <a:off x="6934200" y="-95250"/>
            <a:ext cx="2362200" cy="549822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10878"/>
            <a:ext cx="6324600" cy="339447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Сервис доступен в виде приложения на платформах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IOS, Android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и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Windows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Удаление и архивирование карточек, архивирование колонок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Добавление ответственных за карточки, сроков выполнения карточек, прикрепление файлов и прочее</a:t>
            </a:r>
          </a:p>
          <a:p>
            <a:pPr>
              <a:buClr>
                <a:srgbClr val="0070C0"/>
              </a:buClr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2179"/>
            <a:ext cx="9144000" cy="68937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КАКИЕ ЕЩЕ ФУНКЦИИ ДОСТУПНЫ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6858000" cy="1474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429250" y="1428750"/>
            <a:ext cx="5143500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50"/>
            <a:ext cx="9144000" cy="2895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body of water"/>
          <p:cNvPicPr>
            <a:picLocks noChangeAspect="1" noChangeArrowheads="1"/>
          </p:cNvPicPr>
          <p:nvPr/>
        </p:nvPicPr>
        <p:blipFill>
          <a:blip r:embed="rId2"/>
          <a:srcRect t="14993" b="71576"/>
          <a:stretch>
            <a:fillRect/>
          </a:stretch>
        </p:blipFill>
        <p:spPr bwMode="auto">
          <a:xfrm>
            <a:off x="0" y="4324350"/>
            <a:ext cx="9144000" cy="819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733550"/>
            <a:ext cx="8610600" cy="20574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ПРИМЕНЕНИЕ «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TRELLO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» В НАУЧНО-ИССЛЕДОВАТЕЛЬСКОЙ 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РАБОТЕ СТУДЕНТОВ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50" name="AutoShape 2" descr="Картинки по запросу финансовый университет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финансовый университет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финансовый университет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trello logo png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843"/>
            <a:ext cx="9144000" cy="66675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ПРИМЕР РАЗРАБОТКИ ПРОЕКТА</a:t>
            </a:r>
            <a:endParaRPr 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6403"/>
            <a:ext cx="9144000" cy="433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28800" y="2190750"/>
            <a:ext cx="7086600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entury Gothic" pitchFamily="34" charset="0"/>
              </a:rPr>
              <a:t>На первом этапе необходимо </a:t>
            </a:r>
            <a:r>
              <a:rPr lang="ru-RU" sz="1600" b="1" dirty="0" smtClean="0">
                <a:latin typeface="Century Gothic" pitchFamily="34" charset="0"/>
              </a:rPr>
              <a:t>сформулировать </a:t>
            </a:r>
            <a:r>
              <a:rPr lang="ru-RU" sz="1600" b="1" dirty="0" smtClean="0">
                <a:latin typeface="Century Gothic" pitchFamily="34" charset="0"/>
              </a:rPr>
              <a:t>перечень тех задач, </a:t>
            </a:r>
            <a:r>
              <a:rPr lang="ru-RU" sz="1600" b="1" dirty="0" smtClean="0">
                <a:latin typeface="Century Gothic" pitchFamily="34" charset="0"/>
              </a:rPr>
              <a:t>решение которых приведет </a:t>
            </a:r>
            <a:r>
              <a:rPr lang="ru-RU" sz="1600" b="1" dirty="0" smtClean="0">
                <a:latin typeface="Century Gothic" pitchFamily="34" charset="0"/>
              </a:rPr>
              <a:t>к </a:t>
            </a:r>
            <a:r>
              <a:rPr lang="ru-RU" sz="1600" b="1" dirty="0" smtClean="0">
                <a:latin typeface="Century Gothic" pitchFamily="34" charset="0"/>
              </a:rPr>
              <a:t>достижению </a:t>
            </a:r>
            <a:r>
              <a:rPr lang="ru-RU" sz="1600" b="1" dirty="0" smtClean="0">
                <a:latin typeface="Century Gothic" pitchFamily="34" charset="0"/>
              </a:rPr>
              <a:t>конечной цели. При этом важно максимально </a:t>
            </a:r>
            <a:r>
              <a:rPr lang="ru-RU" sz="1600" b="1" dirty="0" smtClean="0">
                <a:latin typeface="Century Gothic" pitchFamily="34" charset="0"/>
              </a:rPr>
              <a:t>конкретизировать каждую  задачу, подробно изложив ее содержание.</a:t>
            </a:r>
            <a:endParaRPr lang="ru-RU" sz="1600" b="1" dirty="0" smtClean="0">
              <a:latin typeface="Century Gothic" pitchFamily="34" charset="0"/>
            </a:endParaRPr>
          </a:p>
          <a:p>
            <a:pPr algn="just"/>
            <a:endParaRPr lang="ru-RU" sz="1600" b="1" dirty="0" smtClean="0">
              <a:latin typeface="Century Gothic" pitchFamily="34" charset="0"/>
            </a:endParaRPr>
          </a:p>
          <a:p>
            <a:pPr algn="just"/>
            <a:r>
              <a:rPr lang="ru-RU" sz="1600" b="1" dirty="0" smtClean="0">
                <a:latin typeface="Century Gothic" pitchFamily="34" charset="0"/>
              </a:rPr>
              <a:t>В рассматриваемом примере все задачи первоначально вынесены в колонку «Ключевые задачи исследования». Важно, что добавлять и удалять карточки с задачами могут все участники команды, в том числе и преподаватель. Это способствует выявлению всех </a:t>
            </a:r>
            <a:r>
              <a:rPr lang="ru-RU" sz="1600" b="1" dirty="0" smtClean="0">
                <a:latin typeface="Century Gothic" pitchFamily="34" charset="0"/>
              </a:rPr>
              <a:t>приоритетных </a:t>
            </a:r>
            <a:r>
              <a:rPr lang="ru-RU" sz="1600" b="1" dirty="0" smtClean="0">
                <a:latin typeface="Century Gothic" pitchFamily="34" charset="0"/>
              </a:rPr>
              <a:t>и второстепенных </a:t>
            </a:r>
            <a:r>
              <a:rPr lang="ru-RU" sz="1600" b="1" dirty="0" smtClean="0">
                <a:latin typeface="Century Gothic" pitchFamily="34" charset="0"/>
              </a:rPr>
              <a:t>задач</a:t>
            </a:r>
            <a:endParaRPr lang="ru-RU" sz="16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843"/>
            <a:ext cx="9144000" cy="66675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</a:rPr>
              <a:t>ПРИМЕР РАЗРАБОТКИ ПРОЕКТА</a:t>
            </a:r>
            <a:endParaRPr lang="ru-RU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8820"/>
            <a:ext cx="9144000" cy="433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9000" y="2795647"/>
            <a:ext cx="54864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 smtClean="0">
                <a:latin typeface="Century Gothic" pitchFamily="34" charset="0"/>
              </a:rPr>
              <a:t>В процессе выполнения задач, они перемещаются из одной колонки в другую, наглядно демонстрируя </a:t>
            </a:r>
            <a:r>
              <a:rPr lang="ru-RU" sz="1600" b="1" dirty="0" smtClean="0">
                <a:latin typeface="Century Gothic" pitchFamily="34" charset="0"/>
              </a:rPr>
              <a:t>ход </a:t>
            </a:r>
            <a:r>
              <a:rPr lang="ru-RU" sz="1600" b="1" dirty="0" smtClean="0">
                <a:latin typeface="Century Gothic" pitchFamily="34" charset="0"/>
              </a:rPr>
              <a:t>исследования. </a:t>
            </a:r>
          </a:p>
          <a:p>
            <a:pPr indent="457200" algn="just"/>
            <a:r>
              <a:rPr lang="ru-RU" sz="1600" b="1" dirty="0" smtClean="0">
                <a:latin typeface="Century Gothic" pitchFamily="34" charset="0"/>
              </a:rPr>
              <a:t>В представленном примере </a:t>
            </a:r>
            <a:r>
              <a:rPr lang="ru-RU" sz="1600" b="1" dirty="0" smtClean="0">
                <a:latin typeface="Century Gothic" pitchFamily="34" charset="0"/>
              </a:rPr>
              <a:t>ключевые задачи по мере их выполнения перемещаются </a:t>
            </a:r>
            <a:r>
              <a:rPr lang="ru-RU" sz="1600" b="1" dirty="0" smtClean="0">
                <a:latin typeface="Century Gothic" pitchFamily="34" charset="0"/>
              </a:rPr>
              <a:t>в колонки «В разработке», «Выполнено» и «Оформлено в файл и презентацию» в зависимости от степени их проработанности и завершенности.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922"/>
            <a:ext cx="9144000" cy="6096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</a:rPr>
              <a:t>КОММЕНТИРОВНИЕ ЗАДАЧИ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6303"/>
            <a:ext cx="9144000" cy="436719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9667"/>
            <a:ext cx="9144000" cy="434383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0" y="1047750"/>
            <a:ext cx="2286000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1600" b="1" dirty="0" smtClean="0">
              <a:latin typeface="Century Gothic" pitchFamily="34" charset="0"/>
            </a:endParaRPr>
          </a:p>
          <a:p>
            <a:pPr algn="just"/>
            <a:r>
              <a:rPr lang="ru-RU" sz="1600" b="1" dirty="0" smtClean="0">
                <a:latin typeface="Century Gothic" pitchFamily="34" charset="0"/>
              </a:rPr>
              <a:t>Важно помнить, что сервис </a:t>
            </a:r>
            <a:r>
              <a:rPr lang="ru-RU" sz="1600" b="1" dirty="0" smtClean="0">
                <a:latin typeface="Century Gothic" pitchFamily="34" charset="0"/>
              </a:rPr>
              <a:t>позволяет обсуждать все возникающие вопросы в режиме реального времени. </a:t>
            </a:r>
          </a:p>
          <a:p>
            <a:pPr algn="just"/>
            <a:endParaRPr lang="ru-RU" sz="1600" b="1" dirty="0" smtClean="0">
              <a:latin typeface="Century Gothic" pitchFamily="34" charset="0"/>
            </a:endParaRPr>
          </a:p>
          <a:p>
            <a:pPr algn="just"/>
            <a:r>
              <a:rPr lang="ru-RU" sz="1600" b="1" dirty="0" smtClean="0">
                <a:latin typeface="Century Gothic" pitchFamily="34" charset="0"/>
              </a:rPr>
              <a:t>Благодаря этому сроки реализации проекта значительно сокращаются.</a:t>
            </a:r>
          </a:p>
          <a:p>
            <a:pPr algn="just"/>
            <a:endParaRPr lang="ru-RU" sz="16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3522"/>
            <a:ext cx="918343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83922"/>
            <a:ext cx="91440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ЖЕСТКИЙ ТАЙМ-МЕНЕДЖМЕНТ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19151"/>
            <a:ext cx="2209800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Century Gothic" pitchFamily="34" charset="0"/>
              </a:rPr>
              <a:t>По каждой карточке-задаче можно установить конкретный срок выполнения</a:t>
            </a:r>
            <a:r>
              <a:rPr lang="ru-RU" sz="1600" b="1" dirty="0" smtClean="0">
                <a:latin typeface="Century Gothic" pitchFamily="34" charset="0"/>
              </a:rPr>
              <a:t>,</a:t>
            </a:r>
          </a:p>
          <a:p>
            <a:pPr algn="r"/>
            <a:r>
              <a:rPr lang="ru-RU" sz="1600" b="1" dirty="0" smtClean="0">
                <a:latin typeface="Century Gothic" pitchFamily="34" charset="0"/>
              </a:rPr>
              <a:t>при </a:t>
            </a:r>
            <a:r>
              <a:rPr lang="ru-RU" sz="1600" b="1" dirty="0" smtClean="0">
                <a:latin typeface="Century Gothic" pitchFamily="34" charset="0"/>
              </a:rPr>
              <a:t>этом сервис предварительно напоминает о скором наступлении </a:t>
            </a:r>
            <a:r>
              <a:rPr lang="ru-RU" sz="1600" b="1" dirty="0" err="1" smtClean="0">
                <a:latin typeface="Century Gothic" pitchFamily="34" charset="0"/>
              </a:rPr>
              <a:t>дедлайна</a:t>
            </a:r>
            <a:r>
              <a:rPr lang="ru-RU" sz="1600" b="1" dirty="0" smtClean="0">
                <a:latin typeface="Century Gothic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1" y="1970885"/>
            <a:ext cx="2308412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entury Gothic" pitchFamily="34" charset="0"/>
              </a:rPr>
              <a:t>Также можно назначить ответственного за </a:t>
            </a:r>
            <a:r>
              <a:rPr lang="ru-RU" sz="1600" b="1" dirty="0" smtClean="0">
                <a:latin typeface="Century Gothic" pitchFamily="34" charset="0"/>
              </a:rPr>
              <a:t>каждую задачу</a:t>
            </a:r>
            <a:r>
              <a:rPr lang="ru-RU" sz="1600" b="1" dirty="0" smtClean="0">
                <a:latin typeface="Century Gothic" pitchFamily="34" charset="0"/>
              </a:rPr>
              <a:t>, </a:t>
            </a:r>
            <a:endParaRPr lang="ru-RU" sz="1600" b="1" dirty="0" smtClean="0">
              <a:latin typeface="Century Gothic" pitchFamily="34" charset="0"/>
            </a:endParaRPr>
          </a:p>
          <a:p>
            <a:pPr algn="just"/>
            <a:r>
              <a:rPr lang="ru-RU" sz="1600" b="1" dirty="0" smtClean="0">
                <a:latin typeface="Century Gothic" pitchFamily="34" charset="0"/>
              </a:rPr>
              <a:t>это позволит </a:t>
            </a:r>
            <a:r>
              <a:rPr lang="ru-RU" sz="1600" b="1" dirty="0" smtClean="0">
                <a:latin typeface="Century Gothic" pitchFamily="34" charset="0"/>
              </a:rPr>
              <a:t>сделать </a:t>
            </a:r>
            <a:r>
              <a:rPr lang="ru-RU" sz="1600" b="1" dirty="0" smtClean="0">
                <a:latin typeface="Century Gothic" pitchFamily="34" charset="0"/>
              </a:rPr>
              <a:t>контроль и оценивание результатов работы каждого участника команды </a:t>
            </a:r>
          </a:p>
          <a:p>
            <a:pPr algn="just"/>
            <a:r>
              <a:rPr lang="ru-RU" sz="1600" b="1" dirty="0" smtClean="0">
                <a:latin typeface="Century Gothic" pitchFamily="34" charset="0"/>
              </a:rPr>
              <a:t>более объективным</a:t>
            </a:r>
            <a:endParaRPr lang="ru-RU" sz="16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t="4717"/>
          <a:stretch>
            <a:fillRect/>
          </a:stretch>
        </p:blipFill>
        <p:spPr bwMode="auto">
          <a:xfrm>
            <a:off x="-1" y="971550"/>
            <a:ext cx="9143999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09550"/>
            <a:ext cx="91440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ЧЕК-ЛИСТЫ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199" y="1047751"/>
            <a:ext cx="2209799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entury Gothic" pitchFamily="34" charset="0"/>
              </a:rPr>
              <a:t>Чек-лист – список из ряда пунктов, необходимый для отслеживания выполнения каждого из них. </a:t>
            </a:r>
            <a:r>
              <a:rPr lang="ru-RU" sz="1600" b="1" dirty="0" smtClean="0">
                <a:latin typeface="Century Gothic" pitchFamily="34" charset="0"/>
              </a:rPr>
              <a:t>Помогает контролировать  процесс выполнения </a:t>
            </a:r>
            <a:r>
              <a:rPr lang="ru-RU" sz="1600" b="1" dirty="0" smtClean="0">
                <a:latin typeface="Century Gothic" pitchFamily="34" charset="0"/>
              </a:rPr>
              <a:t>задач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695552" y="209550"/>
            <a:ext cx="2209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2400" y="13335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РЕГИСТРАЦИЯ</a:t>
            </a:r>
          </a:p>
          <a:p>
            <a:pPr marL="342900" indent="-342900">
              <a:buAutoNum type="arabicPeriod"/>
              <a:tabLst>
                <a:tab pos="715963" algn="l"/>
              </a:tabLst>
            </a:pPr>
            <a:r>
              <a:rPr lang="ru-RU" sz="2000" b="1" dirty="0" smtClean="0">
                <a:latin typeface="Century Gothic" pitchFamily="34" charset="0"/>
              </a:rPr>
              <a:t>Заходим на сайт 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https://trello.com/</a:t>
            </a: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err="1" smtClean="0">
                <a:latin typeface="Century Gothic" pitchFamily="34" charset="0"/>
              </a:rPr>
              <a:t>Кликаем</a:t>
            </a:r>
            <a:r>
              <a:rPr lang="ru-RU" sz="2000" b="1" dirty="0" smtClean="0">
                <a:latin typeface="Century Gothic" pitchFamily="34" charset="0"/>
              </a:rPr>
              <a:t> по кнопке «зарегистрироваться»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1598" r="1370" b="5114"/>
          <a:stretch>
            <a:fillRect/>
          </a:stretch>
        </p:blipFill>
        <p:spPr bwMode="auto">
          <a:xfrm>
            <a:off x="0" y="1234440"/>
            <a:ext cx="9144000" cy="390906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8371364" y="959326"/>
            <a:ext cx="48006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t="5195" r="1194"/>
          <a:stretch>
            <a:fillRect/>
          </a:stretch>
        </p:blipFill>
        <p:spPr bwMode="auto">
          <a:xfrm>
            <a:off x="0" y="971550"/>
            <a:ext cx="9144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09550"/>
            <a:ext cx="91440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ПРИКРЕПЛЕНИЕ ФАЙЛОВ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1466225"/>
            <a:ext cx="21336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latin typeface="Century Gothic" pitchFamily="34" charset="0"/>
              </a:rPr>
              <a:t>Возможность добавления вложений позволяет быстро делиться друг с другом </a:t>
            </a:r>
            <a:r>
              <a:rPr lang="ru-RU" sz="1500" b="1" dirty="0" smtClean="0">
                <a:latin typeface="Century Gothic" pitchFamily="34" charset="0"/>
              </a:rPr>
              <a:t>текущими наработками</a:t>
            </a:r>
            <a:r>
              <a:rPr lang="ru-RU" sz="1500" b="1" dirty="0" smtClean="0">
                <a:latin typeface="Century Gothic" pitchFamily="34" charset="0"/>
              </a:rPr>
              <a:t>. </a:t>
            </a:r>
            <a:endParaRPr lang="ru-RU" sz="1500" b="1" dirty="0" smtClean="0">
              <a:latin typeface="Century Gothic" pitchFamily="34" charset="0"/>
            </a:endParaRPr>
          </a:p>
          <a:p>
            <a:pPr algn="just"/>
            <a:r>
              <a:rPr lang="ru-RU" sz="1500" b="1" dirty="0" smtClean="0">
                <a:latin typeface="Century Gothic" pitchFamily="34" charset="0"/>
              </a:rPr>
              <a:t>Преподаватель благодар</a:t>
            </a:r>
            <a:r>
              <a:rPr lang="ru-RU" sz="1500" b="1" dirty="0">
                <a:latin typeface="Century Gothic" pitchFamily="34" charset="0"/>
              </a:rPr>
              <a:t>я</a:t>
            </a:r>
            <a:r>
              <a:rPr lang="ru-RU" sz="1500" b="1" dirty="0" smtClean="0">
                <a:latin typeface="Century Gothic" pitchFamily="34" charset="0"/>
              </a:rPr>
              <a:t> этому может </a:t>
            </a:r>
            <a:r>
              <a:rPr lang="ru-RU" sz="1500" b="1" dirty="0" smtClean="0">
                <a:latin typeface="Century Gothic" pitchFamily="34" charset="0"/>
              </a:rPr>
              <a:t>проверять работу </a:t>
            </a:r>
            <a:r>
              <a:rPr lang="ru-RU" sz="1500" b="1" dirty="0" smtClean="0">
                <a:latin typeface="Century Gothic" pitchFamily="34" charset="0"/>
              </a:rPr>
              <a:t>на каждом этапе.</a:t>
            </a:r>
            <a:endParaRPr lang="ru-RU" sz="15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4470"/>
            <a:ext cx="6858000" cy="36690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429250" y="1428750"/>
            <a:ext cx="5143500" cy="22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57175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ИНСТРУКЦИЯ ПО ИСПОЛЬЗОВАНИЮ РЕСУРСА «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TRELLO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»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50" name="AutoShape 2" descr="Картинки по запросу финансовый университет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финансовый университет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финансовый университет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71451"/>
            <a:ext cx="1600200" cy="5316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6858000" cy="1474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8" name="AutoShape 10" descr="Картинки по запросу trello logo png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trello-logo-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925830"/>
            <a:ext cx="1676400" cy="4637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0" y="133350"/>
            <a:ext cx="533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285750"/>
            <a:ext cx="4648200" cy="857250"/>
          </a:xfrm>
        </p:spPr>
        <p:txBody>
          <a:bodyPr>
            <a:noAutofit/>
          </a:bodyPr>
          <a:lstStyle/>
          <a:p>
            <a:pPr algn="r"/>
            <a:r>
              <a:rPr lang="ru-RU" sz="3500" b="1" dirty="0" smtClean="0">
                <a:solidFill>
                  <a:schemeClr val="bg1"/>
                </a:solidFill>
                <a:latin typeface="Century Gothic" pitchFamily="34" charset="0"/>
              </a:rPr>
              <a:t>ФОРМА РЕГИСТРАЦИИ</a:t>
            </a:r>
            <a:endParaRPr lang="ru-RU" sz="3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1657350"/>
            <a:ext cx="4495800" cy="2971800"/>
          </a:xfrm>
        </p:spPr>
        <p:txBody>
          <a:bodyPr>
            <a:normAutofit/>
          </a:bodyPr>
          <a:lstStyle/>
          <a:p>
            <a:pPr marL="0" indent="324000" algn="just">
              <a:lnSpc>
                <a:spcPct val="90000"/>
              </a:lnSpc>
              <a:buNone/>
            </a:pPr>
            <a:r>
              <a:rPr lang="ru-RU" sz="2400" b="1" dirty="0" smtClean="0">
                <a:latin typeface="Century Gothic" pitchFamily="34" charset="0"/>
              </a:rPr>
              <a:t>Варианты регистрации: </a:t>
            </a:r>
            <a:r>
              <a:rPr lang="ru-RU" sz="2400" dirty="0" smtClean="0">
                <a:latin typeface="Century Gothic" pitchFamily="34" charset="0"/>
              </a:rPr>
              <a:t>через любую вашу почту, либо через </a:t>
            </a:r>
            <a:r>
              <a:rPr lang="ru-RU" sz="2400" dirty="0" err="1" smtClean="0">
                <a:latin typeface="Century Gothic" pitchFamily="34" charset="0"/>
              </a:rPr>
              <a:t>аккаунт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Google</a:t>
            </a:r>
            <a:endParaRPr lang="ru-RU" sz="2400" dirty="0" smtClean="0">
              <a:latin typeface="Century Gothic" pitchFamily="34" charset="0"/>
            </a:endParaRPr>
          </a:p>
          <a:p>
            <a:pPr marL="0" indent="324000" algn="just">
              <a:lnSpc>
                <a:spcPct val="90000"/>
              </a:lnSpc>
              <a:buNone/>
            </a:pPr>
            <a:endParaRPr lang="ru-RU" sz="1600" dirty="0" smtClean="0">
              <a:latin typeface="Century Gothic" pitchFamily="34" charset="0"/>
            </a:endParaRPr>
          </a:p>
          <a:p>
            <a:pPr marL="0" indent="324000" algn="just">
              <a:lnSpc>
                <a:spcPct val="90000"/>
              </a:lnSpc>
              <a:buNone/>
            </a:pPr>
            <a:r>
              <a:rPr lang="ru-RU" sz="2400" dirty="0" smtClean="0">
                <a:latin typeface="Century Gothic" pitchFamily="34" charset="0"/>
              </a:rPr>
              <a:t>Заполняем поле, указав адрес электронной почты, и нажимаем кнопку «Продолжить»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33161" t="14737" r="34863" b="9470"/>
          <a:stretch>
            <a:fillRect/>
          </a:stretch>
        </p:blipFill>
        <p:spPr bwMode="auto">
          <a:xfrm>
            <a:off x="-1" y="0"/>
            <a:ext cx="3857625" cy="51435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1615678"/>
            <a:ext cx="4724400" cy="3394472"/>
          </a:xfrm>
        </p:spPr>
        <p:txBody>
          <a:bodyPr>
            <a:normAutofit fontScale="70000" lnSpcReduction="20000"/>
          </a:bodyPr>
          <a:lstStyle/>
          <a:p>
            <a:pPr marL="3175" indent="0">
              <a:buNone/>
            </a:pPr>
            <a:r>
              <a:rPr lang="ru-RU" b="1" dirty="0" smtClean="0">
                <a:latin typeface="Century Gothic" pitchFamily="34" charset="0"/>
              </a:rPr>
              <a:t>Далее вводим</a:t>
            </a:r>
          </a:p>
          <a:p>
            <a:pPr marL="3175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1. Адрес электронной почты </a:t>
            </a:r>
            <a:r>
              <a:rPr lang="ru-RU" dirty="0" smtClean="0">
                <a:latin typeface="Century Gothic" pitchFamily="34" charset="0"/>
              </a:rPr>
              <a:t>(он будет  автоматически введен с прошлой формы)</a:t>
            </a:r>
          </a:p>
          <a:p>
            <a:pPr marL="3175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2. Полное имя </a:t>
            </a:r>
            <a:r>
              <a:rPr lang="ru-RU" dirty="0" smtClean="0">
                <a:latin typeface="Century Gothic" pitchFamily="34" charset="0"/>
              </a:rPr>
              <a:t>(например, Наталья)</a:t>
            </a:r>
          </a:p>
          <a:p>
            <a:pPr marL="3175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3. Пароль </a:t>
            </a:r>
            <a:r>
              <a:rPr lang="ru-RU" dirty="0" smtClean="0">
                <a:latin typeface="Century Gothic" pitchFamily="34" charset="0"/>
              </a:rPr>
              <a:t>(любая комбинация символов, главное – не забыть)</a:t>
            </a:r>
          </a:p>
          <a:p>
            <a:pPr marL="3175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4. Нажимаем кнопку «Зарегистрироваться»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35248" t="14714" r="35798" b="15800"/>
          <a:stretch>
            <a:fillRect/>
          </a:stretch>
        </p:blipFill>
        <p:spPr bwMode="auto">
          <a:xfrm>
            <a:off x="0" y="0"/>
            <a:ext cx="3810000" cy="51435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810000" y="133350"/>
            <a:ext cx="53340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67200" y="285750"/>
            <a:ext cx="4648200" cy="857250"/>
          </a:xfrm>
        </p:spPr>
        <p:txBody>
          <a:bodyPr>
            <a:noAutofit/>
          </a:bodyPr>
          <a:lstStyle/>
          <a:p>
            <a:pPr algn="r"/>
            <a:r>
              <a:rPr lang="ru-RU" sz="3500" b="1" dirty="0" smtClean="0">
                <a:solidFill>
                  <a:schemeClr val="bg1"/>
                </a:solidFill>
                <a:latin typeface="Century Gothic" pitchFamily="34" charset="0"/>
              </a:rPr>
              <a:t>ФОРМА РЕГИСТРАЦИИ</a:t>
            </a:r>
            <a:endParaRPr lang="ru-RU" sz="3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229600" cy="5334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ЗАВЕРШЕНИЕ РЕГИСТРАЦИИ</a:t>
            </a:r>
            <a:endParaRPr lang="ru-RU" sz="3600" b="1" dirty="0">
              <a:solidFill>
                <a:schemeClr val="accent5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893" y="800720"/>
            <a:ext cx="533400" cy="6858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7414" name="Picture 6" descr="https://sun9-39.userapi.com/c206728/v206728849/4f587/c0vwkuYm07I.jpg"/>
          <p:cNvPicPr>
            <a:picLocks noChangeAspect="1" noChangeArrowheads="1"/>
          </p:cNvPicPr>
          <p:nvPr/>
        </p:nvPicPr>
        <p:blipFill>
          <a:blip r:embed="rId2"/>
          <a:srcRect t="9893" b="37153"/>
          <a:stretch>
            <a:fillRect/>
          </a:stretch>
        </p:blipFill>
        <p:spPr bwMode="auto">
          <a:xfrm>
            <a:off x="4736128" y="1636537"/>
            <a:ext cx="3733800" cy="351701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886200" y="811664"/>
            <a:ext cx="533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938" y="877385"/>
            <a:ext cx="3461662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После ввода данных на указанную в форме регистрации почту будет отправлено письмо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880720"/>
            <a:ext cx="4623486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Заходим на почту, открываем письмо и подтверждаем регистрацию, нажав на кнопку. Если письма долга нет, повторяем процедуру регистрации.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62000" y="1670541"/>
            <a:ext cx="2286000" cy="3472960"/>
            <a:chOff x="838200" y="1670541"/>
            <a:chExt cx="2286000" cy="347296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/>
            <a:srcRect l="34552" t="13622" r="36468" b="8111"/>
            <a:stretch>
              <a:fillRect/>
            </a:stretch>
          </p:blipFill>
          <p:spPr bwMode="auto">
            <a:xfrm>
              <a:off x="838200" y="1670541"/>
              <a:ext cx="2286000" cy="3472960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219200" y="2965906"/>
              <a:ext cx="16002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>
                  <a:latin typeface="Century Gothic" pitchFamily="34" charset="0"/>
                </a:rPr>
                <a:t>student.fef.forever</a:t>
              </a:r>
              <a:r>
                <a:rPr lang="en-US" sz="800" dirty="0" smtClean="0">
                  <a:latin typeface="Century Gothic" pitchFamily="34" charset="0"/>
                </a:rPr>
                <a:t>@ mail.ru</a:t>
              </a:r>
              <a:endParaRPr lang="ru-RU" sz="800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685800"/>
          </a:xfrm>
          <a:solidFill>
            <a:schemeClr val="accent1">
              <a:lumMod val="50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НАЧАЛО РАБОТЫ С СИСТЕМОЙ 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12688" b="8525"/>
          <a:stretch>
            <a:fillRect/>
          </a:stretch>
        </p:blipFill>
        <p:spPr bwMode="auto">
          <a:xfrm>
            <a:off x="0" y="1074665"/>
            <a:ext cx="9144000" cy="406883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t="12989" b="7014"/>
          <a:stretch>
            <a:fillRect/>
          </a:stretch>
        </p:blipFill>
        <p:spPr bwMode="auto">
          <a:xfrm>
            <a:off x="0" y="1047750"/>
            <a:ext cx="9144000" cy="41148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НАЧАЛО РАБОТЫ С СИСТЕМОЙ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t="10782" b="9430"/>
          <a:stretch>
            <a:fillRect/>
          </a:stretch>
        </p:blipFill>
        <p:spPr bwMode="auto">
          <a:xfrm>
            <a:off x="0" y="1039446"/>
            <a:ext cx="9144000" cy="410405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НАЧАЛО РАБОТЫ С СИСТЕМОЙ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F775A8A8478C4C92B16B2FBFD81A9D" ma:contentTypeVersion="1" ma:contentTypeDescription="Создание документа." ma:contentTypeScope="" ma:versionID="2b94fc7b6696acbc9efe204b9121f093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1C5B8E-9783-4C3F-B2BE-86CBA8107ADC}"/>
</file>

<file path=customXml/itemProps2.xml><?xml version="1.0" encoding="utf-8"?>
<ds:datastoreItem xmlns:ds="http://schemas.openxmlformats.org/officeDocument/2006/customXml" ds:itemID="{3F141447-5B04-405D-A5F6-0A9D679758E9}"/>
</file>

<file path=customXml/itemProps3.xml><?xml version="1.0" encoding="utf-8"?>
<ds:datastoreItem xmlns:ds="http://schemas.openxmlformats.org/officeDocument/2006/customXml" ds:itemID="{4605D450-DBA9-4775-9476-CB550F76EFC2}"/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935</Words>
  <Application>Microsoft Office PowerPoint</Application>
  <PresentationFormat>Экран (16:9)</PresentationFormat>
  <Paragraphs>124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</vt:lpstr>
      <vt:lpstr>Office Theme</vt:lpstr>
      <vt:lpstr>ИНСТРУКЦИЯ ПО ИСПОЛЬЗОВАНИЮ РЕСУРСА «TRELLO»</vt:lpstr>
      <vt:lpstr>Trello </vt:lpstr>
      <vt:lpstr>Презентация PowerPoint</vt:lpstr>
      <vt:lpstr>ФОРМА РЕГИСТРАЦИИ</vt:lpstr>
      <vt:lpstr>ФОРМА РЕГИСТРАЦИИ</vt:lpstr>
      <vt:lpstr>ЗАВЕРШЕНИЕ РЕГИСТРАЦИИ</vt:lpstr>
      <vt:lpstr>НАЧАЛО РАБОТЫ С СИСТЕМОЙ 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СОВМЕСТНЫЙ ДОСТУП К ДОСКЕ</vt:lpstr>
      <vt:lpstr>ИЗМЕНЕНИЕ НАЗВАНИЯ ДОСКИ</vt:lpstr>
      <vt:lpstr>ДОБАВЛЕНИЕ КОЛОНОК</vt:lpstr>
      <vt:lpstr>ИЗМЕНЕНИЕ ИМЕНИ КОЛОНОК</vt:lpstr>
      <vt:lpstr>ДОБАВЛЕНИЕ ЭЛЕМЕНТА КОЛОНКИ</vt:lpstr>
      <vt:lpstr>ИЗМЕНЕНИЕ КАРТОЧЕК КОЛОНОК</vt:lpstr>
      <vt:lpstr>ВЫСТАВЛЕНИЕ МЕТОК</vt:lpstr>
      <vt:lpstr>ПЕРЕМЕЩЕНИЕ  ВОПРОСОВ  ПО РАЗДЕЛАМ</vt:lpstr>
      <vt:lpstr>ИЗМЕНЕНИЕ ФОНА</vt:lpstr>
      <vt:lpstr>ИЗМЕНЕНИЕ ФОНА</vt:lpstr>
      <vt:lpstr>МНОГОЗАДАЧНОСТЬ</vt:lpstr>
      <vt:lpstr>Презентация PowerPoint</vt:lpstr>
      <vt:lpstr>ПРИМЕНЕНИЕ «TRELLO» В НАУЧНО-ИССЛЕДОВАТЕЛЬСКОЙ РАБОТЕ СТУДЕНТОВ</vt:lpstr>
      <vt:lpstr>ПРИМЕР РАЗРАБОТКИ ПРОЕКТА</vt:lpstr>
      <vt:lpstr>ПРИМЕР РАЗРАБОТКИ ПРОЕКТА</vt:lpstr>
      <vt:lpstr>КОММЕНТИРОВНИЕ ЗАДАЧИ</vt:lpstr>
      <vt:lpstr>Презентация PowerPoint</vt:lpstr>
      <vt:lpstr>Презентация PowerPoint</vt:lpstr>
      <vt:lpstr>Презентация PowerPoint</vt:lpstr>
      <vt:lpstr>ИНСТРУКЦИЯ ПО ИСПОЛЬЗОВАНИЮ РЕСУРСА «TRELLO»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ИСПОЛЬЗОВАНИЮ РЕСУРСА «TRELLO»</dc:title>
  <dc:creator>1</dc:creator>
  <cp:lastModifiedBy>Шальнева Мария Сергеевна</cp:lastModifiedBy>
  <cp:revision>90</cp:revision>
  <dcterms:created xsi:type="dcterms:W3CDTF">2020-01-30T12:15:56Z</dcterms:created>
  <dcterms:modified xsi:type="dcterms:W3CDTF">2020-02-04T07:33:24Z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0x01010061F775A8A8478C4C92B16B2FBFD81A9D</vt:lpwstr>
  </property>
</Properties>
</file>