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customXml/itemProps1.xml" ContentType="application/vnd.openxmlformats-officedocument.customXmlPropertie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99.xml" ContentType="application/vnd.openxmlformats-officedocument.presentationml.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drawing3.xml" ContentType="application/vnd.ms-office.drawingml.diagramDrawing+xml"/>
  <Override PartName="/customXml/itemProps2.xml" ContentType="application/vnd.openxmlformats-officedocument.customXmlPropertie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12"/>
  </p:notesMasterIdLst>
  <p:sldIdLst>
    <p:sldId id="367" r:id="rId2"/>
    <p:sldId id="331" r:id="rId3"/>
    <p:sldId id="332" r:id="rId4"/>
    <p:sldId id="333" r:id="rId5"/>
    <p:sldId id="334" r:id="rId6"/>
    <p:sldId id="335" r:id="rId7"/>
    <p:sldId id="336" r:id="rId8"/>
    <p:sldId id="351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50" r:id="rId19"/>
    <p:sldId id="346" r:id="rId20"/>
    <p:sldId id="347" r:id="rId21"/>
    <p:sldId id="348" r:id="rId22"/>
    <p:sldId id="349" r:id="rId23"/>
    <p:sldId id="257" r:id="rId24"/>
    <p:sldId id="258" r:id="rId25"/>
    <p:sldId id="259" r:id="rId26"/>
    <p:sldId id="260" r:id="rId27"/>
    <p:sldId id="261" r:id="rId28"/>
    <p:sldId id="262" r:id="rId29"/>
    <p:sldId id="263" r:id="rId30"/>
    <p:sldId id="264" r:id="rId31"/>
    <p:sldId id="265" r:id="rId32"/>
    <p:sldId id="266" r:id="rId33"/>
    <p:sldId id="267" r:id="rId34"/>
    <p:sldId id="268" r:id="rId35"/>
    <p:sldId id="269" r:id="rId36"/>
    <p:sldId id="270" r:id="rId37"/>
    <p:sldId id="271" r:id="rId38"/>
    <p:sldId id="272" r:id="rId39"/>
    <p:sldId id="273" r:id="rId40"/>
    <p:sldId id="274" r:id="rId41"/>
    <p:sldId id="275" r:id="rId42"/>
    <p:sldId id="276" r:id="rId43"/>
    <p:sldId id="277" r:id="rId44"/>
    <p:sldId id="278" r:id="rId45"/>
    <p:sldId id="279" r:id="rId46"/>
    <p:sldId id="280" r:id="rId47"/>
    <p:sldId id="281" r:id="rId48"/>
    <p:sldId id="282" r:id="rId49"/>
    <p:sldId id="283" r:id="rId50"/>
    <p:sldId id="284" r:id="rId51"/>
    <p:sldId id="285" r:id="rId52"/>
    <p:sldId id="286" r:id="rId53"/>
    <p:sldId id="287" r:id="rId54"/>
    <p:sldId id="288" r:id="rId55"/>
    <p:sldId id="289" r:id="rId56"/>
    <p:sldId id="290" r:id="rId57"/>
    <p:sldId id="291" r:id="rId58"/>
    <p:sldId id="292" r:id="rId59"/>
    <p:sldId id="293" r:id="rId60"/>
    <p:sldId id="294" r:id="rId61"/>
    <p:sldId id="295" r:id="rId62"/>
    <p:sldId id="296" r:id="rId63"/>
    <p:sldId id="297" r:id="rId64"/>
    <p:sldId id="298" r:id="rId65"/>
    <p:sldId id="299" r:id="rId66"/>
    <p:sldId id="300" r:id="rId67"/>
    <p:sldId id="301" r:id="rId68"/>
    <p:sldId id="302" r:id="rId69"/>
    <p:sldId id="303" r:id="rId70"/>
    <p:sldId id="304" r:id="rId71"/>
    <p:sldId id="305" r:id="rId72"/>
    <p:sldId id="306" r:id="rId73"/>
    <p:sldId id="307" r:id="rId74"/>
    <p:sldId id="308" r:id="rId75"/>
    <p:sldId id="309" r:id="rId76"/>
    <p:sldId id="310" r:id="rId77"/>
    <p:sldId id="311" r:id="rId78"/>
    <p:sldId id="312" r:id="rId79"/>
    <p:sldId id="313" r:id="rId80"/>
    <p:sldId id="314" r:id="rId81"/>
    <p:sldId id="315" r:id="rId82"/>
    <p:sldId id="316" r:id="rId83"/>
    <p:sldId id="317" r:id="rId84"/>
    <p:sldId id="318" r:id="rId85"/>
    <p:sldId id="319" r:id="rId86"/>
    <p:sldId id="320" r:id="rId87"/>
    <p:sldId id="321" r:id="rId88"/>
    <p:sldId id="322" r:id="rId89"/>
    <p:sldId id="323" r:id="rId90"/>
    <p:sldId id="324" r:id="rId91"/>
    <p:sldId id="325" r:id="rId92"/>
    <p:sldId id="326" r:id="rId93"/>
    <p:sldId id="327" r:id="rId94"/>
    <p:sldId id="328" r:id="rId95"/>
    <p:sldId id="352" r:id="rId96"/>
    <p:sldId id="353" r:id="rId97"/>
    <p:sldId id="354" r:id="rId98"/>
    <p:sldId id="355" r:id="rId99"/>
    <p:sldId id="356" r:id="rId100"/>
    <p:sldId id="357" r:id="rId101"/>
    <p:sldId id="358" r:id="rId102"/>
    <p:sldId id="359" r:id="rId103"/>
    <p:sldId id="360" r:id="rId104"/>
    <p:sldId id="361" r:id="rId105"/>
    <p:sldId id="362" r:id="rId106"/>
    <p:sldId id="363" r:id="rId107"/>
    <p:sldId id="364" r:id="rId108"/>
    <p:sldId id="365" r:id="rId109"/>
    <p:sldId id="366" r:id="rId110"/>
    <p:sldId id="330" r:id="rId1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411" autoAdjust="0"/>
  </p:normalViewPr>
  <p:slideViewPr>
    <p:cSldViewPr snapToGrid="0">
      <p:cViewPr varScale="1">
        <p:scale>
          <a:sx n="99" d="100"/>
          <a:sy n="99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customXml" Target="../customXml/item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presProps" Target="presProps.xml"/><Relationship Id="rId118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viewProps" Target="viewProps.xml"/><Relationship Id="rId119" Type="http://schemas.openxmlformats.org/officeDocument/2006/relationships/customXml" Target="../customXml/item3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A57891-4279-4425-BBBF-5210CDF04F25}" type="doc">
      <dgm:prSet loTypeId="urn:microsoft.com/office/officeart/2005/8/layout/list1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1BBC63C-2181-43F6-82B9-D3AC731614CC}">
      <dgm:prSet phldrT="[Текст]"/>
      <dgm:spPr/>
      <dgm:t>
        <a:bodyPr/>
        <a:lstStyle/>
        <a:p>
          <a:r>
            <a:rPr lang="ru-RU" b="1" dirty="0" smtClean="0">
              <a:solidFill>
                <a:schemeClr val="bg2"/>
              </a:solidFill>
            </a:rPr>
            <a:t>Постоянные (накладные) расходы</a:t>
          </a:r>
          <a:endParaRPr lang="ru-RU" dirty="0">
            <a:solidFill>
              <a:schemeClr val="bg2"/>
            </a:solidFill>
          </a:endParaRPr>
        </a:p>
      </dgm:t>
    </dgm:pt>
    <dgm:pt modelId="{4B0B71D2-C944-4ADD-B834-9E99C1101D02}" type="parTrans" cxnId="{A2F0CE34-6C2B-43F9-B25C-2D89469ACE9F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0D8512BD-7DCF-4EB1-A4FB-B5C437B9EEDF}" type="sibTrans" cxnId="{A2F0CE34-6C2B-43F9-B25C-2D89469ACE9F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F110D412-C1CC-4DE0-91C9-79BA2CA3777A}">
      <dgm:prSet/>
      <dgm:spPr/>
      <dgm:t>
        <a:bodyPr/>
        <a:lstStyle/>
        <a:p>
          <a:r>
            <a:rPr lang="ru-RU" b="1" dirty="0" smtClean="0">
              <a:solidFill>
                <a:schemeClr val="bg2"/>
              </a:solidFill>
            </a:rPr>
            <a:t>Система цен, используемая в расчетах</a:t>
          </a:r>
          <a:endParaRPr lang="ru-RU" dirty="0">
            <a:solidFill>
              <a:schemeClr val="bg2"/>
            </a:solidFill>
          </a:endParaRPr>
        </a:p>
      </dgm:t>
    </dgm:pt>
    <dgm:pt modelId="{119E4D4E-DF24-43B9-BA59-F1042DE3B191}" type="parTrans" cxnId="{E9729229-486B-42F9-A9E7-805D7CA4EDBB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80A58AE4-3D94-407E-9A15-17488D2B8752}" type="sibTrans" cxnId="{E9729229-486B-42F9-A9E7-805D7CA4EDBB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38B7EF0B-2F4E-453D-92C1-BE0BF43A86F1}">
      <dgm:prSet/>
      <dgm:spPr/>
      <dgm:t>
        <a:bodyPr/>
        <a:lstStyle/>
        <a:p>
          <a:r>
            <a:rPr lang="ru-RU" b="1" smtClean="0">
              <a:solidFill>
                <a:schemeClr val="bg2"/>
              </a:solidFill>
            </a:rPr>
            <a:t>Амортизационные отчисления и способы их расчета</a:t>
          </a:r>
          <a:endParaRPr lang="ru-RU">
            <a:solidFill>
              <a:schemeClr val="bg2"/>
            </a:solidFill>
          </a:endParaRPr>
        </a:p>
      </dgm:t>
    </dgm:pt>
    <dgm:pt modelId="{861519C5-EDDA-40C6-9FD6-63A67D0DF3F3}" type="parTrans" cxnId="{E4C412F8-2A3E-4B60-9DE8-F512BF4EB165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3F2E69AA-BACD-4F2B-A161-33D9D05D2AAB}" type="sibTrans" cxnId="{E4C412F8-2A3E-4B60-9DE8-F512BF4EB165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7BAEF137-A407-4B68-97E5-4F0C0B3F1309}" type="pres">
      <dgm:prSet presAssocID="{F1A57891-4279-4425-BBBF-5210CDF04F2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1EB6E1-4896-492C-85E2-69ED8C2ADAB2}" type="pres">
      <dgm:prSet presAssocID="{F110D412-C1CC-4DE0-91C9-79BA2CA3777A}" presName="parentLin" presStyleCnt="0"/>
      <dgm:spPr/>
    </dgm:pt>
    <dgm:pt modelId="{2EF10BB1-6CCE-4EC7-B15F-13035BEE0148}" type="pres">
      <dgm:prSet presAssocID="{F110D412-C1CC-4DE0-91C9-79BA2CA3777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70FF910-1EE2-422A-89E4-9FBCA93FA6C0}" type="pres">
      <dgm:prSet presAssocID="{F110D412-C1CC-4DE0-91C9-79BA2CA3777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0B53FB-67B8-4077-A212-41606CEEDFFC}" type="pres">
      <dgm:prSet presAssocID="{F110D412-C1CC-4DE0-91C9-79BA2CA3777A}" presName="negativeSpace" presStyleCnt="0"/>
      <dgm:spPr/>
    </dgm:pt>
    <dgm:pt modelId="{EEA0146C-518C-4024-B502-AF35D42DD79D}" type="pres">
      <dgm:prSet presAssocID="{F110D412-C1CC-4DE0-91C9-79BA2CA3777A}" presName="childText" presStyleLbl="conFgAcc1" presStyleIdx="0" presStyleCnt="3">
        <dgm:presLayoutVars>
          <dgm:bulletEnabled val="1"/>
        </dgm:presLayoutVars>
      </dgm:prSet>
      <dgm:spPr/>
    </dgm:pt>
    <dgm:pt modelId="{49E8CF1A-97B1-4F0C-B82F-D1D36813065B}" type="pres">
      <dgm:prSet presAssocID="{80A58AE4-3D94-407E-9A15-17488D2B8752}" presName="spaceBetweenRectangles" presStyleCnt="0"/>
      <dgm:spPr/>
    </dgm:pt>
    <dgm:pt modelId="{D643952A-AAF0-42F9-9780-4DC685BA7037}" type="pres">
      <dgm:prSet presAssocID="{E1BBC63C-2181-43F6-82B9-D3AC731614CC}" presName="parentLin" presStyleCnt="0"/>
      <dgm:spPr/>
    </dgm:pt>
    <dgm:pt modelId="{E2FA062A-E068-4856-A2A3-D207437BE739}" type="pres">
      <dgm:prSet presAssocID="{E1BBC63C-2181-43F6-82B9-D3AC731614C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ED1C957-DF65-4009-911B-53EE06F10C31}" type="pres">
      <dgm:prSet presAssocID="{E1BBC63C-2181-43F6-82B9-D3AC731614C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2B2A41-1040-460E-A3E4-1A2362FB70C3}" type="pres">
      <dgm:prSet presAssocID="{E1BBC63C-2181-43F6-82B9-D3AC731614CC}" presName="negativeSpace" presStyleCnt="0"/>
      <dgm:spPr/>
    </dgm:pt>
    <dgm:pt modelId="{E1BDA64F-7C94-4D63-8136-0960C2406E99}" type="pres">
      <dgm:prSet presAssocID="{E1BBC63C-2181-43F6-82B9-D3AC731614CC}" presName="childText" presStyleLbl="conFgAcc1" presStyleIdx="1" presStyleCnt="3">
        <dgm:presLayoutVars>
          <dgm:bulletEnabled val="1"/>
        </dgm:presLayoutVars>
      </dgm:prSet>
      <dgm:spPr/>
    </dgm:pt>
    <dgm:pt modelId="{EDFBED8E-39A4-4DE8-B9A0-9C332DF32056}" type="pres">
      <dgm:prSet presAssocID="{0D8512BD-7DCF-4EB1-A4FB-B5C437B9EEDF}" presName="spaceBetweenRectangles" presStyleCnt="0"/>
      <dgm:spPr/>
    </dgm:pt>
    <dgm:pt modelId="{E5437A24-1493-4297-A95B-DE5A0CBF22EB}" type="pres">
      <dgm:prSet presAssocID="{38B7EF0B-2F4E-453D-92C1-BE0BF43A86F1}" presName="parentLin" presStyleCnt="0"/>
      <dgm:spPr/>
    </dgm:pt>
    <dgm:pt modelId="{DCD3FBA7-07B8-4590-9502-2B35B178B7AD}" type="pres">
      <dgm:prSet presAssocID="{38B7EF0B-2F4E-453D-92C1-BE0BF43A86F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64408AA-A991-4E12-9DE7-EB18D3529A4D}" type="pres">
      <dgm:prSet presAssocID="{38B7EF0B-2F4E-453D-92C1-BE0BF43A86F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854B1A-4DEE-4434-9B44-94C8F032CD81}" type="pres">
      <dgm:prSet presAssocID="{38B7EF0B-2F4E-453D-92C1-BE0BF43A86F1}" presName="negativeSpace" presStyleCnt="0"/>
      <dgm:spPr/>
    </dgm:pt>
    <dgm:pt modelId="{41AA8D15-DC90-4A27-9720-824EBFEFC0AE}" type="pres">
      <dgm:prSet presAssocID="{38B7EF0B-2F4E-453D-92C1-BE0BF43A86F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8C51C6C-1B9E-45A8-B061-8F5B82F7488B}" type="presOf" srcId="{F110D412-C1CC-4DE0-91C9-79BA2CA3777A}" destId="{D70FF910-1EE2-422A-89E4-9FBCA93FA6C0}" srcOrd="1" destOrd="0" presId="urn:microsoft.com/office/officeart/2005/8/layout/list1"/>
    <dgm:cxn modelId="{E8C4FFD6-AF2B-4A09-8172-2EF1D3FD1202}" type="presOf" srcId="{F110D412-C1CC-4DE0-91C9-79BA2CA3777A}" destId="{2EF10BB1-6CCE-4EC7-B15F-13035BEE0148}" srcOrd="0" destOrd="0" presId="urn:microsoft.com/office/officeart/2005/8/layout/list1"/>
    <dgm:cxn modelId="{1B4AAFB4-6008-4CAE-9170-0C18A256C747}" type="presOf" srcId="{E1BBC63C-2181-43F6-82B9-D3AC731614CC}" destId="{E2FA062A-E068-4856-A2A3-D207437BE739}" srcOrd="0" destOrd="0" presId="urn:microsoft.com/office/officeart/2005/8/layout/list1"/>
    <dgm:cxn modelId="{A2F0CE34-6C2B-43F9-B25C-2D89469ACE9F}" srcId="{F1A57891-4279-4425-BBBF-5210CDF04F25}" destId="{E1BBC63C-2181-43F6-82B9-D3AC731614CC}" srcOrd="1" destOrd="0" parTransId="{4B0B71D2-C944-4ADD-B834-9E99C1101D02}" sibTransId="{0D8512BD-7DCF-4EB1-A4FB-B5C437B9EEDF}"/>
    <dgm:cxn modelId="{E4C412F8-2A3E-4B60-9DE8-F512BF4EB165}" srcId="{F1A57891-4279-4425-BBBF-5210CDF04F25}" destId="{38B7EF0B-2F4E-453D-92C1-BE0BF43A86F1}" srcOrd="2" destOrd="0" parTransId="{861519C5-EDDA-40C6-9FD6-63A67D0DF3F3}" sibTransId="{3F2E69AA-BACD-4F2B-A161-33D9D05D2AAB}"/>
    <dgm:cxn modelId="{E9729229-486B-42F9-A9E7-805D7CA4EDBB}" srcId="{F1A57891-4279-4425-BBBF-5210CDF04F25}" destId="{F110D412-C1CC-4DE0-91C9-79BA2CA3777A}" srcOrd="0" destOrd="0" parTransId="{119E4D4E-DF24-43B9-BA59-F1042DE3B191}" sibTransId="{80A58AE4-3D94-407E-9A15-17488D2B8752}"/>
    <dgm:cxn modelId="{2C41ADC1-05C7-400C-969A-475022DCDBB7}" type="presOf" srcId="{E1BBC63C-2181-43F6-82B9-D3AC731614CC}" destId="{5ED1C957-DF65-4009-911B-53EE06F10C31}" srcOrd="1" destOrd="0" presId="urn:microsoft.com/office/officeart/2005/8/layout/list1"/>
    <dgm:cxn modelId="{14EBE4A7-A841-410F-AE00-B792A0106227}" type="presOf" srcId="{38B7EF0B-2F4E-453D-92C1-BE0BF43A86F1}" destId="{064408AA-A991-4E12-9DE7-EB18D3529A4D}" srcOrd="1" destOrd="0" presId="urn:microsoft.com/office/officeart/2005/8/layout/list1"/>
    <dgm:cxn modelId="{3E5C4E2F-180B-4E21-A9AC-ADE75209787E}" type="presOf" srcId="{38B7EF0B-2F4E-453D-92C1-BE0BF43A86F1}" destId="{DCD3FBA7-07B8-4590-9502-2B35B178B7AD}" srcOrd="0" destOrd="0" presId="urn:microsoft.com/office/officeart/2005/8/layout/list1"/>
    <dgm:cxn modelId="{468812B4-C230-4C81-96A3-0C12FDE46209}" type="presOf" srcId="{F1A57891-4279-4425-BBBF-5210CDF04F25}" destId="{7BAEF137-A407-4B68-97E5-4F0C0B3F1309}" srcOrd="0" destOrd="0" presId="urn:microsoft.com/office/officeart/2005/8/layout/list1"/>
    <dgm:cxn modelId="{9CABB9CA-81D4-4D3F-9C8D-52A8AA99A0DB}" type="presParOf" srcId="{7BAEF137-A407-4B68-97E5-4F0C0B3F1309}" destId="{7D1EB6E1-4896-492C-85E2-69ED8C2ADAB2}" srcOrd="0" destOrd="0" presId="urn:microsoft.com/office/officeart/2005/8/layout/list1"/>
    <dgm:cxn modelId="{A7262D6F-FFF7-42A6-A94D-BB8359AA78C1}" type="presParOf" srcId="{7D1EB6E1-4896-492C-85E2-69ED8C2ADAB2}" destId="{2EF10BB1-6CCE-4EC7-B15F-13035BEE0148}" srcOrd="0" destOrd="0" presId="urn:microsoft.com/office/officeart/2005/8/layout/list1"/>
    <dgm:cxn modelId="{B1B1812C-9B76-406E-97F3-C94FAF48F150}" type="presParOf" srcId="{7D1EB6E1-4896-492C-85E2-69ED8C2ADAB2}" destId="{D70FF910-1EE2-422A-89E4-9FBCA93FA6C0}" srcOrd="1" destOrd="0" presId="urn:microsoft.com/office/officeart/2005/8/layout/list1"/>
    <dgm:cxn modelId="{F57FF8A3-CA89-464F-80FD-7B13F4354F49}" type="presParOf" srcId="{7BAEF137-A407-4B68-97E5-4F0C0B3F1309}" destId="{BE0B53FB-67B8-4077-A212-41606CEEDFFC}" srcOrd="1" destOrd="0" presId="urn:microsoft.com/office/officeart/2005/8/layout/list1"/>
    <dgm:cxn modelId="{1CA27FDB-38BD-4AA1-8963-E321965F605B}" type="presParOf" srcId="{7BAEF137-A407-4B68-97E5-4F0C0B3F1309}" destId="{EEA0146C-518C-4024-B502-AF35D42DD79D}" srcOrd="2" destOrd="0" presId="urn:microsoft.com/office/officeart/2005/8/layout/list1"/>
    <dgm:cxn modelId="{499891B9-7C94-4E4C-B68A-4412118367E2}" type="presParOf" srcId="{7BAEF137-A407-4B68-97E5-4F0C0B3F1309}" destId="{49E8CF1A-97B1-4F0C-B82F-D1D36813065B}" srcOrd="3" destOrd="0" presId="urn:microsoft.com/office/officeart/2005/8/layout/list1"/>
    <dgm:cxn modelId="{2320BEB4-7DB3-4622-8FD1-58DE9F17793C}" type="presParOf" srcId="{7BAEF137-A407-4B68-97E5-4F0C0B3F1309}" destId="{D643952A-AAF0-42F9-9780-4DC685BA7037}" srcOrd="4" destOrd="0" presId="urn:microsoft.com/office/officeart/2005/8/layout/list1"/>
    <dgm:cxn modelId="{3DFC238A-DB1F-4188-98BA-5F5D878FF49C}" type="presParOf" srcId="{D643952A-AAF0-42F9-9780-4DC685BA7037}" destId="{E2FA062A-E068-4856-A2A3-D207437BE739}" srcOrd="0" destOrd="0" presId="urn:microsoft.com/office/officeart/2005/8/layout/list1"/>
    <dgm:cxn modelId="{87C9826B-0D5B-48BC-84ED-DDCC645F7FCC}" type="presParOf" srcId="{D643952A-AAF0-42F9-9780-4DC685BA7037}" destId="{5ED1C957-DF65-4009-911B-53EE06F10C31}" srcOrd="1" destOrd="0" presId="urn:microsoft.com/office/officeart/2005/8/layout/list1"/>
    <dgm:cxn modelId="{2F50966F-757A-4801-A993-BC6FEA8EB51E}" type="presParOf" srcId="{7BAEF137-A407-4B68-97E5-4F0C0B3F1309}" destId="{6C2B2A41-1040-460E-A3E4-1A2362FB70C3}" srcOrd="5" destOrd="0" presId="urn:microsoft.com/office/officeart/2005/8/layout/list1"/>
    <dgm:cxn modelId="{AE205543-093A-4FA8-B825-21C65E338DBE}" type="presParOf" srcId="{7BAEF137-A407-4B68-97E5-4F0C0B3F1309}" destId="{E1BDA64F-7C94-4D63-8136-0960C2406E99}" srcOrd="6" destOrd="0" presId="urn:microsoft.com/office/officeart/2005/8/layout/list1"/>
    <dgm:cxn modelId="{8206C47F-3ED8-4354-AAA9-1DAD8E1C519E}" type="presParOf" srcId="{7BAEF137-A407-4B68-97E5-4F0C0B3F1309}" destId="{EDFBED8E-39A4-4DE8-B9A0-9C332DF32056}" srcOrd="7" destOrd="0" presId="urn:microsoft.com/office/officeart/2005/8/layout/list1"/>
    <dgm:cxn modelId="{E3098093-CAD2-475C-8776-19E27EAE065F}" type="presParOf" srcId="{7BAEF137-A407-4B68-97E5-4F0C0B3F1309}" destId="{E5437A24-1493-4297-A95B-DE5A0CBF22EB}" srcOrd="8" destOrd="0" presId="urn:microsoft.com/office/officeart/2005/8/layout/list1"/>
    <dgm:cxn modelId="{038C6DAA-A59C-4E6B-A572-E87AF787CB1F}" type="presParOf" srcId="{E5437A24-1493-4297-A95B-DE5A0CBF22EB}" destId="{DCD3FBA7-07B8-4590-9502-2B35B178B7AD}" srcOrd="0" destOrd="0" presId="urn:microsoft.com/office/officeart/2005/8/layout/list1"/>
    <dgm:cxn modelId="{440DFBBD-ACE3-4502-A18E-28DCE2ADE7E5}" type="presParOf" srcId="{E5437A24-1493-4297-A95B-DE5A0CBF22EB}" destId="{064408AA-A991-4E12-9DE7-EB18D3529A4D}" srcOrd="1" destOrd="0" presId="urn:microsoft.com/office/officeart/2005/8/layout/list1"/>
    <dgm:cxn modelId="{D7DDAE9F-0E71-4D93-B3C9-AE1498A0B132}" type="presParOf" srcId="{7BAEF137-A407-4B68-97E5-4F0C0B3F1309}" destId="{3A854B1A-4DEE-4434-9B44-94C8F032CD81}" srcOrd="9" destOrd="0" presId="urn:microsoft.com/office/officeart/2005/8/layout/list1"/>
    <dgm:cxn modelId="{80F3413C-8A1B-4AF7-ACCA-B53E6FE49585}" type="presParOf" srcId="{7BAEF137-A407-4B68-97E5-4F0C0B3F1309}" destId="{41AA8D15-DC90-4A27-9720-824EBFEFC0A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5A1AF7-7A9F-4143-9FE8-4CA99EE2DBF6}" type="doc">
      <dgm:prSet loTypeId="urn:microsoft.com/office/officeart/2005/8/layout/chevron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025FDDD0-B112-4281-B8B7-907EDE5826A7}">
      <dgm:prSet phldrT="[Текст]"/>
      <dgm:spPr/>
      <dgm:t>
        <a:bodyPr/>
        <a:lstStyle/>
        <a:p>
          <a:endParaRPr lang="ru-RU" b="1" dirty="0"/>
        </a:p>
      </dgm:t>
    </dgm:pt>
    <dgm:pt modelId="{F7146CC8-3F78-476A-A54C-7C222358D610}" type="parTrans" cxnId="{2F95D862-E4D5-495A-B807-2F711E5519F9}">
      <dgm:prSet/>
      <dgm:spPr/>
      <dgm:t>
        <a:bodyPr/>
        <a:lstStyle/>
        <a:p>
          <a:endParaRPr lang="ru-RU" b="1"/>
        </a:p>
      </dgm:t>
    </dgm:pt>
    <dgm:pt modelId="{2041CA90-5B5C-4B31-875F-D137113B3C76}" type="sibTrans" cxnId="{2F95D862-E4D5-495A-B807-2F711E5519F9}">
      <dgm:prSet/>
      <dgm:spPr/>
      <dgm:t>
        <a:bodyPr/>
        <a:lstStyle/>
        <a:p>
          <a:endParaRPr lang="ru-RU" b="1"/>
        </a:p>
      </dgm:t>
    </dgm:pt>
    <dgm:pt modelId="{7C988406-36B0-48B3-9996-F9A2CCE7F456}">
      <dgm:prSet phldrT="[Текст]"/>
      <dgm:spPr/>
      <dgm:t>
        <a:bodyPr/>
        <a:lstStyle/>
        <a:p>
          <a:r>
            <a:rPr lang="ru-RU" b="1" dirty="0" smtClean="0"/>
            <a:t>цена продукта (услуги);</a:t>
          </a:r>
          <a:endParaRPr lang="ru-RU" b="1" dirty="0"/>
        </a:p>
      </dgm:t>
    </dgm:pt>
    <dgm:pt modelId="{E15D8F7F-B2A6-4199-9068-5200E350CD8D}" type="parTrans" cxnId="{4BEBC7E0-7EA7-4219-9761-750AF72E0301}">
      <dgm:prSet/>
      <dgm:spPr/>
      <dgm:t>
        <a:bodyPr/>
        <a:lstStyle/>
        <a:p>
          <a:endParaRPr lang="ru-RU" b="1"/>
        </a:p>
      </dgm:t>
    </dgm:pt>
    <dgm:pt modelId="{0DB3F2A1-D242-423D-8763-49545DC28979}" type="sibTrans" cxnId="{4BEBC7E0-7EA7-4219-9761-750AF72E0301}">
      <dgm:prSet/>
      <dgm:spPr/>
      <dgm:t>
        <a:bodyPr/>
        <a:lstStyle/>
        <a:p>
          <a:endParaRPr lang="ru-RU" b="1"/>
        </a:p>
      </dgm:t>
    </dgm:pt>
    <dgm:pt modelId="{6663D447-58D4-46F6-AE99-7BEB917D3F72}">
      <dgm:prSet phldrT="[Текст]"/>
      <dgm:spPr/>
      <dgm:t>
        <a:bodyPr/>
        <a:lstStyle/>
        <a:p>
          <a:endParaRPr lang="ru-RU" b="1" dirty="0"/>
        </a:p>
      </dgm:t>
    </dgm:pt>
    <dgm:pt modelId="{9CD35AB5-E178-4A4C-9ECC-DDB60AFDD972}" type="parTrans" cxnId="{808A5B51-CBC7-41B8-B45A-1CC49978C902}">
      <dgm:prSet/>
      <dgm:spPr/>
      <dgm:t>
        <a:bodyPr/>
        <a:lstStyle/>
        <a:p>
          <a:endParaRPr lang="ru-RU" b="1"/>
        </a:p>
      </dgm:t>
    </dgm:pt>
    <dgm:pt modelId="{5F10589B-EFD9-46DD-BC87-65282F310F19}" type="sibTrans" cxnId="{808A5B51-CBC7-41B8-B45A-1CC49978C902}">
      <dgm:prSet/>
      <dgm:spPr/>
      <dgm:t>
        <a:bodyPr/>
        <a:lstStyle/>
        <a:p>
          <a:endParaRPr lang="ru-RU" b="1"/>
        </a:p>
      </dgm:t>
    </dgm:pt>
    <dgm:pt modelId="{888F68B6-3B2E-4407-9AF0-7C4D90429A5C}">
      <dgm:prSet phldrT="[Текст]" phldr="1"/>
      <dgm:spPr/>
      <dgm:t>
        <a:bodyPr/>
        <a:lstStyle/>
        <a:p>
          <a:endParaRPr lang="ru-RU" b="1" dirty="0"/>
        </a:p>
      </dgm:t>
    </dgm:pt>
    <dgm:pt modelId="{9051BEEB-FB99-4060-B23E-2E49E4F95562}" type="parTrans" cxnId="{BF34674C-B7F5-41C1-8673-5170F8B280FD}">
      <dgm:prSet/>
      <dgm:spPr/>
      <dgm:t>
        <a:bodyPr/>
        <a:lstStyle/>
        <a:p>
          <a:endParaRPr lang="ru-RU" b="1"/>
        </a:p>
      </dgm:t>
    </dgm:pt>
    <dgm:pt modelId="{E3BE7CE4-C1D1-4FC9-9626-FA3CED617B90}" type="sibTrans" cxnId="{BF34674C-B7F5-41C1-8673-5170F8B280FD}">
      <dgm:prSet/>
      <dgm:spPr/>
      <dgm:t>
        <a:bodyPr/>
        <a:lstStyle/>
        <a:p>
          <a:endParaRPr lang="ru-RU" b="1"/>
        </a:p>
      </dgm:t>
    </dgm:pt>
    <dgm:pt modelId="{0E2D8C99-8F33-425F-AD97-585BF7CB8454}">
      <dgm:prSet phldrT="[Текст]"/>
      <dgm:spPr/>
      <dgm:t>
        <a:bodyPr/>
        <a:lstStyle/>
        <a:p>
          <a:r>
            <a:rPr lang="ru-RU" b="1" dirty="0" smtClean="0"/>
            <a:t>накладные расходы;</a:t>
          </a:r>
          <a:endParaRPr lang="ru-RU" b="1" dirty="0"/>
        </a:p>
      </dgm:t>
    </dgm:pt>
    <dgm:pt modelId="{CE4E5BF9-B458-40FA-B77F-AA51207A5CB7}" type="parTrans" cxnId="{6DC8E88D-E744-45DA-8C5D-9E27C8D81152}">
      <dgm:prSet/>
      <dgm:spPr/>
      <dgm:t>
        <a:bodyPr/>
        <a:lstStyle/>
        <a:p>
          <a:endParaRPr lang="ru-RU" b="1"/>
        </a:p>
      </dgm:t>
    </dgm:pt>
    <dgm:pt modelId="{B85E3C8E-C05B-4256-9D1F-D98D0DDC44FF}" type="sibTrans" cxnId="{6DC8E88D-E744-45DA-8C5D-9E27C8D81152}">
      <dgm:prSet/>
      <dgm:spPr/>
      <dgm:t>
        <a:bodyPr/>
        <a:lstStyle/>
        <a:p>
          <a:endParaRPr lang="ru-RU" b="1"/>
        </a:p>
      </dgm:t>
    </dgm:pt>
    <dgm:pt modelId="{32E394C5-34F5-48E3-A3E3-9BBEFB4AF2C7}">
      <dgm:prSet phldrT="[Текст]" phldr="1"/>
      <dgm:spPr/>
      <dgm:t>
        <a:bodyPr/>
        <a:lstStyle/>
        <a:p>
          <a:endParaRPr lang="ru-RU" b="1"/>
        </a:p>
      </dgm:t>
    </dgm:pt>
    <dgm:pt modelId="{0DC56C88-0AAD-40AC-A628-6E29D13328F6}" type="sibTrans" cxnId="{3F47C363-1125-4F4A-8964-F24F4F605559}">
      <dgm:prSet/>
      <dgm:spPr/>
      <dgm:t>
        <a:bodyPr/>
        <a:lstStyle/>
        <a:p>
          <a:endParaRPr lang="ru-RU" b="1"/>
        </a:p>
      </dgm:t>
    </dgm:pt>
    <dgm:pt modelId="{A68F8A5B-2E87-447A-968A-24E2804B0669}" type="parTrans" cxnId="{3F47C363-1125-4F4A-8964-F24F4F605559}">
      <dgm:prSet/>
      <dgm:spPr/>
      <dgm:t>
        <a:bodyPr/>
        <a:lstStyle/>
        <a:p>
          <a:endParaRPr lang="ru-RU" b="1"/>
        </a:p>
      </dgm:t>
    </dgm:pt>
    <dgm:pt modelId="{00863AEC-2414-4A09-9129-AACF08138C88}">
      <dgm:prSet/>
      <dgm:spPr/>
      <dgm:t>
        <a:bodyPr/>
        <a:lstStyle/>
        <a:p>
          <a:r>
            <a:rPr lang="ru-RU" b="1" dirty="0" smtClean="0"/>
            <a:t>объем продаж;</a:t>
          </a:r>
          <a:endParaRPr lang="ru-RU" b="1" dirty="0"/>
        </a:p>
      </dgm:t>
    </dgm:pt>
    <dgm:pt modelId="{1A09ABBF-54D4-4602-9130-2F9D6202CF75}" type="sibTrans" cxnId="{0BAF12B4-5AF5-4F5F-A47D-7152B9941FCB}">
      <dgm:prSet/>
      <dgm:spPr/>
      <dgm:t>
        <a:bodyPr/>
        <a:lstStyle/>
        <a:p>
          <a:endParaRPr lang="ru-RU" b="1"/>
        </a:p>
      </dgm:t>
    </dgm:pt>
    <dgm:pt modelId="{CCBA5736-9BFB-42AB-89CE-99A7ABFACE3F}" type="parTrans" cxnId="{0BAF12B4-5AF5-4F5F-A47D-7152B9941FCB}">
      <dgm:prSet/>
      <dgm:spPr/>
      <dgm:t>
        <a:bodyPr/>
        <a:lstStyle/>
        <a:p>
          <a:endParaRPr lang="ru-RU" b="1"/>
        </a:p>
      </dgm:t>
    </dgm:pt>
    <dgm:pt modelId="{F1239E88-D20D-4468-9371-6F50AA6092B8}">
      <dgm:prSet phldrT="[Текст]" phldr="1"/>
      <dgm:spPr/>
      <dgm:t>
        <a:bodyPr/>
        <a:lstStyle/>
        <a:p>
          <a:endParaRPr lang="ru-RU" b="1" dirty="0"/>
        </a:p>
      </dgm:t>
    </dgm:pt>
    <dgm:pt modelId="{0E367524-860E-44C5-93EC-A119A6078F45}" type="sibTrans" cxnId="{4A771887-1B25-4467-BA64-B3D2BB916CCF}">
      <dgm:prSet/>
      <dgm:spPr/>
      <dgm:t>
        <a:bodyPr/>
        <a:lstStyle/>
        <a:p>
          <a:endParaRPr lang="ru-RU" b="1"/>
        </a:p>
      </dgm:t>
    </dgm:pt>
    <dgm:pt modelId="{1090BD85-67B1-4B8A-8B22-F74CE87D024F}" type="parTrans" cxnId="{4A771887-1B25-4467-BA64-B3D2BB916CCF}">
      <dgm:prSet/>
      <dgm:spPr/>
      <dgm:t>
        <a:bodyPr/>
        <a:lstStyle/>
        <a:p>
          <a:endParaRPr lang="ru-RU" b="1"/>
        </a:p>
      </dgm:t>
    </dgm:pt>
    <dgm:pt modelId="{C4BD1629-7799-49F4-8A68-F4D0EA647669}">
      <dgm:prSet/>
      <dgm:spPr/>
      <dgm:t>
        <a:bodyPr/>
        <a:lstStyle/>
        <a:p>
          <a:r>
            <a:rPr lang="ru-RU" b="1" dirty="0" smtClean="0"/>
            <a:t> инфляция;</a:t>
          </a:r>
          <a:endParaRPr lang="ru-RU" b="1" dirty="0"/>
        </a:p>
      </dgm:t>
    </dgm:pt>
    <dgm:pt modelId="{744061DF-A1B0-4172-AF25-C5ED69002925}" type="parTrans" cxnId="{22871913-120C-4479-8856-F6970AB9A8B8}">
      <dgm:prSet/>
      <dgm:spPr/>
      <dgm:t>
        <a:bodyPr/>
        <a:lstStyle/>
        <a:p>
          <a:endParaRPr lang="ru-RU" b="1"/>
        </a:p>
      </dgm:t>
    </dgm:pt>
    <dgm:pt modelId="{B04FC828-CD9D-4F7C-9DE4-36A668E0C3A6}" type="sibTrans" cxnId="{22871913-120C-4479-8856-F6970AB9A8B8}">
      <dgm:prSet/>
      <dgm:spPr/>
      <dgm:t>
        <a:bodyPr/>
        <a:lstStyle/>
        <a:p>
          <a:endParaRPr lang="ru-RU" b="1"/>
        </a:p>
      </dgm:t>
    </dgm:pt>
    <dgm:pt modelId="{A317E117-E6BB-4AB2-A7DD-B4B7E211C9B7}">
      <dgm:prSet/>
      <dgm:spPr/>
      <dgm:t>
        <a:bodyPr/>
        <a:lstStyle/>
        <a:p>
          <a:r>
            <a:rPr lang="ru-RU" b="1" smtClean="0"/>
            <a:t>издержки производства и сбыта (или их отдельные составляющие);</a:t>
          </a:r>
          <a:endParaRPr lang="ru-RU" b="1"/>
        </a:p>
      </dgm:t>
    </dgm:pt>
    <dgm:pt modelId="{5ED17884-E691-40BD-A42E-18457BC4FF85}" type="parTrans" cxnId="{8DA246A0-1A36-42AE-8457-08C645F68F4D}">
      <dgm:prSet/>
      <dgm:spPr/>
      <dgm:t>
        <a:bodyPr/>
        <a:lstStyle/>
        <a:p>
          <a:endParaRPr lang="ru-RU" b="1"/>
        </a:p>
      </dgm:t>
    </dgm:pt>
    <dgm:pt modelId="{A344E226-9C11-41EA-A839-1C17DBE7529E}" type="sibTrans" cxnId="{8DA246A0-1A36-42AE-8457-08C645F68F4D}">
      <dgm:prSet/>
      <dgm:spPr/>
      <dgm:t>
        <a:bodyPr/>
        <a:lstStyle/>
        <a:p>
          <a:endParaRPr lang="ru-RU" b="1"/>
        </a:p>
      </dgm:t>
    </dgm:pt>
    <dgm:pt modelId="{7CC2C495-251F-4C5F-91BE-9A86A4453417}">
      <dgm:prSet/>
      <dgm:spPr/>
      <dgm:t>
        <a:bodyPr/>
        <a:lstStyle/>
        <a:p>
          <a:endParaRPr lang="ru-RU" b="1" dirty="0"/>
        </a:p>
      </dgm:t>
    </dgm:pt>
    <dgm:pt modelId="{31F0AF5F-1597-4024-B39F-CF4269EBC1AC}" type="parTrans" cxnId="{8752E3D6-3EA5-4F49-ADDB-15D0962D4DBB}">
      <dgm:prSet/>
      <dgm:spPr/>
      <dgm:t>
        <a:bodyPr/>
        <a:lstStyle/>
        <a:p>
          <a:endParaRPr lang="ru-RU" b="1"/>
        </a:p>
      </dgm:t>
    </dgm:pt>
    <dgm:pt modelId="{8E37FDBB-DD83-4919-B69C-BBAE27DE6831}" type="sibTrans" cxnId="{8752E3D6-3EA5-4F49-ADDB-15D0962D4DBB}">
      <dgm:prSet/>
      <dgm:spPr/>
      <dgm:t>
        <a:bodyPr/>
        <a:lstStyle/>
        <a:p>
          <a:endParaRPr lang="ru-RU" b="1"/>
        </a:p>
      </dgm:t>
    </dgm:pt>
    <dgm:pt modelId="{6342A247-758C-47DB-846C-732403B65997}">
      <dgm:prSet/>
      <dgm:spPr/>
      <dgm:t>
        <a:bodyPr/>
        <a:lstStyle/>
        <a:p>
          <a:endParaRPr lang="ru-RU" b="1" dirty="0"/>
        </a:p>
      </dgm:t>
    </dgm:pt>
    <dgm:pt modelId="{AD278A1E-738E-4081-BCE7-DB920B8AF39C}" type="parTrans" cxnId="{60E63C05-3002-40EE-A138-68E37A0077D5}">
      <dgm:prSet/>
      <dgm:spPr/>
      <dgm:t>
        <a:bodyPr/>
        <a:lstStyle/>
        <a:p>
          <a:endParaRPr lang="ru-RU" b="1"/>
        </a:p>
      </dgm:t>
    </dgm:pt>
    <dgm:pt modelId="{2E9AD596-0B4B-4B62-BED5-CBEFBBD787D5}" type="sibTrans" cxnId="{60E63C05-3002-40EE-A138-68E37A0077D5}">
      <dgm:prSet/>
      <dgm:spPr/>
      <dgm:t>
        <a:bodyPr/>
        <a:lstStyle/>
        <a:p>
          <a:endParaRPr lang="ru-RU" b="1"/>
        </a:p>
      </dgm:t>
    </dgm:pt>
    <dgm:pt modelId="{4A0C5009-4D85-476F-ADBE-FF6AF272A0D1}">
      <dgm:prSet/>
      <dgm:spPr/>
      <dgm:t>
        <a:bodyPr/>
        <a:lstStyle/>
        <a:p>
          <a:r>
            <a:rPr lang="ru-RU" b="1" dirty="0" smtClean="0"/>
            <a:t>объем инвестиций (или их отдельных составляющих);</a:t>
          </a:r>
          <a:endParaRPr lang="ru-RU" b="1" dirty="0"/>
        </a:p>
      </dgm:t>
    </dgm:pt>
    <dgm:pt modelId="{AAB58091-F043-4914-B5CC-48290BBAF881}" type="parTrans" cxnId="{94154F51-ADAA-43F7-999C-9CB51C9A7512}">
      <dgm:prSet/>
      <dgm:spPr/>
      <dgm:t>
        <a:bodyPr/>
        <a:lstStyle/>
        <a:p>
          <a:endParaRPr lang="ru-RU" b="1"/>
        </a:p>
      </dgm:t>
    </dgm:pt>
    <dgm:pt modelId="{9D08D3B7-7636-4589-9533-017008A6E7EC}" type="sibTrans" cxnId="{94154F51-ADAA-43F7-999C-9CB51C9A7512}">
      <dgm:prSet/>
      <dgm:spPr/>
      <dgm:t>
        <a:bodyPr/>
        <a:lstStyle/>
        <a:p>
          <a:endParaRPr lang="ru-RU" b="1"/>
        </a:p>
      </dgm:t>
    </dgm:pt>
    <dgm:pt modelId="{719F13B7-09B5-4B3E-A505-80E2A72BDDCE}">
      <dgm:prSet/>
      <dgm:spPr/>
      <dgm:t>
        <a:bodyPr/>
        <a:lstStyle/>
        <a:p>
          <a:endParaRPr lang="ru-RU" b="1" dirty="0"/>
        </a:p>
      </dgm:t>
    </dgm:pt>
    <dgm:pt modelId="{24FB3C3A-612F-438A-8894-6E28A787F4C3}" type="parTrans" cxnId="{A1672442-0597-4FA7-A037-B41D18393CBC}">
      <dgm:prSet/>
      <dgm:spPr/>
      <dgm:t>
        <a:bodyPr/>
        <a:lstStyle/>
        <a:p>
          <a:endParaRPr lang="ru-RU" b="1"/>
        </a:p>
      </dgm:t>
    </dgm:pt>
    <dgm:pt modelId="{4A1C141F-E9E1-4162-B097-3EC1212A32BA}" type="sibTrans" cxnId="{A1672442-0597-4FA7-A037-B41D18393CBC}">
      <dgm:prSet/>
      <dgm:spPr/>
      <dgm:t>
        <a:bodyPr/>
        <a:lstStyle/>
        <a:p>
          <a:endParaRPr lang="ru-RU" b="1"/>
        </a:p>
      </dgm:t>
    </dgm:pt>
    <dgm:pt modelId="{8D125CC5-752E-4F1B-AA2B-530AA7F19C0D}">
      <dgm:prSet/>
      <dgm:spPr/>
      <dgm:t>
        <a:bodyPr/>
        <a:lstStyle/>
        <a:p>
          <a:r>
            <a:rPr lang="ru-RU" b="1" dirty="0" smtClean="0"/>
            <a:t>длительность расчетного периода (момента прекращения реали­зации проекта)</a:t>
          </a:r>
          <a:endParaRPr lang="ru-RU" b="1" dirty="0"/>
        </a:p>
      </dgm:t>
    </dgm:pt>
    <dgm:pt modelId="{02A1B12D-A301-4241-9899-A817DA4CE819}" type="parTrans" cxnId="{DDD49139-545C-4195-BAB7-8FD9C54AA4AD}">
      <dgm:prSet/>
      <dgm:spPr/>
      <dgm:t>
        <a:bodyPr/>
        <a:lstStyle/>
        <a:p>
          <a:endParaRPr lang="ru-RU" b="1"/>
        </a:p>
      </dgm:t>
    </dgm:pt>
    <dgm:pt modelId="{9141AFD7-1E7E-4C13-9C97-F4C82FE6FE73}" type="sibTrans" cxnId="{DDD49139-545C-4195-BAB7-8FD9C54AA4AD}">
      <dgm:prSet/>
      <dgm:spPr/>
      <dgm:t>
        <a:bodyPr/>
        <a:lstStyle/>
        <a:p>
          <a:endParaRPr lang="ru-RU" b="1"/>
        </a:p>
      </dgm:t>
    </dgm:pt>
    <dgm:pt modelId="{30EDC851-5D9D-4D01-80DC-440B1B00EA18}">
      <dgm:prSet/>
      <dgm:spPr/>
      <dgm:t>
        <a:bodyPr/>
        <a:lstStyle/>
        <a:p>
          <a:r>
            <a:rPr lang="ru-RU" b="1" dirty="0" smtClean="0"/>
            <a:t>проценты за кредит;</a:t>
          </a:r>
          <a:endParaRPr lang="ru-RU" b="1" dirty="0"/>
        </a:p>
      </dgm:t>
    </dgm:pt>
    <dgm:pt modelId="{24D9A9EA-A48A-4394-BA9C-579718D47D95}" type="parTrans" cxnId="{0FA6F2E0-B4C5-43EB-B426-A4E6762C9BA4}">
      <dgm:prSet/>
      <dgm:spPr/>
      <dgm:t>
        <a:bodyPr/>
        <a:lstStyle/>
        <a:p>
          <a:endParaRPr lang="ru-RU" b="1"/>
        </a:p>
      </dgm:t>
    </dgm:pt>
    <dgm:pt modelId="{794F0881-F8E0-4F62-A178-5860D782A57F}" type="sibTrans" cxnId="{0FA6F2E0-B4C5-43EB-B426-A4E6762C9BA4}">
      <dgm:prSet/>
      <dgm:spPr/>
      <dgm:t>
        <a:bodyPr/>
        <a:lstStyle/>
        <a:p>
          <a:endParaRPr lang="ru-RU" b="1"/>
        </a:p>
      </dgm:t>
    </dgm:pt>
    <dgm:pt modelId="{472CF700-9803-43D7-8FE2-516842AA0799}">
      <dgm:prSet/>
      <dgm:spPr/>
      <dgm:t>
        <a:bodyPr/>
        <a:lstStyle/>
        <a:p>
          <a:endParaRPr lang="ru-RU" b="1"/>
        </a:p>
      </dgm:t>
    </dgm:pt>
    <dgm:pt modelId="{F4F9C258-CCB4-4B6A-87EA-4C141E541668}" type="parTrans" cxnId="{9B5B1365-33B4-4E72-AB5D-5D5991E6D3EC}">
      <dgm:prSet/>
      <dgm:spPr/>
      <dgm:t>
        <a:bodyPr/>
        <a:lstStyle/>
        <a:p>
          <a:endParaRPr lang="ru-RU" b="1"/>
        </a:p>
      </dgm:t>
    </dgm:pt>
    <dgm:pt modelId="{D4B32961-9672-49A4-84C8-CC83D629DCA1}" type="sibTrans" cxnId="{9B5B1365-33B4-4E72-AB5D-5D5991E6D3EC}">
      <dgm:prSet/>
      <dgm:spPr/>
      <dgm:t>
        <a:bodyPr/>
        <a:lstStyle/>
        <a:p>
          <a:endParaRPr lang="ru-RU" b="1"/>
        </a:p>
      </dgm:t>
    </dgm:pt>
    <dgm:pt modelId="{ED6F22D1-4E2A-417F-AA8E-A2A09515AFB1}">
      <dgm:prSet/>
      <dgm:spPr/>
      <dgm:t>
        <a:bodyPr/>
        <a:lstStyle/>
        <a:p>
          <a:r>
            <a:rPr lang="ru-RU" b="1" dirty="0" smtClean="0"/>
            <a:t>задержка платежей;</a:t>
          </a:r>
          <a:endParaRPr lang="ru-RU" b="1" dirty="0"/>
        </a:p>
      </dgm:t>
    </dgm:pt>
    <dgm:pt modelId="{DC3BD5CA-252D-4757-8EC0-8C09DF528F38}" type="parTrans" cxnId="{9ED0E913-7493-4C9C-B60F-2E83F2F98B46}">
      <dgm:prSet/>
      <dgm:spPr/>
      <dgm:t>
        <a:bodyPr/>
        <a:lstStyle/>
        <a:p>
          <a:endParaRPr lang="ru-RU" b="1"/>
        </a:p>
      </dgm:t>
    </dgm:pt>
    <dgm:pt modelId="{D71F9778-A4D9-4585-B35C-37887BC85D94}" type="sibTrans" cxnId="{9ED0E913-7493-4C9C-B60F-2E83F2F98B46}">
      <dgm:prSet/>
      <dgm:spPr/>
      <dgm:t>
        <a:bodyPr/>
        <a:lstStyle/>
        <a:p>
          <a:endParaRPr lang="ru-RU" b="1"/>
        </a:p>
      </dgm:t>
    </dgm:pt>
    <dgm:pt modelId="{AEF2ED2D-37AB-4650-B5E1-9119AB479901}" type="pres">
      <dgm:prSet presAssocID="{D55A1AF7-7A9F-4143-9FE8-4CA99EE2DBF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D24170-1100-4F36-B22B-8D5E3F437210}" type="pres">
      <dgm:prSet presAssocID="{F1239E88-D20D-4468-9371-6F50AA6092B8}" presName="composite" presStyleCnt="0"/>
      <dgm:spPr/>
    </dgm:pt>
    <dgm:pt modelId="{85BB63A1-28A0-4354-A262-B4810B5415FE}" type="pres">
      <dgm:prSet presAssocID="{F1239E88-D20D-4468-9371-6F50AA6092B8}" presName="parentText" presStyleLbl="alignNode1" presStyleIdx="0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697FA3-33E7-4BA1-9B87-968878BA6396}" type="pres">
      <dgm:prSet presAssocID="{F1239E88-D20D-4468-9371-6F50AA6092B8}" presName="descendantText" presStyleLbl="alignAcc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F719DA-4192-417A-BBF2-9362AD2016CC}" type="pres">
      <dgm:prSet presAssocID="{0E367524-860E-44C5-93EC-A119A6078F45}" presName="sp" presStyleCnt="0"/>
      <dgm:spPr/>
    </dgm:pt>
    <dgm:pt modelId="{41FDA115-F6EA-4758-81EA-53BBDAE991FA}" type="pres">
      <dgm:prSet presAssocID="{025FDDD0-B112-4281-B8B7-907EDE5826A7}" presName="composite" presStyleCnt="0"/>
      <dgm:spPr/>
    </dgm:pt>
    <dgm:pt modelId="{6B5286EA-198D-48E1-84D4-E4A41C03BA3C}" type="pres">
      <dgm:prSet presAssocID="{025FDDD0-B112-4281-B8B7-907EDE5826A7}" presName="parentText" presStyleLbl="alignNode1" presStyleIdx="1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7F8D53-E513-4DA3-97BE-9625C672E7E4}" type="pres">
      <dgm:prSet presAssocID="{025FDDD0-B112-4281-B8B7-907EDE5826A7}" presName="descendantText" presStyleLbl="alignAcc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93DC78-E2EF-4825-B999-9957564C5155}" type="pres">
      <dgm:prSet presAssocID="{2041CA90-5B5C-4B31-875F-D137113B3C76}" presName="sp" presStyleCnt="0"/>
      <dgm:spPr/>
    </dgm:pt>
    <dgm:pt modelId="{DCFFF12E-3B1F-4964-B50A-6FBEFCB9643D}" type="pres">
      <dgm:prSet presAssocID="{32E394C5-34F5-48E3-A3E3-9BBEFB4AF2C7}" presName="composite" presStyleCnt="0"/>
      <dgm:spPr/>
    </dgm:pt>
    <dgm:pt modelId="{9D244882-975A-475C-B5B5-F49003D142A8}" type="pres">
      <dgm:prSet presAssocID="{32E394C5-34F5-48E3-A3E3-9BBEFB4AF2C7}" presName="parentText" presStyleLbl="alignNode1" presStyleIdx="2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A1620F-5B5F-470C-BC20-872CAE2D4128}" type="pres">
      <dgm:prSet presAssocID="{32E394C5-34F5-48E3-A3E3-9BBEFB4AF2C7}" presName="descendantText" presStyleLbl="alignAcc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FF15CA-0AD3-4F25-BF7F-6CCC9AA06DCB}" type="pres">
      <dgm:prSet presAssocID="{0DC56C88-0AAD-40AC-A628-6E29D13328F6}" presName="sp" presStyleCnt="0"/>
      <dgm:spPr/>
    </dgm:pt>
    <dgm:pt modelId="{5ADEF0A3-AAC4-465A-9EDD-49E4C71A2141}" type="pres">
      <dgm:prSet presAssocID="{6663D447-58D4-46F6-AE99-7BEB917D3F72}" presName="composite" presStyleCnt="0"/>
      <dgm:spPr/>
    </dgm:pt>
    <dgm:pt modelId="{6B24BC53-E98D-4831-9A6D-3E070101C820}" type="pres">
      <dgm:prSet presAssocID="{6663D447-58D4-46F6-AE99-7BEB917D3F72}" presName="parentText" presStyleLbl="alignNode1" presStyleIdx="3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6406FE-CBB6-4D66-8032-2D0E1B618B8E}" type="pres">
      <dgm:prSet presAssocID="{6663D447-58D4-46F6-AE99-7BEB917D3F72}" presName="descendantText" presStyleLbl="alignAcc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77B59C-7D5D-4574-84D1-72CCA34BC59E}" type="pres">
      <dgm:prSet presAssocID="{5F10589B-EFD9-46DD-BC87-65282F310F19}" presName="sp" presStyleCnt="0"/>
      <dgm:spPr/>
    </dgm:pt>
    <dgm:pt modelId="{A731B6D8-FF5E-4DBB-831F-3B69204DCD25}" type="pres">
      <dgm:prSet presAssocID="{888F68B6-3B2E-4407-9AF0-7C4D90429A5C}" presName="composite" presStyleCnt="0"/>
      <dgm:spPr/>
    </dgm:pt>
    <dgm:pt modelId="{A6C86C56-3938-49A9-A0E0-6A2F7E46E143}" type="pres">
      <dgm:prSet presAssocID="{888F68B6-3B2E-4407-9AF0-7C4D90429A5C}" presName="parentText" presStyleLbl="alignNode1" presStyleIdx="4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40E910-0876-40AC-9552-ABA4398DDEF5}" type="pres">
      <dgm:prSet presAssocID="{888F68B6-3B2E-4407-9AF0-7C4D90429A5C}" presName="descendantText" presStyleLbl="alignAcc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7DB37C-E926-46C3-801C-ADCBAA4E5E2F}" type="pres">
      <dgm:prSet presAssocID="{E3BE7CE4-C1D1-4FC9-9626-FA3CED617B90}" presName="sp" presStyleCnt="0"/>
      <dgm:spPr/>
    </dgm:pt>
    <dgm:pt modelId="{DFD6960E-E8AE-4363-8355-C7F9A623CF85}" type="pres">
      <dgm:prSet presAssocID="{7CC2C495-251F-4C5F-91BE-9A86A4453417}" presName="composite" presStyleCnt="0"/>
      <dgm:spPr/>
    </dgm:pt>
    <dgm:pt modelId="{CF4D4059-544A-48C7-8982-EE5CB2975C19}" type="pres">
      <dgm:prSet presAssocID="{7CC2C495-251F-4C5F-91BE-9A86A4453417}" presName="parentText" presStyleLbl="alignNode1" presStyleIdx="5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60F049-8C88-455B-8C48-826D566ABF27}" type="pres">
      <dgm:prSet presAssocID="{7CC2C495-251F-4C5F-91BE-9A86A4453417}" presName="descendantText" presStyleLbl="alignAcc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681905-1628-4B3C-B9B1-2183B743C03B}" type="pres">
      <dgm:prSet presAssocID="{8E37FDBB-DD83-4919-B69C-BBAE27DE6831}" presName="sp" presStyleCnt="0"/>
      <dgm:spPr/>
    </dgm:pt>
    <dgm:pt modelId="{AA06C994-2957-4BF3-AA75-38E371C4EA47}" type="pres">
      <dgm:prSet presAssocID="{719F13B7-09B5-4B3E-A505-80E2A72BDDCE}" presName="composite" presStyleCnt="0"/>
      <dgm:spPr/>
    </dgm:pt>
    <dgm:pt modelId="{883CCE96-DD2B-4911-8922-9F76265C7900}" type="pres">
      <dgm:prSet presAssocID="{719F13B7-09B5-4B3E-A505-80E2A72BDDCE}" presName="parentText" presStyleLbl="alignNode1" presStyleIdx="6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CBBF73-2EE4-4ADE-9BAC-B942802E0E17}" type="pres">
      <dgm:prSet presAssocID="{719F13B7-09B5-4B3E-A505-80E2A72BDDCE}" presName="descendantText" presStyleLbl="alignAcc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065437-F1ED-4C21-B501-6E648C4237E9}" type="pres">
      <dgm:prSet presAssocID="{4A1C141F-E9E1-4162-B097-3EC1212A32BA}" presName="sp" presStyleCnt="0"/>
      <dgm:spPr/>
    </dgm:pt>
    <dgm:pt modelId="{9FBAAED2-12DD-47E9-BB52-6D3B5DA4F36E}" type="pres">
      <dgm:prSet presAssocID="{472CF700-9803-43D7-8FE2-516842AA0799}" presName="composite" presStyleCnt="0"/>
      <dgm:spPr/>
    </dgm:pt>
    <dgm:pt modelId="{BDBEBBE6-C840-4451-82A8-9EF0862B45CD}" type="pres">
      <dgm:prSet presAssocID="{472CF700-9803-43D7-8FE2-516842AA0799}" presName="parentText" presStyleLbl="alignNode1" presStyleIdx="7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A7FF35-78CB-4018-805B-1F37C074A408}" type="pres">
      <dgm:prSet presAssocID="{472CF700-9803-43D7-8FE2-516842AA0799}" presName="descendantText" presStyleLbl="alignAcc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4AA867-7084-4289-AC06-25386ED9F106}" type="pres">
      <dgm:prSet presAssocID="{D4B32961-9672-49A4-84C8-CC83D629DCA1}" presName="sp" presStyleCnt="0"/>
      <dgm:spPr/>
    </dgm:pt>
    <dgm:pt modelId="{32F10B27-B235-4791-8629-0713E79035AE}" type="pres">
      <dgm:prSet presAssocID="{6342A247-758C-47DB-846C-732403B65997}" presName="composite" presStyleCnt="0"/>
      <dgm:spPr/>
    </dgm:pt>
    <dgm:pt modelId="{48DE6A52-20AC-4906-BAAF-542351D3F6D8}" type="pres">
      <dgm:prSet presAssocID="{6342A247-758C-47DB-846C-732403B65997}" presName="parentText" presStyleLbl="alignNode1" presStyleIdx="8" presStyleCnt="9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F633B4-236C-4FB6-B421-8455A9AF3E21}" type="pres">
      <dgm:prSet presAssocID="{6342A247-758C-47DB-846C-732403B65997}" presName="descendantText" presStyleLbl="alignAcc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173107-B72E-41E5-9438-CC88631E439E}" type="presOf" srcId="{6663D447-58D4-46F6-AE99-7BEB917D3F72}" destId="{6B24BC53-E98D-4831-9A6D-3E070101C820}" srcOrd="0" destOrd="0" presId="urn:microsoft.com/office/officeart/2005/8/layout/chevron2"/>
    <dgm:cxn modelId="{50ADB45B-0527-460A-9D73-D2C2502A1B8B}" type="presOf" srcId="{D55A1AF7-7A9F-4143-9FE8-4CA99EE2DBF6}" destId="{AEF2ED2D-37AB-4650-B5E1-9119AB479901}" srcOrd="0" destOrd="0" presId="urn:microsoft.com/office/officeart/2005/8/layout/chevron2"/>
    <dgm:cxn modelId="{8752E3D6-3EA5-4F49-ADDB-15D0962D4DBB}" srcId="{D55A1AF7-7A9F-4143-9FE8-4CA99EE2DBF6}" destId="{7CC2C495-251F-4C5F-91BE-9A86A4453417}" srcOrd="5" destOrd="0" parTransId="{31F0AF5F-1597-4024-B39F-CF4269EBC1AC}" sibTransId="{8E37FDBB-DD83-4919-B69C-BBAE27DE6831}"/>
    <dgm:cxn modelId="{9B5B1365-33B4-4E72-AB5D-5D5991E6D3EC}" srcId="{D55A1AF7-7A9F-4143-9FE8-4CA99EE2DBF6}" destId="{472CF700-9803-43D7-8FE2-516842AA0799}" srcOrd="7" destOrd="0" parTransId="{F4F9C258-CCB4-4B6A-87EA-4C141E541668}" sibTransId="{D4B32961-9672-49A4-84C8-CC83D629DCA1}"/>
    <dgm:cxn modelId="{808A5B51-CBC7-41B8-B45A-1CC49978C902}" srcId="{D55A1AF7-7A9F-4143-9FE8-4CA99EE2DBF6}" destId="{6663D447-58D4-46F6-AE99-7BEB917D3F72}" srcOrd="3" destOrd="0" parTransId="{9CD35AB5-E178-4A4C-9ECC-DDB60AFDD972}" sibTransId="{5F10589B-EFD9-46DD-BC87-65282F310F19}"/>
    <dgm:cxn modelId="{0FA6F2E0-B4C5-43EB-B426-A4E6762C9BA4}" srcId="{719F13B7-09B5-4B3E-A505-80E2A72BDDCE}" destId="{30EDC851-5D9D-4D01-80DC-440B1B00EA18}" srcOrd="0" destOrd="0" parTransId="{24D9A9EA-A48A-4394-BA9C-579718D47D95}" sibTransId="{794F0881-F8E0-4F62-A178-5860D782A57F}"/>
    <dgm:cxn modelId="{D154BAB1-37A9-4C5D-839F-F4B4684BF7EE}" type="presOf" srcId="{719F13B7-09B5-4B3E-A505-80E2A72BDDCE}" destId="{883CCE96-DD2B-4911-8922-9F76265C7900}" srcOrd="0" destOrd="0" presId="urn:microsoft.com/office/officeart/2005/8/layout/chevron2"/>
    <dgm:cxn modelId="{7D026DB7-50C2-4E38-97F4-E024F14415A4}" type="presOf" srcId="{6342A247-758C-47DB-846C-732403B65997}" destId="{48DE6A52-20AC-4906-BAAF-542351D3F6D8}" srcOrd="0" destOrd="0" presId="urn:microsoft.com/office/officeart/2005/8/layout/chevron2"/>
    <dgm:cxn modelId="{4BEBC7E0-7EA7-4219-9761-750AF72E0301}" srcId="{32E394C5-34F5-48E3-A3E3-9BBEFB4AF2C7}" destId="{7C988406-36B0-48B3-9996-F9A2CCE7F456}" srcOrd="0" destOrd="0" parTransId="{E15D8F7F-B2A6-4199-9068-5200E350CD8D}" sibTransId="{0DB3F2A1-D242-423D-8763-49545DC28979}"/>
    <dgm:cxn modelId="{8FB3D582-1CB9-4D39-869F-002846B053B6}" type="presOf" srcId="{00863AEC-2414-4A09-9129-AACF08138C88}" destId="{D07F8D53-E513-4DA3-97BE-9625C672E7E4}" srcOrd="0" destOrd="0" presId="urn:microsoft.com/office/officeart/2005/8/layout/chevron2"/>
    <dgm:cxn modelId="{8DA246A0-1A36-42AE-8457-08C645F68F4D}" srcId="{6663D447-58D4-46F6-AE99-7BEB917D3F72}" destId="{A317E117-E6BB-4AB2-A7DD-B4B7E211C9B7}" srcOrd="0" destOrd="0" parTransId="{5ED17884-E691-40BD-A42E-18457BC4FF85}" sibTransId="{A344E226-9C11-41EA-A839-1C17DBE7529E}"/>
    <dgm:cxn modelId="{882F8E31-522F-4A52-A342-E04B48B013C3}" type="presOf" srcId="{32E394C5-34F5-48E3-A3E3-9BBEFB4AF2C7}" destId="{9D244882-975A-475C-B5B5-F49003D142A8}" srcOrd="0" destOrd="0" presId="urn:microsoft.com/office/officeart/2005/8/layout/chevron2"/>
    <dgm:cxn modelId="{DDD49139-545C-4195-BAB7-8FD9C54AA4AD}" srcId="{6342A247-758C-47DB-846C-732403B65997}" destId="{8D125CC5-752E-4F1B-AA2B-530AA7F19C0D}" srcOrd="0" destOrd="0" parTransId="{02A1B12D-A301-4241-9899-A817DA4CE819}" sibTransId="{9141AFD7-1E7E-4C13-9C97-F4C82FE6FE73}"/>
    <dgm:cxn modelId="{620EA131-DAD1-4214-8238-F540CDA098B6}" type="presOf" srcId="{472CF700-9803-43D7-8FE2-516842AA0799}" destId="{BDBEBBE6-C840-4451-82A8-9EF0862B45CD}" srcOrd="0" destOrd="0" presId="urn:microsoft.com/office/officeart/2005/8/layout/chevron2"/>
    <dgm:cxn modelId="{361CE9AF-7C8A-45B2-9639-05ACD4EA1561}" type="presOf" srcId="{F1239E88-D20D-4468-9371-6F50AA6092B8}" destId="{85BB63A1-28A0-4354-A262-B4810B5415FE}" srcOrd="0" destOrd="0" presId="urn:microsoft.com/office/officeart/2005/8/layout/chevron2"/>
    <dgm:cxn modelId="{9323397C-B03C-4430-B328-E09B8C389A0A}" type="presOf" srcId="{30EDC851-5D9D-4D01-80DC-440B1B00EA18}" destId="{52CBBF73-2EE4-4ADE-9BAC-B942802E0E17}" srcOrd="0" destOrd="0" presId="urn:microsoft.com/office/officeart/2005/8/layout/chevron2"/>
    <dgm:cxn modelId="{0BAF12B4-5AF5-4F5F-A47D-7152B9941FCB}" srcId="{025FDDD0-B112-4281-B8B7-907EDE5826A7}" destId="{00863AEC-2414-4A09-9129-AACF08138C88}" srcOrd="0" destOrd="0" parTransId="{CCBA5736-9BFB-42AB-89CE-99A7ABFACE3F}" sibTransId="{1A09ABBF-54D4-4602-9130-2F9D6202CF75}"/>
    <dgm:cxn modelId="{4238D730-069D-4045-93D3-46560417F64F}" type="presOf" srcId="{888F68B6-3B2E-4407-9AF0-7C4D90429A5C}" destId="{A6C86C56-3938-49A9-A0E0-6A2F7E46E143}" srcOrd="0" destOrd="0" presId="urn:microsoft.com/office/officeart/2005/8/layout/chevron2"/>
    <dgm:cxn modelId="{787FD103-79F5-403C-BF49-2B51D2809347}" type="presOf" srcId="{025FDDD0-B112-4281-B8B7-907EDE5826A7}" destId="{6B5286EA-198D-48E1-84D4-E4A41C03BA3C}" srcOrd="0" destOrd="0" presId="urn:microsoft.com/office/officeart/2005/8/layout/chevron2"/>
    <dgm:cxn modelId="{9588AA0E-903A-4A43-AEA0-3D32985A529D}" type="presOf" srcId="{0E2D8C99-8F33-425F-AD97-585BF7CB8454}" destId="{8A40E910-0876-40AC-9552-ABA4398DDEF5}" srcOrd="0" destOrd="0" presId="urn:microsoft.com/office/officeart/2005/8/layout/chevron2"/>
    <dgm:cxn modelId="{22871913-120C-4479-8856-F6970AB9A8B8}" srcId="{F1239E88-D20D-4468-9371-6F50AA6092B8}" destId="{C4BD1629-7799-49F4-8A68-F4D0EA647669}" srcOrd="0" destOrd="0" parTransId="{744061DF-A1B0-4172-AF25-C5ED69002925}" sibTransId="{B04FC828-CD9D-4F7C-9DE4-36A668E0C3A6}"/>
    <dgm:cxn modelId="{FA9E0921-D3DF-4BEF-9E95-B6567848BB03}" type="presOf" srcId="{A317E117-E6BB-4AB2-A7DD-B4B7E211C9B7}" destId="{F96406FE-CBB6-4D66-8032-2D0E1B618B8E}" srcOrd="0" destOrd="0" presId="urn:microsoft.com/office/officeart/2005/8/layout/chevron2"/>
    <dgm:cxn modelId="{2F95D862-E4D5-495A-B807-2F711E5519F9}" srcId="{D55A1AF7-7A9F-4143-9FE8-4CA99EE2DBF6}" destId="{025FDDD0-B112-4281-B8B7-907EDE5826A7}" srcOrd="1" destOrd="0" parTransId="{F7146CC8-3F78-476A-A54C-7C222358D610}" sibTransId="{2041CA90-5B5C-4B31-875F-D137113B3C76}"/>
    <dgm:cxn modelId="{BF34674C-B7F5-41C1-8673-5170F8B280FD}" srcId="{D55A1AF7-7A9F-4143-9FE8-4CA99EE2DBF6}" destId="{888F68B6-3B2E-4407-9AF0-7C4D90429A5C}" srcOrd="4" destOrd="0" parTransId="{9051BEEB-FB99-4060-B23E-2E49E4F95562}" sibTransId="{E3BE7CE4-C1D1-4FC9-9626-FA3CED617B90}"/>
    <dgm:cxn modelId="{9ED0E913-7493-4C9C-B60F-2E83F2F98B46}" srcId="{472CF700-9803-43D7-8FE2-516842AA0799}" destId="{ED6F22D1-4E2A-417F-AA8E-A2A09515AFB1}" srcOrd="0" destOrd="0" parTransId="{DC3BD5CA-252D-4757-8EC0-8C09DF528F38}" sibTransId="{D71F9778-A4D9-4585-B35C-37887BC85D94}"/>
    <dgm:cxn modelId="{60E63C05-3002-40EE-A138-68E37A0077D5}" srcId="{D55A1AF7-7A9F-4143-9FE8-4CA99EE2DBF6}" destId="{6342A247-758C-47DB-846C-732403B65997}" srcOrd="8" destOrd="0" parTransId="{AD278A1E-738E-4081-BCE7-DB920B8AF39C}" sibTransId="{2E9AD596-0B4B-4B62-BED5-CBEFBBD787D5}"/>
    <dgm:cxn modelId="{94154F51-ADAA-43F7-999C-9CB51C9A7512}" srcId="{7CC2C495-251F-4C5F-91BE-9A86A4453417}" destId="{4A0C5009-4D85-476F-ADBE-FF6AF272A0D1}" srcOrd="0" destOrd="0" parTransId="{AAB58091-F043-4914-B5CC-48290BBAF881}" sibTransId="{9D08D3B7-7636-4589-9533-017008A6E7EC}"/>
    <dgm:cxn modelId="{9E2D2650-F244-423D-8104-1509812001E9}" type="presOf" srcId="{ED6F22D1-4E2A-417F-AA8E-A2A09515AFB1}" destId="{A2A7FF35-78CB-4018-805B-1F37C074A408}" srcOrd="0" destOrd="0" presId="urn:microsoft.com/office/officeart/2005/8/layout/chevron2"/>
    <dgm:cxn modelId="{E479EE50-EBA6-4541-98EB-5083AC5B0C9D}" type="presOf" srcId="{C4BD1629-7799-49F4-8A68-F4D0EA647669}" destId="{37697FA3-33E7-4BA1-9B87-968878BA6396}" srcOrd="0" destOrd="0" presId="urn:microsoft.com/office/officeart/2005/8/layout/chevron2"/>
    <dgm:cxn modelId="{4A771887-1B25-4467-BA64-B3D2BB916CCF}" srcId="{D55A1AF7-7A9F-4143-9FE8-4CA99EE2DBF6}" destId="{F1239E88-D20D-4468-9371-6F50AA6092B8}" srcOrd="0" destOrd="0" parTransId="{1090BD85-67B1-4B8A-8B22-F74CE87D024F}" sibTransId="{0E367524-860E-44C5-93EC-A119A6078F45}"/>
    <dgm:cxn modelId="{35744385-EB47-48DB-9CB3-CB04D053FDCE}" type="presOf" srcId="{7CC2C495-251F-4C5F-91BE-9A86A4453417}" destId="{CF4D4059-544A-48C7-8982-EE5CB2975C19}" srcOrd="0" destOrd="0" presId="urn:microsoft.com/office/officeart/2005/8/layout/chevron2"/>
    <dgm:cxn modelId="{6DC8E88D-E744-45DA-8C5D-9E27C8D81152}" srcId="{888F68B6-3B2E-4407-9AF0-7C4D90429A5C}" destId="{0E2D8C99-8F33-425F-AD97-585BF7CB8454}" srcOrd="0" destOrd="0" parTransId="{CE4E5BF9-B458-40FA-B77F-AA51207A5CB7}" sibTransId="{B85E3C8E-C05B-4256-9D1F-D98D0DDC44FF}"/>
    <dgm:cxn modelId="{3DF0A6FE-F0F7-437C-8A17-673200163D02}" type="presOf" srcId="{7C988406-36B0-48B3-9996-F9A2CCE7F456}" destId="{6AA1620F-5B5F-470C-BC20-872CAE2D4128}" srcOrd="0" destOrd="0" presId="urn:microsoft.com/office/officeart/2005/8/layout/chevron2"/>
    <dgm:cxn modelId="{6FA8B0B0-BDC5-4D0A-969A-DD82589D0E5C}" type="presOf" srcId="{8D125CC5-752E-4F1B-AA2B-530AA7F19C0D}" destId="{51F633B4-236C-4FB6-B421-8455A9AF3E21}" srcOrd="0" destOrd="0" presId="urn:microsoft.com/office/officeart/2005/8/layout/chevron2"/>
    <dgm:cxn modelId="{3F47C363-1125-4F4A-8964-F24F4F605559}" srcId="{D55A1AF7-7A9F-4143-9FE8-4CA99EE2DBF6}" destId="{32E394C5-34F5-48E3-A3E3-9BBEFB4AF2C7}" srcOrd="2" destOrd="0" parTransId="{A68F8A5B-2E87-447A-968A-24E2804B0669}" sibTransId="{0DC56C88-0AAD-40AC-A628-6E29D13328F6}"/>
    <dgm:cxn modelId="{CD27AACA-4367-4F56-8DC7-8D679F0D715D}" type="presOf" srcId="{4A0C5009-4D85-476F-ADBE-FF6AF272A0D1}" destId="{BA60F049-8C88-455B-8C48-826D566ABF27}" srcOrd="0" destOrd="0" presId="urn:microsoft.com/office/officeart/2005/8/layout/chevron2"/>
    <dgm:cxn modelId="{A1672442-0597-4FA7-A037-B41D18393CBC}" srcId="{D55A1AF7-7A9F-4143-9FE8-4CA99EE2DBF6}" destId="{719F13B7-09B5-4B3E-A505-80E2A72BDDCE}" srcOrd="6" destOrd="0" parTransId="{24FB3C3A-612F-438A-8894-6E28A787F4C3}" sibTransId="{4A1C141F-E9E1-4162-B097-3EC1212A32BA}"/>
    <dgm:cxn modelId="{48B3B148-9DF3-46C0-8D46-FF5069BE9E89}" type="presParOf" srcId="{AEF2ED2D-37AB-4650-B5E1-9119AB479901}" destId="{F3D24170-1100-4F36-B22B-8D5E3F437210}" srcOrd="0" destOrd="0" presId="urn:microsoft.com/office/officeart/2005/8/layout/chevron2"/>
    <dgm:cxn modelId="{F02D2CE8-1417-4E10-A01D-54FD98278E3D}" type="presParOf" srcId="{F3D24170-1100-4F36-B22B-8D5E3F437210}" destId="{85BB63A1-28A0-4354-A262-B4810B5415FE}" srcOrd="0" destOrd="0" presId="urn:microsoft.com/office/officeart/2005/8/layout/chevron2"/>
    <dgm:cxn modelId="{2A751B54-7CCA-4485-AE98-A5EE4D34D5E5}" type="presParOf" srcId="{F3D24170-1100-4F36-B22B-8D5E3F437210}" destId="{37697FA3-33E7-4BA1-9B87-968878BA6396}" srcOrd="1" destOrd="0" presId="urn:microsoft.com/office/officeart/2005/8/layout/chevron2"/>
    <dgm:cxn modelId="{A245FAB2-0917-46B9-A477-C8A009017004}" type="presParOf" srcId="{AEF2ED2D-37AB-4650-B5E1-9119AB479901}" destId="{EBF719DA-4192-417A-BBF2-9362AD2016CC}" srcOrd="1" destOrd="0" presId="urn:microsoft.com/office/officeart/2005/8/layout/chevron2"/>
    <dgm:cxn modelId="{4BD82BF7-FA03-4178-9683-FB2C1212DF60}" type="presParOf" srcId="{AEF2ED2D-37AB-4650-B5E1-9119AB479901}" destId="{41FDA115-F6EA-4758-81EA-53BBDAE991FA}" srcOrd="2" destOrd="0" presId="urn:microsoft.com/office/officeart/2005/8/layout/chevron2"/>
    <dgm:cxn modelId="{06CDB254-3614-411F-8627-506C0434AF60}" type="presParOf" srcId="{41FDA115-F6EA-4758-81EA-53BBDAE991FA}" destId="{6B5286EA-198D-48E1-84D4-E4A41C03BA3C}" srcOrd="0" destOrd="0" presId="urn:microsoft.com/office/officeart/2005/8/layout/chevron2"/>
    <dgm:cxn modelId="{E4BB71FB-94D0-4A25-B89D-2FB5AF8834E6}" type="presParOf" srcId="{41FDA115-F6EA-4758-81EA-53BBDAE991FA}" destId="{D07F8D53-E513-4DA3-97BE-9625C672E7E4}" srcOrd="1" destOrd="0" presId="urn:microsoft.com/office/officeart/2005/8/layout/chevron2"/>
    <dgm:cxn modelId="{F47270F7-EFE6-4352-A5A2-01BE83B50B22}" type="presParOf" srcId="{AEF2ED2D-37AB-4650-B5E1-9119AB479901}" destId="{7D93DC78-E2EF-4825-B999-9957564C5155}" srcOrd="3" destOrd="0" presId="urn:microsoft.com/office/officeart/2005/8/layout/chevron2"/>
    <dgm:cxn modelId="{90D6A9F0-14C6-4D59-B3A3-137C42BD40CA}" type="presParOf" srcId="{AEF2ED2D-37AB-4650-B5E1-9119AB479901}" destId="{DCFFF12E-3B1F-4964-B50A-6FBEFCB9643D}" srcOrd="4" destOrd="0" presId="urn:microsoft.com/office/officeart/2005/8/layout/chevron2"/>
    <dgm:cxn modelId="{1FCE2D8F-070F-48DE-9F5F-95D9C43F6369}" type="presParOf" srcId="{DCFFF12E-3B1F-4964-B50A-6FBEFCB9643D}" destId="{9D244882-975A-475C-B5B5-F49003D142A8}" srcOrd="0" destOrd="0" presId="urn:microsoft.com/office/officeart/2005/8/layout/chevron2"/>
    <dgm:cxn modelId="{31EC2274-BBFC-4100-97C8-EA6059FC61DF}" type="presParOf" srcId="{DCFFF12E-3B1F-4964-B50A-6FBEFCB9643D}" destId="{6AA1620F-5B5F-470C-BC20-872CAE2D4128}" srcOrd="1" destOrd="0" presId="urn:microsoft.com/office/officeart/2005/8/layout/chevron2"/>
    <dgm:cxn modelId="{C9152CA6-06BD-4047-9164-EE346634C8C7}" type="presParOf" srcId="{AEF2ED2D-37AB-4650-B5E1-9119AB479901}" destId="{11FF15CA-0AD3-4F25-BF7F-6CCC9AA06DCB}" srcOrd="5" destOrd="0" presId="urn:microsoft.com/office/officeart/2005/8/layout/chevron2"/>
    <dgm:cxn modelId="{9D36D24E-9213-481B-94D1-849F70D98FB3}" type="presParOf" srcId="{AEF2ED2D-37AB-4650-B5E1-9119AB479901}" destId="{5ADEF0A3-AAC4-465A-9EDD-49E4C71A2141}" srcOrd="6" destOrd="0" presId="urn:microsoft.com/office/officeart/2005/8/layout/chevron2"/>
    <dgm:cxn modelId="{EB0F5E24-E9E4-4BBB-A1FA-340FB339BAC1}" type="presParOf" srcId="{5ADEF0A3-AAC4-465A-9EDD-49E4C71A2141}" destId="{6B24BC53-E98D-4831-9A6D-3E070101C820}" srcOrd="0" destOrd="0" presId="urn:microsoft.com/office/officeart/2005/8/layout/chevron2"/>
    <dgm:cxn modelId="{6B35B26D-4D05-4ACB-8D23-14995BE7C0A4}" type="presParOf" srcId="{5ADEF0A3-AAC4-465A-9EDD-49E4C71A2141}" destId="{F96406FE-CBB6-4D66-8032-2D0E1B618B8E}" srcOrd="1" destOrd="0" presId="urn:microsoft.com/office/officeart/2005/8/layout/chevron2"/>
    <dgm:cxn modelId="{7457EB7E-C191-4CCE-A1F4-860517BD3C3F}" type="presParOf" srcId="{AEF2ED2D-37AB-4650-B5E1-9119AB479901}" destId="{4377B59C-7D5D-4574-84D1-72CCA34BC59E}" srcOrd="7" destOrd="0" presId="urn:microsoft.com/office/officeart/2005/8/layout/chevron2"/>
    <dgm:cxn modelId="{A753DEAB-80AE-413F-BF89-BB573EC1C066}" type="presParOf" srcId="{AEF2ED2D-37AB-4650-B5E1-9119AB479901}" destId="{A731B6D8-FF5E-4DBB-831F-3B69204DCD25}" srcOrd="8" destOrd="0" presId="urn:microsoft.com/office/officeart/2005/8/layout/chevron2"/>
    <dgm:cxn modelId="{2A5BCE5A-930C-41BD-BDAC-E68CD6FAD55C}" type="presParOf" srcId="{A731B6D8-FF5E-4DBB-831F-3B69204DCD25}" destId="{A6C86C56-3938-49A9-A0E0-6A2F7E46E143}" srcOrd="0" destOrd="0" presId="urn:microsoft.com/office/officeart/2005/8/layout/chevron2"/>
    <dgm:cxn modelId="{42D14184-8976-441E-B401-D8B73A4CAD08}" type="presParOf" srcId="{A731B6D8-FF5E-4DBB-831F-3B69204DCD25}" destId="{8A40E910-0876-40AC-9552-ABA4398DDEF5}" srcOrd="1" destOrd="0" presId="urn:microsoft.com/office/officeart/2005/8/layout/chevron2"/>
    <dgm:cxn modelId="{A12CF70E-A7D6-4389-BB19-E6F2C5ABEDCF}" type="presParOf" srcId="{AEF2ED2D-37AB-4650-B5E1-9119AB479901}" destId="{BB7DB37C-E926-46C3-801C-ADCBAA4E5E2F}" srcOrd="9" destOrd="0" presId="urn:microsoft.com/office/officeart/2005/8/layout/chevron2"/>
    <dgm:cxn modelId="{5D235227-75C8-44FB-8750-7EC8C886EBFF}" type="presParOf" srcId="{AEF2ED2D-37AB-4650-B5E1-9119AB479901}" destId="{DFD6960E-E8AE-4363-8355-C7F9A623CF85}" srcOrd="10" destOrd="0" presId="urn:microsoft.com/office/officeart/2005/8/layout/chevron2"/>
    <dgm:cxn modelId="{D5A18DB9-8D91-4C99-B6FF-4F4CBD327064}" type="presParOf" srcId="{DFD6960E-E8AE-4363-8355-C7F9A623CF85}" destId="{CF4D4059-544A-48C7-8982-EE5CB2975C19}" srcOrd="0" destOrd="0" presId="urn:microsoft.com/office/officeart/2005/8/layout/chevron2"/>
    <dgm:cxn modelId="{826EBBA2-4D36-48D1-8AEA-D7F5215AE0F4}" type="presParOf" srcId="{DFD6960E-E8AE-4363-8355-C7F9A623CF85}" destId="{BA60F049-8C88-455B-8C48-826D566ABF27}" srcOrd="1" destOrd="0" presId="urn:microsoft.com/office/officeart/2005/8/layout/chevron2"/>
    <dgm:cxn modelId="{B448F197-D8CF-442C-AFBE-26DFCE75015A}" type="presParOf" srcId="{AEF2ED2D-37AB-4650-B5E1-9119AB479901}" destId="{25681905-1628-4B3C-B9B1-2183B743C03B}" srcOrd="11" destOrd="0" presId="urn:microsoft.com/office/officeart/2005/8/layout/chevron2"/>
    <dgm:cxn modelId="{22F1CD5F-204A-47E1-AA4E-D16955E7E883}" type="presParOf" srcId="{AEF2ED2D-37AB-4650-B5E1-9119AB479901}" destId="{AA06C994-2957-4BF3-AA75-38E371C4EA47}" srcOrd="12" destOrd="0" presId="urn:microsoft.com/office/officeart/2005/8/layout/chevron2"/>
    <dgm:cxn modelId="{30CE6FE5-8A07-424D-8D65-A10FA4D65CA3}" type="presParOf" srcId="{AA06C994-2957-4BF3-AA75-38E371C4EA47}" destId="{883CCE96-DD2B-4911-8922-9F76265C7900}" srcOrd="0" destOrd="0" presId="urn:microsoft.com/office/officeart/2005/8/layout/chevron2"/>
    <dgm:cxn modelId="{53D4E362-CD84-42D0-B6DA-810760DFC914}" type="presParOf" srcId="{AA06C994-2957-4BF3-AA75-38E371C4EA47}" destId="{52CBBF73-2EE4-4ADE-9BAC-B942802E0E17}" srcOrd="1" destOrd="0" presId="urn:microsoft.com/office/officeart/2005/8/layout/chevron2"/>
    <dgm:cxn modelId="{0CF5ADAE-DCFB-4D8F-AC2D-AB0782DC11E9}" type="presParOf" srcId="{AEF2ED2D-37AB-4650-B5E1-9119AB479901}" destId="{10065437-F1ED-4C21-B501-6E648C4237E9}" srcOrd="13" destOrd="0" presId="urn:microsoft.com/office/officeart/2005/8/layout/chevron2"/>
    <dgm:cxn modelId="{8C519F92-CB41-4948-A851-694E544683A5}" type="presParOf" srcId="{AEF2ED2D-37AB-4650-B5E1-9119AB479901}" destId="{9FBAAED2-12DD-47E9-BB52-6D3B5DA4F36E}" srcOrd="14" destOrd="0" presId="urn:microsoft.com/office/officeart/2005/8/layout/chevron2"/>
    <dgm:cxn modelId="{5C40941D-81A0-4582-94F3-EE22ED1A0F75}" type="presParOf" srcId="{9FBAAED2-12DD-47E9-BB52-6D3B5DA4F36E}" destId="{BDBEBBE6-C840-4451-82A8-9EF0862B45CD}" srcOrd="0" destOrd="0" presId="urn:microsoft.com/office/officeart/2005/8/layout/chevron2"/>
    <dgm:cxn modelId="{6CBDA18C-449A-4792-9A12-2F2102206864}" type="presParOf" srcId="{9FBAAED2-12DD-47E9-BB52-6D3B5DA4F36E}" destId="{A2A7FF35-78CB-4018-805B-1F37C074A408}" srcOrd="1" destOrd="0" presId="urn:microsoft.com/office/officeart/2005/8/layout/chevron2"/>
    <dgm:cxn modelId="{6818360E-2335-4AA5-9392-2F510E9C13C8}" type="presParOf" srcId="{AEF2ED2D-37AB-4650-B5E1-9119AB479901}" destId="{174AA867-7084-4289-AC06-25386ED9F106}" srcOrd="15" destOrd="0" presId="urn:microsoft.com/office/officeart/2005/8/layout/chevron2"/>
    <dgm:cxn modelId="{47974EC7-B705-473F-B7B4-053CD0D6F3F0}" type="presParOf" srcId="{AEF2ED2D-37AB-4650-B5E1-9119AB479901}" destId="{32F10B27-B235-4791-8629-0713E79035AE}" srcOrd="16" destOrd="0" presId="urn:microsoft.com/office/officeart/2005/8/layout/chevron2"/>
    <dgm:cxn modelId="{31BF45AD-BBD4-4314-9CDD-19D253BF3481}" type="presParOf" srcId="{32F10B27-B235-4791-8629-0713E79035AE}" destId="{48DE6A52-20AC-4906-BAAF-542351D3F6D8}" srcOrd="0" destOrd="0" presId="urn:microsoft.com/office/officeart/2005/8/layout/chevron2"/>
    <dgm:cxn modelId="{E3581264-8487-45AB-AFA1-E620BB4D1D49}" type="presParOf" srcId="{32F10B27-B235-4791-8629-0713E79035AE}" destId="{51F633B4-236C-4FB6-B421-8455A9AF3E2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25AB1C-DC4B-4DBC-8902-40A35DCA7DA3}" type="doc">
      <dgm:prSet loTypeId="urn:microsoft.com/office/officeart/2005/8/layout/process4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8AD3D6C8-7044-4697-9E52-F569F2553811}">
      <dgm:prSet custT="1"/>
      <dgm:spPr/>
      <dgm:t>
        <a:bodyPr/>
        <a:lstStyle/>
        <a:p>
          <a:pPr algn="l"/>
          <a:r>
            <a:rPr lang="ru-RU" sz="1400" dirty="0" smtClean="0"/>
            <a:t>1.  Рассчитывают базисный вариант проекта, при котором все исследуемые факторы принимают свои первоначальные значения.</a:t>
          </a:r>
          <a:endParaRPr lang="ru-RU" sz="1400" dirty="0"/>
        </a:p>
      </dgm:t>
    </dgm:pt>
    <dgm:pt modelId="{09EFBF57-3B8E-4DD8-8F3E-FABAA3465B89}" type="parTrans" cxnId="{52A43C6A-B784-49CA-BF34-AE79A622EDF2}">
      <dgm:prSet/>
      <dgm:spPr/>
      <dgm:t>
        <a:bodyPr/>
        <a:lstStyle/>
        <a:p>
          <a:pPr algn="l"/>
          <a:endParaRPr lang="ru-RU" sz="1400"/>
        </a:p>
      </dgm:t>
    </dgm:pt>
    <dgm:pt modelId="{2BBA1E4B-2AEC-4F77-A620-5D4DBDC829AA}" type="sibTrans" cxnId="{52A43C6A-B784-49CA-BF34-AE79A622EDF2}">
      <dgm:prSet/>
      <dgm:spPr/>
      <dgm:t>
        <a:bodyPr/>
        <a:lstStyle/>
        <a:p>
          <a:pPr algn="l"/>
          <a:endParaRPr lang="ru-RU" sz="1400"/>
        </a:p>
      </dgm:t>
    </dgm:pt>
    <dgm:pt modelId="{9F8FF3A8-45BC-4402-9B1A-547CD7371701}">
      <dgm:prSet custT="1"/>
      <dgm:spPr/>
      <dgm:t>
        <a:bodyPr/>
        <a:lstStyle/>
        <a:p>
          <a:pPr algn="l"/>
          <a:r>
            <a:rPr lang="ru-RU" sz="1400" dirty="0" smtClean="0"/>
            <a:t>2.  Выбирают один из исследуемых факторов. При этом рекомендуется начинать с наиболее значимого фактора, задавая его гранич­ные значения, соответствующие пессимистическому и оптимис­тическому сценариям.</a:t>
          </a:r>
          <a:endParaRPr lang="ru-RU" sz="1400" dirty="0"/>
        </a:p>
      </dgm:t>
    </dgm:pt>
    <dgm:pt modelId="{7A51053F-EAC9-4AEA-AB46-31D0B8F08FDD}" type="parTrans" cxnId="{D5C70DFE-DD4E-438C-9C45-D846A0E7318C}">
      <dgm:prSet/>
      <dgm:spPr/>
      <dgm:t>
        <a:bodyPr/>
        <a:lstStyle/>
        <a:p>
          <a:pPr algn="l"/>
          <a:endParaRPr lang="ru-RU" sz="1400"/>
        </a:p>
      </dgm:t>
    </dgm:pt>
    <dgm:pt modelId="{BA158B0F-042E-4CC6-8336-5846E8C114B0}" type="sibTrans" cxnId="{D5C70DFE-DD4E-438C-9C45-D846A0E7318C}">
      <dgm:prSet/>
      <dgm:spPr/>
      <dgm:t>
        <a:bodyPr/>
        <a:lstStyle/>
        <a:p>
          <a:pPr algn="l"/>
          <a:endParaRPr lang="ru-RU" sz="1400"/>
        </a:p>
      </dgm:t>
    </dgm:pt>
    <dgm:pt modelId="{E3DA315A-E6C1-42B1-A680-2F1E5AA05BF8}">
      <dgm:prSet custT="1"/>
      <dgm:spPr/>
      <dgm:t>
        <a:bodyPr/>
        <a:lstStyle/>
        <a:p>
          <a:pPr algn="l"/>
          <a:r>
            <a:rPr lang="ru-RU" sz="1400" dirty="0" smtClean="0"/>
            <a:t>3.  Варьируют значение исследуемого фактора в определенном интервале при фиксированных значениях остальных факторов.</a:t>
          </a:r>
          <a:endParaRPr lang="ru-RU" sz="1400" dirty="0"/>
        </a:p>
      </dgm:t>
    </dgm:pt>
    <dgm:pt modelId="{A4BF1DFF-EABE-44FF-8EDC-00731D31B6FE}" type="parTrans" cxnId="{85B9252C-2928-46B5-B05B-190D784F38CF}">
      <dgm:prSet/>
      <dgm:spPr/>
      <dgm:t>
        <a:bodyPr/>
        <a:lstStyle/>
        <a:p>
          <a:pPr algn="l"/>
          <a:endParaRPr lang="ru-RU" sz="1400"/>
        </a:p>
      </dgm:t>
    </dgm:pt>
    <dgm:pt modelId="{5B87410A-C05D-4B4B-B950-98D8719AE06C}" type="sibTrans" cxnId="{85B9252C-2928-46B5-B05B-190D784F38CF}">
      <dgm:prSet/>
      <dgm:spPr/>
      <dgm:t>
        <a:bodyPr/>
        <a:lstStyle/>
        <a:p>
          <a:pPr algn="l"/>
          <a:endParaRPr lang="ru-RU" sz="1400"/>
        </a:p>
      </dgm:t>
    </dgm:pt>
    <dgm:pt modelId="{D41D4FA7-3552-4183-8512-E0496BA8498D}">
      <dgm:prSet custT="1"/>
      <dgm:spPr/>
      <dgm:t>
        <a:bodyPr/>
        <a:lstStyle/>
        <a:p>
          <a:pPr algn="l"/>
          <a:r>
            <a:rPr lang="ru-RU" sz="1400" dirty="0" smtClean="0"/>
            <a:t>4.  Оценивают влияние изменений исследуемого фактора на показатели эффективности проекта.</a:t>
          </a:r>
          <a:endParaRPr lang="ru-RU" sz="1400" dirty="0"/>
        </a:p>
      </dgm:t>
    </dgm:pt>
    <dgm:pt modelId="{B8B63484-59D8-48C1-9223-0B63BC12308E}" type="parTrans" cxnId="{1D36C13E-D6FE-4DFE-8925-E7E2721F80EE}">
      <dgm:prSet/>
      <dgm:spPr/>
      <dgm:t>
        <a:bodyPr/>
        <a:lstStyle/>
        <a:p>
          <a:pPr algn="l"/>
          <a:endParaRPr lang="ru-RU" sz="1400"/>
        </a:p>
      </dgm:t>
    </dgm:pt>
    <dgm:pt modelId="{DBB25030-DDEB-4E7C-BA12-7DF524F2E3F3}" type="sibTrans" cxnId="{1D36C13E-D6FE-4DFE-8925-E7E2721F80EE}">
      <dgm:prSet/>
      <dgm:spPr/>
      <dgm:t>
        <a:bodyPr/>
        <a:lstStyle/>
        <a:p>
          <a:pPr algn="l"/>
          <a:endParaRPr lang="ru-RU" sz="1400"/>
        </a:p>
      </dgm:t>
    </dgm:pt>
    <dgm:pt modelId="{56A302CD-0FE7-479C-A533-CB78930727A8}">
      <dgm:prSet custT="1"/>
      <dgm:spPr/>
      <dgm:t>
        <a:bodyPr/>
        <a:lstStyle/>
        <a:p>
          <a:pPr algn="l"/>
          <a:r>
            <a:rPr lang="ru-RU" sz="1400" dirty="0" smtClean="0"/>
            <a:t>5.  Рассчитывают показатель чувствительности как отношение процентного изменения критерия — выбранного показателя эффек­тивности проекта (относительно базисного варианта) к изменению значения фактора на один процент.</a:t>
          </a:r>
          <a:endParaRPr lang="ru-RU" sz="1400" dirty="0"/>
        </a:p>
      </dgm:t>
    </dgm:pt>
    <dgm:pt modelId="{300D5ED9-E1CE-4B80-8F62-C49D2BD15938}" type="parTrans" cxnId="{0F255E4E-9C51-4DD2-8B75-0B3A4485EBAD}">
      <dgm:prSet/>
      <dgm:spPr/>
      <dgm:t>
        <a:bodyPr/>
        <a:lstStyle/>
        <a:p>
          <a:pPr algn="l"/>
          <a:endParaRPr lang="ru-RU" sz="1400"/>
        </a:p>
      </dgm:t>
    </dgm:pt>
    <dgm:pt modelId="{40D494FF-5F88-478E-91B6-CD0047118AFD}" type="sibTrans" cxnId="{0F255E4E-9C51-4DD2-8B75-0B3A4485EBAD}">
      <dgm:prSet/>
      <dgm:spPr/>
      <dgm:t>
        <a:bodyPr/>
        <a:lstStyle/>
        <a:p>
          <a:pPr algn="l"/>
          <a:endParaRPr lang="ru-RU" sz="1400"/>
        </a:p>
      </dgm:t>
    </dgm:pt>
    <dgm:pt modelId="{D423530A-2BB2-49F7-8D12-8983C5A5E1CB}">
      <dgm:prSet custT="1"/>
      <dgm:spPr/>
      <dgm:t>
        <a:bodyPr/>
        <a:lstStyle/>
        <a:p>
          <a:pPr algn="l"/>
          <a:r>
            <a:rPr lang="ru-RU" sz="1400" dirty="0" smtClean="0"/>
            <a:t>Подобным образом определяют показатели чувствительности по каждому из анализируемых факторов. Ограничения при проведении анали­за чувствительности связаны с тем, что невозможно рассматривать одновременное изменение нескольких исследуемых факторов.</a:t>
          </a:r>
          <a:endParaRPr lang="ru-RU" sz="1400" dirty="0"/>
        </a:p>
      </dgm:t>
    </dgm:pt>
    <dgm:pt modelId="{A8B69736-0DD5-47AE-860A-E87E4357794B}" type="parTrans" cxnId="{D406A086-9F87-40D2-9673-E49DC29A57F3}">
      <dgm:prSet/>
      <dgm:spPr/>
      <dgm:t>
        <a:bodyPr/>
        <a:lstStyle/>
        <a:p>
          <a:pPr algn="l"/>
          <a:endParaRPr lang="ru-RU" sz="1400"/>
        </a:p>
      </dgm:t>
    </dgm:pt>
    <dgm:pt modelId="{619C05DC-76C4-4AB1-A89B-B9137D55B5BB}" type="sibTrans" cxnId="{D406A086-9F87-40D2-9673-E49DC29A57F3}">
      <dgm:prSet/>
      <dgm:spPr/>
      <dgm:t>
        <a:bodyPr/>
        <a:lstStyle/>
        <a:p>
          <a:pPr algn="l"/>
          <a:endParaRPr lang="ru-RU" sz="1400"/>
        </a:p>
      </dgm:t>
    </dgm:pt>
    <dgm:pt modelId="{6A0A4232-1048-4935-B046-F9028B5BE22B}" type="pres">
      <dgm:prSet presAssocID="{8825AB1C-DC4B-4DBC-8902-40A35DCA7DA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D061D0-CCDE-4307-8FBC-F27FD512CABC}" type="pres">
      <dgm:prSet presAssocID="{D423530A-2BB2-49F7-8D12-8983C5A5E1CB}" presName="boxAndChildren" presStyleCnt="0"/>
      <dgm:spPr/>
    </dgm:pt>
    <dgm:pt modelId="{EB2C52CA-E669-4C68-A6ED-48A9884ABED4}" type="pres">
      <dgm:prSet presAssocID="{D423530A-2BB2-49F7-8D12-8983C5A5E1CB}" presName="parentTextBox" presStyleLbl="node1" presStyleIdx="0" presStyleCnt="6"/>
      <dgm:spPr/>
      <dgm:t>
        <a:bodyPr/>
        <a:lstStyle/>
        <a:p>
          <a:endParaRPr lang="ru-RU"/>
        </a:p>
      </dgm:t>
    </dgm:pt>
    <dgm:pt modelId="{9FFACC1B-D69E-4AFD-A41E-B70FAF44999B}" type="pres">
      <dgm:prSet presAssocID="{40D494FF-5F88-478E-91B6-CD0047118AFD}" presName="sp" presStyleCnt="0"/>
      <dgm:spPr/>
    </dgm:pt>
    <dgm:pt modelId="{F401BA34-BDBD-47C3-96A3-47AFC51A502A}" type="pres">
      <dgm:prSet presAssocID="{56A302CD-0FE7-479C-A533-CB78930727A8}" presName="arrowAndChildren" presStyleCnt="0"/>
      <dgm:spPr/>
    </dgm:pt>
    <dgm:pt modelId="{E65E96A5-F1DE-4DB6-B023-373BB1C53ED8}" type="pres">
      <dgm:prSet presAssocID="{56A302CD-0FE7-479C-A533-CB78930727A8}" presName="parentTextArrow" presStyleLbl="node1" presStyleIdx="1" presStyleCnt="6"/>
      <dgm:spPr/>
      <dgm:t>
        <a:bodyPr/>
        <a:lstStyle/>
        <a:p>
          <a:endParaRPr lang="ru-RU"/>
        </a:p>
      </dgm:t>
    </dgm:pt>
    <dgm:pt modelId="{3B95093E-AB78-4F90-91BA-616D33BC7A67}" type="pres">
      <dgm:prSet presAssocID="{DBB25030-DDEB-4E7C-BA12-7DF524F2E3F3}" presName="sp" presStyleCnt="0"/>
      <dgm:spPr/>
    </dgm:pt>
    <dgm:pt modelId="{458C18F6-5E08-4E42-8C39-0E9A00691431}" type="pres">
      <dgm:prSet presAssocID="{D41D4FA7-3552-4183-8512-E0496BA8498D}" presName="arrowAndChildren" presStyleCnt="0"/>
      <dgm:spPr/>
    </dgm:pt>
    <dgm:pt modelId="{AF89A3CE-606F-48F2-AEE8-A8D4F74E3BB8}" type="pres">
      <dgm:prSet presAssocID="{D41D4FA7-3552-4183-8512-E0496BA8498D}" presName="parentTextArrow" presStyleLbl="node1" presStyleIdx="2" presStyleCnt="6"/>
      <dgm:spPr/>
      <dgm:t>
        <a:bodyPr/>
        <a:lstStyle/>
        <a:p>
          <a:endParaRPr lang="ru-RU"/>
        </a:p>
      </dgm:t>
    </dgm:pt>
    <dgm:pt modelId="{3928BEAE-9AA1-447E-99C3-AB6291680775}" type="pres">
      <dgm:prSet presAssocID="{5B87410A-C05D-4B4B-B950-98D8719AE06C}" presName="sp" presStyleCnt="0"/>
      <dgm:spPr/>
    </dgm:pt>
    <dgm:pt modelId="{D893E60B-06A3-4A07-AEDF-2CB533B764FB}" type="pres">
      <dgm:prSet presAssocID="{E3DA315A-E6C1-42B1-A680-2F1E5AA05BF8}" presName="arrowAndChildren" presStyleCnt="0"/>
      <dgm:spPr/>
    </dgm:pt>
    <dgm:pt modelId="{AD6B744D-0113-4967-835C-41D88C587C85}" type="pres">
      <dgm:prSet presAssocID="{E3DA315A-E6C1-42B1-A680-2F1E5AA05BF8}" presName="parentTextArrow" presStyleLbl="node1" presStyleIdx="3" presStyleCnt="6"/>
      <dgm:spPr/>
      <dgm:t>
        <a:bodyPr/>
        <a:lstStyle/>
        <a:p>
          <a:endParaRPr lang="ru-RU"/>
        </a:p>
      </dgm:t>
    </dgm:pt>
    <dgm:pt modelId="{029525DB-5B1B-40D9-99C6-21C30CA0CBF3}" type="pres">
      <dgm:prSet presAssocID="{BA158B0F-042E-4CC6-8336-5846E8C114B0}" presName="sp" presStyleCnt="0"/>
      <dgm:spPr/>
    </dgm:pt>
    <dgm:pt modelId="{836E37F8-312D-4F0A-8727-5489E8365A23}" type="pres">
      <dgm:prSet presAssocID="{9F8FF3A8-45BC-4402-9B1A-547CD7371701}" presName="arrowAndChildren" presStyleCnt="0"/>
      <dgm:spPr/>
    </dgm:pt>
    <dgm:pt modelId="{76B96AA7-7513-44C9-926C-7EF36B276D25}" type="pres">
      <dgm:prSet presAssocID="{9F8FF3A8-45BC-4402-9B1A-547CD7371701}" presName="parentTextArrow" presStyleLbl="node1" presStyleIdx="4" presStyleCnt="6"/>
      <dgm:spPr/>
      <dgm:t>
        <a:bodyPr/>
        <a:lstStyle/>
        <a:p>
          <a:endParaRPr lang="ru-RU"/>
        </a:p>
      </dgm:t>
    </dgm:pt>
    <dgm:pt modelId="{FFAF2894-1AB7-45B1-A333-92B641002B57}" type="pres">
      <dgm:prSet presAssocID="{2BBA1E4B-2AEC-4F77-A620-5D4DBDC829AA}" presName="sp" presStyleCnt="0"/>
      <dgm:spPr/>
    </dgm:pt>
    <dgm:pt modelId="{765C2C96-7A67-4F74-84E8-3615B9553A07}" type="pres">
      <dgm:prSet presAssocID="{8AD3D6C8-7044-4697-9E52-F569F2553811}" presName="arrowAndChildren" presStyleCnt="0"/>
      <dgm:spPr/>
    </dgm:pt>
    <dgm:pt modelId="{D27A3870-AFA2-4C63-879D-350715C24BE5}" type="pres">
      <dgm:prSet presAssocID="{8AD3D6C8-7044-4697-9E52-F569F2553811}" presName="parentTextArrow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32957D41-F637-48FC-B28E-BD63EB011814}" type="presOf" srcId="{E3DA315A-E6C1-42B1-A680-2F1E5AA05BF8}" destId="{AD6B744D-0113-4967-835C-41D88C587C85}" srcOrd="0" destOrd="0" presId="urn:microsoft.com/office/officeart/2005/8/layout/process4"/>
    <dgm:cxn modelId="{703878E0-DBA0-4FAB-ACC1-9747AA38D627}" type="presOf" srcId="{56A302CD-0FE7-479C-A533-CB78930727A8}" destId="{E65E96A5-F1DE-4DB6-B023-373BB1C53ED8}" srcOrd="0" destOrd="0" presId="urn:microsoft.com/office/officeart/2005/8/layout/process4"/>
    <dgm:cxn modelId="{0FEF3CE9-ABCF-4531-A0A0-51DD7D9DE596}" type="presOf" srcId="{9F8FF3A8-45BC-4402-9B1A-547CD7371701}" destId="{76B96AA7-7513-44C9-926C-7EF36B276D25}" srcOrd="0" destOrd="0" presId="urn:microsoft.com/office/officeart/2005/8/layout/process4"/>
    <dgm:cxn modelId="{47DD0AA3-65C9-4DFD-8DE4-C2A6B31539B3}" type="presOf" srcId="{8AD3D6C8-7044-4697-9E52-F569F2553811}" destId="{D27A3870-AFA2-4C63-879D-350715C24BE5}" srcOrd="0" destOrd="0" presId="urn:microsoft.com/office/officeart/2005/8/layout/process4"/>
    <dgm:cxn modelId="{6A31C227-D404-4C31-9B93-8FD443CCAB29}" type="presOf" srcId="{D423530A-2BB2-49F7-8D12-8983C5A5E1CB}" destId="{EB2C52CA-E669-4C68-A6ED-48A9884ABED4}" srcOrd="0" destOrd="0" presId="urn:microsoft.com/office/officeart/2005/8/layout/process4"/>
    <dgm:cxn modelId="{85B9252C-2928-46B5-B05B-190D784F38CF}" srcId="{8825AB1C-DC4B-4DBC-8902-40A35DCA7DA3}" destId="{E3DA315A-E6C1-42B1-A680-2F1E5AA05BF8}" srcOrd="2" destOrd="0" parTransId="{A4BF1DFF-EABE-44FF-8EDC-00731D31B6FE}" sibTransId="{5B87410A-C05D-4B4B-B950-98D8719AE06C}"/>
    <dgm:cxn modelId="{52A43C6A-B784-49CA-BF34-AE79A622EDF2}" srcId="{8825AB1C-DC4B-4DBC-8902-40A35DCA7DA3}" destId="{8AD3D6C8-7044-4697-9E52-F569F2553811}" srcOrd="0" destOrd="0" parTransId="{09EFBF57-3B8E-4DD8-8F3E-FABAA3465B89}" sibTransId="{2BBA1E4B-2AEC-4F77-A620-5D4DBDC829AA}"/>
    <dgm:cxn modelId="{1D36C13E-D6FE-4DFE-8925-E7E2721F80EE}" srcId="{8825AB1C-DC4B-4DBC-8902-40A35DCA7DA3}" destId="{D41D4FA7-3552-4183-8512-E0496BA8498D}" srcOrd="3" destOrd="0" parTransId="{B8B63484-59D8-48C1-9223-0B63BC12308E}" sibTransId="{DBB25030-DDEB-4E7C-BA12-7DF524F2E3F3}"/>
    <dgm:cxn modelId="{D406A086-9F87-40D2-9673-E49DC29A57F3}" srcId="{8825AB1C-DC4B-4DBC-8902-40A35DCA7DA3}" destId="{D423530A-2BB2-49F7-8D12-8983C5A5E1CB}" srcOrd="5" destOrd="0" parTransId="{A8B69736-0DD5-47AE-860A-E87E4357794B}" sibTransId="{619C05DC-76C4-4AB1-A89B-B9137D55B5BB}"/>
    <dgm:cxn modelId="{A5633BB9-FA4F-4D92-AEC5-85C97CC188DE}" type="presOf" srcId="{8825AB1C-DC4B-4DBC-8902-40A35DCA7DA3}" destId="{6A0A4232-1048-4935-B046-F9028B5BE22B}" srcOrd="0" destOrd="0" presId="urn:microsoft.com/office/officeart/2005/8/layout/process4"/>
    <dgm:cxn modelId="{5D3026AC-F36D-40CB-A348-A98650775144}" type="presOf" srcId="{D41D4FA7-3552-4183-8512-E0496BA8498D}" destId="{AF89A3CE-606F-48F2-AEE8-A8D4F74E3BB8}" srcOrd="0" destOrd="0" presId="urn:microsoft.com/office/officeart/2005/8/layout/process4"/>
    <dgm:cxn modelId="{D5C70DFE-DD4E-438C-9C45-D846A0E7318C}" srcId="{8825AB1C-DC4B-4DBC-8902-40A35DCA7DA3}" destId="{9F8FF3A8-45BC-4402-9B1A-547CD7371701}" srcOrd="1" destOrd="0" parTransId="{7A51053F-EAC9-4AEA-AB46-31D0B8F08FDD}" sibTransId="{BA158B0F-042E-4CC6-8336-5846E8C114B0}"/>
    <dgm:cxn modelId="{0F255E4E-9C51-4DD2-8B75-0B3A4485EBAD}" srcId="{8825AB1C-DC4B-4DBC-8902-40A35DCA7DA3}" destId="{56A302CD-0FE7-479C-A533-CB78930727A8}" srcOrd="4" destOrd="0" parTransId="{300D5ED9-E1CE-4B80-8F62-C49D2BD15938}" sibTransId="{40D494FF-5F88-478E-91B6-CD0047118AFD}"/>
    <dgm:cxn modelId="{B77E0423-3A18-490C-9F9E-56D622F26EC1}" type="presParOf" srcId="{6A0A4232-1048-4935-B046-F9028B5BE22B}" destId="{8DD061D0-CCDE-4307-8FBC-F27FD512CABC}" srcOrd="0" destOrd="0" presId="urn:microsoft.com/office/officeart/2005/8/layout/process4"/>
    <dgm:cxn modelId="{3F58481A-89E6-4319-80C4-BB6E5D143333}" type="presParOf" srcId="{8DD061D0-CCDE-4307-8FBC-F27FD512CABC}" destId="{EB2C52CA-E669-4C68-A6ED-48A9884ABED4}" srcOrd="0" destOrd="0" presId="urn:microsoft.com/office/officeart/2005/8/layout/process4"/>
    <dgm:cxn modelId="{AD4360B4-3593-44C2-B280-664F844354FA}" type="presParOf" srcId="{6A0A4232-1048-4935-B046-F9028B5BE22B}" destId="{9FFACC1B-D69E-4AFD-A41E-B70FAF44999B}" srcOrd="1" destOrd="0" presId="urn:microsoft.com/office/officeart/2005/8/layout/process4"/>
    <dgm:cxn modelId="{F1DE9B8F-1F80-45EE-B254-2CA0CC8F49EA}" type="presParOf" srcId="{6A0A4232-1048-4935-B046-F9028B5BE22B}" destId="{F401BA34-BDBD-47C3-96A3-47AFC51A502A}" srcOrd="2" destOrd="0" presId="urn:microsoft.com/office/officeart/2005/8/layout/process4"/>
    <dgm:cxn modelId="{623CEAD8-1524-46FF-B124-779DDE10B71F}" type="presParOf" srcId="{F401BA34-BDBD-47C3-96A3-47AFC51A502A}" destId="{E65E96A5-F1DE-4DB6-B023-373BB1C53ED8}" srcOrd="0" destOrd="0" presId="urn:microsoft.com/office/officeart/2005/8/layout/process4"/>
    <dgm:cxn modelId="{B72E3381-F52E-4AAF-A8C8-A46BCBDE1A85}" type="presParOf" srcId="{6A0A4232-1048-4935-B046-F9028B5BE22B}" destId="{3B95093E-AB78-4F90-91BA-616D33BC7A67}" srcOrd="3" destOrd="0" presId="urn:microsoft.com/office/officeart/2005/8/layout/process4"/>
    <dgm:cxn modelId="{98D07BF1-32E5-44F8-9844-5CF229DE4F87}" type="presParOf" srcId="{6A0A4232-1048-4935-B046-F9028B5BE22B}" destId="{458C18F6-5E08-4E42-8C39-0E9A00691431}" srcOrd="4" destOrd="0" presId="urn:microsoft.com/office/officeart/2005/8/layout/process4"/>
    <dgm:cxn modelId="{26D5BCC6-415D-4F98-8B6F-D511F90E09C1}" type="presParOf" srcId="{458C18F6-5E08-4E42-8C39-0E9A00691431}" destId="{AF89A3CE-606F-48F2-AEE8-A8D4F74E3BB8}" srcOrd="0" destOrd="0" presId="urn:microsoft.com/office/officeart/2005/8/layout/process4"/>
    <dgm:cxn modelId="{A5465411-6EA7-4FA0-9BD6-28EDA32DCC68}" type="presParOf" srcId="{6A0A4232-1048-4935-B046-F9028B5BE22B}" destId="{3928BEAE-9AA1-447E-99C3-AB6291680775}" srcOrd="5" destOrd="0" presId="urn:microsoft.com/office/officeart/2005/8/layout/process4"/>
    <dgm:cxn modelId="{FD1C2921-5685-4001-B73D-A6C0A27AEEC2}" type="presParOf" srcId="{6A0A4232-1048-4935-B046-F9028B5BE22B}" destId="{D893E60B-06A3-4A07-AEDF-2CB533B764FB}" srcOrd="6" destOrd="0" presId="urn:microsoft.com/office/officeart/2005/8/layout/process4"/>
    <dgm:cxn modelId="{81D82B55-B98C-487A-AD07-CB8B61F11733}" type="presParOf" srcId="{D893E60B-06A3-4A07-AEDF-2CB533B764FB}" destId="{AD6B744D-0113-4967-835C-41D88C587C85}" srcOrd="0" destOrd="0" presId="urn:microsoft.com/office/officeart/2005/8/layout/process4"/>
    <dgm:cxn modelId="{423B6477-EE89-4B49-BBB5-8EA8FF0C447F}" type="presParOf" srcId="{6A0A4232-1048-4935-B046-F9028B5BE22B}" destId="{029525DB-5B1B-40D9-99C6-21C30CA0CBF3}" srcOrd="7" destOrd="0" presId="urn:microsoft.com/office/officeart/2005/8/layout/process4"/>
    <dgm:cxn modelId="{4C2BBB25-77C5-4E5F-B3FC-D92DF148CCC3}" type="presParOf" srcId="{6A0A4232-1048-4935-B046-F9028B5BE22B}" destId="{836E37F8-312D-4F0A-8727-5489E8365A23}" srcOrd="8" destOrd="0" presId="urn:microsoft.com/office/officeart/2005/8/layout/process4"/>
    <dgm:cxn modelId="{7251354A-9C94-4EC4-87C3-ACCE5E311BA5}" type="presParOf" srcId="{836E37F8-312D-4F0A-8727-5489E8365A23}" destId="{76B96AA7-7513-44C9-926C-7EF36B276D25}" srcOrd="0" destOrd="0" presId="urn:microsoft.com/office/officeart/2005/8/layout/process4"/>
    <dgm:cxn modelId="{5B2E7AF5-0E40-42D8-BEFA-B91FE6A8276E}" type="presParOf" srcId="{6A0A4232-1048-4935-B046-F9028B5BE22B}" destId="{FFAF2894-1AB7-45B1-A333-92B641002B57}" srcOrd="9" destOrd="0" presId="urn:microsoft.com/office/officeart/2005/8/layout/process4"/>
    <dgm:cxn modelId="{02E8EA67-C5AE-4327-9035-219DDC401B55}" type="presParOf" srcId="{6A0A4232-1048-4935-B046-F9028B5BE22B}" destId="{765C2C96-7A67-4F74-84E8-3615B9553A07}" srcOrd="10" destOrd="0" presId="urn:microsoft.com/office/officeart/2005/8/layout/process4"/>
    <dgm:cxn modelId="{4613A1A4-C813-4A25-85CB-1A87D627BFCC}" type="presParOf" srcId="{765C2C96-7A67-4F74-84E8-3615B9553A07}" destId="{D27A3870-AFA2-4C63-879D-350715C24BE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1F72498-A279-46BB-A7B3-5295E4B28C1F}" type="datetimeFigureOut">
              <a:rPr lang="ru-RU"/>
              <a:pPr>
                <a:defRPr/>
              </a:pPr>
              <a:t>30.01.2012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6E4B70D-4E61-4909-94E6-B60EE45E01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9C7AEF-951C-4603-B8E0-57670780C59B}" type="slidenum">
              <a:rPr lang="ru-RU"/>
              <a:pPr/>
              <a:t>1</a:t>
            </a:fld>
            <a:endParaRPr lang="ru-RU"/>
          </a:p>
        </p:txBody>
      </p:sp>
      <p:sp>
        <p:nvSpPr>
          <p:cNvPr id="19458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xfrm>
            <a:off x="1146175" y="687388"/>
            <a:ext cx="4570413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7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EA7E71-9C7C-424D-A63A-39B5D6DEA438}" type="slidenum">
              <a:rPr lang="ru-RU"/>
              <a:pPr/>
              <a:t>97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2895600" y="0"/>
            <a:ext cx="33528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 b="0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133600" y="473075"/>
            <a:ext cx="4878388" cy="3490913"/>
            <a:chOff x="1344" y="298"/>
            <a:chExt cx="3073" cy="2199"/>
          </a:xfrm>
        </p:grpSpPr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1344" y="1035"/>
              <a:ext cx="1019" cy="907"/>
            </a:xfrm>
            <a:custGeom>
              <a:avLst/>
              <a:gdLst/>
              <a:ahLst/>
              <a:cxnLst>
                <a:cxn ang="0">
                  <a:pos x="0" y="566"/>
                </a:cxn>
                <a:cxn ang="0">
                  <a:pos x="0" y="906"/>
                </a:cxn>
                <a:cxn ang="0">
                  <a:pos x="1014" y="283"/>
                </a:cxn>
                <a:cxn ang="0">
                  <a:pos x="1018" y="307"/>
                </a:cxn>
                <a:cxn ang="0">
                  <a:pos x="869" y="0"/>
                </a:cxn>
                <a:cxn ang="0">
                  <a:pos x="0" y="566"/>
                </a:cxn>
              </a:cxnLst>
              <a:rect l="0" t="0" r="r" b="b"/>
              <a:pathLst>
                <a:path w="1019" h="907">
                  <a:moveTo>
                    <a:pt x="0" y="566"/>
                  </a:moveTo>
                  <a:lnTo>
                    <a:pt x="0" y="906"/>
                  </a:lnTo>
                  <a:lnTo>
                    <a:pt x="1014" y="283"/>
                  </a:lnTo>
                  <a:lnTo>
                    <a:pt x="1018" y="307"/>
                  </a:lnTo>
                  <a:lnTo>
                    <a:pt x="869" y="0"/>
                  </a:lnTo>
                  <a:lnTo>
                    <a:pt x="0" y="566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3398" y="1035"/>
              <a:ext cx="1019" cy="907"/>
            </a:xfrm>
            <a:custGeom>
              <a:avLst/>
              <a:gdLst/>
              <a:ahLst/>
              <a:cxnLst>
                <a:cxn ang="0">
                  <a:pos x="1018" y="566"/>
                </a:cxn>
                <a:cxn ang="0">
                  <a:pos x="1018" y="906"/>
                </a:cxn>
                <a:cxn ang="0">
                  <a:pos x="3" y="283"/>
                </a:cxn>
                <a:cxn ang="0">
                  <a:pos x="0" y="307"/>
                </a:cxn>
                <a:cxn ang="0">
                  <a:pos x="148" y="0"/>
                </a:cxn>
                <a:cxn ang="0">
                  <a:pos x="1018" y="566"/>
                </a:cxn>
              </a:cxnLst>
              <a:rect l="0" t="0" r="r" b="b"/>
              <a:pathLst>
                <a:path w="1019" h="907">
                  <a:moveTo>
                    <a:pt x="1018" y="566"/>
                  </a:moveTo>
                  <a:lnTo>
                    <a:pt x="1018" y="906"/>
                  </a:lnTo>
                  <a:lnTo>
                    <a:pt x="3" y="283"/>
                  </a:lnTo>
                  <a:lnTo>
                    <a:pt x="0" y="307"/>
                  </a:lnTo>
                  <a:lnTo>
                    <a:pt x="148" y="0"/>
                  </a:lnTo>
                  <a:lnTo>
                    <a:pt x="1018" y="566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1571" y="298"/>
              <a:ext cx="2632" cy="2199"/>
              <a:chOff x="1571" y="298"/>
              <a:chExt cx="2632" cy="2199"/>
            </a:xfrm>
          </p:grpSpPr>
          <p:sp>
            <p:nvSpPr>
              <p:cNvPr id="10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71" y="298"/>
                <a:ext cx="2631" cy="2198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1571" y="298"/>
                <a:ext cx="1316" cy="2199"/>
              </a:xfrm>
              <a:custGeom>
                <a:avLst/>
                <a:gdLst/>
                <a:ahLst/>
                <a:cxnLst>
                  <a:cxn ang="0">
                    <a:pos x="1315" y="2198"/>
                  </a:cxn>
                  <a:cxn ang="0">
                    <a:pos x="1315" y="1815"/>
                  </a:cxn>
                  <a:cxn ang="0">
                    <a:pos x="409" y="214"/>
                  </a:cxn>
                  <a:cxn ang="0">
                    <a:pos x="0" y="0"/>
                  </a:cxn>
                  <a:cxn ang="0">
                    <a:pos x="1315" y="2198"/>
                  </a:cxn>
                </a:cxnLst>
                <a:rect l="0" t="0" r="r" b="b"/>
                <a:pathLst>
                  <a:path w="1316" h="2199">
                    <a:moveTo>
                      <a:pt x="1315" y="2198"/>
                    </a:moveTo>
                    <a:lnTo>
                      <a:pt x="1315" y="1815"/>
                    </a:lnTo>
                    <a:lnTo>
                      <a:pt x="409" y="214"/>
                    </a:lnTo>
                    <a:lnTo>
                      <a:pt x="0" y="0"/>
                    </a:lnTo>
                    <a:lnTo>
                      <a:pt x="1315" y="2198"/>
                    </a:lnTo>
                  </a:path>
                </a:pathLst>
              </a:custGeom>
              <a:solidFill>
                <a:srgbClr val="002010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1571" y="298"/>
                <a:ext cx="2632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09" y="216"/>
                  </a:cxn>
                  <a:cxn ang="0">
                    <a:pos x="2279" y="216"/>
                  </a:cxn>
                  <a:cxn ang="0">
                    <a:pos x="2631" y="0"/>
                  </a:cxn>
                  <a:cxn ang="0">
                    <a:pos x="0" y="0"/>
                  </a:cxn>
                </a:cxnLst>
                <a:rect l="0" t="0" r="r" b="b"/>
                <a:pathLst>
                  <a:path w="2632" h="217">
                    <a:moveTo>
                      <a:pt x="0" y="0"/>
                    </a:moveTo>
                    <a:lnTo>
                      <a:pt x="409" y="216"/>
                    </a:lnTo>
                    <a:lnTo>
                      <a:pt x="2279" y="216"/>
                    </a:lnTo>
                    <a:lnTo>
                      <a:pt x="263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2886" y="298"/>
                <a:ext cx="1317" cy="2199"/>
              </a:xfrm>
              <a:custGeom>
                <a:avLst/>
                <a:gdLst/>
                <a:ahLst/>
                <a:cxnLst>
                  <a:cxn ang="0">
                    <a:pos x="0" y="2198"/>
                  </a:cxn>
                  <a:cxn ang="0">
                    <a:pos x="0" y="1815"/>
                  </a:cxn>
                  <a:cxn ang="0">
                    <a:pos x="906" y="214"/>
                  </a:cxn>
                  <a:cxn ang="0">
                    <a:pos x="1316" y="0"/>
                  </a:cxn>
                  <a:cxn ang="0">
                    <a:pos x="0" y="2198"/>
                  </a:cxn>
                </a:cxnLst>
                <a:rect l="0" t="0" r="r" b="b"/>
                <a:pathLst>
                  <a:path w="1317" h="2199">
                    <a:moveTo>
                      <a:pt x="0" y="2198"/>
                    </a:moveTo>
                    <a:lnTo>
                      <a:pt x="0" y="1815"/>
                    </a:lnTo>
                    <a:lnTo>
                      <a:pt x="906" y="214"/>
                    </a:lnTo>
                    <a:lnTo>
                      <a:pt x="1316" y="0"/>
                    </a:lnTo>
                    <a:lnTo>
                      <a:pt x="0" y="2198"/>
                    </a:lnTo>
                  </a:path>
                </a:pathLst>
              </a:custGeom>
              <a:solidFill>
                <a:srgbClr val="006633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1344" y="1631"/>
              <a:ext cx="3069" cy="31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862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410200"/>
            <a:ext cx="6400800" cy="1295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Правка образца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CA53C-6880-40C8-A07C-29727CE051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72485-04AF-420E-9DAB-FFC292BDBC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228600"/>
            <a:ext cx="2081212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1988" y="228600"/>
            <a:ext cx="60960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6F2D7-EE77-487A-9991-590C5052BF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086600" cy="1447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61988" y="1905000"/>
            <a:ext cx="77724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B0135-52D2-472E-834A-034C16C89F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61988" y="228600"/>
            <a:ext cx="8329612" cy="579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0A715-015C-452E-966E-95E44D5D7D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086600" cy="1447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24388" y="19050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24388" y="40386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21975-F2A1-4BB3-AC6E-767E83CF6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086600" cy="1447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4388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71D98-2C2C-45E9-8585-F8F004CFC2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9EC59-AC3B-4C7A-A1FA-22EE3A4010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691A0-C687-4709-89C2-DC690C86E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43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33EDE-F48D-4807-B7A0-F2E68BBAC9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F3E5E-A43D-40AA-B8C0-54EEA0E42C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634DD-04A4-41B4-9E8E-93D5116324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2D730-9A69-4995-8BD1-4DA37BBD5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A800D-732C-4346-87FF-4D21142B2F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9D37F-95FF-4B65-8954-834E0D9EB7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hidden">
          <a:xfrm>
            <a:off x="0" y="0"/>
            <a:ext cx="17526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 b="0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152400" y="374650"/>
            <a:ext cx="1525588" cy="1227138"/>
            <a:chOff x="96" y="236"/>
            <a:chExt cx="961" cy="773"/>
          </a:xfrm>
        </p:grpSpPr>
        <p:sp>
          <p:nvSpPr>
            <p:cNvPr id="4100" name="Freeform 4"/>
            <p:cNvSpPr>
              <a:spLocks/>
            </p:cNvSpPr>
            <p:nvPr/>
          </p:nvSpPr>
          <p:spPr bwMode="auto">
            <a:xfrm>
              <a:off x="738" y="495"/>
              <a:ext cx="319" cy="319"/>
            </a:xfrm>
            <a:custGeom>
              <a:avLst/>
              <a:gdLst/>
              <a:ahLst/>
              <a:cxnLst>
                <a:cxn ang="0">
                  <a:pos x="318" y="198"/>
                </a:cxn>
                <a:cxn ang="0">
                  <a:pos x="318" y="318"/>
                </a:cxn>
                <a:cxn ang="0">
                  <a:pos x="1" y="99"/>
                </a:cxn>
                <a:cxn ang="0">
                  <a:pos x="0" y="108"/>
                </a:cxn>
                <a:cxn ang="0">
                  <a:pos x="46" y="0"/>
                </a:cxn>
                <a:cxn ang="0">
                  <a:pos x="318" y="198"/>
                </a:cxn>
              </a:cxnLst>
              <a:rect l="0" t="0" r="r" b="b"/>
              <a:pathLst>
                <a:path w="319" h="319">
                  <a:moveTo>
                    <a:pt x="318" y="198"/>
                  </a:moveTo>
                  <a:lnTo>
                    <a:pt x="318" y="318"/>
                  </a:lnTo>
                  <a:lnTo>
                    <a:pt x="1" y="99"/>
                  </a:lnTo>
                  <a:lnTo>
                    <a:pt x="0" y="108"/>
                  </a:lnTo>
                  <a:lnTo>
                    <a:pt x="46" y="0"/>
                  </a:lnTo>
                  <a:lnTo>
                    <a:pt x="318" y="198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auto">
            <a:xfrm>
              <a:off x="96" y="495"/>
              <a:ext cx="319" cy="319"/>
            </a:xfrm>
            <a:custGeom>
              <a:avLst/>
              <a:gdLst/>
              <a:ahLst/>
              <a:cxnLst>
                <a:cxn ang="0">
                  <a:pos x="0" y="198"/>
                </a:cxn>
                <a:cxn ang="0">
                  <a:pos x="0" y="318"/>
                </a:cxn>
                <a:cxn ang="0">
                  <a:pos x="316" y="99"/>
                </a:cxn>
                <a:cxn ang="0">
                  <a:pos x="318" y="108"/>
                </a:cxn>
                <a:cxn ang="0">
                  <a:pos x="271" y="0"/>
                </a:cxn>
                <a:cxn ang="0">
                  <a:pos x="0" y="198"/>
                </a:cxn>
              </a:cxnLst>
              <a:rect l="0" t="0" r="r" b="b"/>
              <a:pathLst>
                <a:path w="319" h="319">
                  <a:moveTo>
                    <a:pt x="0" y="198"/>
                  </a:moveTo>
                  <a:lnTo>
                    <a:pt x="0" y="318"/>
                  </a:lnTo>
                  <a:lnTo>
                    <a:pt x="316" y="99"/>
                  </a:lnTo>
                  <a:lnTo>
                    <a:pt x="318" y="108"/>
                  </a:lnTo>
                  <a:lnTo>
                    <a:pt x="271" y="0"/>
                  </a:lnTo>
                  <a:lnTo>
                    <a:pt x="0" y="198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152" y="236"/>
              <a:ext cx="823" cy="773"/>
              <a:chOff x="152" y="236"/>
              <a:chExt cx="823" cy="773"/>
            </a:xfrm>
          </p:grpSpPr>
          <p:sp>
            <p:nvSpPr>
              <p:cNvPr id="4103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2" y="236"/>
                <a:ext cx="822" cy="772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17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auto">
              <a:xfrm>
                <a:off x="152" y="236"/>
                <a:ext cx="412" cy="773"/>
              </a:xfrm>
              <a:custGeom>
                <a:avLst/>
                <a:gdLst/>
                <a:ahLst/>
                <a:cxnLst>
                  <a:cxn ang="0">
                    <a:pos x="411" y="772"/>
                  </a:cxn>
                  <a:cxn ang="0">
                    <a:pos x="411" y="637"/>
                  </a:cxn>
                  <a:cxn ang="0">
                    <a:pos x="127" y="75"/>
                  </a:cxn>
                  <a:cxn ang="0">
                    <a:pos x="0" y="0"/>
                  </a:cxn>
                  <a:cxn ang="0">
                    <a:pos x="411" y="772"/>
                  </a:cxn>
                </a:cxnLst>
                <a:rect l="0" t="0" r="r" b="b"/>
                <a:pathLst>
                  <a:path w="412" h="773">
                    <a:moveTo>
                      <a:pt x="411" y="772"/>
                    </a:moveTo>
                    <a:lnTo>
                      <a:pt x="411" y="637"/>
                    </a:lnTo>
                    <a:lnTo>
                      <a:pt x="127" y="75"/>
                    </a:lnTo>
                    <a:lnTo>
                      <a:pt x="0" y="0"/>
                    </a:lnTo>
                    <a:lnTo>
                      <a:pt x="411" y="772"/>
                    </a:lnTo>
                  </a:path>
                </a:pathLst>
              </a:custGeom>
              <a:solidFill>
                <a:srgbClr val="002010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auto">
              <a:xfrm>
                <a:off x="152" y="236"/>
                <a:ext cx="823" cy="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7" y="76"/>
                  </a:cxn>
                  <a:cxn ang="0">
                    <a:pos x="712" y="76"/>
                  </a:cxn>
                  <a:cxn ang="0">
                    <a:pos x="822" y="0"/>
                  </a:cxn>
                  <a:cxn ang="0">
                    <a:pos x="0" y="0"/>
                  </a:cxn>
                </a:cxnLst>
                <a:rect l="0" t="0" r="r" b="b"/>
                <a:pathLst>
                  <a:path w="823" h="77">
                    <a:moveTo>
                      <a:pt x="0" y="0"/>
                    </a:moveTo>
                    <a:lnTo>
                      <a:pt x="127" y="76"/>
                    </a:lnTo>
                    <a:lnTo>
                      <a:pt x="712" y="76"/>
                    </a:lnTo>
                    <a:lnTo>
                      <a:pt x="82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auto">
              <a:xfrm>
                <a:off x="563" y="236"/>
                <a:ext cx="412" cy="773"/>
              </a:xfrm>
              <a:custGeom>
                <a:avLst/>
                <a:gdLst/>
                <a:ahLst/>
                <a:cxnLst>
                  <a:cxn ang="0">
                    <a:pos x="0" y="772"/>
                  </a:cxn>
                  <a:cxn ang="0">
                    <a:pos x="0" y="637"/>
                  </a:cxn>
                  <a:cxn ang="0">
                    <a:pos x="283" y="75"/>
                  </a:cxn>
                  <a:cxn ang="0">
                    <a:pos x="411" y="0"/>
                  </a:cxn>
                  <a:cxn ang="0">
                    <a:pos x="0" y="772"/>
                  </a:cxn>
                </a:cxnLst>
                <a:rect l="0" t="0" r="r" b="b"/>
                <a:pathLst>
                  <a:path w="412" h="773">
                    <a:moveTo>
                      <a:pt x="0" y="772"/>
                    </a:moveTo>
                    <a:lnTo>
                      <a:pt x="0" y="637"/>
                    </a:lnTo>
                    <a:lnTo>
                      <a:pt x="283" y="75"/>
                    </a:lnTo>
                    <a:lnTo>
                      <a:pt x="411" y="0"/>
                    </a:lnTo>
                    <a:lnTo>
                      <a:pt x="0" y="772"/>
                    </a:lnTo>
                  </a:path>
                </a:pathLst>
              </a:custGeom>
              <a:solidFill>
                <a:srgbClr val="006633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96" y="704"/>
              <a:ext cx="959" cy="10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7086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9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 b="0"/>
            </a:lvl1pPr>
          </a:lstStyle>
          <a:p>
            <a:pPr>
              <a:defRPr/>
            </a:pPr>
            <a:fld id="{76240482-395A-459C-AB5C-9832B35470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  <p:sldLayoutId id="2147483654" r:id="rId12"/>
    <p:sldLayoutId id="2147483653" r:id="rId13"/>
    <p:sldLayoutId id="2147483652" r:id="rId14"/>
    <p:sldLayoutId id="2147483651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Ú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../../&#1051;&#1077;&#1082;&#1094;&#1080;&#1080;%202009/&#1057;&#1083;&#1072;&#1081;&#1076;&#1099;%20&#1060;&#1055;/&#1058;&#1077;&#1084;&#1072;1/&#1058;&#1077;&#1086;&#1088;&#1054;&#1089;&#1085;&#1086;&#1074;&#1099;/&#1057;&#1083;&#1072;&#1081;&#1076;&#1099;/&#1058;&#1077;&#1084;&#1072;1/101.pp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0.bin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2">
            <a:hlinkClick r:id="rId3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358775" y="1822450"/>
            <a:ext cx="8497888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7188" indent="-357188" algn="ctr">
              <a:spcBef>
                <a:spcPct val="100000"/>
              </a:spcBef>
            </a:pPr>
            <a:r>
              <a:rPr lang="ru-RU" sz="2800">
                <a:solidFill>
                  <a:srgbClr val="FF9900"/>
                </a:solidFill>
              </a:rPr>
              <a:t>И.В. Булава</a:t>
            </a:r>
            <a:endParaRPr lang="en-US" sz="2800">
              <a:solidFill>
                <a:srgbClr val="FF9900"/>
              </a:solidFill>
            </a:endParaRPr>
          </a:p>
          <a:p>
            <a:pPr marL="357188" indent="-357188" algn="ctr">
              <a:lnSpc>
                <a:spcPct val="70000"/>
              </a:lnSpc>
              <a:spcBef>
                <a:spcPct val="60000"/>
              </a:spcBef>
            </a:pPr>
            <a:r>
              <a:rPr lang="ru-RU" sz="3200">
                <a:solidFill>
                  <a:srgbClr val="FF9900"/>
                </a:solidFill>
              </a:rPr>
              <a:t>БИЗНЕС-ПЛАНИРОВАНИЕ</a:t>
            </a:r>
          </a:p>
          <a:p>
            <a:pPr marL="357188" indent="-357188" algn="ctr">
              <a:lnSpc>
                <a:spcPct val="70000"/>
              </a:lnSpc>
              <a:spcBef>
                <a:spcPct val="60000"/>
              </a:spcBef>
            </a:pPr>
            <a:endParaRPr lang="ru-RU" sz="3200" u="sng">
              <a:solidFill>
                <a:srgbClr val="FF9900"/>
              </a:solidFill>
            </a:endParaRPr>
          </a:p>
          <a:p>
            <a:pPr marL="357188" indent="-357188" algn="ctr">
              <a:lnSpc>
                <a:spcPct val="70000"/>
              </a:lnSpc>
              <a:spcBef>
                <a:spcPct val="50000"/>
              </a:spcBef>
            </a:pPr>
            <a:endParaRPr lang="ru-RU"/>
          </a:p>
          <a:p>
            <a:pPr marL="357188" indent="-357188" algn="ctr">
              <a:lnSpc>
                <a:spcPct val="70000"/>
              </a:lnSpc>
              <a:spcBef>
                <a:spcPct val="50000"/>
              </a:spcBef>
            </a:pPr>
            <a:endParaRPr lang="ru-RU"/>
          </a:p>
          <a:p>
            <a:pPr marL="357188" indent="-357188" algn="ctr">
              <a:lnSpc>
                <a:spcPct val="70000"/>
              </a:lnSpc>
              <a:spcBef>
                <a:spcPct val="50000"/>
              </a:spcBef>
            </a:pPr>
            <a:endParaRPr lang="ru-RU"/>
          </a:p>
          <a:p>
            <a:pPr marL="357188" indent="-357188" algn="ctr">
              <a:lnSpc>
                <a:spcPct val="70000"/>
              </a:lnSpc>
              <a:spcBef>
                <a:spcPct val="50000"/>
              </a:spcBef>
            </a:pPr>
            <a:endParaRPr lang="ru-RU"/>
          </a:p>
          <a:p>
            <a:pPr marL="357188" indent="-357188" algn="ctr">
              <a:lnSpc>
                <a:spcPct val="70000"/>
              </a:lnSpc>
              <a:spcBef>
                <a:spcPct val="50000"/>
              </a:spcBef>
            </a:pPr>
            <a:endParaRPr lang="ru-RU"/>
          </a:p>
          <a:p>
            <a:pPr marL="357188" indent="-357188" algn="ctr">
              <a:lnSpc>
                <a:spcPct val="70000"/>
              </a:lnSpc>
              <a:spcBef>
                <a:spcPct val="50000"/>
              </a:spcBef>
            </a:pPr>
            <a:endParaRPr lang="en-US"/>
          </a:p>
          <a:p>
            <a:pPr marL="357188" indent="-357188" algn="ctr">
              <a:lnSpc>
                <a:spcPct val="70000"/>
              </a:lnSpc>
              <a:spcBef>
                <a:spcPct val="50000"/>
              </a:spcBef>
            </a:pPr>
            <a:endParaRPr lang="ru-RU">
              <a:solidFill>
                <a:schemeClr val="tx2"/>
              </a:solidFill>
            </a:endParaRPr>
          </a:p>
          <a:p>
            <a:pPr marL="357188" indent="-357188">
              <a:lnSpc>
                <a:spcPct val="70000"/>
              </a:lnSpc>
              <a:spcBef>
                <a:spcPct val="50000"/>
              </a:spcBef>
            </a:pPr>
            <a:endParaRPr lang="ru-RU">
              <a:solidFill>
                <a:schemeClr val="tx2"/>
              </a:solidFill>
            </a:endParaRPr>
          </a:p>
          <a:p>
            <a:pPr marL="357188" indent="-357188" algn="ctr">
              <a:lnSpc>
                <a:spcPct val="70000"/>
              </a:lnSpc>
              <a:spcBef>
                <a:spcPct val="100000"/>
              </a:spcBef>
            </a:pPr>
            <a:r>
              <a:rPr lang="ru-RU">
                <a:solidFill>
                  <a:srgbClr val="FF9900"/>
                </a:solidFill>
              </a:rPr>
              <a:t>МОСКВА - 201</a:t>
            </a:r>
            <a:r>
              <a:rPr lang="en-US">
                <a:solidFill>
                  <a:srgbClr val="FF9900"/>
                </a:solidFill>
              </a:rPr>
              <a:t>1</a:t>
            </a:r>
            <a:endParaRPr lang="ru-RU">
              <a:solidFill>
                <a:srgbClr val="FF9900"/>
              </a:solidFill>
            </a:endParaRPr>
          </a:p>
        </p:txBody>
      </p:sp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611188" y="115888"/>
            <a:ext cx="842486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3" algn="ctr"/>
            <a:r>
              <a:rPr lang="ru-RU" sz="1200">
                <a:solidFill>
                  <a:srgbClr val="FF9900"/>
                </a:solidFill>
              </a:rPr>
              <a:t>Федеральное государственное образовательное бюджетное учреждение</a:t>
            </a:r>
          </a:p>
          <a:p>
            <a:pPr lvl="3" algn="ctr"/>
            <a:r>
              <a:rPr lang="ru-RU" sz="1200">
                <a:solidFill>
                  <a:srgbClr val="FF9900"/>
                </a:solidFill>
              </a:rPr>
              <a:t>высшего профессионального образования</a:t>
            </a:r>
          </a:p>
          <a:p>
            <a:pPr lvl="3" algn="ctr"/>
            <a:r>
              <a:rPr lang="ru-RU">
                <a:solidFill>
                  <a:srgbClr val="FF9900"/>
                </a:solidFill>
              </a:rPr>
              <a:t>ФИНАНСОВЫЙ УНИВЕРСИТЕТ ПРИ  ПРАВИТЕЛЬСТВЕ </a:t>
            </a:r>
            <a:br>
              <a:rPr lang="ru-RU">
                <a:solidFill>
                  <a:srgbClr val="FF9900"/>
                </a:solidFill>
              </a:rPr>
            </a:br>
            <a:r>
              <a:rPr lang="ru-RU">
                <a:solidFill>
                  <a:srgbClr val="FF9900"/>
                </a:solidFill>
              </a:rPr>
              <a:t>РОССИЙСКОЙ ФЕДЕРАЦИИ</a:t>
            </a:r>
          </a:p>
          <a:p>
            <a:pPr lvl="3" algn="r"/>
            <a:endParaRPr lang="ru-RU"/>
          </a:p>
          <a:p>
            <a:pPr lvl="3"/>
            <a:r>
              <a:rPr lang="ru-RU">
                <a:solidFill>
                  <a:srgbClr val="FF9900"/>
                </a:solidFill>
              </a:rPr>
              <a:t>                               Кафедра «Финансовый менеджмент»</a:t>
            </a:r>
            <a:r>
              <a:rPr lang="ru-RU"/>
              <a:t> </a:t>
            </a:r>
          </a:p>
        </p:txBody>
      </p:sp>
      <p:sp>
        <p:nvSpPr>
          <p:cNvPr id="18435" name="Line 4"/>
          <p:cNvSpPr>
            <a:spLocks noChangeShapeType="1"/>
          </p:cNvSpPr>
          <p:nvPr/>
        </p:nvSpPr>
        <p:spPr bwMode="auto">
          <a:xfrm flipV="1">
            <a:off x="2408238" y="1125538"/>
            <a:ext cx="6196012" cy="1587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8436" name="Picture 6" descr="F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3048000"/>
            <a:ext cx="5421313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логотип_цветн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188913"/>
            <a:ext cx="1957387" cy="1828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7086600" cy="965200"/>
          </a:xfrm>
        </p:spPr>
        <p:txBody>
          <a:bodyPr/>
          <a:lstStyle/>
          <a:p>
            <a:pPr eaLnBrk="1" hangingPunct="1"/>
            <a:r>
              <a:rPr lang="ru-RU" sz="2400" b="1" i="1" smtClean="0"/>
              <a:t>Стратегическое планирование требует </a:t>
            </a:r>
            <a:r>
              <a:rPr lang="ru-RU" sz="2400" smtClean="0"/>
              <a:t>соблюдения </a:t>
            </a:r>
            <a:r>
              <a:rPr lang="ru-RU" sz="2400" b="1" i="1" smtClean="0"/>
              <a:t>трех основных условий</a:t>
            </a:r>
            <a:r>
              <a:rPr lang="ru-RU" sz="2400" smtClean="0"/>
              <a:t> </a:t>
            </a:r>
          </a:p>
        </p:txBody>
      </p:sp>
      <p:sp>
        <p:nvSpPr>
          <p:cNvPr id="155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4550" y="1030288"/>
            <a:ext cx="7772400" cy="3303587"/>
          </a:xfrm>
          <a:ln>
            <a:solidFill>
              <a:schemeClr val="tx2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b="1" smtClean="0"/>
              <a:t>1.  Управление компанией строится на принципах управления инвестиционным портфелем.</a:t>
            </a:r>
            <a:r>
              <a:rPr lang="ru-RU" sz="2800" smtClean="0"/>
              <a:t> </a:t>
            </a:r>
            <a:endParaRPr lang="ru-RU" sz="2800" b="1" smtClean="0"/>
          </a:p>
          <a:p>
            <a:pPr eaLnBrk="1" hangingPunct="1">
              <a:lnSpc>
                <a:spcPct val="80000"/>
              </a:lnSpc>
            </a:pPr>
            <a:r>
              <a:rPr lang="ru-RU" sz="2800" b="1" smtClean="0"/>
              <a:t>2.  Тщательная оценка перспектив каждого вида деятельности, изучения показателей рыночного роста и позиции компании на кон­кретном рынке.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/>
              <a:t>3.  Стратегия.</a:t>
            </a:r>
            <a:r>
              <a:rPr lang="ru-RU" sz="2800" smtClean="0"/>
              <a:t> </a:t>
            </a:r>
            <a:endParaRPr lang="ru-RU" sz="2800" b="1" smtClean="0"/>
          </a:p>
        </p:txBody>
      </p:sp>
      <p:sp>
        <p:nvSpPr>
          <p:cNvPr id="155651" name="Text Box 4"/>
          <p:cNvSpPr txBox="1">
            <a:spLocks noChangeArrowheads="1"/>
          </p:cNvSpPr>
          <p:nvPr/>
        </p:nvSpPr>
        <p:spPr bwMode="auto">
          <a:xfrm>
            <a:off x="261938" y="4676775"/>
            <a:ext cx="8412162" cy="17494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/>
              <a:t>Стратегическое планирование</a:t>
            </a:r>
            <a:r>
              <a:rPr lang="ru-RU"/>
              <a:t> — это процесс, предполагающий сбор и обработку информации для постановки стратегических целей, выработки стратегии, разработки планов достижения целей и способов повышения эффективности бизнеса, предназначенный для согласования требований внешнего окружения с возможностями компании. Цель этого процесса — обеспечить успех компании в долгосроч­ной перспективе.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i="1" smtClean="0"/>
              <a:t>Методы оценки экономической эффективности проекта</a:t>
            </a:r>
            <a:r>
              <a:rPr lang="ru-RU" sz="3600" smtClean="0"/>
              <a:t/>
            </a:r>
            <a:br>
              <a:rPr lang="ru-RU" sz="3600" smtClean="0"/>
            </a:br>
            <a:endParaRPr lang="ru-RU" sz="3600" smtClean="0"/>
          </a:p>
        </p:txBody>
      </p:sp>
      <p:sp>
        <p:nvSpPr>
          <p:cNvPr id="248834" name="Содержимое 2"/>
          <p:cNvSpPr>
            <a:spLocks noGrp="1"/>
          </p:cNvSpPr>
          <p:nvPr>
            <p:ph idx="1"/>
          </p:nvPr>
        </p:nvSpPr>
        <p:spPr>
          <a:xfrm>
            <a:off x="661988" y="1905000"/>
            <a:ext cx="7772400" cy="4668838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FFFF00"/>
                </a:solidFill>
              </a:rPr>
              <a:t>1.  Статические методы, не учитывающие разную ценность денег во времени, в числе которых: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smtClean="0"/>
              <a:t>•   простой срок окупаемости РВР (</a:t>
            </a:r>
            <a:r>
              <a:rPr lang="en-US" sz="2000" smtClean="0"/>
              <a:t>Payback Period</a:t>
            </a:r>
            <a:r>
              <a:rPr lang="ru-RU" sz="2000" smtClean="0"/>
              <a:t>);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/>
              <a:t>•   </a:t>
            </a:r>
            <a:r>
              <a:rPr lang="ru-RU" sz="2000" smtClean="0"/>
              <a:t>бухгалтерская норма доходности</a:t>
            </a:r>
            <a:r>
              <a:rPr lang="en-US" sz="2000" smtClean="0"/>
              <a:t> ARR (Accounting Rate of Return).</a:t>
            </a:r>
            <a:endParaRPr lang="ru-RU" sz="2000" smtClean="0"/>
          </a:p>
          <a:p>
            <a:pPr eaLnBrk="1" hangingPunct="1"/>
            <a:r>
              <a:rPr lang="ru-RU" sz="2000" smtClean="0"/>
              <a:t>2. </a:t>
            </a:r>
            <a:r>
              <a:rPr lang="ru-RU" sz="2000" b="1" smtClean="0">
                <a:solidFill>
                  <a:srgbClr val="FFFF00"/>
                </a:solidFill>
              </a:rPr>
              <a:t>Динамические методы, основанные на дисконтировании денежного потока, что позволяет учесть разную ценность денег во времени. </a:t>
            </a:r>
            <a:r>
              <a:rPr lang="ru-RU" sz="2000" smtClean="0"/>
              <a:t>К ним относятся: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smtClean="0"/>
              <a:t>•   дисконтированный срок окупаемости </a:t>
            </a:r>
            <a:r>
              <a:rPr lang="en-US" sz="2000" smtClean="0"/>
              <a:t>DPBP</a:t>
            </a:r>
            <a:r>
              <a:rPr lang="ru-RU" sz="2000" smtClean="0"/>
              <a:t> (</a:t>
            </a:r>
            <a:r>
              <a:rPr lang="en-US" sz="2000" smtClean="0"/>
              <a:t>Discounted Payback Period</a:t>
            </a:r>
            <a:r>
              <a:rPr lang="ru-RU" sz="2000" smtClean="0"/>
              <a:t>);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smtClean="0"/>
              <a:t>•   чистая приведенная стоимость </a:t>
            </a:r>
            <a:r>
              <a:rPr lang="en-US" sz="2000" smtClean="0"/>
              <a:t>NPV</a:t>
            </a:r>
            <a:r>
              <a:rPr lang="ru-RU" sz="2000" smtClean="0"/>
              <a:t> (</a:t>
            </a:r>
            <a:r>
              <a:rPr lang="en-US" sz="2000" smtClean="0"/>
              <a:t>Net Present Value</a:t>
            </a:r>
            <a:r>
              <a:rPr lang="ru-RU" sz="2000" smtClean="0"/>
              <a:t>);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/>
              <a:t>•   </a:t>
            </a:r>
            <a:r>
              <a:rPr lang="ru-RU" sz="2000" smtClean="0"/>
              <a:t>внутренняя норма доходности</a:t>
            </a:r>
            <a:r>
              <a:rPr lang="en-US" sz="2000" smtClean="0"/>
              <a:t> IRR (Internal Rate of Return);</a:t>
            </a:r>
            <a:endParaRPr lang="ru-RU" sz="20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/>
              <a:t>•   </a:t>
            </a:r>
            <a:r>
              <a:rPr lang="ru-RU" sz="2000" smtClean="0"/>
              <a:t>индекс прибыльности</a:t>
            </a:r>
            <a:r>
              <a:rPr lang="en-US" sz="2000" smtClean="0"/>
              <a:t> PI (Profitability Index).</a:t>
            </a:r>
            <a:endParaRPr lang="ru-RU" sz="2000" smtClean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 bwMode="auto">
          <a:xfrm>
            <a:off x="2194560" y="1473200"/>
            <a:ext cx="4307840" cy="9245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8118" name="Заголовок 1"/>
          <p:cNvSpPr>
            <a:spLocks noGrp="1"/>
          </p:cNvSpPr>
          <p:nvPr>
            <p:ph type="title"/>
          </p:nvPr>
        </p:nvSpPr>
        <p:spPr>
          <a:xfrm>
            <a:off x="1905000" y="0"/>
            <a:ext cx="7086600" cy="1447800"/>
          </a:xfrm>
        </p:spPr>
        <p:txBody>
          <a:bodyPr/>
          <a:lstStyle/>
          <a:p>
            <a:pPr algn="ctr" eaLnBrk="1" hangingPunct="1"/>
            <a:r>
              <a:rPr lang="ru-RU" sz="3200" b="1" smtClean="0"/>
              <a:t>Простой срок окупаемости РВР (</a:t>
            </a:r>
            <a:r>
              <a:rPr lang="en-US" sz="3200" b="1" smtClean="0"/>
              <a:t>Payback Period</a:t>
            </a:r>
            <a:r>
              <a:rPr lang="ru-RU" sz="3200" b="1" smtClean="0"/>
              <a:t>). </a:t>
            </a:r>
          </a:p>
        </p:txBody>
      </p:sp>
      <p:grpSp>
        <p:nvGrpSpPr>
          <p:cNvPr id="218119" name="Группа 25"/>
          <p:cNvGrpSpPr>
            <a:grpSpLocks/>
          </p:cNvGrpSpPr>
          <p:nvPr/>
        </p:nvGrpSpPr>
        <p:grpSpPr bwMode="auto">
          <a:xfrm>
            <a:off x="0" y="1584325"/>
            <a:ext cx="9144000" cy="4992688"/>
            <a:chOff x="0" y="1584960"/>
            <a:chExt cx="9144000" cy="4992132"/>
          </a:xfrm>
        </p:grpSpPr>
        <p:cxnSp>
          <p:nvCxnSpPr>
            <p:cNvPr id="218120" name="Прямая со стрелкой 5"/>
            <p:cNvCxnSpPr>
              <a:cxnSpLocks noChangeShapeType="1"/>
            </p:cNvCxnSpPr>
            <p:nvPr/>
          </p:nvCxnSpPr>
          <p:spPr bwMode="auto">
            <a:xfrm rot="5400000">
              <a:off x="-1706880" y="3769360"/>
              <a:ext cx="4419600" cy="50800"/>
            </a:xfrm>
            <a:prstGeom prst="straightConnector1">
              <a:avLst/>
            </a:prstGeom>
            <a:noFill/>
            <a:ln w="25400" cap="sq" algn="ctr">
              <a:solidFill>
                <a:schemeClr val="tx1"/>
              </a:solidFill>
              <a:round/>
              <a:headEnd type="stealth" w="med" len="med"/>
              <a:tailEnd type="oval" w="med" len="med"/>
            </a:ln>
          </p:spPr>
        </p:cxnSp>
        <p:cxnSp>
          <p:nvCxnSpPr>
            <p:cNvPr id="218121" name="Прямая со стрелкой 7"/>
            <p:cNvCxnSpPr>
              <a:cxnSpLocks noChangeShapeType="1"/>
            </p:cNvCxnSpPr>
            <p:nvPr/>
          </p:nvCxnSpPr>
          <p:spPr bwMode="auto">
            <a:xfrm flipV="1">
              <a:off x="477520" y="6004560"/>
              <a:ext cx="8280400" cy="2032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9" name="Прямоугольник 8"/>
            <p:cNvSpPr/>
            <p:nvPr/>
          </p:nvSpPr>
          <p:spPr bwMode="auto">
            <a:xfrm>
              <a:off x="558800" y="2661920"/>
              <a:ext cx="1300480" cy="334264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1400" dirty="0">
                  <a:solidFill>
                    <a:schemeClr val="bg2"/>
                  </a:solidFill>
                </a:rPr>
                <a:t>Инвестиции, 0-й год</a:t>
              </a:r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>
              <a:off x="2509520" y="5008880"/>
              <a:ext cx="1290320" cy="10160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1400" dirty="0">
                  <a:solidFill>
                    <a:schemeClr val="bg2"/>
                  </a:solidFill>
                </a:rPr>
                <a:t>Поступления в 1-й год</a:t>
              </a:r>
            </a:p>
          </p:txBody>
        </p:sp>
        <p:sp>
          <p:nvSpPr>
            <p:cNvPr id="12" name="Прямоугольник 11"/>
            <p:cNvSpPr/>
            <p:nvPr/>
          </p:nvSpPr>
          <p:spPr bwMode="auto">
            <a:xfrm>
              <a:off x="4043680" y="5008880"/>
              <a:ext cx="1290320" cy="10160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endParaRPr lang="ru-RU" sz="1400" dirty="0">
                <a:solidFill>
                  <a:schemeClr val="bg2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 bwMode="auto">
            <a:xfrm>
              <a:off x="4033520" y="3962400"/>
              <a:ext cx="1290320" cy="10160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1400" dirty="0">
                  <a:solidFill>
                    <a:schemeClr val="bg2"/>
                  </a:solidFill>
                </a:rPr>
                <a:t>Поступления во 2-й год</a:t>
              </a:r>
            </a:p>
          </p:txBody>
        </p:sp>
        <p:sp>
          <p:nvSpPr>
            <p:cNvPr id="14" name="Прямоугольник 13"/>
            <p:cNvSpPr/>
            <p:nvPr/>
          </p:nvSpPr>
          <p:spPr bwMode="auto">
            <a:xfrm>
              <a:off x="5872480" y="2753360"/>
              <a:ext cx="1290320" cy="10160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1400" dirty="0">
                  <a:solidFill>
                    <a:schemeClr val="bg2"/>
                  </a:solidFill>
                </a:rPr>
                <a:t>Поступления в 3-й год</a:t>
              </a:r>
            </a:p>
          </p:txBody>
        </p:sp>
        <p:sp>
          <p:nvSpPr>
            <p:cNvPr id="16" name="Прямоугольник 15"/>
            <p:cNvSpPr/>
            <p:nvPr/>
          </p:nvSpPr>
          <p:spPr bwMode="auto">
            <a:xfrm>
              <a:off x="5872480" y="3789680"/>
              <a:ext cx="1280160" cy="22148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18140" name="TextBox 16"/>
            <p:cNvSpPr txBox="1">
              <a:spLocks noChangeArrowheads="1"/>
            </p:cNvSpPr>
            <p:nvPr/>
          </p:nvSpPr>
          <p:spPr bwMode="auto">
            <a:xfrm>
              <a:off x="0" y="1818640"/>
              <a:ext cx="65024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Руб.</a:t>
              </a:r>
            </a:p>
          </p:txBody>
        </p:sp>
        <p:sp>
          <p:nvSpPr>
            <p:cNvPr id="218141" name="TextBox 17"/>
            <p:cNvSpPr txBox="1">
              <a:spLocks noChangeArrowheads="1"/>
            </p:cNvSpPr>
            <p:nvPr/>
          </p:nvSpPr>
          <p:spPr bwMode="auto">
            <a:xfrm>
              <a:off x="7965440" y="6136640"/>
              <a:ext cx="11785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Годы</a:t>
              </a:r>
            </a:p>
          </p:txBody>
        </p:sp>
        <p:sp>
          <p:nvSpPr>
            <p:cNvPr id="218142" name="TextBox 18"/>
            <p:cNvSpPr txBox="1">
              <a:spLocks noChangeArrowheads="1"/>
            </p:cNvSpPr>
            <p:nvPr/>
          </p:nvSpPr>
          <p:spPr bwMode="auto">
            <a:xfrm>
              <a:off x="1229360" y="6207760"/>
              <a:ext cx="567944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Схема покрытия инвестиционных затрат на проект</a:t>
              </a:r>
            </a:p>
          </p:txBody>
        </p:sp>
        <p:cxnSp>
          <p:nvCxnSpPr>
            <p:cNvPr id="218143" name="Прямая со стрелкой 20"/>
            <p:cNvCxnSpPr>
              <a:cxnSpLocks noChangeShapeType="1"/>
            </p:cNvCxnSpPr>
            <p:nvPr/>
          </p:nvCxnSpPr>
          <p:spPr bwMode="auto">
            <a:xfrm rot="10800000" flipV="1">
              <a:off x="1879600" y="3190240"/>
              <a:ext cx="3972560" cy="5080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18144" name="Прямая со стрелкой 21"/>
            <p:cNvCxnSpPr>
              <a:cxnSpLocks noChangeShapeType="1"/>
            </p:cNvCxnSpPr>
            <p:nvPr/>
          </p:nvCxnSpPr>
          <p:spPr bwMode="auto">
            <a:xfrm rot="10800000" flipV="1">
              <a:off x="1849120" y="4358640"/>
              <a:ext cx="2153920" cy="4064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18145" name="Прямая со стрелкой 23"/>
            <p:cNvCxnSpPr>
              <a:cxnSpLocks noChangeShapeType="1"/>
            </p:cNvCxnSpPr>
            <p:nvPr/>
          </p:nvCxnSpPr>
          <p:spPr bwMode="auto">
            <a:xfrm rot="10800000" flipV="1">
              <a:off x="1838960" y="5466080"/>
              <a:ext cx="650240" cy="2032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aphicFrame>
        <p:nvGraphicFramePr>
          <p:cNvPr id="218114" name="Object 2"/>
          <p:cNvGraphicFramePr>
            <a:graphicFrameLocks noChangeAspect="1"/>
          </p:cNvGraphicFramePr>
          <p:nvPr/>
        </p:nvGraphicFramePr>
        <p:xfrm>
          <a:off x="2546350" y="1546225"/>
          <a:ext cx="3581400" cy="638175"/>
        </p:xfrm>
        <a:graphic>
          <a:graphicData uri="http://schemas.openxmlformats.org/presentationml/2006/ole">
            <p:oleObj spid="_x0000_s218114" name="Формула" r:id="rId3" imgW="2425680" imgH="431640" progId="Equation.3">
              <p:embed/>
            </p:oleObj>
          </a:graphicData>
        </a:graphic>
      </p:graphicFrame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0" name="Заголовок 1"/>
          <p:cNvSpPr>
            <a:spLocks noGrp="1"/>
          </p:cNvSpPr>
          <p:nvPr>
            <p:ph type="title"/>
          </p:nvPr>
        </p:nvSpPr>
        <p:spPr>
          <a:xfrm>
            <a:off x="1905000" y="127000"/>
            <a:ext cx="7086600" cy="1122363"/>
          </a:xfrm>
        </p:spPr>
        <p:txBody>
          <a:bodyPr/>
          <a:lstStyle/>
          <a:p>
            <a:pPr algn="ctr" eaLnBrk="1" hangingPunct="1"/>
            <a:r>
              <a:rPr lang="ru-RU" sz="3200" b="1" smtClean="0"/>
              <a:t>Бухгалтерская норма доходности</a:t>
            </a:r>
            <a:r>
              <a:rPr lang="en-US" sz="3200" b="1" smtClean="0"/>
              <a:t> ARR  (Accounting Rate of Return)</a:t>
            </a:r>
            <a:endParaRPr lang="ru-RU" sz="3200" b="1" smtClean="0"/>
          </a:p>
        </p:txBody>
      </p:sp>
      <p:grpSp>
        <p:nvGrpSpPr>
          <p:cNvPr id="219141" name="Группа 5"/>
          <p:cNvGrpSpPr>
            <a:grpSpLocks/>
          </p:cNvGrpSpPr>
          <p:nvPr/>
        </p:nvGrpSpPr>
        <p:grpSpPr bwMode="auto">
          <a:xfrm>
            <a:off x="203200" y="1341438"/>
            <a:ext cx="4745038" cy="1524000"/>
            <a:chOff x="1574800" y="1656080"/>
            <a:chExt cx="4744720" cy="1524000"/>
          </a:xfrm>
        </p:grpSpPr>
        <p:sp>
          <p:nvSpPr>
            <p:cNvPr id="4" name="Скругленный прямоугольник 3"/>
            <p:cNvSpPr/>
            <p:nvPr/>
          </p:nvSpPr>
          <p:spPr bwMode="auto">
            <a:xfrm>
              <a:off x="1574800" y="1656080"/>
              <a:ext cx="4744720" cy="1524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graphicFrame>
          <p:nvGraphicFramePr>
            <p:cNvPr id="219138" name="Object 2"/>
            <p:cNvGraphicFramePr>
              <a:graphicFrameLocks noChangeAspect="1"/>
            </p:cNvGraphicFramePr>
            <p:nvPr/>
          </p:nvGraphicFramePr>
          <p:xfrm>
            <a:off x="2214880" y="1717040"/>
            <a:ext cx="3749040" cy="1280922"/>
          </p:xfrm>
          <a:graphic>
            <a:graphicData uri="http://schemas.openxmlformats.org/presentationml/2006/ole">
              <p:oleObj spid="_x0000_s219138" name="Формула" r:id="rId3" imgW="1320480" imgH="431640" progId="Equation.3">
                <p:embed/>
              </p:oleObj>
            </a:graphicData>
          </a:graphic>
        </p:graphicFrame>
      </p:grpSp>
      <p:sp>
        <p:nvSpPr>
          <p:cNvPr id="7" name="Прямоугольник 6"/>
          <p:cNvSpPr/>
          <p:nvPr/>
        </p:nvSpPr>
        <p:spPr bwMode="auto">
          <a:xfrm>
            <a:off x="5303520" y="1341120"/>
            <a:ext cx="3464560" cy="14528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b="0" dirty="0">
                <a:solidFill>
                  <a:schemeClr val="bg2"/>
                </a:solidFill>
              </a:rPr>
              <a:t>PN-</a:t>
            </a:r>
            <a:r>
              <a:rPr lang="ru-RU" b="0" dirty="0">
                <a:solidFill>
                  <a:schemeClr val="bg2"/>
                </a:solidFill>
              </a:rPr>
              <a:t> среднегодовая прибыль</a:t>
            </a:r>
          </a:p>
          <a:p>
            <a:pPr>
              <a:defRPr/>
            </a:pPr>
            <a:r>
              <a:rPr lang="en-US" b="0" dirty="0">
                <a:solidFill>
                  <a:schemeClr val="bg2"/>
                </a:solidFill>
              </a:rPr>
              <a:t>I    - </a:t>
            </a:r>
            <a:r>
              <a:rPr lang="ru-RU" b="0" dirty="0">
                <a:solidFill>
                  <a:schemeClr val="bg2"/>
                </a:solidFill>
              </a:rPr>
              <a:t>среднегодовой размер инвестиций</a:t>
            </a:r>
          </a:p>
          <a:p>
            <a:pPr>
              <a:defRPr/>
            </a:pPr>
            <a:r>
              <a:rPr lang="en-US" b="0" dirty="0">
                <a:solidFill>
                  <a:schemeClr val="bg2"/>
                </a:solidFill>
              </a:rPr>
              <a:t>RI  -</a:t>
            </a:r>
            <a:r>
              <a:rPr lang="ru-RU" b="0" dirty="0">
                <a:solidFill>
                  <a:schemeClr val="bg2"/>
                </a:solidFill>
              </a:rPr>
              <a:t>ликвидационная остаточная стоимость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650875" y="3006725"/>
            <a:ext cx="7842250" cy="108743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400" dirty="0"/>
              <a:t>Чтобы обеспечить сопоставимость разновременных платежей и поступлений от внедрения проекта, необходимо их привести к одному определенному (базисному) периоду времени на основе дисконтирования денежного потока (путем умножения платежей и поступлений на соответствующие коэффициенты дисконтирования).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1168400" y="4511040"/>
            <a:ext cx="5598160" cy="173736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219139" name="Object 3"/>
          <p:cNvGraphicFramePr>
            <a:graphicFrameLocks noChangeAspect="1"/>
          </p:cNvGraphicFramePr>
          <p:nvPr/>
        </p:nvGraphicFramePr>
        <p:xfrm>
          <a:off x="1846263" y="4718050"/>
          <a:ext cx="3995737" cy="1371600"/>
        </p:xfrm>
        <a:graphic>
          <a:graphicData uri="http://schemas.openxmlformats.org/presentationml/2006/ole">
            <p:oleObj spid="_x0000_s219139" name="Формула" r:id="rId4" imgW="1143000" imgH="469800" progId="Equation.3">
              <p:embed/>
            </p:oleObj>
          </a:graphicData>
        </a:graphic>
      </p:graphicFrame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3" name="Заголовок 1"/>
          <p:cNvSpPr>
            <a:spLocks noGrp="1"/>
          </p:cNvSpPr>
          <p:nvPr>
            <p:ph type="title"/>
          </p:nvPr>
        </p:nvSpPr>
        <p:spPr>
          <a:xfrm>
            <a:off x="1895475" y="0"/>
            <a:ext cx="7086600" cy="1447800"/>
          </a:xfrm>
        </p:spPr>
        <p:txBody>
          <a:bodyPr/>
          <a:lstStyle/>
          <a:p>
            <a:pPr algn="ctr" eaLnBrk="1" hangingPunct="1"/>
            <a:r>
              <a:rPr lang="ru-RU" sz="3200" b="1" smtClean="0"/>
              <a:t>Дисконтированный срок окупаемости </a:t>
            </a:r>
            <a:r>
              <a:rPr lang="en-US" sz="3200" b="1" smtClean="0"/>
              <a:t>DPBP </a:t>
            </a:r>
            <a:r>
              <a:rPr lang="ru-RU" sz="3200" b="1" smtClean="0"/>
              <a:t>(</a:t>
            </a:r>
            <a:r>
              <a:rPr lang="en-US" sz="3200" b="1" smtClean="0"/>
              <a:t>Discounted Payback Period</a:t>
            </a:r>
            <a:r>
              <a:rPr lang="ru-RU" sz="3200" b="1" smtClean="0"/>
              <a:t>)</a:t>
            </a: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1483360" y="1950720"/>
            <a:ext cx="6146800" cy="144272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220162" name="Object 2"/>
          <p:cNvGraphicFramePr>
            <a:graphicFrameLocks noChangeAspect="1"/>
          </p:cNvGraphicFramePr>
          <p:nvPr/>
        </p:nvGraphicFramePr>
        <p:xfrm>
          <a:off x="1528763" y="2263775"/>
          <a:ext cx="5568950" cy="895350"/>
        </p:xfrm>
        <a:graphic>
          <a:graphicData uri="http://schemas.openxmlformats.org/presentationml/2006/ole">
            <p:oleObj spid="_x0000_s220162" name="Формула" r:id="rId3" imgW="3238200" imgH="520560" progId="Equation.3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 bwMode="auto">
          <a:xfrm>
            <a:off x="1544638" y="3749675"/>
            <a:ext cx="6207125" cy="1055688"/>
          </a:xfrm>
          <a:prstGeom prst="rect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1">
            <a:schemeClr val="dk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defRPr/>
            </a:pPr>
            <a:r>
              <a:rPr lang="ru-RU" dirty="0"/>
              <a:t>где </a:t>
            </a:r>
            <a:r>
              <a:rPr lang="en-US" dirty="0" err="1"/>
              <a:t>i</a:t>
            </a:r>
            <a:r>
              <a:rPr lang="ru-RU" dirty="0"/>
              <a:t> — ставка дисконтирования; </a:t>
            </a:r>
          </a:p>
          <a:p>
            <a:pPr>
              <a:defRPr/>
            </a:pPr>
            <a:r>
              <a:rPr lang="en-US" dirty="0"/>
              <a:t>Io</a:t>
            </a:r>
            <a:r>
              <a:rPr lang="ru-RU" dirty="0"/>
              <a:t> — инвестиционные затраты в 0-й момент времени; </a:t>
            </a:r>
          </a:p>
          <a:p>
            <a:pPr>
              <a:defRPr/>
            </a:pPr>
            <a:r>
              <a:rPr lang="en-US" dirty="0"/>
              <a:t>CF</a:t>
            </a:r>
            <a:r>
              <a:rPr lang="ru-RU" baseline="-25000" dirty="0"/>
              <a:t>1</a:t>
            </a:r>
            <a:r>
              <a:rPr lang="ru-RU" dirty="0"/>
              <a:t> — денежный поток в </a:t>
            </a:r>
            <a:r>
              <a:rPr lang="en-US" dirty="0"/>
              <a:t>t</a:t>
            </a:r>
            <a:r>
              <a:rPr lang="ru-RU" dirty="0"/>
              <a:t>-</a:t>
            </a:r>
            <a:r>
              <a:rPr lang="ru-RU" dirty="0" err="1"/>
              <a:t>й</a:t>
            </a:r>
            <a:r>
              <a:rPr lang="ru-RU" dirty="0"/>
              <a:t> период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7" name="Заголовок 1"/>
          <p:cNvSpPr>
            <a:spLocks noGrp="1"/>
          </p:cNvSpPr>
          <p:nvPr>
            <p:ph type="title"/>
          </p:nvPr>
        </p:nvSpPr>
        <p:spPr>
          <a:xfrm>
            <a:off x="1905000" y="0"/>
            <a:ext cx="7086600" cy="1143000"/>
          </a:xfrm>
        </p:spPr>
        <p:txBody>
          <a:bodyPr/>
          <a:lstStyle/>
          <a:p>
            <a:pPr algn="ctr" eaLnBrk="1" hangingPunct="1"/>
            <a:r>
              <a:rPr lang="ru-RU" sz="3200" b="1" smtClean="0"/>
              <a:t>Чистая приведенная стоимость </a:t>
            </a:r>
            <a:r>
              <a:rPr lang="en-US" sz="3200" b="1" smtClean="0"/>
              <a:t>NPV</a:t>
            </a:r>
            <a:r>
              <a:rPr lang="ru-RU" sz="3200" b="1" smtClean="0"/>
              <a:t> (</a:t>
            </a:r>
            <a:r>
              <a:rPr lang="en-US" sz="3200" b="1" smtClean="0"/>
              <a:t>Net Present Value</a:t>
            </a:r>
            <a:r>
              <a:rPr lang="ru-RU" sz="3200" b="1" smtClean="0"/>
              <a:t>)</a:t>
            </a: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1442720" y="1838960"/>
            <a:ext cx="5608320" cy="19100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221186" name="Object 2"/>
          <p:cNvGraphicFramePr>
            <a:graphicFrameLocks noChangeAspect="1"/>
          </p:cNvGraphicFramePr>
          <p:nvPr/>
        </p:nvGraphicFramePr>
        <p:xfrm>
          <a:off x="1493838" y="1920875"/>
          <a:ext cx="5427662" cy="1554163"/>
        </p:xfrm>
        <a:graphic>
          <a:graphicData uri="http://schemas.openxmlformats.org/presentationml/2006/ole">
            <p:oleObj spid="_x0000_s221186" name="Формула" r:id="rId3" imgW="1955520" imgH="520560" progId="Equation.3">
              <p:embed/>
            </p:oleObj>
          </a:graphicData>
        </a:graphic>
      </p:graphicFrame>
      <p:sp>
        <p:nvSpPr>
          <p:cNvPr id="6" name="Скругленный прямоугольник 5"/>
          <p:cNvSpPr/>
          <p:nvPr/>
        </p:nvSpPr>
        <p:spPr bwMode="auto">
          <a:xfrm>
            <a:off x="1676400" y="4043363"/>
            <a:ext cx="5121275" cy="13827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2"/>
                </a:solidFill>
              </a:rPr>
              <a:t>Io – </a:t>
            </a:r>
            <a:r>
              <a:rPr lang="ru-RU" dirty="0">
                <a:solidFill>
                  <a:schemeClr val="bg2"/>
                </a:solidFill>
              </a:rPr>
              <a:t>начальные инвестиции;</a:t>
            </a:r>
          </a:p>
          <a:p>
            <a:pPr>
              <a:defRPr/>
            </a:pPr>
            <a:r>
              <a:rPr lang="en-US" dirty="0">
                <a:solidFill>
                  <a:schemeClr val="bg2"/>
                </a:solidFill>
              </a:rPr>
              <a:t>CF</a:t>
            </a:r>
            <a:r>
              <a:rPr lang="en-US" baseline="-25000" dirty="0">
                <a:solidFill>
                  <a:schemeClr val="bg2"/>
                </a:solidFill>
              </a:rPr>
              <a:t>1</a:t>
            </a:r>
            <a:r>
              <a:rPr lang="en-US" dirty="0">
                <a:solidFill>
                  <a:schemeClr val="bg2"/>
                </a:solidFill>
              </a:rPr>
              <a:t>- </a:t>
            </a:r>
            <a:r>
              <a:rPr lang="ru-RU" dirty="0">
                <a:solidFill>
                  <a:schemeClr val="bg2"/>
                </a:solidFill>
              </a:rPr>
              <a:t>денежный поток в </a:t>
            </a:r>
            <a:r>
              <a:rPr lang="en-US" dirty="0">
                <a:solidFill>
                  <a:schemeClr val="bg2"/>
                </a:solidFill>
              </a:rPr>
              <a:t>t</a:t>
            </a:r>
            <a:r>
              <a:rPr lang="ru-RU" dirty="0">
                <a:solidFill>
                  <a:schemeClr val="bg2"/>
                </a:solidFill>
              </a:rPr>
              <a:t>-</a:t>
            </a:r>
            <a:r>
              <a:rPr lang="ru-RU" dirty="0" err="1">
                <a:solidFill>
                  <a:schemeClr val="bg2"/>
                </a:solidFill>
              </a:rPr>
              <a:t>й</a:t>
            </a:r>
            <a:r>
              <a:rPr lang="ru-RU" dirty="0">
                <a:solidFill>
                  <a:schemeClr val="bg2"/>
                </a:solidFill>
              </a:rPr>
              <a:t> период;</a:t>
            </a:r>
          </a:p>
          <a:p>
            <a:pPr>
              <a:defRPr/>
            </a:pPr>
            <a:r>
              <a:rPr lang="en-US" dirty="0">
                <a:solidFill>
                  <a:schemeClr val="bg2"/>
                </a:solidFill>
              </a:rPr>
              <a:t>I</a:t>
            </a:r>
            <a:r>
              <a:rPr lang="ru-RU" dirty="0">
                <a:solidFill>
                  <a:schemeClr val="bg2"/>
                </a:solidFill>
              </a:rPr>
              <a:t>  -     ставка дисконтирования;</a:t>
            </a:r>
          </a:p>
          <a:p>
            <a:pPr>
              <a:defRPr/>
            </a:pPr>
            <a:r>
              <a:rPr lang="ru-RU" dirty="0">
                <a:solidFill>
                  <a:schemeClr val="bg2"/>
                </a:solidFill>
              </a:rPr>
              <a:t>Т -   горизонт расчета (срок жизни проекта).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80" name="Заголовок 1"/>
          <p:cNvSpPr>
            <a:spLocks noGrp="1"/>
          </p:cNvSpPr>
          <p:nvPr>
            <p:ph type="title"/>
          </p:nvPr>
        </p:nvSpPr>
        <p:spPr>
          <a:xfrm>
            <a:off x="1925638" y="0"/>
            <a:ext cx="7086600" cy="1260475"/>
          </a:xfrm>
        </p:spPr>
        <p:txBody>
          <a:bodyPr/>
          <a:lstStyle/>
          <a:p>
            <a:pPr algn="ctr" eaLnBrk="1" hangingPunct="1"/>
            <a:r>
              <a:rPr lang="ru-RU" sz="3200" b="1" smtClean="0"/>
              <a:t>Внутренняя норма доходности</a:t>
            </a:r>
            <a:r>
              <a:rPr lang="en-US" sz="3200" b="1" smtClean="0"/>
              <a:t> IRR (Internal Rate of Return)</a:t>
            </a:r>
            <a:endParaRPr lang="ru-RU" sz="3200" b="1" smtClean="0"/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263525" y="1431925"/>
            <a:ext cx="8626475" cy="97631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just">
              <a:defRPr/>
            </a:pPr>
            <a:r>
              <a:rPr lang="ru-RU" sz="1400" dirty="0"/>
              <a:t>Рассчитывается нахождением коэффициента дисконтирования (</a:t>
            </a:r>
            <a:r>
              <a:rPr lang="en-US" sz="1400" dirty="0" err="1"/>
              <a:t>i</a:t>
            </a:r>
            <a:r>
              <a:rPr lang="ru-RU" sz="1400" baseline="-25000" dirty="0" err="1"/>
              <a:t>вн</a:t>
            </a:r>
            <a:r>
              <a:rPr lang="ru-RU" sz="1400" dirty="0"/>
              <a:t>), при котором приведенная стоимость будущих денежных поступлений (доходов) равна приведенной стоимости потока затрат на проект, т. е. при которой </a:t>
            </a:r>
            <a:r>
              <a:rPr lang="en-US" sz="1400" dirty="0"/>
              <a:t>NPV</a:t>
            </a:r>
            <a:r>
              <a:rPr lang="ru-RU" sz="1400" dirty="0"/>
              <a:t> = 0. При этом период дисконтирования должен быть привязан к сроку жизни проекта:</a:t>
            </a:r>
            <a:endParaRPr lang="ru-RU" sz="1400" dirty="0"/>
          </a:p>
        </p:txBody>
      </p:sp>
      <p:grpSp>
        <p:nvGrpSpPr>
          <p:cNvPr id="254982" name="Группа 6"/>
          <p:cNvGrpSpPr>
            <a:grpSpLocks/>
          </p:cNvGrpSpPr>
          <p:nvPr/>
        </p:nvGrpSpPr>
        <p:grpSpPr bwMode="auto">
          <a:xfrm>
            <a:off x="558800" y="2479675"/>
            <a:ext cx="4389438" cy="1177925"/>
            <a:chOff x="558800" y="2479040"/>
            <a:chExt cx="4389120" cy="1178560"/>
          </a:xfrm>
        </p:grpSpPr>
        <p:sp>
          <p:nvSpPr>
            <p:cNvPr id="5" name="Скругленный прямоугольник 4"/>
            <p:cNvSpPr/>
            <p:nvPr/>
          </p:nvSpPr>
          <p:spPr bwMode="auto">
            <a:xfrm>
              <a:off x="558800" y="2479040"/>
              <a:ext cx="4389120" cy="117856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graphicFrame>
          <p:nvGraphicFramePr>
            <p:cNvPr id="254978" name="Object 2"/>
            <p:cNvGraphicFramePr>
              <a:graphicFrameLocks noChangeAspect="1"/>
            </p:cNvGraphicFramePr>
            <p:nvPr/>
          </p:nvGraphicFramePr>
          <p:xfrm>
            <a:off x="711200" y="2509520"/>
            <a:ext cx="4048642" cy="1088072"/>
          </p:xfrm>
          <a:graphic>
            <a:graphicData uri="http://schemas.openxmlformats.org/presentationml/2006/ole">
              <p:oleObj spid="_x0000_s254978" name="Формула" r:id="rId3" imgW="2031840" imgH="545760" progId="Equation.3">
                <p:embed/>
              </p:oleObj>
            </a:graphicData>
          </a:graphic>
        </p:graphicFrame>
      </p:grpSp>
      <p:sp>
        <p:nvSpPr>
          <p:cNvPr id="254983" name="Скругленный прямоугольник 7"/>
          <p:cNvSpPr>
            <a:spLocks noChangeArrowheads="1"/>
          </p:cNvSpPr>
          <p:nvPr/>
        </p:nvSpPr>
        <p:spPr bwMode="auto">
          <a:xfrm>
            <a:off x="5364163" y="2498725"/>
            <a:ext cx="3546475" cy="1117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sz="1400">
                <a:solidFill>
                  <a:schemeClr val="bg2"/>
                </a:solidFill>
              </a:rPr>
              <a:t>где </a:t>
            </a:r>
            <a:r>
              <a:rPr lang="en-US" sz="1400">
                <a:solidFill>
                  <a:schemeClr val="bg2"/>
                </a:solidFill>
              </a:rPr>
              <a:t>I</a:t>
            </a:r>
            <a:r>
              <a:rPr lang="ru-RU" sz="1400" baseline="-25000">
                <a:solidFill>
                  <a:schemeClr val="bg2"/>
                </a:solidFill>
              </a:rPr>
              <a:t>0</a:t>
            </a:r>
            <a:r>
              <a:rPr lang="ru-RU" sz="1400">
                <a:solidFill>
                  <a:schemeClr val="bg2"/>
                </a:solidFill>
              </a:rPr>
              <a:t> — начальные инвестиции; </a:t>
            </a:r>
          </a:p>
          <a:p>
            <a:r>
              <a:rPr lang="en-US" sz="1400">
                <a:solidFill>
                  <a:schemeClr val="bg2"/>
                </a:solidFill>
              </a:rPr>
              <a:t>CFt</a:t>
            </a:r>
            <a:r>
              <a:rPr lang="ru-RU" sz="1400">
                <a:solidFill>
                  <a:schemeClr val="bg2"/>
                </a:solidFill>
              </a:rPr>
              <a:t> — денежный поток в период </a:t>
            </a:r>
            <a:r>
              <a:rPr lang="en-US" sz="1400">
                <a:solidFill>
                  <a:schemeClr val="bg2"/>
                </a:solidFill>
              </a:rPr>
              <a:t>t</a:t>
            </a:r>
            <a:r>
              <a:rPr lang="ru-RU" sz="1400">
                <a:solidFill>
                  <a:schemeClr val="bg2"/>
                </a:solidFill>
              </a:rPr>
              <a:t>; </a:t>
            </a:r>
          </a:p>
          <a:p>
            <a:r>
              <a:rPr lang="en-US" sz="1400">
                <a:solidFill>
                  <a:schemeClr val="bg2"/>
                </a:solidFill>
              </a:rPr>
              <a:t>T</a:t>
            </a:r>
            <a:r>
              <a:rPr lang="ru-RU" sz="1400">
                <a:solidFill>
                  <a:schemeClr val="bg2"/>
                </a:solidFill>
              </a:rPr>
              <a:t>— длительность проекта; </a:t>
            </a:r>
          </a:p>
          <a:p>
            <a:r>
              <a:rPr lang="en-US" sz="1400">
                <a:solidFill>
                  <a:schemeClr val="bg2"/>
                </a:solidFill>
              </a:rPr>
              <a:t>IRR</a:t>
            </a:r>
            <a:r>
              <a:rPr lang="ru-RU" sz="1400">
                <a:solidFill>
                  <a:schemeClr val="bg2"/>
                </a:solidFill>
              </a:rPr>
              <a:t> — внутренняя норма доходности</a:t>
            </a:r>
          </a:p>
        </p:txBody>
      </p:sp>
      <p:sp>
        <p:nvSpPr>
          <p:cNvPr id="254984" name="Text Box 11"/>
          <p:cNvSpPr txBox="1">
            <a:spLocks noChangeArrowheads="1"/>
          </p:cNvSpPr>
          <p:nvPr/>
        </p:nvSpPr>
        <p:spPr bwMode="auto">
          <a:xfrm>
            <a:off x="504825" y="3922713"/>
            <a:ext cx="815181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400"/>
              <a:t>Алгоритм определения </a:t>
            </a:r>
            <a:r>
              <a:rPr lang="ru-RU" sz="1400" i="1"/>
              <a:t>IRR</a:t>
            </a:r>
            <a:r>
              <a:rPr lang="ru-RU" sz="1400"/>
              <a:t> методом подбора можно представить в следующем виде. Выбирают произвольные ставки дисконтирова­ния и рассчитывают </a:t>
            </a:r>
            <a:r>
              <a:rPr lang="ru-RU" sz="1400" i="1"/>
              <a:t>NPV;</a:t>
            </a:r>
            <a:r>
              <a:rPr lang="ru-RU" sz="1400"/>
              <a:t> при одном значении ставок </a:t>
            </a:r>
            <a:r>
              <a:rPr lang="en-US" sz="1400"/>
              <a:t>NPV</a:t>
            </a:r>
            <a:r>
              <a:rPr lang="ru-RU" sz="1400"/>
              <a:t> отрицателен, при другом — положителен. Значения ставок и </a:t>
            </a:r>
            <a:r>
              <a:rPr lang="ru-RU" sz="1400" i="1"/>
              <a:t>NPV</a:t>
            </a:r>
            <a:r>
              <a:rPr lang="ru-RU" sz="1400"/>
              <a:t> включают в следующую форму: </a:t>
            </a:r>
          </a:p>
        </p:txBody>
      </p:sp>
      <p:graphicFrame>
        <p:nvGraphicFramePr>
          <p:cNvPr id="254979" name="Object 3"/>
          <p:cNvGraphicFramePr>
            <a:graphicFrameLocks noChangeAspect="1"/>
          </p:cNvGraphicFramePr>
          <p:nvPr/>
        </p:nvGraphicFramePr>
        <p:xfrm>
          <a:off x="498475" y="4664075"/>
          <a:ext cx="8250238" cy="609600"/>
        </p:xfrm>
        <a:graphic>
          <a:graphicData uri="http://schemas.openxmlformats.org/presentationml/2006/ole">
            <p:oleObj spid="_x0000_s254979" name="Формула" r:id="rId4" imgW="3517560" imgH="253800" progId="Equation.3">
              <p:embed/>
            </p:oleObj>
          </a:graphicData>
        </a:graphic>
      </p:graphicFrame>
      <p:sp>
        <p:nvSpPr>
          <p:cNvPr id="254985" name="Text Box 25"/>
          <p:cNvSpPr txBox="1">
            <a:spLocks noChangeArrowheads="1"/>
          </p:cNvSpPr>
          <p:nvPr/>
        </p:nvSpPr>
        <p:spPr bwMode="auto">
          <a:xfrm>
            <a:off x="161925" y="5619750"/>
            <a:ext cx="505936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400"/>
              <a:t>d</a:t>
            </a:r>
            <a:r>
              <a:rPr lang="en-US" sz="1400" baseline="-25000"/>
              <a:t>1</a:t>
            </a:r>
            <a:r>
              <a:rPr lang="en-US" sz="1400"/>
              <a:t> –</a:t>
            </a:r>
            <a:r>
              <a:rPr lang="ru-RU" sz="1400"/>
              <a:t>дисконтная ставка, при которой </a:t>
            </a:r>
            <a:r>
              <a:rPr lang="en-US" sz="1400"/>
              <a:t>NPV</a:t>
            </a:r>
            <a:r>
              <a:rPr lang="ru-RU" sz="1400"/>
              <a:t> положителен</a:t>
            </a:r>
            <a:endParaRPr lang="en-US" sz="140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400"/>
              <a:t>d2 – </a:t>
            </a:r>
            <a:r>
              <a:rPr lang="ru-RU" sz="1400"/>
              <a:t>дисконтная ставка, при которой </a:t>
            </a:r>
            <a:r>
              <a:rPr lang="en-US" sz="1400"/>
              <a:t>NPV</a:t>
            </a:r>
            <a:r>
              <a:rPr lang="ru-RU" sz="1400"/>
              <a:t> отрицателен</a:t>
            </a:r>
          </a:p>
        </p:txBody>
      </p:sp>
      <p:sp>
        <p:nvSpPr>
          <p:cNvPr id="254986" name="Text Box 26"/>
          <p:cNvSpPr txBox="1">
            <a:spLocks noChangeArrowheads="1"/>
          </p:cNvSpPr>
          <p:nvPr/>
        </p:nvSpPr>
        <p:spPr bwMode="auto">
          <a:xfrm>
            <a:off x="4978400" y="5548313"/>
            <a:ext cx="3949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NPV1- </a:t>
            </a:r>
            <a:r>
              <a:rPr lang="ru-RU" sz="1400"/>
              <a:t>величина положительного </a:t>
            </a:r>
            <a:r>
              <a:rPr lang="en-US" sz="1400"/>
              <a:t>NPV</a:t>
            </a:r>
          </a:p>
          <a:p>
            <a:r>
              <a:rPr lang="en-US" sz="1400"/>
              <a:t>NPV2 –</a:t>
            </a:r>
            <a:r>
              <a:rPr lang="ru-RU" sz="1400"/>
              <a:t> величина отрицательного </a:t>
            </a:r>
            <a:r>
              <a:rPr lang="en-US" sz="1400"/>
              <a:t>NPV</a:t>
            </a:r>
            <a:endParaRPr lang="ru-RU" sz="140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3" name="Заголовок 1"/>
          <p:cNvSpPr>
            <a:spLocks noGrp="1"/>
          </p:cNvSpPr>
          <p:nvPr>
            <p:ph type="title"/>
          </p:nvPr>
        </p:nvSpPr>
        <p:spPr>
          <a:xfrm>
            <a:off x="1905000" y="0"/>
            <a:ext cx="7086600" cy="919163"/>
          </a:xfrm>
        </p:spPr>
        <p:txBody>
          <a:bodyPr/>
          <a:lstStyle/>
          <a:p>
            <a:pPr algn="ctr" eaLnBrk="1" hangingPunct="1"/>
            <a:r>
              <a:rPr lang="ru-RU" sz="3200" b="1" smtClean="0"/>
              <a:t>Индекс прибыльности </a:t>
            </a:r>
            <a:r>
              <a:rPr lang="en-US" sz="3200" b="1" smtClean="0"/>
              <a:t>PI (Profitability Index)</a:t>
            </a:r>
            <a:endParaRPr lang="ru-RU" sz="3200" b="1" smtClean="0"/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365125" y="1158875"/>
            <a:ext cx="8585200" cy="100488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just">
              <a:defRPr/>
            </a:pPr>
            <a:r>
              <a:rPr lang="ru-RU" sz="1400" dirty="0"/>
              <a:t>Индекс прибыльности рассчитывается как отношение приведенной стоимости денежных поступлений (доходов) от проекта к приведенной стоимости выплат (расходов) на проект, включая первоначальные инвестиции. Он представляет собой относительный показатель, характеризующий эффективность инвестиционного проекта и отражающий уровень доходов на единицу затрат:</a:t>
            </a:r>
            <a:endParaRPr lang="ru-RU" sz="1400" dirty="0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2865120" y="2509520"/>
            <a:ext cx="3637280" cy="16662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256002" name="Object 2"/>
          <p:cNvGraphicFramePr>
            <a:graphicFrameLocks noChangeAspect="1"/>
          </p:cNvGraphicFramePr>
          <p:nvPr/>
        </p:nvGraphicFramePr>
        <p:xfrm>
          <a:off x="3027363" y="2530475"/>
          <a:ext cx="3184525" cy="1577975"/>
        </p:xfrm>
        <a:graphic>
          <a:graphicData uri="http://schemas.openxmlformats.org/presentationml/2006/ole">
            <p:oleObj spid="_x0000_s256002" name="Формула" r:id="rId3" imgW="1536480" imgH="761760" progId="Equation.3">
              <p:embed/>
            </p:oleObj>
          </a:graphicData>
        </a:graphic>
      </p:graphicFrame>
      <p:sp>
        <p:nvSpPr>
          <p:cNvPr id="7" name="Скругленный прямоугольник 6"/>
          <p:cNvSpPr/>
          <p:nvPr/>
        </p:nvSpPr>
        <p:spPr bwMode="auto">
          <a:xfrm>
            <a:off x="568325" y="4460875"/>
            <a:ext cx="8108950" cy="16446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1600" dirty="0"/>
              <a:t>где </a:t>
            </a:r>
            <a:r>
              <a:rPr lang="en-US" sz="1600" dirty="0" err="1"/>
              <a:t>CFt</a:t>
            </a:r>
            <a:r>
              <a:rPr lang="ru-RU" sz="1600" dirty="0"/>
              <a:t> — денежный поток от проекта в </a:t>
            </a:r>
            <a:r>
              <a:rPr lang="en-US" sz="1600" dirty="0"/>
              <a:t>t</a:t>
            </a:r>
            <a:r>
              <a:rPr lang="ru-RU" sz="1600" dirty="0"/>
              <a:t>-</a:t>
            </a:r>
            <a:r>
              <a:rPr lang="ru-RU" sz="1600" dirty="0" err="1"/>
              <a:t>й</a:t>
            </a:r>
            <a:r>
              <a:rPr lang="ru-RU" sz="1600" dirty="0"/>
              <a:t> период; </a:t>
            </a:r>
          </a:p>
          <a:p>
            <a:pPr>
              <a:defRPr/>
            </a:pPr>
            <a:r>
              <a:rPr lang="en-US" sz="1600" dirty="0"/>
              <a:t>I</a:t>
            </a:r>
            <a:r>
              <a:rPr lang="ru-RU" sz="1600" baseline="-25000" dirty="0"/>
              <a:t>0</a:t>
            </a:r>
            <a:r>
              <a:rPr lang="ru-RU" sz="1600" dirty="0"/>
              <a:t> — начальные ин­вестиции в 0-й период; </a:t>
            </a:r>
          </a:p>
          <a:p>
            <a:pPr>
              <a:defRPr/>
            </a:pPr>
            <a:r>
              <a:rPr lang="en-US" sz="1600" dirty="0" err="1"/>
              <a:t>i</a:t>
            </a:r>
            <a:r>
              <a:rPr lang="ru-RU" sz="1600" dirty="0"/>
              <a:t> — ставка дисконтирования; </a:t>
            </a:r>
          </a:p>
          <a:p>
            <a:pPr>
              <a:defRPr/>
            </a:pPr>
            <a:r>
              <a:rPr lang="ru-RU" sz="1600" dirty="0"/>
              <a:t>Т — горизонт рас­чета (срок жизни проекта).</a:t>
            </a:r>
          </a:p>
          <a:p>
            <a:pPr>
              <a:defRPr/>
            </a:pPr>
            <a:r>
              <a:rPr lang="ru-RU" sz="1600" dirty="0"/>
              <a:t>Если </a:t>
            </a:r>
            <a:r>
              <a:rPr lang="en-US" sz="1600" dirty="0"/>
              <a:t>PI</a:t>
            </a:r>
            <a:r>
              <a:rPr lang="ru-RU" sz="1600" dirty="0"/>
              <a:t> &gt; 1, то проект следует принять; если </a:t>
            </a:r>
            <a:r>
              <a:rPr lang="en-US" sz="1600" dirty="0"/>
              <a:t>PI</a:t>
            </a:r>
            <a:r>
              <a:rPr lang="ru-RU" sz="1600" dirty="0"/>
              <a:t> &lt; 1, проект следует отвергнуть; если </a:t>
            </a:r>
            <a:r>
              <a:rPr lang="en-US" sz="1600" dirty="0"/>
              <a:t>PI</a:t>
            </a:r>
            <a:r>
              <a:rPr lang="ru-RU" sz="1600" dirty="0"/>
              <a:t> = 1, то проект не является ни прибыльным, ни убыточным.</a:t>
            </a:r>
            <a:endParaRPr lang="ru-RU" sz="1600" dirty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1" name="Заголовок 1"/>
          <p:cNvSpPr>
            <a:spLocks noGrp="1"/>
          </p:cNvSpPr>
          <p:nvPr>
            <p:ph type="title"/>
          </p:nvPr>
        </p:nvSpPr>
        <p:spPr>
          <a:xfrm>
            <a:off x="1905000" y="136525"/>
            <a:ext cx="7086600" cy="604838"/>
          </a:xfrm>
        </p:spPr>
        <p:txBody>
          <a:bodyPr/>
          <a:lstStyle/>
          <a:p>
            <a:pPr eaLnBrk="1" hangingPunct="1"/>
            <a:r>
              <a:rPr lang="ru-RU" sz="3200" b="1" smtClean="0"/>
              <a:t>Анализ чувствительности</a:t>
            </a:r>
            <a:endParaRPr lang="ru-RU" sz="3200" smtClean="0"/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1899920" y="782320"/>
            <a:ext cx="6685280" cy="163576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just">
              <a:defRPr/>
            </a:pPr>
            <a:r>
              <a:rPr lang="ru-RU" sz="1600" dirty="0"/>
              <a:t>Цель анализа чувствительности — определить степень влияния отдельных варьируемых факторов на финансовые результаты проекта. Чем шире диапазон параметров, при которых финансовые результаты проекта остаются в пределах приемлемых значений, тем лучше он защищен от колебаний различных </a:t>
            </a:r>
            <a:r>
              <a:rPr lang="ru-RU" sz="1600" dirty="0">
                <a:solidFill>
                  <a:srgbClr val="FFFF00"/>
                </a:solidFill>
              </a:rPr>
              <a:t>факторов, </a:t>
            </a:r>
            <a:r>
              <a:rPr lang="ru-RU" sz="1600" dirty="0"/>
              <a:t>оказывающих воздействие на результаты реализации проекта.</a:t>
            </a:r>
            <a:endParaRPr lang="ru-RU" sz="1600" dirty="0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904240" y="2468880"/>
            <a:ext cx="7874000" cy="3962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dirty="0">
                <a:solidFill>
                  <a:schemeClr val="bg2"/>
                </a:solidFill>
              </a:rPr>
              <a:t>К числу исследуемых факторов, подлежащих варьированию, относятся:</a:t>
            </a:r>
            <a:endParaRPr lang="ru-RU" dirty="0">
              <a:solidFill>
                <a:schemeClr val="bg2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524000" y="2946400"/>
          <a:ext cx="6096000" cy="3789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5" name="Заголовок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086600" cy="503238"/>
          </a:xfrm>
        </p:spPr>
        <p:txBody>
          <a:bodyPr/>
          <a:lstStyle/>
          <a:p>
            <a:pPr algn="ctr" eaLnBrk="1" hangingPunct="1"/>
            <a:r>
              <a:rPr lang="ru-RU" sz="3200" b="1" smtClean="0"/>
              <a:t>Анализ чувствительности</a:t>
            </a:r>
            <a:endParaRPr lang="ru-RU" sz="3200" smtClean="0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711200" y="802640"/>
            <a:ext cx="8128000" cy="5384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dirty="0"/>
              <a:t>Процедура проведения анализа чувствительности сводится к следующему.</a:t>
            </a:r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325120" y="1397000"/>
          <a:ext cx="8361680" cy="5095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69" name="Заголовок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086600" cy="1041400"/>
          </a:xfrm>
        </p:spPr>
        <p:txBody>
          <a:bodyPr/>
          <a:lstStyle/>
          <a:p>
            <a:pPr algn="ctr" eaLnBrk="1" hangingPunct="1"/>
            <a:r>
              <a:rPr lang="ru-RU" sz="2400" b="1" smtClean="0"/>
              <a:t>СОВРЕМЕННЫЕ ИНФОРМАЦИОННЫЕ ТЕХНОЛОГИИ В БИЗНЕС-ПЛАНИРОВАНИИ</a:t>
            </a: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pic>
        <p:nvPicPr>
          <p:cNvPr id="263170" name="Рисунок 3" descr="http://www.probp.ru/img/pro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3" y="1271588"/>
            <a:ext cx="1824037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3171" name="Прямоугольник 4"/>
          <p:cNvSpPr>
            <a:spLocks noChangeArrowheads="1"/>
          </p:cNvSpPr>
          <p:nvPr/>
        </p:nvSpPr>
        <p:spPr bwMode="auto">
          <a:xfrm>
            <a:off x="2244725" y="1268413"/>
            <a:ext cx="63404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Программа Business Plan PL поможет вам создать бизнес-план, ТЭО (технико-экономическое обоснование) и разработать разные направления финансового прогнозирования. Ее могут использовать не только крупные предприятия, но так же и малые.</a:t>
            </a:r>
            <a:br>
              <a:rPr lang="ru-RU"/>
            </a:br>
            <a:endParaRPr lang="ru-RU"/>
          </a:p>
        </p:txBody>
      </p:sp>
      <p:pic>
        <p:nvPicPr>
          <p:cNvPr id="263172" name="Рисунок 5" descr="http://www.probp.ru/img/prog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275" y="3040063"/>
            <a:ext cx="1676400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3173" name="Прямоугольник 7"/>
          <p:cNvSpPr>
            <a:spLocks noChangeArrowheads="1"/>
          </p:cNvSpPr>
          <p:nvPr/>
        </p:nvSpPr>
        <p:spPr bwMode="auto">
          <a:xfrm>
            <a:off x="2306638" y="3128963"/>
            <a:ext cx="632936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Программа COMFAR   Данный  программный продукт создан специалистами компании UNIDO, поэтому она, в отличие от многих отечественных разработок, полностью соответствует данной методике, которую используют в процессе бизнес-планирования.</a:t>
            </a:r>
            <a:br>
              <a:rPr lang="ru-RU"/>
            </a:br>
            <a:endParaRPr lang="ru-RU"/>
          </a:p>
        </p:txBody>
      </p:sp>
      <p:pic>
        <p:nvPicPr>
          <p:cNvPr id="263174" name="Рисунок 8" descr="http://www.probp.ru/img/prog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4488" y="4946650"/>
            <a:ext cx="1585912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3175" name="Прямоугольник 9"/>
          <p:cNvSpPr>
            <a:spLocks noChangeArrowheads="1"/>
          </p:cNvSpPr>
          <p:nvPr/>
        </p:nvSpPr>
        <p:spPr bwMode="auto">
          <a:xfrm>
            <a:off x="2276475" y="4821238"/>
            <a:ext cx="62484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Программу Project Expert на сегодня можно назвать самой функциональной и удобной. Для профессионалов в составлении бизнес-планов, выход версии программы с обозначением "Professional", стал долгожданным моментом.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7086600" cy="1108075"/>
          </a:xfrm>
        </p:spPr>
        <p:txBody>
          <a:bodyPr/>
          <a:lstStyle/>
          <a:p>
            <a:pPr algn="ctr" eaLnBrk="1" hangingPunct="1"/>
            <a:r>
              <a:rPr lang="ru-RU" sz="3200" i="1" smtClean="0"/>
              <a:t>Соотношение</a:t>
            </a:r>
            <a:r>
              <a:rPr lang="ru-RU" sz="3200" smtClean="0"/>
              <a:t> между </a:t>
            </a:r>
            <a:r>
              <a:rPr lang="ru-RU" sz="3200" i="1" smtClean="0"/>
              <a:t>стратегией и планированием</a:t>
            </a:r>
            <a:r>
              <a:rPr lang="ru-RU" sz="3200" smtClean="0"/>
              <a:t> </a:t>
            </a:r>
          </a:p>
        </p:txBody>
      </p:sp>
      <p:sp>
        <p:nvSpPr>
          <p:cNvPr id="156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4550" y="1487488"/>
            <a:ext cx="7772400" cy="4114800"/>
          </a:xfrm>
          <a:ln>
            <a:solidFill>
              <a:schemeClr val="tx2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i="1" smtClean="0"/>
              <a:t>Стратегия означает размышление через призму конкурентного преимущества компаний — то, как работает экономика; куда движутся конкуренты; как прижать другого парня и покончить с самой высокой нормой прибыли и с самой большой массой производства. Планирование, с другой стороны, сосредоточено на том, чтобы заставить стратегию работать — добавив мощности, например, или увеличивая число торговых агентов... Стратегия — это мыслительный, концептуальный процесс. Это процесс более напряженного обдумывания, а не более напряженного делания»</a:t>
            </a:r>
            <a:r>
              <a:rPr lang="ru-RU" sz="20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i="1" smtClean="0"/>
              <a:t>«Стратегия не является следствием планирования, а наоборот — его исходной точкой. Планирование помогает перевести предполагаемые стратегии в реализованные, предприняв первый шаг, который дальше может привести к их эффективному осуществлению»</a:t>
            </a:r>
            <a:r>
              <a:rPr lang="ru-RU" sz="2000" smtClean="0"/>
              <a:t> 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СПАСИБО!</a:t>
            </a:r>
          </a:p>
        </p:txBody>
      </p:sp>
      <p:sp>
        <p:nvSpPr>
          <p:cNvPr id="2641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Ваши вопросы</a:t>
            </a:r>
            <a:r>
              <a:rPr lang="en-US" sz="3600" smtClean="0"/>
              <a:t>?</a:t>
            </a:r>
            <a:endParaRPr lang="ru-RU" sz="3600" smtClean="0"/>
          </a:p>
        </p:txBody>
      </p:sp>
      <p:grpSp>
        <p:nvGrpSpPr>
          <p:cNvPr id="145412" name="Group 4"/>
          <p:cNvGrpSpPr>
            <a:grpSpLocks noChangeAspect="1"/>
          </p:cNvGrpSpPr>
          <p:nvPr/>
        </p:nvGrpSpPr>
        <p:grpSpPr bwMode="auto">
          <a:xfrm>
            <a:off x="2438400" y="228600"/>
            <a:ext cx="6324600" cy="5697538"/>
            <a:chOff x="971" y="5"/>
            <a:chExt cx="4759" cy="4288"/>
          </a:xfrm>
        </p:grpSpPr>
        <p:sp>
          <p:nvSpPr>
            <p:cNvPr id="264196" name="Freeform 5"/>
            <p:cNvSpPr>
              <a:spLocks noChangeAspect="1"/>
            </p:cNvSpPr>
            <p:nvPr/>
          </p:nvSpPr>
          <p:spPr bwMode="auto">
            <a:xfrm>
              <a:off x="1373" y="1985"/>
              <a:ext cx="4357" cy="2308"/>
            </a:xfrm>
            <a:custGeom>
              <a:avLst/>
              <a:gdLst>
                <a:gd name="T0" fmla="*/ 1638 w 4357"/>
                <a:gd name="T1" fmla="*/ 0 h 2308"/>
                <a:gd name="T2" fmla="*/ 0 w 4357"/>
                <a:gd name="T3" fmla="*/ 2307 h 2308"/>
                <a:gd name="T4" fmla="*/ 4356 w 4357"/>
                <a:gd name="T5" fmla="*/ 2307 h 2308"/>
                <a:gd name="T6" fmla="*/ 2720 w 4357"/>
                <a:gd name="T7" fmla="*/ 0 h 2308"/>
                <a:gd name="T8" fmla="*/ 1638 w 4357"/>
                <a:gd name="T9" fmla="*/ 0 h 23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57"/>
                <a:gd name="T16" fmla="*/ 0 h 2308"/>
                <a:gd name="T17" fmla="*/ 4357 w 4357"/>
                <a:gd name="T18" fmla="*/ 2308 h 23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57" h="2308">
                  <a:moveTo>
                    <a:pt x="1638" y="0"/>
                  </a:moveTo>
                  <a:lnTo>
                    <a:pt x="0" y="2307"/>
                  </a:lnTo>
                  <a:lnTo>
                    <a:pt x="4356" y="2307"/>
                  </a:lnTo>
                  <a:lnTo>
                    <a:pt x="2720" y="0"/>
                  </a:lnTo>
                  <a:lnTo>
                    <a:pt x="1638" y="0"/>
                  </a:lnTo>
                </a:path>
              </a:pathLst>
            </a:custGeom>
            <a:gradFill rotWithShape="0"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2700000" scaled="1"/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64197" name="Group 6"/>
            <p:cNvGrpSpPr>
              <a:grpSpLocks noChangeAspect="1"/>
            </p:cNvGrpSpPr>
            <p:nvPr/>
          </p:nvGrpSpPr>
          <p:grpSpPr bwMode="auto">
            <a:xfrm>
              <a:off x="2752" y="1946"/>
              <a:ext cx="1598" cy="470"/>
              <a:chOff x="2752" y="1946"/>
              <a:chExt cx="1598" cy="470"/>
            </a:xfrm>
          </p:grpSpPr>
          <p:sp>
            <p:nvSpPr>
              <p:cNvPr id="264322" name="Freeform 7"/>
              <p:cNvSpPr>
                <a:spLocks noChangeAspect="1"/>
              </p:cNvSpPr>
              <p:nvPr/>
            </p:nvSpPr>
            <p:spPr bwMode="auto">
              <a:xfrm>
                <a:off x="2752" y="1946"/>
                <a:ext cx="1598" cy="470"/>
              </a:xfrm>
              <a:custGeom>
                <a:avLst/>
                <a:gdLst>
                  <a:gd name="T0" fmla="*/ 275 w 1598"/>
                  <a:gd name="T1" fmla="*/ 0 h 470"/>
                  <a:gd name="T2" fmla="*/ 0 w 1598"/>
                  <a:gd name="T3" fmla="*/ 387 h 470"/>
                  <a:gd name="T4" fmla="*/ 173 w 1598"/>
                  <a:gd name="T5" fmla="*/ 421 h 470"/>
                  <a:gd name="T6" fmla="*/ 374 w 1598"/>
                  <a:gd name="T7" fmla="*/ 448 h 470"/>
                  <a:gd name="T8" fmla="*/ 602 w 1598"/>
                  <a:gd name="T9" fmla="*/ 466 h 470"/>
                  <a:gd name="T10" fmla="*/ 798 w 1598"/>
                  <a:gd name="T11" fmla="*/ 469 h 470"/>
                  <a:gd name="T12" fmla="*/ 1004 w 1598"/>
                  <a:gd name="T13" fmla="*/ 466 h 470"/>
                  <a:gd name="T14" fmla="*/ 1198 w 1598"/>
                  <a:gd name="T15" fmla="*/ 448 h 470"/>
                  <a:gd name="T16" fmla="*/ 1371 w 1598"/>
                  <a:gd name="T17" fmla="*/ 430 h 470"/>
                  <a:gd name="T18" fmla="*/ 1597 w 1598"/>
                  <a:gd name="T19" fmla="*/ 387 h 470"/>
                  <a:gd name="T20" fmla="*/ 1322 w 1598"/>
                  <a:gd name="T21" fmla="*/ 0 h 470"/>
                  <a:gd name="T22" fmla="*/ 275 w 1598"/>
                  <a:gd name="T23" fmla="*/ 0 h 47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98"/>
                  <a:gd name="T37" fmla="*/ 0 h 470"/>
                  <a:gd name="T38" fmla="*/ 1598 w 1598"/>
                  <a:gd name="T39" fmla="*/ 470 h 47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98" h="470">
                    <a:moveTo>
                      <a:pt x="275" y="0"/>
                    </a:moveTo>
                    <a:lnTo>
                      <a:pt x="0" y="387"/>
                    </a:lnTo>
                    <a:lnTo>
                      <a:pt x="173" y="421"/>
                    </a:lnTo>
                    <a:lnTo>
                      <a:pt x="374" y="448"/>
                    </a:lnTo>
                    <a:lnTo>
                      <a:pt x="602" y="466"/>
                    </a:lnTo>
                    <a:lnTo>
                      <a:pt x="798" y="469"/>
                    </a:lnTo>
                    <a:lnTo>
                      <a:pt x="1004" y="466"/>
                    </a:lnTo>
                    <a:lnTo>
                      <a:pt x="1198" y="448"/>
                    </a:lnTo>
                    <a:lnTo>
                      <a:pt x="1371" y="430"/>
                    </a:lnTo>
                    <a:lnTo>
                      <a:pt x="1597" y="387"/>
                    </a:lnTo>
                    <a:lnTo>
                      <a:pt x="1322" y="0"/>
                    </a:lnTo>
                    <a:lnTo>
                      <a:pt x="275" y="0"/>
                    </a:lnTo>
                  </a:path>
                </a:pathLst>
              </a:custGeom>
              <a:gradFill rotWithShape="0">
                <a:gsLst>
                  <a:gs pos="0">
                    <a:srgbClr val="E6DCAC"/>
                  </a:gs>
                  <a:gs pos="23000">
                    <a:srgbClr val="C7AC4C"/>
                  </a:gs>
                  <a:gs pos="55000">
                    <a:srgbClr val="E6D78A"/>
                  </a:gs>
                  <a:gs pos="70000">
                    <a:srgbClr val="C7AC4C"/>
                  </a:gs>
                  <a:gs pos="88000">
                    <a:srgbClr val="E6D78A"/>
                  </a:gs>
                  <a:gs pos="100000">
                    <a:srgbClr val="E6DCAC"/>
                  </a:gs>
                </a:gsLst>
                <a:lin ang="18900000" scaled="1"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4323" name="Freeform 8"/>
              <p:cNvSpPr>
                <a:spLocks noChangeAspect="1"/>
              </p:cNvSpPr>
              <p:nvPr/>
            </p:nvSpPr>
            <p:spPr bwMode="auto">
              <a:xfrm>
                <a:off x="2833" y="1946"/>
                <a:ext cx="1434" cy="344"/>
              </a:xfrm>
              <a:custGeom>
                <a:avLst/>
                <a:gdLst>
                  <a:gd name="T0" fmla="*/ 193 w 1434"/>
                  <a:gd name="T1" fmla="*/ 0 h 344"/>
                  <a:gd name="T2" fmla="*/ 0 w 1434"/>
                  <a:gd name="T3" fmla="*/ 268 h 344"/>
                  <a:gd name="T4" fmla="*/ 159 w 1434"/>
                  <a:gd name="T5" fmla="*/ 301 h 344"/>
                  <a:gd name="T6" fmla="*/ 337 w 1434"/>
                  <a:gd name="T7" fmla="*/ 326 h 344"/>
                  <a:gd name="T8" fmla="*/ 543 w 1434"/>
                  <a:gd name="T9" fmla="*/ 341 h 344"/>
                  <a:gd name="T10" fmla="*/ 717 w 1434"/>
                  <a:gd name="T11" fmla="*/ 343 h 344"/>
                  <a:gd name="T12" fmla="*/ 901 w 1434"/>
                  <a:gd name="T13" fmla="*/ 341 h 344"/>
                  <a:gd name="T14" fmla="*/ 1075 w 1434"/>
                  <a:gd name="T15" fmla="*/ 326 h 344"/>
                  <a:gd name="T16" fmla="*/ 1227 w 1434"/>
                  <a:gd name="T17" fmla="*/ 309 h 344"/>
                  <a:gd name="T18" fmla="*/ 1433 w 1434"/>
                  <a:gd name="T19" fmla="*/ 269 h 344"/>
                  <a:gd name="T20" fmla="*/ 1239 w 1434"/>
                  <a:gd name="T21" fmla="*/ 0 h 344"/>
                  <a:gd name="T22" fmla="*/ 193 w 1434"/>
                  <a:gd name="T23" fmla="*/ 0 h 3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34"/>
                  <a:gd name="T37" fmla="*/ 0 h 344"/>
                  <a:gd name="T38" fmla="*/ 1434 w 1434"/>
                  <a:gd name="T39" fmla="*/ 344 h 34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34" h="344">
                    <a:moveTo>
                      <a:pt x="193" y="0"/>
                    </a:moveTo>
                    <a:lnTo>
                      <a:pt x="0" y="268"/>
                    </a:lnTo>
                    <a:lnTo>
                      <a:pt x="159" y="301"/>
                    </a:lnTo>
                    <a:lnTo>
                      <a:pt x="337" y="326"/>
                    </a:lnTo>
                    <a:lnTo>
                      <a:pt x="543" y="341"/>
                    </a:lnTo>
                    <a:lnTo>
                      <a:pt x="717" y="343"/>
                    </a:lnTo>
                    <a:lnTo>
                      <a:pt x="901" y="341"/>
                    </a:lnTo>
                    <a:lnTo>
                      <a:pt x="1075" y="326"/>
                    </a:lnTo>
                    <a:lnTo>
                      <a:pt x="1227" y="309"/>
                    </a:lnTo>
                    <a:lnTo>
                      <a:pt x="1433" y="269"/>
                    </a:lnTo>
                    <a:lnTo>
                      <a:pt x="1239" y="0"/>
                    </a:lnTo>
                    <a:lnTo>
                      <a:pt x="193" y="0"/>
                    </a:lnTo>
                  </a:path>
                </a:pathLst>
              </a:custGeom>
              <a:gradFill rotWithShape="0">
                <a:gsLst>
                  <a:gs pos="0">
                    <a:srgbClr val="E6DCAC"/>
                  </a:gs>
                  <a:gs pos="23000">
                    <a:srgbClr val="C7AC4C"/>
                  </a:gs>
                  <a:gs pos="55000">
                    <a:srgbClr val="E6D78A"/>
                  </a:gs>
                  <a:gs pos="70000">
                    <a:srgbClr val="C7AC4C"/>
                  </a:gs>
                  <a:gs pos="88000">
                    <a:srgbClr val="E6D78A"/>
                  </a:gs>
                  <a:gs pos="100000">
                    <a:srgbClr val="E6DCAC"/>
                  </a:gs>
                </a:gsLst>
                <a:lin ang="18900000" scaled="1"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4324" name="Freeform 9"/>
              <p:cNvSpPr>
                <a:spLocks noChangeAspect="1"/>
              </p:cNvSpPr>
              <p:nvPr/>
            </p:nvSpPr>
            <p:spPr bwMode="auto">
              <a:xfrm>
                <a:off x="2901" y="1946"/>
                <a:ext cx="1296" cy="239"/>
              </a:xfrm>
              <a:custGeom>
                <a:avLst/>
                <a:gdLst>
                  <a:gd name="T0" fmla="*/ 125 w 1296"/>
                  <a:gd name="T1" fmla="*/ 0 h 239"/>
                  <a:gd name="T2" fmla="*/ 0 w 1296"/>
                  <a:gd name="T3" fmla="*/ 174 h 239"/>
                  <a:gd name="T4" fmla="*/ 145 w 1296"/>
                  <a:gd name="T5" fmla="*/ 201 h 239"/>
                  <a:gd name="T6" fmla="*/ 306 w 1296"/>
                  <a:gd name="T7" fmla="*/ 221 h 239"/>
                  <a:gd name="T8" fmla="*/ 491 w 1296"/>
                  <a:gd name="T9" fmla="*/ 236 h 239"/>
                  <a:gd name="T10" fmla="*/ 649 w 1296"/>
                  <a:gd name="T11" fmla="*/ 238 h 239"/>
                  <a:gd name="T12" fmla="*/ 815 w 1296"/>
                  <a:gd name="T13" fmla="*/ 236 h 239"/>
                  <a:gd name="T14" fmla="*/ 972 w 1296"/>
                  <a:gd name="T15" fmla="*/ 221 h 239"/>
                  <a:gd name="T16" fmla="*/ 1112 w 1296"/>
                  <a:gd name="T17" fmla="*/ 206 h 239"/>
                  <a:gd name="T18" fmla="*/ 1295 w 1296"/>
                  <a:gd name="T19" fmla="*/ 174 h 239"/>
                  <a:gd name="T20" fmla="*/ 1171 w 1296"/>
                  <a:gd name="T21" fmla="*/ 0 h 239"/>
                  <a:gd name="T22" fmla="*/ 125 w 1296"/>
                  <a:gd name="T23" fmla="*/ 0 h 23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96"/>
                  <a:gd name="T37" fmla="*/ 0 h 239"/>
                  <a:gd name="T38" fmla="*/ 1296 w 1296"/>
                  <a:gd name="T39" fmla="*/ 239 h 23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96" h="239">
                    <a:moveTo>
                      <a:pt x="125" y="0"/>
                    </a:moveTo>
                    <a:lnTo>
                      <a:pt x="0" y="174"/>
                    </a:lnTo>
                    <a:lnTo>
                      <a:pt x="145" y="201"/>
                    </a:lnTo>
                    <a:lnTo>
                      <a:pt x="306" y="221"/>
                    </a:lnTo>
                    <a:lnTo>
                      <a:pt x="491" y="236"/>
                    </a:lnTo>
                    <a:lnTo>
                      <a:pt x="649" y="238"/>
                    </a:lnTo>
                    <a:lnTo>
                      <a:pt x="815" y="236"/>
                    </a:lnTo>
                    <a:lnTo>
                      <a:pt x="972" y="221"/>
                    </a:lnTo>
                    <a:lnTo>
                      <a:pt x="1112" y="206"/>
                    </a:lnTo>
                    <a:lnTo>
                      <a:pt x="1295" y="174"/>
                    </a:lnTo>
                    <a:lnTo>
                      <a:pt x="1171" y="0"/>
                    </a:lnTo>
                    <a:lnTo>
                      <a:pt x="125" y="0"/>
                    </a:lnTo>
                  </a:path>
                </a:pathLst>
              </a:custGeom>
              <a:gradFill rotWithShape="0">
                <a:gsLst>
                  <a:gs pos="0">
                    <a:srgbClr val="E6DCAC"/>
                  </a:gs>
                  <a:gs pos="23000">
                    <a:srgbClr val="C7AC4C"/>
                  </a:gs>
                  <a:gs pos="55000">
                    <a:srgbClr val="E6D78A"/>
                  </a:gs>
                  <a:gs pos="70000">
                    <a:srgbClr val="C7AC4C"/>
                  </a:gs>
                  <a:gs pos="88000">
                    <a:srgbClr val="E6D78A"/>
                  </a:gs>
                  <a:gs pos="100000">
                    <a:srgbClr val="E6DCAC"/>
                  </a:gs>
                </a:gsLst>
                <a:lin ang="18900000" scaled="1"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4325" name="Freeform 10"/>
              <p:cNvSpPr>
                <a:spLocks noChangeAspect="1"/>
              </p:cNvSpPr>
              <p:nvPr/>
            </p:nvSpPr>
            <p:spPr bwMode="auto">
              <a:xfrm>
                <a:off x="2962" y="1946"/>
                <a:ext cx="1176" cy="147"/>
              </a:xfrm>
              <a:custGeom>
                <a:avLst/>
                <a:gdLst>
                  <a:gd name="T0" fmla="*/ 64 w 1176"/>
                  <a:gd name="T1" fmla="*/ 0 h 147"/>
                  <a:gd name="T2" fmla="*/ 0 w 1176"/>
                  <a:gd name="T3" fmla="*/ 86 h 147"/>
                  <a:gd name="T4" fmla="*/ 129 w 1176"/>
                  <a:gd name="T5" fmla="*/ 110 h 147"/>
                  <a:gd name="T6" fmla="*/ 275 w 1176"/>
                  <a:gd name="T7" fmla="*/ 130 h 147"/>
                  <a:gd name="T8" fmla="*/ 445 w 1176"/>
                  <a:gd name="T9" fmla="*/ 143 h 147"/>
                  <a:gd name="T10" fmla="*/ 588 w 1176"/>
                  <a:gd name="T11" fmla="*/ 146 h 147"/>
                  <a:gd name="T12" fmla="*/ 739 w 1176"/>
                  <a:gd name="T13" fmla="*/ 143 h 147"/>
                  <a:gd name="T14" fmla="*/ 881 w 1176"/>
                  <a:gd name="T15" fmla="*/ 130 h 147"/>
                  <a:gd name="T16" fmla="*/ 1008 w 1176"/>
                  <a:gd name="T17" fmla="*/ 117 h 147"/>
                  <a:gd name="T18" fmla="*/ 1175 w 1176"/>
                  <a:gd name="T19" fmla="*/ 86 h 147"/>
                  <a:gd name="T20" fmla="*/ 1110 w 1176"/>
                  <a:gd name="T21" fmla="*/ 0 h 147"/>
                  <a:gd name="T22" fmla="*/ 64 w 1176"/>
                  <a:gd name="T23" fmla="*/ 0 h 1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76"/>
                  <a:gd name="T37" fmla="*/ 0 h 147"/>
                  <a:gd name="T38" fmla="*/ 1176 w 1176"/>
                  <a:gd name="T39" fmla="*/ 147 h 14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76" h="147">
                    <a:moveTo>
                      <a:pt x="64" y="0"/>
                    </a:moveTo>
                    <a:lnTo>
                      <a:pt x="0" y="86"/>
                    </a:lnTo>
                    <a:lnTo>
                      <a:pt x="129" y="110"/>
                    </a:lnTo>
                    <a:lnTo>
                      <a:pt x="275" y="130"/>
                    </a:lnTo>
                    <a:lnTo>
                      <a:pt x="445" y="143"/>
                    </a:lnTo>
                    <a:lnTo>
                      <a:pt x="588" y="146"/>
                    </a:lnTo>
                    <a:lnTo>
                      <a:pt x="739" y="143"/>
                    </a:lnTo>
                    <a:lnTo>
                      <a:pt x="881" y="130"/>
                    </a:lnTo>
                    <a:lnTo>
                      <a:pt x="1008" y="117"/>
                    </a:lnTo>
                    <a:lnTo>
                      <a:pt x="1175" y="86"/>
                    </a:lnTo>
                    <a:lnTo>
                      <a:pt x="1110" y="0"/>
                    </a:lnTo>
                    <a:lnTo>
                      <a:pt x="64" y="0"/>
                    </a:lnTo>
                  </a:path>
                </a:pathLst>
              </a:custGeom>
              <a:gradFill rotWithShape="0">
                <a:gsLst>
                  <a:gs pos="0">
                    <a:srgbClr val="E6DCAC"/>
                  </a:gs>
                  <a:gs pos="23000">
                    <a:srgbClr val="C7AC4C"/>
                  </a:gs>
                  <a:gs pos="55000">
                    <a:srgbClr val="E6D78A"/>
                  </a:gs>
                  <a:gs pos="70000">
                    <a:srgbClr val="C7AC4C"/>
                  </a:gs>
                  <a:gs pos="88000">
                    <a:srgbClr val="E6D78A"/>
                  </a:gs>
                  <a:gs pos="100000">
                    <a:srgbClr val="E6DCAC"/>
                  </a:gs>
                </a:gsLst>
                <a:lin ang="18900000" scaled="1"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64198" name="Group 11"/>
            <p:cNvGrpSpPr>
              <a:grpSpLocks noChangeAspect="1"/>
            </p:cNvGrpSpPr>
            <p:nvPr/>
          </p:nvGrpSpPr>
          <p:grpSpPr bwMode="auto">
            <a:xfrm>
              <a:off x="2962" y="5"/>
              <a:ext cx="1178" cy="2095"/>
              <a:chOff x="2962" y="5"/>
              <a:chExt cx="1178" cy="2095"/>
            </a:xfrm>
          </p:grpSpPr>
          <p:grpSp>
            <p:nvGrpSpPr>
              <p:cNvPr id="264299" name="Group 12"/>
              <p:cNvGrpSpPr>
                <a:grpSpLocks noChangeAspect="1"/>
              </p:cNvGrpSpPr>
              <p:nvPr/>
            </p:nvGrpSpPr>
            <p:grpSpPr bwMode="auto">
              <a:xfrm>
                <a:off x="3444" y="1473"/>
                <a:ext cx="206" cy="627"/>
                <a:chOff x="3444" y="1473"/>
                <a:chExt cx="206" cy="627"/>
              </a:xfrm>
            </p:grpSpPr>
            <p:grpSp>
              <p:nvGrpSpPr>
                <p:cNvPr id="264307" name="Group 13"/>
                <p:cNvGrpSpPr>
                  <a:grpSpLocks noChangeAspect="1"/>
                </p:cNvGrpSpPr>
                <p:nvPr/>
              </p:nvGrpSpPr>
              <p:grpSpPr bwMode="auto">
                <a:xfrm>
                  <a:off x="3444" y="1822"/>
                  <a:ext cx="206" cy="278"/>
                  <a:chOff x="3444" y="1822"/>
                  <a:chExt cx="206" cy="278"/>
                </a:xfrm>
              </p:grpSpPr>
              <p:grpSp>
                <p:nvGrpSpPr>
                  <p:cNvPr id="264312" name="Group 1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444" y="1888"/>
                    <a:ext cx="206" cy="212"/>
                    <a:chOff x="3444" y="1888"/>
                    <a:chExt cx="206" cy="212"/>
                  </a:xfrm>
                </p:grpSpPr>
                <p:sp>
                  <p:nvSpPr>
                    <p:cNvPr id="264320" name="Freeform 1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444" y="1888"/>
                      <a:ext cx="206" cy="212"/>
                    </a:xfrm>
                    <a:custGeom>
                      <a:avLst/>
                      <a:gdLst>
                        <a:gd name="T0" fmla="*/ 31 w 206"/>
                        <a:gd name="T1" fmla="*/ 73 h 212"/>
                        <a:gd name="T2" fmla="*/ 22 w 206"/>
                        <a:gd name="T3" fmla="*/ 84 h 212"/>
                        <a:gd name="T4" fmla="*/ 12 w 206"/>
                        <a:gd name="T5" fmla="*/ 99 h 212"/>
                        <a:gd name="T6" fmla="*/ 4 w 206"/>
                        <a:gd name="T7" fmla="*/ 111 h 212"/>
                        <a:gd name="T8" fmla="*/ 0 w 206"/>
                        <a:gd name="T9" fmla="*/ 126 h 212"/>
                        <a:gd name="T10" fmla="*/ 0 w 206"/>
                        <a:gd name="T11" fmla="*/ 139 h 212"/>
                        <a:gd name="T12" fmla="*/ 4 w 206"/>
                        <a:gd name="T13" fmla="*/ 158 h 212"/>
                        <a:gd name="T14" fmla="*/ 12 w 206"/>
                        <a:gd name="T15" fmla="*/ 172 h 212"/>
                        <a:gd name="T16" fmla="*/ 25 w 206"/>
                        <a:gd name="T17" fmla="*/ 187 h 212"/>
                        <a:gd name="T18" fmla="*/ 46 w 206"/>
                        <a:gd name="T19" fmla="*/ 198 h 212"/>
                        <a:gd name="T20" fmla="*/ 61 w 206"/>
                        <a:gd name="T21" fmla="*/ 205 h 212"/>
                        <a:gd name="T22" fmla="*/ 80 w 206"/>
                        <a:gd name="T23" fmla="*/ 210 h 212"/>
                        <a:gd name="T24" fmla="*/ 105 w 206"/>
                        <a:gd name="T25" fmla="*/ 211 h 212"/>
                        <a:gd name="T26" fmla="*/ 129 w 206"/>
                        <a:gd name="T27" fmla="*/ 210 h 212"/>
                        <a:gd name="T28" fmla="*/ 143 w 206"/>
                        <a:gd name="T29" fmla="*/ 205 h 212"/>
                        <a:gd name="T30" fmla="*/ 160 w 206"/>
                        <a:gd name="T31" fmla="*/ 198 h 212"/>
                        <a:gd name="T32" fmla="*/ 173 w 206"/>
                        <a:gd name="T33" fmla="*/ 190 h 212"/>
                        <a:gd name="T34" fmla="*/ 185 w 206"/>
                        <a:gd name="T35" fmla="*/ 181 h 212"/>
                        <a:gd name="T36" fmla="*/ 192 w 206"/>
                        <a:gd name="T37" fmla="*/ 172 h 212"/>
                        <a:gd name="T38" fmla="*/ 198 w 206"/>
                        <a:gd name="T39" fmla="*/ 162 h 212"/>
                        <a:gd name="T40" fmla="*/ 201 w 206"/>
                        <a:gd name="T41" fmla="*/ 151 h 212"/>
                        <a:gd name="T42" fmla="*/ 205 w 206"/>
                        <a:gd name="T43" fmla="*/ 138 h 212"/>
                        <a:gd name="T44" fmla="*/ 203 w 206"/>
                        <a:gd name="T45" fmla="*/ 125 h 212"/>
                        <a:gd name="T46" fmla="*/ 198 w 206"/>
                        <a:gd name="T47" fmla="*/ 112 h 212"/>
                        <a:gd name="T48" fmla="*/ 192 w 206"/>
                        <a:gd name="T49" fmla="*/ 98 h 212"/>
                        <a:gd name="T50" fmla="*/ 180 w 206"/>
                        <a:gd name="T51" fmla="*/ 83 h 212"/>
                        <a:gd name="T52" fmla="*/ 174 w 206"/>
                        <a:gd name="T53" fmla="*/ 73 h 212"/>
                        <a:gd name="T54" fmla="*/ 167 w 206"/>
                        <a:gd name="T55" fmla="*/ 60 h 212"/>
                        <a:gd name="T56" fmla="*/ 161 w 206"/>
                        <a:gd name="T57" fmla="*/ 45 h 212"/>
                        <a:gd name="T58" fmla="*/ 158 w 206"/>
                        <a:gd name="T59" fmla="*/ 32 h 212"/>
                        <a:gd name="T60" fmla="*/ 154 w 206"/>
                        <a:gd name="T61" fmla="*/ 19 h 212"/>
                        <a:gd name="T62" fmla="*/ 154 w 206"/>
                        <a:gd name="T63" fmla="*/ 0 h 212"/>
                        <a:gd name="T64" fmla="*/ 58 w 206"/>
                        <a:gd name="T65" fmla="*/ 0 h 212"/>
                        <a:gd name="T66" fmla="*/ 58 w 206"/>
                        <a:gd name="T67" fmla="*/ 15 h 212"/>
                        <a:gd name="T68" fmla="*/ 53 w 206"/>
                        <a:gd name="T69" fmla="*/ 33 h 212"/>
                        <a:gd name="T70" fmla="*/ 47 w 206"/>
                        <a:gd name="T71" fmla="*/ 47 h 212"/>
                        <a:gd name="T72" fmla="*/ 40 w 206"/>
                        <a:gd name="T73" fmla="*/ 60 h 212"/>
                        <a:gd name="T74" fmla="*/ 31 w 206"/>
                        <a:gd name="T75" fmla="*/ 73 h 212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206"/>
                        <a:gd name="T115" fmla="*/ 0 h 212"/>
                        <a:gd name="T116" fmla="*/ 206 w 206"/>
                        <a:gd name="T117" fmla="*/ 212 h 212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206" h="212">
                          <a:moveTo>
                            <a:pt x="31" y="73"/>
                          </a:moveTo>
                          <a:lnTo>
                            <a:pt x="22" y="84"/>
                          </a:lnTo>
                          <a:lnTo>
                            <a:pt x="12" y="99"/>
                          </a:lnTo>
                          <a:lnTo>
                            <a:pt x="4" y="111"/>
                          </a:lnTo>
                          <a:lnTo>
                            <a:pt x="0" y="126"/>
                          </a:lnTo>
                          <a:lnTo>
                            <a:pt x="0" y="139"/>
                          </a:lnTo>
                          <a:lnTo>
                            <a:pt x="4" y="158"/>
                          </a:lnTo>
                          <a:lnTo>
                            <a:pt x="12" y="172"/>
                          </a:lnTo>
                          <a:lnTo>
                            <a:pt x="25" y="187"/>
                          </a:lnTo>
                          <a:lnTo>
                            <a:pt x="46" y="198"/>
                          </a:lnTo>
                          <a:lnTo>
                            <a:pt x="61" y="205"/>
                          </a:lnTo>
                          <a:lnTo>
                            <a:pt x="80" y="210"/>
                          </a:lnTo>
                          <a:lnTo>
                            <a:pt x="105" y="211"/>
                          </a:lnTo>
                          <a:lnTo>
                            <a:pt x="129" y="210"/>
                          </a:lnTo>
                          <a:lnTo>
                            <a:pt x="143" y="205"/>
                          </a:lnTo>
                          <a:lnTo>
                            <a:pt x="160" y="198"/>
                          </a:lnTo>
                          <a:lnTo>
                            <a:pt x="173" y="190"/>
                          </a:lnTo>
                          <a:lnTo>
                            <a:pt x="185" y="181"/>
                          </a:lnTo>
                          <a:lnTo>
                            <a:pt x="192" y="172"/>
                          </a:lnTo>
                          <a:lnTo>
                            <a:pt x="198" y="162"/>
                          </a:lnTo>
                          <a:lnTo>
                            <a:pt x="201" y="151"/>
                          </a:lnTo>
                          <a:lnTo>
                            <a:pt x="205" y="138"/>
                          </a:lnTo>
                          <a:lnTo>
                            <a:pt x="203" y="125"/>
                          </a:lnTo>
                          <a:lnTo>
                            <a:pt x="198" y="112"/>
                          </a:lnTo>
                          <a:lnTo>
                            <a:pt x="192" y="98"/>
                          </a:lnTo>
                          <a:lnTo>
                            <a:pt x="180" y="83"/>
                          </a:lnTo>
                          <a:lnTo>
                            <a:pt x="174" y="73"/>
                          </a:lnTo>
                          <a:lnTo>
                            <a:pt x="167" y="60"/>
                          </a:lnTo>
                          <a:lnTo>
                            <a:pt x="161" y="45"/>
                          </a:lnTo>
                          <a:lnTo>
                            <a:pt x="158" y="32"/>
                          </a:lnTo>
                          <a:lnTo>
                            <a:pt x="154" y="19"/>
                          </a:lnTo>
                          <a:lnTo>
                            <a:pt x="154" y="0"/>
                          </a:lnTo>
                          <a:lnTo>
                            <a:pt x="58" y="0"/>
                          </a:lnTo>
                          <a:lnTo>
                            <a:pt x="58" y="15"/>
                          </a:lnTo>
                          <a:lnTo>
                            <a:pt x="53" y="33"/>
                          </a:lnTo>
                          <a:lnTo>
                            <a:pt x="47" y="47"/>
                          </a:lnTo>
                          <a:lnTo>
                            <a:pt x="40" y="60"/>
                          </a:lnTo>
                          <a:lnTo>
                            <a:pt x="31" y="73"/>
                          </a:lnTo>
                        </a:path>
                      </a:pathLst>
                    </a:custGeom>
                    <a:solidFill>
                      <a:srgbClr val="FFFFC0"/>
                    </a:solidFill>
                    <a:ln w="12700" cap="rnd" cmpd="sng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64321" name="Oval 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481" y="2031"/>
                      <a:ext cx="47" cy="3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64313" name="Group 1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02" y="1822"/>
                    <a:ext cx="97" cy="81"/>
                    <a:chOff x="3502" y="1822"/>
                    <a:chExt cx="97" cy="81"/>
                  </a:xfrm>
                </p:grpSpPr>
                <p:sp>
                  <p:nvSpPr>
                    <p:cNvPr id="264314" name="Oval 1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16" y="1822"/>
                      <a:ext cx="63" cy="7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1270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64315" name="Freeform 1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502" y="1872"/>
                      <a:ext cx="97" cy="31"/>
                    </a:xfrm>
                    <a:custGeom>
                      <a:avLst/>
                      <a:gdLst>
                        <a:gd name="T0" fmla="*/ 0 w 97"/>
                        <a:gd name="T1" fmla="*/ 0 h 31"/>
                        <a:gd name="T2" fmla="*/ 20 w 97"/>
                        <a:gd name="T3" fmla="*/ 0 h 31"/>
                        <a:gd name="T4" fmla="*/ 96 w 97"/>
                        <a:gd name="T5" fmla="*/ 14 h 31"/>
                        <a:gd name="T6" fmla="*/ 96 w 97"/>
                        <a:gd name="T7" fmla="*/ 30 h 31"/>
                        <a:gd name="T8" fmla="*/ 91 w 97"/>
                        <a:gd name="T9" fmla="*/ 24 h 31"/>
                        <a:gd name="T10" fmla="*/ 87 w 97"/>
                        <a:gd name="T11" fmla="*/ 21 h 31"/>
                        <a:gd name="T12" fmla="*/ 79 w 97"/>
                        <a:gd name="T13" fmla="*/ 20 h 31"/>
                        <a:gd name="T14" fmla="*/ 71 w 97"/>
                        <a:gd name="T15" fmla="*/ 16 h 31"/>
                        <a:gd name="T16" fmla="*/ 60 w 97"/>
                        <a:gd name="T17" fmla="*/ 16 h 31"/>
                        <a:gd name="T18" fmla="*/ 47 w 97"/>
                        <a:gd name="T19" fmla="*/ 15 h 31"/>
                        <a:gd name="T20" fmla="*/ 38 w 97"/>
                        <a:gd name="T21" fmla="*/ 15 h 31"/>
                        <a:gd name="T22" fmla="*/ 28 w 97"/>
                        <a:gd name="T23" fmla="*/ 16 h 31"/>
                        <a:gd name="T24" fmla="*/ 20 w 97"/>
                        <a:gd name="T25" fmla="*/ 20 h 31"/>
                        <a:gd name="T26" fmla="*/ 11 w 97"/>
                        <a:gd name="T27" fmla="*/ 21 h 31"/>
                        <a:gd name="T28" fmla="*/ 6 w 97"/>
                        <a:gd name="T29" fmla="*/ 24 h 31"/>
                        <a:gd name="T30" fmla="*/ 4 w 97"/>
                        <a:gd name="T31" fmla="*/ 24 h 31"/>
                        <a:gd name="T32" fmla="*/ 0 w 97"/>
                        <a:gd name="T33" fmla="*/ 27 h 31"/>
                        <a:gd name="T34" fmla="*/ 0 w 97"/>
                        <a:gd name="T35" fmla="*/ 0 h 31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97"/>
                        <a:gd name="T55" fmla="*/ 0 h 31"/>
                        <a:gd name="T56" fmla="*/ 97 w 97"/>
                        <a:gd name="T57" fmla="*/ 31 h 31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97" h="31">
                          <a:moveTo>
                            <a:pt x="0" y="0"/>
                          </a:moveTo>
                          <a:lnTo>
                            <a:pt x="20" y="0"/>
                          </a:lnTo>
                          <a:lnTo>
                            <a:pt x="96" y="14"/>
                          </a:lnTo>
                          <a:lnTo>
                            <a:pt x="96" y="30"/>
                          </a:lnTo>
                          <a:lnTo>
                            <a:pt x="91" y="24"/>
                          </a:lnTo>
                          <a:lnTo>
                            <a:pt x="87" y="21"/>
                          </a:lnTo>
                          <a:lnTo>
                            <a:pt x="79" y="20"/>
                          </a:lnTo>
                          <a:lnTo>
                            <a:pt x="71" y="16"/>
                          </a:lnTo>
                          <a:lnTo>
                            <a:pt x="60" y="16"/>
                          </a:lnTo>
                          <a:lnTo>
                            <a:pt x="47" y="15"/>
                          </a:lnTo>
                          <a:lnTo>
                            <a:pt x="38" y="15"/>
                          </a:lnTo>
                          <a:lnTo>
                            <a:pt x="28" y="16"/>
                          </a:lnTo>
                          <a:lnTo>
                            <a:pt x="20" y="20"/>
                          </a:lnTo>
                          <a:lnTo>
                            <a:pt x="11" y="21"/>
                          </a:lnTo>
                          <a:lnTo>
                            <a:pt x="6" y="24"/>
                          </a:lnTo>
                          <a:lnTo>
                            <a:pt x="4" y="24"/>
                          </a:lnTo>
                          <a:lnTo>
                            <a:pt x="0" y="27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 w="12700" cap="rnd" cmpd="sng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64316" name="Freeform 2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502" y="1860"/>
                      <a:ext cx="97" cy="27"/>
                    </a:xfrm>
                    <a:custGeom>
                      <a:avLst/>
                      <a:gdLst>
                        <a:gd name="T0" fmla="*/ 20 w 97"/>
                        <a:gd name="T1" fmla="*/ 12 h 27"/>
                        <a:gd name="T2" fmla="*/ 0 w 97"/>
                        <a:gd name="T3" fmla="*/ 12 h 27"/>
                        <a:gd name="T4" fmla="*/ 0 w 97"/>
                        <a:gd name="T5" fmla="*/ 0 h 27"/>
                        <a:gd name="T6" fmla="*/ 20 w 97"/>
                        <a:gd name="T7" fmla="*/ 0 h 27"/>
                        <a:gd name="T8" fmla="*/ 96 w 97"/>
                        <a:gd name="T9" fmla="*/ 12 h 27"/>
                        <a:gd name="T10" fmla="*/ 96 w 97"/>
                        <a:gd name="T11" fmla="*/ 26 h 27"/>
                        <a:gd name="T12" fmla="*/ 20 w 97"/>
                        <a:gd name="T13" fmla="*/ 12 h 2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97"/>
                        <a:gd name="T22" fmla="*/ 0 h 27"/>
                        <a:gd name="T23" fmla="*/ 97 w 97"/>
                        <a:gd name="T24" fmla="*/ 27 h 2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97" h="27">
                          <a:moveTo>
                            <a:pt x="20" y="12"/>
                          </a:moveTo>
                          <a:lnTo>
                            <a:pt x="0" y="12"/>
                          </a:lnTo>
                          <a:lnTo>
                            <a:pt x="0" y="0"/>
                          </a:lnTo>
                          <a:lnTo>
                            <a:pt x="20" y="0"/>
                          </a:lnTo>
                          <a:lnTo>
                            <a:pt x="96" y="12"/>
                          </a:lnTo>
                          <a:lnTo>
                            <a:pt x="96" y="26"/>
                          </a:lnTo>
                          <a:lnTo>
                            <a:pt x="20" y="12"/>
                          </a:lnTo>
                        </a:path>
                      </a:pathLst>
                    </a:custGeom>
                    <a:solidFill>
                      <a:srgbClr val="606060"/>
                    </a:solidFill>
                    <a:ln w="12700" cap="rnd" cmpd="sng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64317" name="Freeform 2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502" y="1847"/>
                      <a:ext cx="97" cy="26"/>
                    </a:xfrm>
                    <a:custGeom>
                      <a:avLst/>
                      <a:gdLst>
                        <a:gd name="T0" fmla="*/ 20 w 97"/>
                        <a:gd name="T1" fmla="*/ 13 h 26"/>
                        <a:gd name="T2" fmla="*/ 0 w 97"/>
                        <a:gd name="T3" fmla="*/ 13 h 26"/>
                        <a:gd name="T4" fmla="*/ 0 w 97"/>
                        <a:gd name="T5" fmla="*/ 0 h 26"/>
                        <a:gd name="T6" fmla="*/ 20 w 97"/>
                        <a:gd name="T7" fmla="*/ 0 h 26"/>
                        <a:gd name="T8" fmla="*/ 96 w 97"/>
                        <a:gd name="T9" fmla="*/ 13 h 26"/>
                        <a:gd name="T10" fmla="*/ 96 w 97"/>
                        <a:gd name="T11" fmla="*/ 25 h 26"/>
                        <a:gd name="T12" fmla="*/ 20 w 97"/>
                        <a:gd name="T13" fmla="*/ 13 h 2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97"/>
                        <a:gd name="T22" fmla="*/ 0 h 26"/>
                        <a:gd name="T23" fmla="*/ 97 w 97"/>
                        <a:gd name="T24" fmla="*/ 26 h 2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97" h="26">
                          <a:moveTo>
                            <a:pt x="20" y="13"/>
                          </a:moveTo>
                          <a:lnTo>
                            <a:pt x="0" y="13"/>
                          </a:lnTo>
                          <a:lnTo>
                            <a:pt x="0" y="0"/>
                          </a:lnTo>
                          <a:lnTo>
                            <a:pt x="20" y="0"/>
                          </a:lnTo>
                          <a:lnTo>
                            <a:pt x="96" y="13"/>
                          </a:lnTo>
                          <a:lnTo>
                            <a:pt x="96" y="25"/>
                          </a:lnTo>
                          <a:lnTo>
                            <a:pt x="20" y="13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 w="12700" cap="rnd" cmpd="sng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64318" name="Freeform 2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502" y="1833"/>
                      <a:ext cx="97" cy="28"/>
                    </a:xfrm>
                    <a:custGeom>
                      <a:avLst/>
                      <a:gdLst>
                        <a:gd name="T0" fmla="*/ 20 w 97"/>
                        <a:gd name="T1" fmla="*/ 14 h 28"/>
                        <a:gd name="T2" fmla="*/ 19 w 97"/>
                        <a:gd name="T3" fmla="*/ 14 h 28"/>
                        <a:gd name="T4" fmla="*/ 0 w 97"/>
                        <a:gd name="T5" fmla="*/ 14 h 28"/>
                        <a:gd name="T6" fmla="*/ 0 w 97"/>
                        <a:gd name="T7" fmla="*/ 0 h 28"/>
                        <a:gd name="T8" fmla="*/ 20 w 97"/>
                        <a:gd name="T9" fmla="*/ 0 h 28"/>
                        <a:gd name="T10" fmla="*/ 96 w 97"/>
                        <a:gd name="T11" fmla="*/ 14 h 28"/>
                        <a:gd name="T12" fmla="*/ 96 w 97"/>
                        <a:gd name="T13" fmla="*/ 27 h 28"/>
                        <a:gd name="T14" fmla="*/ 20 w 97"/>
                        <a:gd name="T15" fmla="*/ 14 h 2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97"/>
                        <a:gd name="T25" fmla="*/ 0 h 28"/>
                        <a:gd name="T26" fmla="*/ 97 w 97"/>
                        <a:gd name="T27" fmla="*/ 28 h 28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97" h="28">
                          <a:moveTo>
                            <a:pt x="20" y="14"/>
                          </a:moveTo>
                          <a:lnTo>
                            <a:pt x="19" y="14"/>
                          </a:lnTo>
                          <a:lnTo>
                            <a:pt x="0" y="14"/>
                          </a:lnTo>
                          <a:lnTo>
                            <a:pt x="0" y="0"/>
                          </a:lnTo>
                          <a:lnTo>
                            <a:pt x="20" y="0"/>
                          </a:lnTo>
                          <a:lnTo>
                            <a:pt x="96" y="14"/>
                          </a:lnTo>
                          <a:lnTo>
                            <a:pt x="96" y="27"/>
                          </a:lnTo>
                          <a:lnTo>
                            <a:pt x="20" y="14"/>
                          </a:lnTo>
                        </a:path>
                      </a:pathLst>
                    </a:custGeom>
                    <a:solidFill>
                      <a:srgbClr val="606060"/>
                    </a:solidFill>
                    <a:ln w="12700" cap="rnd" cmpd="sng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64319" name="Freeform 2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502" y="1827"/>
                      <a:ext cx="97" cy="21"/>
                    </a:xfrm>
                    <a:custGeom>
                      <a:avLst/>
                      <a:gdLst>
                        <a:gd name="T0" fmla="*/ 20 w 97"/>
                        <a:gd name="T1" fmla="*/ 6 h 21"/>
                        <a:gd name="T2" fmla="*/ 0 w 97"/>
                        <a:gd name="T3" fmla="*/ 6 h 21"/>
                        <a:gd name="T4" fmla="*/ 10 w 97"/>
                        <a:gd name="T5" fmla="*/ 0 h 21"/>
                        <a:gd name="T6" fmla="*/ 85 w 97"/>
                        <a:gd name="T7" fmla="*/ 0 h 21"/>
                        <a:gd name="T8" fmla="*/ 96 w 97"/>
                        <a:gd name="T9" fmla="*/ 6 h 21"/>
                        <a:gd name="T10" fmla="*/ 96 w 97"/>
                        <a:gd name="T11" fmla="*/ 20 h 21"/>
                        <a:gd name="T12" fmla="*/ 20 w 97"/>
                        <a:gd name="T13" fmla="*/ 6 h 2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97"/>
                        <a:gd name="T22" fmla="*/ 0 h 21"/>
                        <a:gd name="T23" fmla="*/ 97 w 97"/>
                        <a:gd name="T24" fmla="*/ 21 h 2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97" h="21">
                          <a:moveTo>
                            <a:pt x="20" y="6"/>
                          </a:moveTo>
                          <a:lnTo>
                            <a:pt x="0" y="6"/>
                          </a:lnTo>
                          <a:lnTo>
                            <a:pt x="10" y="0"/>
                          </a:lnTo>
                          <a:lnTo>
                            <a:pt x="85" y="0"/>
                          </a:lnTo>
                          <a:lnTo>
                            <a:pt x="96" y="6"/>
                          </a:lnTo>
                          <a:lnTo>
                            <a:pt x="96" y="20"/>
                          </a:lnTo>
                          <a:lnTo>
                            <a:pt x="20" y="6"/>
                          </a:lnTo>
                        </a:path>
                      </a:pathLst>
                    </a:custGeom>
                    <a:solidFill>
                      <a:srgbClr val="C0C0C0"/>
                    </a:solidFill>
                    <a:ln w="12700" cap="rnd" cmpd="sng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264308" name="Group 24"/>
                <p:cNvGrpSpPr>
                  <a:grpSpLocks noChangeAspect="1"/>
                </p:cNvGrpSpPr>
                <p:nvPr/>
              </p:nvGrpSpPr>
              <p:grpSpPr bwMode="auto">
                <a:xfrm>
                  <a:off x="3502" y="1735"/>
                  <a:ext cx="97" cy="154"/>
                  <a:chOff x="3502" y="1735"/>
                  <a:chExt cx="97" cy="154"/>
                </a:xfrm>
              </p:grpSpPr>
              <p:sp>
                <p:nvSpPr>
                  <p:cNvPr id="264310" name="Freeform 25"/>
                  <p:cNvSpPr>
                    <a:spLocks noChangeAspect="1"/>
                  </p:cNvSpPr>
                  <p:nvPr/>
                </p:nvSpPr>
                <p:spPr bwMode="auto">
                  <a:xfrm>
                    <a:off x="3502" y="1735"/>
                    <a:ext cx="97" cy="154"/>
                  </a:xfrm>
                  <a:custGeom>
                    <a:avLst/>
                    <a:gdLst>
                      <a:gd name="T0" fmla="*/ 0 w 97"/>
                      <a:gd name="T1" fmla="*/ 153 h 154"/>
                      <a:gd name="T2" fmla="*/ 3 w 97"/>
                      <a:gd name="T3" fmla="*/ 150 h 154"/>
                      <a:gd name="T4" fmla="*/ 7 w 97"/>
                      <a:gd name="T5" fmla="*/ 146 h 154"/>
                      <a:gd name="T6" fmla="*/ 11 w 97"/>
                      <a:gd name="T7" fmla="*/ 145 h 154"/>
                      <a:gd name="T8" fmla="*/ 20 w 97"/>
                      <a:gd name="T9" fmla="*/ 141 h 154"/>
                      <a:gd name="T10" fmla="*/ 31 w 97"/>
                      <a:gd name="T11" fmla="*/ 140 h 154"/>
                      <a:gd name="T12" fmla="*/ 40 w 97"/>
                      <a:gd name="T13" fmla="*/ 140 h 154"/>
                      <a:gd name="T14" fmla="*/ 47 w 97"/>
                      <a:gd name="T15" fmla="*/ 140 h 154"/>
                      <a:gd name="T16" fmla="*/ 62 w 97"/>
                      <a:gd name="T17" fmla="*/ 140 h 154"/>
                      <a:gd name="T18" fmla="*/ 75 w 97"/>
                      <a:gd name="T19" fmla="*/ 141 h 154"/>
                      <a:gd name="T20" fmla="*/ 82 w 97"/>
                      <a:gd name="T21" fmla="*/ 145 h 154"/>
                      <a:gd name="T22" fmla="*/ 87 w 97"/>
                      <a:gd name="T23" fmla="*/ 146 h 154"/>
                      <a:gd name="T24" fmla="*/ 91 w 97"/>
                      <a:gd name="T25" fmla="*/ 147 h 154"/>
                      <a:gd name="T26" fmla="*/ 96 w 97"/>
                      <a:gd name="T27" fmla="*/ 152 h 154"/>
                      <a:gd name="T28" fmla="*/ 96 w 97"/>
                      <a:gd name="T29" fmla="*/ 14 h 154"/>
                      <a:gd name="T30" fmla="*/ 94 w 97"/>
                      <a:gd name="T31" fmla="*/ 11 h 154"/>
                      <a:gd name="T32" fmla="*/ 88 w 97"/>
                      <a:gd name="T33" fmla="*/ 7 h 154"/>
                      <a:gd name="T34" fmla="*/ 82 w 97"/>
                      <a:gd name="T35" fmla="*/ 6 h 154"/>
                      <a:gd name="T36" fmla="*/ 75 w 97"/>
                      <a:gd name="T37" fmla="*/ 5 h 154"/>
                      <a:gd name="T38" fmla="*/ 62 w 97"/>
                      <a:gd name="T39" fmla="*/ 2 h 154"/>
                      <a:gd name="T40" fmla="*/ 47 w 97"/>
                      <a:gd name="T41" fmla="*/ 0 h 154"/>
                      <a:gd name="T42" fmla="*/ 35 w 97"/>
                      <a:gd name="T43" fmla="*/ 1 h 154"/>
                      <a:gd name="T44" fmla="*/ 26 w 97"/>
                      <a:gd name="T45" fmla="*/ 2 h 154"/>
                      <a:gd name="T46" fmla="*/ 20 w 97"/>
                      <a:gd name="T47" fmla="*/ 5 h 154"/>
                      <a:gd name="T48" fmla="*/ 13 w 97"/>
                      <a:gd name="T49" fmla="*/ 6 h 154"/>
                      <a:gd name="T50" fmla="*/ 6 w 97"/>
                      <a:gd name="T51" fmla="*/ 8 h 154"/>
                      <a:gd name="T52" fmla="*/ 3 w 97"/>
                      <a:gd name="T53" fmla="*/ 11 h 154"/>
                      <a:gd name="T54" fmla="*/ 0 w 97"/>
                      <a:gd name="T55" fmla="*/ 14 h 154"/>
                      <a:gd name="T56" fmla="*/ 0 w 97"/>
                      <a:gd name="T57" fmla="*/ 153 h 154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97"/>
                      <a:gd name="T88" fmla="*/ 0 h 154"/>
                      <a:gd name="T89" fmla="*/ 97 w 97"/>
                      <a:gd name="T90" fmla="*/ 154 h 154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97" h="154">
                        <a:moveTo>
                          <a:pt x="0" y="153"/>
                        </a:moveTo>
                        <a:lnTo>
                          <a:pt x="3" y="150"/>
                        </a:lnTo>
                        <a:lnTo>
                          <a:pt x="7" y="146"/>
                        </a:lnTo>
                        <a:lnTo>
                          <a:pt x="11" y="145"/>
                        </a:lnTo>
                        <a:lnTo>
                          <a:pt x="20" y="141"/>
                        </a:lnTo>
                        <a:lnTo>
                          <a:pt x="31" y="140"/>
                        </a:lnTo>
                        <a:lnTo>
                          <a:pt x="40" y="140"/>
                        </a:lnTo>
                        <a:lnTo>
                          <a:pt x="47" y="140"/>
                        </a:lnTo>
                        <a:lnTo>
                          <a:pt x="62" y="140"/>
                        </a:lnTo>
                        <a:lnTo>
                          <a:pt x="75" y="141"/>
                        </a:lnTo>
                        <a:lnTo>
                          <a:pt x="82" y="145"/>
                        </a:lnTo>
                        <a:lnTo>
                          <a:pt x="87" y="146"/>
                        </a:lnTo>
                        <a:lnTo>
                          <a:pt x="91" y="147"/>
                        </a:lnTo>
                        <a:lnTo>
                          <a:pt x="96" y="152"/>
                        </a:lnTo>
                        <a:lnTo>
                          <a:pt x="96" y="14"/>
                        </a:lnTo>
                        <a:lnTo>
                          <a:pt x="94" y="11"/>
                        </a:lnTo>
                        <a:lnTo>
                          <a:pt x="88" y="7"/>
                        </a:lnTo>
                        <a:lnTo>
                          <a:pt x="82" y="6"/>
                        </a:lnTo>
                        <a:lnTo>
                          <a:pt x="75" y="5"/>
                        </a:lnTo>
                        <a:lnTo>
                          <a:pt x="62" y="2"/>
                        </a:lnTo>
                        <a:lnTo>
                          <a:pt x="47" y="0"/>
                        </a:lnTo>
                        <a:lnTo>
                          <a:pt x="35" y="1"/>
                        </a:lnTo>
                        <a:lnTo>
                          <a:pt x="26" y="2"/>
                        </a:lnTo>
                        <a:lnTo>
                          <a:pt x="20" y="5"/>
                        </a:lnTo>
                        <a:lnTo>
                          <a:pt x="13" y="6"/>
                        </a:lnTo>
                        <a:lnTo>
                          <a:pt x="6" y="8"/>
                        </a:lnTo>
                        <a:lnTo>
                          <a:pt x="3" y="11"/>
                        </a:lnTo>
                        <a:lnTo>
                          <a:pt x="0" y="14"/>
                        </a:lnTo>
                        <a:lnTo>
                          <a:pt x="0" y="153"/>
                        </a:lnTo>
                      </a:path>
                    </a:pathLst>
                  </a:custGeom>
                  <a:solidFill>
                    <a:srgbClr val="A0A0A0"/>
                  </a:solidFill>
                  <a:ln w="12700" cap="rnd" cmpd="sng">
                    <a:solidFill>
                      <a:srgbClr val="40404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4311" name="Line 26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516" y="1751"/>
                    <a:ext cx="0" cy="131"/>
                  </a:xfrm>
                  <a:prstGeom prst="line">
                    <a:avLst/>
                  </a:prstGeom>
                  <a:noFill/>
                  <a:ln w="12700">
                    <a:solidFill>
                      <a:srgbClr val="E0E0E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64309" name="Freeform 27"/>
                <p:cNvSpPr>
                  <a:spLocks noChangeAspect="1"/>
                </p:cNvSpPr>
                <p:nvPr/>
              </p:nvSpPr>
              <p:spPr bwMode="auto">
                <a:xfrm>
                  <a:off x="3469" y="1473"/>
                  <a:ext cx="161" cy="315"/>
                </a:xfrm>
                <a:custGeom>
                  <a:avLst/>
                  <a:gdLst>
                    <a:gd name="T0" fmla="*/ 0 w 161"/>
                    <a:gd name="T1" fmla="*/ 0 h 315"/>
                    <a:gd name="T2" fmla="*/ 0 w 161"/>
                    <a:gd name="T3" fmla="*/ 314 h 315"/>
                    <a:gd name="T4" fmla="*/ 160 w 161"/>
                    <a:gd name="T5" fmla="*/ 314 h 315"/>
                    <a:gd name="T6" fmla="*/ 160 w 161"/>
                    <a:gd name="T7" fmla="*/ 0 h 315"/>
                    <a:gd name="T8" fmla="*/ 0 w 161"/>
                    <a:gd name="T9" fmla="*/ 0 h 3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1"/>
                    <a:gd name="T16" fmla="*/ 0 h 315"/>
                    <a:gd name="T17" fmla="*/ 161 w 161"/>
                    <a:gd name="T18" fmla="*/ 315 h 3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1" h="315">
                      <a:moveTo>
                        <a:pt x="0" y="0"/>
                      </a:moveTo>
                      <a:lnTo>
                        <a:pt x="0" y="314"/>
                      </a:lnTo>
                      <a:lnTo>
                        <a:pt x="160" y="314"/>
                      </a:lnTo>
                      <a:lnTo>
                        <a:pt x="16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64300" name="Group 28"/>
              <p:cNvGrpSpPr>
                <a:grpSpLocks noChangeAspect="1"/>
              </p:cNvGrpSpPr>
              <p:nvPr/>
            </p:nvGrpSpPr>
            <p:grpSpPr bwMode="auto">
              <a:xfrm>
                <a:off x="2962" y="5"/>
                <a:ext cx="1178" cy="2029"/>
                <a:chOff x="2962" y="5"/>
                <a:chExt cx="1178" cy="2029"/>
              </a:xfrm>
            </p:grpSpPr>
            <p:grpSp>
              <p:nvGrpSpPr>
                <p:cNvPr id="264301" name="Group 29"/>
                <p:cNvGrpSpPr>
                  <a:grpSpLocks noChangeAspect="1"/>
                </p:cNvGrpSpPr>
                <p:nvPr/>
              </p:nvGrpSpPr>
              <p:grpSpPr bwMode="auto">
                <a:xfrm>
                  <a:off x="3407" y="5"/>
                  <a:ext cx="223" cy="1469"/>
                  <a:chOff x="3407" y="5"/>
                  <a:chExt cx="223" cy="1469"/>
                </a:xfrm>
              </p:grpSpPr>
              <p:sp>
                <p:nvSpPr>
                  <p:cNvPr id="264305" name="Freeform 30"/>
                  <p:cNvSpPr>
                    <a:spLocks noChangeAspect="1"/>
                  </p:cNvSpPr>
                  <p:nvPr/>
                </p:nvSpPr>
                <p:spPr bwMode="auto">
                  <a:xfrm>
                    <a:off x="3407" y="1290"/>
                    <a:ext cx="223" cy="184"/>
                  </a:xfrm>
                  <a:custGeom>
                    <a:avLst/>
                    <a:gdLst>
                      <a:gd name="T0" fmla="*/ 62 w 223"/>
                      <a:gd name="T1" fmla="*/ 183 h 184"/>
                      <a:gd name="T2" fmla="*/ 222 w 223"/>
                      <a:gd name="T3" fmla="*/ 183 h 184"/>
                      <a:gd name="T4" fmla="*/ 222 w 223"/>
                      <a:gd name="T5" fmla="*/ 0 h 184"/>
                      <a:gd name="T6" fmla="*/ 62 w 223"/>
                      <a:gd name="T7" fmla="*/ 0 h 184"/>
                      <a:gd name="T8" fmla="*/ 62 w 223"/>
                      <a:gd name="T9" fmla="*/ 79 h 184"/>
                      <a:gd name="T10" fmla="*/ 33 w 223"/>
                      <a:gd name="T11" fmla="*/ 79 h 184"/>
                      <a:gd name="T12" fmla="*/ 33 w 223"/>
                      <a:gd name="T13" fmla="*/ 52 h 184"/>
                      <a:gd name="T14" fmla="*/ 0 w 223"/>
                      <a:gd name="T15" fmla="*/ 52 h 184"/>
                      <a:gd name="T16" fmla="*/ 0 w 223"/>
                      <a:gd name="T17" fmla="*/ 130 h 184"/>
                      <a:gd name="T18" fmla="*/ 33 w 223"/>
                      <a:gd name="T19" fmla="*/ 130 h 184"/>
                      <a:gd name="T20" fmla="*/ 33 w 223"/>
                      <a:gd name="T21" fmla="*/ 106 h 184"/>
                      <a:gd name="T22" fmla="*/ 62 w 223"/>
                      <a:gd name="T23" fmla="*/ 106 h 184"/>
                      <a:gd name="T24" fmla="*/ 62 w 223"/>
                      <a:gd name="T25" fmla="*/ 183 h 18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223"/>
                      <a:gd name="T40" fmla="*/ 0 h 184"/>
                      <a:gd name="T41" fmla="*/ 223 w 223"/>
                      <a:gd name="T42" fmla="*/ 184 h 18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223" h="184">
                        <a:moveTo>
                          <a:pt x="62" y="183"/>
                        </a:moveTo>
                        <a:lnTo>
                          <a:pt x="222" y="183"/>
                        </a:lnTo>
                        <a:lnTo>
                          <a:pt x="222" y="0"/>
                        </a:lnTo>
                        <a:lnTo>
                          <a:pt x="62" y="0"/>
                        </a:lnTo>
                        <a:lnTo>
                          <a:pt x="62" y="79"/>
                        </a:lnTo>
                        <a:lnTo>
                          <a:pt x="33" y="79"/>
                        </a:lnTo>
                        <a:lnTo>
                          <a:pt x="33" y="52"/>
                        </a:lnTo>
                        <a:lnTo>
                          <a:pt x="0" y="52"/>
                        </a:lnTo>
                        <a:lnTo>
                          <a:pt x="0" y="130"/>
                        </a:lnTo>
                        <a:lnTo>
                          <a:pt x="33" y="130"/>
                        </a:lnTo>
                        <a:lnTo>
                          <a:pt x="33" y="106"/>
                        </a:lnTo>
                        <a:lnTo>
                          <a:pt x="62" y="106"/>
                        </a:lnTo>
                        <a:lnTo>
                          <a:pt x="62" y="183"/>
                        </a:lnTo>
                      </a:path>
                    </a:pathLst>
                  </a:custGeom>
                  <a:solidFill>
                    <a:srgbClr val="A0A0A0"/>
                  </a:solidFill>
                  <a:ln w="12700" cap="rnd" cmpd="sng">
                    <a:solidFill>
                      <a:srgbClr val="808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4306" name="Line 3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549" y="5"/>
                    <a:ext cx="0" cy="1294"/>
                  </a:xfrm>
                  <a:prstGeom prst="line">
                    <a:avLst/>
                  </a:prstGeom>
                  <a:noFill/>
                  <a:ln w="12700">
                    <a:solidFill>
                      <a:srgbClr val="80808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64302" name="Group 32"/>
                <p:cNvGrpSpPr>
                  <a:grpSpLocks noChangeAspect="1"/>
                </p:cNvGrpSpPr>
                <p:nvPr/>
              </p:nvGrpSpPr>
              <p:grpSpPr bwMode="auto">
                <a:xfrm>
                  <a:off x="2962" y="1473"/>
                  <a:ext cx="1178" cy="561"/>
                  <a:chOff x="2962" y="1473"/>
                  <a:chExt cx="1178" cy="561"/>
                </a:xfrm>
              </p:grpSpPr>
              <p:sp>
                <p:nvSpPr>
                  <p:cNvPr id="264303" name="Freeform 33"/>
                  <p:cNvSpPr>
                    <a:spLocks noChangeAspect="1"/>
                  </p:cNvSpPr>
                  <p:nvPr/>
                </p:nvSpPr>
                <p:spPr bwMode="auto">
                  <a:xfrm>
                    <a:off x="2962" y="1473"/>
                    <a:ext cx="1178" cy="561"/>
                  </a:xfrm>
                  <a:custGeom>
                    <a:avLst/>
                    <a:gdLst>
                      <a:gd name="T0" fmla="*/ 507 w 1178"/>
                      <a:gd name="T1" fmla="*/ 0 h 561"/>
                      <a:gd name="T2" fmla="*/ 0 w 1178"/>
                      <a:gd name="T3" fmla="*/ 498 h 561"/>
                      <a:gd name="T4" fmla="*/ 127 w 1178"/>
                      <a:gd name="T5" fmla="*/ 525 h 561"/>
                      <a:gd name="T6" fmla="*/ 275 w 1178"/>
                      <a:gd name="T7" fmla="*/ 544 h 561"/>
                      <a:gd name="T8" fmla="*/ 445 w 1178"/>
                      <a:gd name="T9" fmla="*/ 558 h 561"/>
                      <a:gd name="T10" fmla="*/ 587 w 1178"/>
                      <a:gd name="T11" fmla="*/ 560 h 561"/>
                      <a:gd name="T12" fmla="*/ 739 w 1178"/>
                      <a:gd name="T13" fmla="*/ 558 h 561"/>
                      <a:gd name="T14" fmla="*/ 883 w 1178"/>
                      <a:gd name="T15" fmla="*/ 544 h 561"/>
                      <a:gd name="T16" fmla="*/ 1011 w 1178"/>
                      <a:gd name="T17" fmla="*/ 531 h 561"/>
                      <a:gd name="T18" fmla="*/ 1177 w 1178"/>
                      <a:gd name="T19" fmla="*/ 498 h 561"/>
                      <a:gd name="T20" fmla="*/ 667 w 1178"/>
                      <a:gd name="T21" fmla="*/ 0 h 561"/>
                      <a:gd name="T22" fmla="*/ 507 w 1178"/>
                      <a:gd name="T23" fmla="*/ 0 h 56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178"/>
                      <a:gd name="T37" fmla="*/ 0 h 561"/>
                      <a:gd name="T38" fmla="*/ 1178 w 1178"/>
                      <a:gd name="T39" fmla="*/ 561 h 56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178" h="561">
                        <a:moveTo>
                          <a:pt x="507" y="0"/>
                        </a:moveTo>
                        <a:lnTo>
                          <a:pt x="0" y="498"/>
                        </a:lnTo>
                        <a:lnTo>
                          <a:pt x="127" y="525"/>
                        </a:lnTo>
                        <a:lnTo>
                          <a:pt x="275" y="544"/>
                        </a:lnTo>
                        <a:lnTo>
                          <a:pt x="445" y="558"/>
                        </a:lnTo>
                        <a:lnTo>
                          <a:pt x="587" y="560"/>
                        </a:lnTo>
                        <a:lnTo>
                          <a:pt x="739" y="558"/>
                        </a:lnTo>
                        <a:lnTo>
                          <a:pt x="883" y="544"/>
                        </a:lnTo>
                        <a:lnTo>
                          <a:pt x="1011" y="531"/>
                        </a:lnTo>
                        <a:lnTo>
                          <a:pt x="1177" y="498"/>
                        </a:lnTo>
                        <a:lnTo>
                          <a:pt x="667" y="0"/>
                        </a:lnTo>
                        <a:lnTo>
                          <a:pt x="507" y="0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808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4304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3089" y="1473"/>
                    <a:ext cx="442" cy="547"/>
                  </a:xfrm>
                  <a:custGeom>
                    <a:avLst/>
                    <a:gdLst>
                      <a:gd name="T0" fmla="*/ 420 w 442"/>
                      <a:gd name="T1" fmla="*/ 0 h 547"/>
                      <a:gd name="T2" fmla="*/ 0 w 442"/>
                      <a:gd name="T3" fmla="*/ 523 h 547"/>
                      <a:gd name="T4" fmla="*/ 161 w 442"/>
                      <a:gd name="T5" fmla="*/ 546 h 547"/>
                      <a:gd name="T6" fmla="*/ 441 w 442"/>
                      <a:gd name="T7" fmla="*/ 0 h 547"/>
                      <a:gd name="T8" fmla="*/ 420 w 442"/>
                      <a:gd name="T9" fmla="*/ 0 h 54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2"/>
                      <a:gd name="T16" fmla="*/ 0 h 547"/>
                      <a:gd name="T17" fmla="*/ 442 w 442"/>
                      <a:gd name="T18" fmla="*/ 547 h 54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2" h="547">
                        <a:moveTo>
                          <a:pt x="420" y="0"/>
                        </a:moveTo>
                        <a:lnTo>
                          <a:pt x="0" y="523"/>
                        </a:lnTo>
                        <a:lnTo>
                          <a:pt x="161" y="546"/>
                        </a:lnTo>
                        <a:lnTo>
                          <a:pt x="441" y="0"/>
                        </a:lnTo>
                        <a:lnTo>
                          <a:pt x="420" y="0"/>
                        </a:lnTo>
                      </a:path>
                    </a:pathLst>
                  </a:custGeom>
                  <a:solidFill>
                    <a:srgbClr val="E0E0E0"/>
                  </a:solidFill>
                  <a:ln w="12700" cap="rnd" cmpd="sng">
                    <a:solidFill>
                      <a:srgbClr val="808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64199" name="Group 35"/>
            <p:cNvGrpSpPr>
              <a:grpSpLocks noChangeAspect="1"/>
            </p:cNvGrpSpPr>
            <p:nvPr/>
          </p:nvGrpSpPr>
          <p:grpSpPr bwMode="auto">
            <a:xfrm>
              <a:off x="971" y="1776"/>
              <a:ext cx="2539" cy="2516"/>
              <a:chOff x="971" y="1776"/>
              <a:chExt cx="2539" cy="2516"/>
            </a:xfrm>
          </p:grpSpPr>
          <p:sp>
            <p:nvSpPr>
              <p:cNvPr id="264245" name="Freeform 36"/>
              <p:cNvSpPr>
                <a:spLocks noChangeAspect="1"/>
              </p:cNvSpPr>
              <p:nvPr/>
            </p:nvSpPr>
            <p:spPr bwMode="auto">
              <a:xfrm>
                <a:off x="3027" y="3402"/>
                <a:ext cx="483" cy="499"/>
              </a:xfrm>
              <a:custGeom>
                <a:avLst/>
                <a:gdLst>
                  <a:gd name="T0" fmla="*/ 166 w 483"/>
                  <a:gd name="T1" fmla="*/ 0 h 499"/>
                  <a:gd name="T2" fmla="*/ 245 w 483"/>
                  <a:gd name="T3" fmla="*/ 76 h 499"/>
                  <a:gd name="T4" fmla="*/ 333 w 483"/>
                  <a:gd name="T5" fmla="*/ 104 h 499"/>
                  <a:gd name="T6" fmla="*/ 402 w 483"/>
                  <a:gd name="T7" fmla="*/ 155 h 499"/>
                  <a:gd name="T8" fmla="*/ 442 w 483"/>
                  <a:gd name="T9" fmla="*/ 221 h 499"/>
                  <a:gd name="T10" fmla="*/ 482 w 483"/>
                  <a:gd name="T11" fmla="*/ 267 h 499"/>
                  <a:gd name="T12" fmla="*/ 469 w 483"/>
                  <a:gd name="T13" fmla="*/ 300 h 499"/>
                  <a:gd name="T14" fmla="*/ 436 w 483"/>
                  <a:gd name="T15" fmla="*/ 306 h 499"/>
                  <a:gd name="T16" fmla="*/ 343 w 483"/>
                  <a:gd name="T17" fmla="*/ 204 h 499"/>
                  <a:gd name="T18" fmla="*/ 452 w 483"/>
                  <a:gd name="T19" fmla="*/ 392 h 499"/>
                  <a:gd name="T20" fmla="*/ 416 w 483"/>
                  <a:gd name="T21" fmla="*/ 453 h 499"/>
                  <a:gd name="T22" fmla="*/ 350 w 483"/>
                  <a:gd name="T23" fmla="*/ 489 h 499"/>
                  <a:gd name="T24" fmla="*/ 254 w 483"/>
                  <a:gd name="T25" fmla="*/ 498 h 499"/>
                  <a:gd name="T26" fmla="*/ 198 w 483"/>
                  <a:gd name="T27" fmla="*/ 457 h 499"/>
                  <a:gd name="T28" fmla="*/ 136 w 483"/>
                  <a:gd name="T29" fmla="*/ 364 h 499"/>
                  <a:gd name="T30" fmla="*/ 102 w 483"/>
                  <a:gd name="T31" fmla="*/ 201 h 499"/>
                  <a:gd name="T32" fmla="*/ 0 w 483"/>
                  <a:gd name="T33" fmla="*/ 78 h 499"/>
                  <a:gd name="T34" fmla="*/ 166 w 483"/>
                  <a:gd name="T35" fmla="*/ 0 h 49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83"/>
                  <a:gd name="T55" fmla="*/ 0 h 499"/>
                  <a:gd name="T56" fmla="*/ 483 w 483"/>
                  <a:gd name="T57" fmla="*/ 499 h 49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83" h="499">
                    <a:moveTo>
                      <a:pt x="166" y="0"/>
                    </a:moveTo>
                    <a:lnTo>
                      <a:pt x="245" y="76"/>
                    </a:lnTo>
                    <a:lnTo>
                      <a:pt x="333" y="104"/>
                    </a:lnTo>
                    <a:lnTo>
                      <a:pt x="402" y="155"/>
                    </a:lnTo>
                    <a:lnTo>
                      <a:pt x="442" y="221"/>
                    </a:lnTo>
                    <a:lnTo>
                      <a:pt x="482" y="267"/>
                    </a:lnTo>
                    <a:lnTo>
                      <a:pt x="469" y="300"/>
                    </a:lnTo>
                    <a:lnTo>
                      <a:pt x="436" y="306"/>
                    </a:lnTo>
                    <a:lnTo>
                      <a:pt x="343" y="204"/>
                    </a:lnTo>
                    <a:lnTo>
                      <a:pt x="452" y="392"/>
                    </a:lnTo>
                    <a:lnTo>
                      <a:pt x="416" y="453"/>
                    </a:lnTo>
                    <a:lnTo>
                      <a:pt x="350" y="489"/>
                    </a:lnTo>
                    <a:lnTo>
                      <a:pt x="254" y="498"/>
                    </a:lnTo>
                    <a:lnTo>
                      <a:pt x="198" y="457"/>
                    </a:lnTo>
                    <a:lnTo>
                      <a:pt x="136" y="364"/>
                    </a:lnTo>
                    <a:lnTo>
                      <a:pt x="102" y="201"/>
                    </a:lnTo>
                    <a:lnTo>
                      <a:pt x="0" y="78"/>
                    </a:lnTo>
                    <a:lnTo>
                      <a:pt x="166" y="0"/>
                    </a:lnTo>
                  </a:path>
                </a:pathLst>
              </a:custGeom>
              <a:solidFill>
                <a:srgbClr val="FFE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4246" name="Freeform 37"/>
              <p:cNvSpPr>
                <a:spLocks noChangeAspect="1"/>
              </p:cNvSpPr>
              <p:nvPr/>
            </p:nvSpPr>
            <p:spPr bwMode="auto">
              <a:xfrm>
                <a:off x="2511" y="2532"/>
                <a:ext cx="87" cy="323"/>
              </a:xfrm>
              <a:custGeom>
                <a:avLst/>
                <a:gdLst>
                  <a:gd name="T0" fmla="*/ 0 w 87"/>
                  <a:gd name="T1" fmla="*/ 322 h 323"/>
                  <a:gd name="T2" fmla="*/ 25 w 87"/>
                  <a:gd name="T3" fmla="*/ 273 h 323"/>
                  <a:gd name="T4" fmla="*/ 46 w 87"/>
                  <a:gd name="T5" fmla="*/ 208 h 323"/>
                  <a:gd name="T6" fmla="*/ 65 w 87"/>
                  <a:gd name="T7" fmla="*/ 149 h 323"/>
                  <a:gd name="T8" fmla="*/ 77 w 87"/>
                  <a:gd name="T9" fmla="*/ 96 h 323"/>
                  <a:gd name="T10" fmla="*/ 86 w 87"/>
                  <a:gd name="T11" fmla="*/ 46 h 323"/>
                  <a:gd name="T12" fmla="*/ 80 w 87"/>
                  <a:gd name="T13" fmla="*/ 0 h 3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"/>
                  <a:gd name="T22" fmla="*/ 0 h 323"/>
                  <a:gd name="T23" fmla="*/ 87 w 87"/>
                  <a:gd name="T24" fmla="*/ 323 h 3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" h="323">
                    <a:moveTo>
                      <a:pt x="0" y="322"/>
                    </a:moveTo>
                    <a:lnTo>
                      <a:pt x="25" y="273"/>
                    </a:lnTo>
                    <a:lnTo>
                      <a:pt x="46" y="208"/>
                    </a:lnTo>
                    <a:lnTo>
                      <a:pt x="65" y="149"/>
                    </a:lnTo>
                    <a:lnTo>
                      <a:pt x="77" y="96"/>
                    </a:lnTo>
                    <a:lnTo>
                      <a:pt x="86" y="46"/>
                    </a:lnTo>
                    <a:lnTo>
                      <a:pt x="8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64247" name="Group 38"/>
              <p:cNvGrpSpPr>
                <a:grpSpLocks noChangeAspect="1"/>
              </p:cNvGrpSpPr>
              <p:nvPr/>
            </p:nvGrpSpPr>
            <p:grpSpPr bwMode="auto">
              <a:xfrm>
                <a:off x="1272" y="2259"/>
                <a:ext cx="2089" cy="1551"/>
                <a:chOff x="1272" y="2259"/>
                <a:chExt cx="2089" cy="1551"/>
              </a:xfrm>
            </p:grpSpPr>
            <p:sp>
              <p:nvSpPr>
                <p:cNvPr id="264296" name="Freeform 39"/>
                <p:cNvSpPr>
                  <a:spLocks noChangeAspect="1"/>
                </p:cNvSpPr>
                <p:nvPr/>
              </p:nvSpPr>
              <p:spPr bwMode="auto">
                <a:xfrm>
                  <a:off x="1272" y="2259"/>
                  <a:ext cx="2089" cy="1551"/>
                </a:xfrm>
                <a:custGeom>
                  <a:avLst/>
                  <a:gdLst>
                    <a:gd name="T0" fmla="*/ 85 w 2089"/>
                    <a:gd name="T1" fmla="*/ 1249 h 1551"/>
                    <a:gd name="T2" fmla="*/ 206 w 2089"/>
                    <a:gd name="T3" fmla="*/ 1381 h 1551"/>
                    <a:gd name="T4" fmla="*/ 339 w 2089"/>
                    <a:gd name="T5" fmla="*/ 1469 h 1551"/>
                    <a:gd name="T6" fmla="*/ 439 w 2089"/>
                    <a:gd name="T7" fmla="*/ 1513 h 1551"/>
                    <a:gd name="T8" fmla="*/ 524 w 2089"/>
                    <a:gd name="T9" fmla="*/ 1537 h 1551"/>
                    <a:gd name="T10" fmla="*/ 636 w 2089"/>
                    <a:gd name="T11" fmla="*/ 1550 h 1551"/>
                    <a:gd name="T12" fmla="*/ 772 w 2089"/>
                    <a:gd name="T13" fmla="*/ 1542 h 1551"/>
                    <a:gd name="T14" fmla="*/ 905 w 2089"/>
                    <a:gd name="T15" fmla="*/ 1514 h 1551"/>
                    <a:gd name="T16" fmla="*/ 983 w 2089"/>
                    <a:gd name="T17" fmla="*/ 1413 h 1551"/>
                    <a:gd name="T18" fmla="*/ 1006 w 2089"/>
                    <a:gd name="T19" fmla="*/ 1251 h 1551"/>
                    <a:gd name="T20" fmla="*/ 1050 w 2089"/>
                    <a:gd name="T21" fmla="*/ 1041 h 1551"/>
                    <a:gd name="T22" fmla="*/ 1102 w 2089"/>
                    <a:gd name="T23" fmla="*/ 862 h 1551"/>
                    <a:gd name="T24" fmla="*/ 1182 w 2089"/>
                    <a:gd name="T25" fmla="*/ 700 h 1551"/>
                    <a:gd name="T26" fmla="*/ 1239 w 2089"/>
                    <a:gd name="T27" fmla="*/ 595 h 1551"/>
                    <a:gd name="T28" fmla="*/ 1430 w 2089"/>
                    <a:gd name="T29" fmla="*/ 889 h 1551"/>
                    <a:gd name="T30" fmla="*/ 1653 w 2089"/>
                    <a:gd name="T31" fmla="*/ 1212 h 1551"/>
                    <a:gd name="T32" fmla="*/ 1817 w 2089"/>
                    <a:gd name="T33" fmla="*/ 1351 h 1551"/>
                    <a:gd name="T34" fmla="*/ 2088 w 2089"/>
                    <a:gd name="T35" fmla="*/ 1181 h 1551"/>
                    <a:gd name="T36" fmla="*/ 1965 w 2089"/>
                    <a:gd name="T37" fmla="*/ 980 h 1551"/>
                    <a:gd name="T38" fmla="*/ 1856 w 2089"/>
                    <a:gd name="T39" fmla="*/ 782 h 1551"/>
                    <a:gd name="T40" fmla="*/ 1770 w 2089"/>
                    <a:gd name="T41" fmla="*/ 652 h 1551"/>
                    <a:gd name="T42" fmla="*/ 1647 w 2089"/>
                    <a:gd name="T43" fmla="*/ 547 h 1551"/>
                    <a:gd name="T44" fmla="*/ 1600 w 2089"/>
                    <a:gd name="T45" fmla="*/ 487 h 1551"/>
                    <a:gd name="T46" fmla="*/ 1436 w 2089"/>
                    <a:gd name="T47" fmla="*/ 233 h 1551"/>
                    <a:gd name="T48" fmla="*/ 1384 w 2089"/>
                    <a:gd name="T49" fmla="*/ 153 h 1551"/>
                    <a:gd name="T50" fmla="*/ 1313 w 2089"/>
                    <a:gd name="T51" fmla="*/ 97 h 1551"/>
                    <a:gd name="T52" fmla="*/ 1221 w 2089"/>
                    <a:gd name="T53" fmla="*/ 39 h 1551"/>
                    <a:gd name="T54" fmla="*/ 918 w 2089"/>
                    <a:gd name="T55" fmla="*/ 0 h 1551"/>
                    <a:gd name="T56" fmla="*/ 646 w 2089"/>
                    <a:gd name="T57" fmla="*/ 45 h 1551"/>
                    <a:gd name="T58" fmla="*/ 586 w 2089"/>
                    <a:gd name="T59" fmla="*/ 97 h 1551"/>
                    <a:gd name="T60" fmla="*/ 538 w 2089"/>
                    <a:gd name="T61" fmla="*/ 102 h 1551"/>
                    <a:gd name="T62" fmla="*/ 472 w 2089"/>
                    <a:gd name="T63" fmla="*/ 172 h 1551"/>
                    <a:gd name="T64" fmla="*/ 376 w 2089"/>
                    <a:gd name="T65" fmla="*/ 246 h 1551"/>
                    <a:gd name="T66" fmla="*/ 280 w 2089"/>
                    <a:gd name="T67" fmla="*/ 308 h 1551"/>
                    <a:gd name="T68" fmla="*/ 197 w 2089"/>
                    <a:gd name="T69" fmla="*/ 378 h 1551"/>
                    <a:gd name="T70" fmla="*/ 142 w 2089"/>
                    <a:gd name="T71" fmla="*/ 456 h 1551"/>
                    <a:gd name="T72" fmla="*/ 95 w 2089"/>
                    <a:gd name="T73" fmla="*/ 573 h 1551"/>
                    <a:gd name="T74" fmla="*/ 40 w 2089"/>
                    <a:gd name="T75" fmla="*/ 678 h 1551"/>
                    <a:gd name="T76" fmla="*/ 20 w 2089"/>
                    <a:gd name="T77" fmla="*/ 774 h 1551"/>
                    <a:gd name="T78" fmla="*/ 25 w 2089"/>
                    <a:gd name="T79" fmla="*/ 879 h 1551"/>
                    <a:gd name="T80" fmla="*/ 20 w 2089"/>
                    <a:gd name="T81" fmla="*/ 1001 h 1551"/>
                    <a:gd name="T82" fmla="*/ 0 w 2089"/>
                    <a:gd name="T83" fmla="*/ 1120 h 155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089"/>
                    <a:gd name="T127" fmla="*/ 0 h 1551"/>
                    <a:gd name="T128" fmla="*/ 2089 w 2089"/>
                    <a:gd name="T129" fmla="*/ 1551 h 155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089" h="1551">
                      <a:moveTo>
                        <a:pt x="6" y="1162"/>
                      </a:moveTo>
                      <a:lnTo>
                        <a:pt x="85" y="1249"/>
                      </a:lnTo>
                      <a:lnTo>
                        <a:pt x="142" y="1315"/>
                      </a:lnTo>
                      <a:lnTo>
                        <a:pt x="206" y="1381"/>
                      </a:lnTo>
                      <a:lnTo>
                        <a:pt x="280" y="1437"/>
                      </a:lnTo>
                      <a:lnTo>
                        <a:pt x="339" y="1469"/>
                      </a:lnTo>
                      <a:lnTo>
                        <a:pt x="386" y="1491"/>
                      </a:lnTo>
                      <a:lnTo>
                        <a:pt x="439" y="1513"/>
                      </a:lnTo>
                      <a:lnTo>
                        <a:pt x="466" y="1521"/>
                      </a:lnTo>
                      <a:lnTo>
                        <a:pt x="524" y="1537"/>
                      </a:lnTo>
                      <a:lnTo>
                        <a:pt x="587" y="1547"/>
                      </a:lnTo>
                      <a:lnTo>
                        <a:pt x="636" y="1550"/>
                      </a:lnTo>
                      <a:lnTo>
                        <a:pt x="694" y="1550"/>
                      </a:lnTo>
                      <a:lnTo>
                        <a:pt x="772" y="1542"/>
                      </a:lnTo>
                      <a:lnTo>
                        <a:pt x="862" y="1535"/>
                      </a:lnTo>
                      <a:lnTo>
                        <a:pt x="905" y="1514"/>
                      </a:lnTo>
                      <a:lnTo>
                        <a:pt x="964" y="1469"/>
                      </a:lnTo>
                      <a:lnTo>
                        <a:pt x="983" y="1413"/>
                      </a:lnTo>
                      <a:lnTo>
                        <a:pt x="1000" y="1329"/>
                      </a:lnTo>
                      <a:lnTo>
                        <a:pt x="1006" y="1251"/>
                      </a:lnTo>
                      <a:lnTo>
                        <a:pt x="1028" y="1141"/>
                      </a:lnTo>
                      <a:lnTo>
                        <a:pt x="1050" y="1041"/>
                      </a:lnTo>
                      <a:lnTo>
                        <a:pt x="1080" y="940"/>
                      </a:lnTo>
                      <a:lnTo>
                        <a:pt x="1102" y="862"/>
                      </a:lnTo>
                      <a:lnTo>
                        <a:pt x="1134" y="779"/>
                      </a:lnTo>
                      <a:lnTo>
                        <a:pt x="1182" y="700"/>
                      </a:lnTo>
                      <a:lnTo>
                        <a:pt x="1214" y="629"/>
                      </a:lnTo>
                      <a:lnTo>
                        <a:pt x="1239" y="595"/>
                      </a:lnTo>
                      <a:lnTo>
                        <a:pt x="1309" y="687"/>
                      </a:lnTo>
                      <a:lnTo>
                        <a:pt x="1430" y="889"/>
                      </a:lnTo>
                      <a:lnTo>
                        <a:pt x="1606" y="1137"/>
                      </a:lnTo>
                      <a:lnTo>
                        <a:pt x="1653" y="1212"/>
                      </a:lnTo>
                      <a:lnTo>
                        <a:pt x="1731" y="1301"/>
                      </a:lnTo>
                      <a:lnTo>
                        <a:pt x="1817" y="1351"/>
                      </a:lnTo>
                      <a:lnTo>
                        <a:pt x="1930" y="1247"/>
                      </a:lnTo>
                      <a:lnTo>
                        <a:pt x="2088" y="1181"/>
                      </a:lnTo>
                      <a:lnTo>
                        <a:pt x="2020" y="1091"/>
                      </a:lnTo>
                      <a:lnTo>
                        <a:pt x="1965" y="980"/>
                      </a:lnTo>
                      <a:lnTo>
                        <a:pt x="1907" y="875"/>
                      </a:lnTo>
                      <a:lnTo>
                        <a:pt x="1856" y="782"/>
                      </a:lnTo>
                      <a:lnTo>
                        <a:pt x="1801" y="701"/>
                      </a:lnTo>
                      <a:lnTo>
                        <a:pt x="1770" y="652"/>
                      </a:lnTo>
                      <a:lnTo>
                        <a:pt x="1715" y="590"/>
                      </a:lnTo>
                      <a:lnTo>
                        <a:pt x="1647" y="547"/>
                      </a:lnTo>
                      <a:lnTo>
                        <a:pt x="1622" y="525"/>
                      </a:lnTo>
                      <a:lnTo>
                        <a:pt x="1600" y="487"/>
                      </a:lnTo>
                      <a:lnTo>
                        <a:pt x="1545" y="398"/>
                      </a:lnTo>
                      <a:lnTo>
                        <a:pt x="1436" y="233"/>
                      </a:lnTo>
                      <a:lnTo>
                        <a:pt x="1408" y="181"/>
                      </a:lnTo>
                      <a:lnTo>
                        <a:pt x="1384" y="153"/>
                      </a:lnTo>
                      <a:lnTo>
                        <a:pt x="1352" y="127"/>
                      </a:lnTo>
                      <a:lnTo>
                        <a:pt x="1313" y="97"/>
                      </a:lnTo>
                      <a:lnTo>
                        <a:pt x="1278" y="71"/>
                      </a:lnTo>
                      <a:lnTo>
                        <a:pt x="1221" y="39"/>
                      </a:lnTo>
                      <a:lnTo>
                        <a:pt x="1094" y="19"/>
                      </a:lnTo>
                      <a:lnTo>
                        <a:pt x="918" y="0"/>
                      </a:lnTo>
                      <a:lnTo>
                        <a:pt x="744" y="6"/>
                      </a:lnTo>
                      <a:lnTo>
                        <a:pt x="646" y="45"/>
                      </a:lnTo>
                      <a:lnTo>
                        <a:pt x="612" y="75"/>
                      </a:lnTo>
                      <a:lnTo>
                        <a:pt x="586" y="97"/>
                      </a:lnTo>
                      <a:lnTo>
                        <a:pt x="561" y="94"/>
                      </a:lnTo>
                      <a:lnTo>
                        <a:pt x="538" y="102"/>
                      </a:lnTo>
                      <a:lnTo>
                        <a:pt x="513" y="127"/>
                      </a:lnTo>
                      <a:lnTo>
                        <a:pt x="472" y="172"/>
                      </a:lnTo>
                      <a:lnTo>
                        <a:pt x="428" y="202"/>
                      </a:lnTo>
                      <a:lnTo>
                        <a:pt x="376" y="246"/>
                      </a:lnTo>
                      <a:lnTo>
                        <a:pt x="334" y="272"/>
                      </a:lnTo>
                      <a:lnTo>
                        <a:pt x="280" y="308"/>
                      </a:lnTo>
                      <a:lnTo>
                        <a:pt x="240" y="339"/>
                      </a:lnTo>
                      <a:lnTo>
                        <a:pt x="197" y="378"/>
                      </a:lnTo>
                      <a:lnTo>
                        <a:pt x="167" y="409"/>
                      </a:lnTo>
                      <a:lnTo>
                        <a:pt x="142" y="456"/>
                      </a:lnTo>
                      <a:lnTo>
                        <a:pt x="120" y="517"/>
                      </a:lnTo>
                      <a:lnTo>
                        <a:pt x="95" y="573"/>
                      </a:lnTo>
                      <a:lnTo>
                        <a:pt x="68" y="625"/>
                      </a:lnTo>
                      <a:lnTo>
                        <a:pt x="40" y="678"/>
                      </a:lnTo>
                      <a:lnTo>
                        <a:pt x="25" y="726"/>
                      </a:lnTo>
                      <a:lnTo>
                        <a:pt x="20" y="774"/>
                      </a:lnTo>
                      <a:lnTo>
                        <a:pt x="17" y="826"/>
                      </a:lnTo>
                      <a:lnTo>
                        <a:pt x="25" y="879"/>
                      </a:lnTo>
                      <a:lnTo>
                        <a:pt x="25" y="935"/>
                      </a:lnTo>
                      <a:lnTo>
                        <a:pt x="20" y="1001"/>
                      </a:lnTo>
                      <a:lnTo>
                        <a:pt x="11" y="1059"/>
                      </a:lnTo>
                      <a:lnTo>
                        <a:pt x="0" y="1120"/>
                      </a:lnTo>
                      <a:lnTo>
                        <a:pt x="6" y="1162"/>
                      </a:lnTo>
                    </a:path>
                  </a:pathLst>
                </a:custGeom>
                <a:solidFill>
                  <a:srgbClr val="8080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4297" name="Freeform 40"/>
                <p:cNvSpPr>
                  <a:spLocks noChangeAspect="1"/>
                </p:cNvSpPr>
                <p:nvPr/>
              </p:nvSpPr>
              <p:spPr bwMode="auto">
                <a:xfrm>
                  <a:off x="1738" y="2438"/>
                  <a:ext cx="1620" cy="1369"/>
                </a:xfrm>
                <a:custGeom>
                  <a:avLst/>
                  <a:gdLst>
                    <a:gd name="T0" fmla="*/ 0 w 1620"/>
                    <a:gd name="T1" fmla="*/ 1339 h 1369"/>
                    <a:gd name="T2" fmla="*/ 58 w 1620"/>
                    <a:gd name="T3" fmla="*/ 1354 h 1369"/>
                    <a:gd name="T4" fmla="*/ 121 w 1620"/>
                    <a:gd name="T5" fmla="*/ 1364 h 1369"/>
                    <a:gd name="T6" fmla="*/ 170 w 1620"/>
                    <a:gd name="T7" fmla="*/ 1368 h 1369"/>
                    <a:gd name="T8" fmla="*/ 228 w 1620"/>
                    <a:gd name="T9" fmla="*/ 1368 h 1369"/>
                    <a:gd name="T10" fmla="*/ 306 w 1620"/>
                    <a:gd name="T11" fmla="*/ 1359 h 1369"/>
                    <a:gd name="T12" fmla="*/ 396 w 1620"/>
                    <a:gd name="T13" fmla="*/ 1351 h 1369"/>
                    <a:gd name="T14" fmla="*/ 438 w 1620"/>
                    <a:gd name="T15" fmla="*/ 1331 h 1369"/>
                    <a:gd name="T16" fmla="*/ 497 w 1620"/>
                    <a:gd name="T17" fmla="*/ 1286 h 1369"/>
                    <a:gd name="T18" fmla="*/ 516 w 1620"/>
                    <a:gd name="T19" fmla="*/ 1229 h 1369"/>
                    <a:gd name="T20" fmla="*/ 532 w 1620"/>
                    <a:gd name="T21" fmla="*/ 1146 h 1369"/>
                    <a:gd name="T22" fmla="*/ 538 w 1620"/>
                    <a:gd name="T23" fmla="*/ 1068 h 1369"/>
                    <a:gd name="T24" fmla="*/ 560 w 1620"/>
                    <a:gd name="T25" fmla="*/ 958 h 1369"/>
                    <a:gd name="T26" fmla="*/ 582 w 1620"/>
                    <a:gd name="T27" fmla="*/ 859 h 1369"/>
                    <a:gd name="T28" fmla="*/ 612 w 1620"/>
                    <a:gd name="T29" fmla="*/ 758 h 1369"/>
                    <a:gd name="T30" fmla="*/ 634 w 1620"/>
                    <a:gd name="T31" fmla="*/ 679 h 1369"/>
                    <a:gd name="T32" fmla="*/ 667 w 1620"/>
                    <a:gd name="T33" fmla="*/ 597 h 1369"/>
                    <a:gd name="T34" fmla="*/ 714 w 1620"/>
                    <a:gd name="T35" fmla="*/ 518 h 1369"/>
                    <a:gd name="T36" fmla="*/ 747 w 1620"/>
                    <a:gd name="T37" fmla="*/ 447 h 1369"/>
                    <a:gd name="T38" fmla="*/ 772 w 1620"/>
                    <a:gd name="T39" fmla="*/ 413 h 1369"/>
                    <a:gd name="T40" fmla="*/ 841 w 1620"/>
                    <a:gd name="T41" fmla="*/ 506 h 1369"/>
                    <a:gd name="T42" fmla="*/ 962 w 1620"/>
                    <a:gd name="T43" fmla="*/ 707 h 1369"/>
                    <a:gd name="T44" fmla="*/ 1138 w 1620"/>
                    <a:gd name="T45" fmla="*/ 956 h 1369"/>
                    <a:gd name="T46" fmla="*/ 1186 w 1620"/>
                    <a:gd name="T47" fmla="*/ 1029 h 1369"/>
                    <a:gd name="T48" fmla="*/ 1262 w 1620"/>
                    <a:gd name="T49" fmla="*/ 1117 h 1369"/>
                    <a:gd name="T50" fmla="*/ 1348 w 1620"/>
                    <a:gd name="T51" fmla="*/ 1168 h 1369"/>
                    <a:gd name="T52" fmla="*/ 1461 w 1620"/>
                    <a:gd name="T53" fmla="*/ 1063 h 1369"/>
                    <a:gd name="T54" fmla="*/ 1619 w 1620"/>
                    <a:gd name="T55" fmla="*/ 998 h 1369"/>
                    <a:gd name="T56" fmla="*/ 1551 w 1620"/>
                    <a:gd name="T57" fmla="*/ 909 h 1369"/>
                    <a:gd name="T58" fmla="*/ 1496 w 1620"/>
                    <a:gd name="T59" fmla="*/ 799 h 1369"/>
                    <a:gd name="T60" fmla="*/ 1438 w 1620"/>
                    <a:gd name="T61" fmla="*/ 694 h 1369"/>
                    <a:gd name="T62" fmla="*/ 1387 w 1620"/>
                    <a:gd name="T63" fmla="*/ 601 h 1369"/>
                    <a:gd name="T64" fmla="*/ 1332 w 1620"/>
                    <a:gd name="T65" fmla="*/ 519 h 1369"/>
                    <a:gd name="T66" fmla="*/ 1301 w 1620"/>
                    <a:gd name="T67" fmla="*/ 469 h 1369"/>
                    <a:gd name="T68" fmla="*/ 1246 w 1620"/>
                    <a:gd name="T69" fmla="*/ 408 h 1369"/>
                    <a:gd name="T70" fmla="*/ 1180 w 1620"/>
                    <a:gd name="T71" fmla="*/ 366 h 1369"/>
                    <a:gd name="T72" fmla="*/ 1155 w 1620"/>
                    <a:gd name="T73" fmla="*/ 343 h 1369"/>
                    <a:gd name="T74" fmla="*/ 1132 w 1620"/>
                    <a:gd name="T75" fmla="*/ 306 h 1369"/>
                    <a:gd name="T76" fmla="*/ 1078 w 1620"/>
                    <a:gd name="T77" fmla="*/ 218 h 1369"/>
                    <a:gd name="T78" fmla="*/ 968 w 1620"/>
                    <a:gd name="T79" fmla="*/ 52 h 1369"/>
                    <a:gd name="T80" fmla="*/ 940 w 1620"/>
                    <a:gd name="T81" fmla="*/ 0 h 1369"/>
                    <a:gd name="T82" fmla="*/ 0 w 1620"/>
                    <a:gd name="T83" fmla="*/ 1339 h 136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620"/>
                    <a:gd name="T127" fmla="*/ 0 h 1369"/>
                    <a:gd name="T128" fmla="*/ 1620 w 1620"/>
                    <a:gd name="T129" fmla="*/ 1369 h 1369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620" h="1369">
                      <a:moveTo>
                        <a:pt x="0" y="1339"/>
                      </a:moveTo>
                      <a:lnTo>
                        <a:pt x="58" y="1354"/>
                      </a:lnTo>
                      <a:lnTo>
                        <a:pt x="121" y="1364"/>
                      </a:lnTo>
                      <a:lnTo>
                        <a:pt x="170" y="1368"/>
                      </a:lnTo>
                      <a:lnTo>
                        <a:pt x="228" y="1368"/>
                      </a:lnTo>
                      <a:lnTo>
                        <a:pt x="306" y="1359"/>
                      </a:lnTo>
                      <a:lnTo>
                        <a:pt x="396" y="1351"/>
                      </a:lnTo>
                      <a:lnTo>
                        <a:pt x="438" y="1331"/>
                      </a:lnTo>
                      <a:lnTo>
                        <a:pt x="497" y="1286"/>
                      </a:lnTo>
                      <a:lnTo>
                        <a:pt x="516" y="1229"/>
                      </a:lnTo>
                      <a:lnTo>
                        <a:pt x="532" y="1146"/>
                      </a:lnTo>
                      <a:lnTo>
                        <a:pt x="538" y="1068"/>
                      </a:lnTo>
                      <a:lnTo>
                        <a:pt x="560" y="958"/>
                      </a:lnTo>
                      <a:lnTo>
                        <a:pt x="582" y="859"/>
                      </a:lnTo>
                      <a:lnTo>
                        <a:pt x="612" y="758"/>
                      </a:lnTo>
                      <a:lnTo>
                        <a:pt x="634" y="679"/>
                      </a:lnTo>
                      <a:lnTo>
                        <a:pt x="667" y="597"/>
                      </a:lnTo>
                      <a:lnTo>
                        <a:pt x="714" y="518"/>
                      </a:lnTo>
                      <a:lnTo>
                        <a:pt x="747" y="447"/>
                      </a:lnTo>
                      <a:lnTo>
                        <a:pt x="772" y="413"/>
                      </a:lnTo>
                      <a:lnTo>
                        <a:pt x="841" y="506"/>
                      </a:lnTo>
                      <a:lnTo>
                        <a:pt x="962" y="707"/>
                      </a:lnTo>
                      <a:lnTo>
                        <a:pt x="1138" y="956"/>
                      </a:lnTo>
                      <a:lnTo>
                        <a:pt x="1186" y="1029"/>
                      </a:lnTo>
                      <a:lnTo>
                        <a:pt x="1262" y="1117"/>
                      </a:lnTo>
                      <a:lnTo>
                        <a:pt x="1348" y="1168"/>
                      </a:lnTo>
                      <a:lnTo>
                        <a:pt x="1461" y="1063"/>
                      </a:lnTo>
                      <a:lnTo>
                        <a:pt x="1619" y="998"/>
                      </a:lnTo>
                      <a:lnTo>
                        <a:pt x="1551" y="909"/>
                      </a:lnTo>
                      <a:lnTo>
                        <a:pt x="1496" y="799"/>
                      </a:lnTo>
                      <a:lnTo>
                        <a:pt x="1438" y="694"/>
                      </a:lnTo>
                      <a:lnTo>
                        <a:pt x="1387" y="601"/>
                      </a:lnTo>
                      <a:lnTo>
                        <a:pt x="1332" y="519"/>
                      </a:lnTo>
                      <a:lnTo>
                        <a:pt x="1301" y="469"/>
                      </a:lnTo>
                      <a:lnTo>
                        <a:pt x="1246" y="408"/>
                      </a:lnTo>
                      <a:lnTo>
                        <a:pt x="1180" y="366"/>
                      </a:lnTo>
                      <a:lnTo>
                        <a:pt x="1155" y="343"/>
                      </a:lnTo>
                      <a:lnTo>
                        <a:pt x="1132" y="306"/>
                      </a:lnTo>
                      <a:lnTo>
                        <a:pt x="1078" y="218"/>
                      </a:lnTo>
                      <a:lnTo>
                        <a:pt x="968" y="52"/>
                      </a:lnTo>
                      <a:lnTo>
                        <a:pt x="940" y="0"/>
                      </a:lnTo>
                      <a:lnTo>
                        <a:pt x="0" y="1339"/>
                      </a:lnTo>
                    </a:path>
                  </a:pathLst>
                </a:custGeom>
                <a:solidFill>
                  <a:srgbClr val="C0C0FF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4298" name="Freeform 41"/>
                <p:cNvSpPr>
                  <a:spLocks noChangeAspect="1"/>
                </p:cNvSpPr>
                <p:nvPr/>
              </p:nvSpPr>
              <p:spPr bwMode="auto">
                <a:xfrm>
                  <a:off x="1868" y="2299"/>
                  <a:ext cx="303" cy="562"/>
                </a:xfrm>
                <a:custGeom>
                  <a:avLst/>
                  <a:gdLst>
                    <a:gd name="T0" fmla="*/ 0 w 303"/>
                    <a:gd name="T1" fmla="*/ 56 h 562"/>
                    <a:gd name="T2" fmla="*/ 40 w 303"/>
                    <a:gd name="T3" fmla="*/ 223 h 562"/>
                    <a:gd name="T4" fmla="*/ 80 w 303"/>
                    <a:gd name="T5" fmla="*/ 384 h 562"/>
                    <a:gd name="T6" fmla="*/ 115 w 303"/>
                    <a:gd name="T7" fmla="*/ 468 h 562"/>
                    <a:gd name="T8" fmla="*/ 161 w 303"/>
                    <a:gd name="T9" fmla="*/ 522 h 562"/>
                    <a:gd name="T10" fmla="*/ 222 w 303"/>
                    <a:gd name="T11" fmla="*/ 561 h 562"/>
                    <a:gd name="T12" fmla="*/ 302 w 303"/>
                    <a:gd name="T13" fmla="*/ 378 h 562"/>
                    <a:gd name="T14" fmla="*/ 254 w 303"/>
                    <a:gd name="T15" fmla="*/ 312 h 562"/>
                    <a:gd name="T16" fmla="*/ 206 w 303"/>
                    <a:gd name="T17" fmla="*/ 246 h 562"/>
                    <a:gd name="T18" fmla="*/ 142 w 303"/>
                    <a:gd name="T19" fmla="*/ 171 h 562"/>
                    <a:gd name="T20" fmla="*/ 96 w 303"/>
                    <a:gd name="T21" fmla="*/ 79 h 562"/>
                    <a:gd name="T22" fmla="*/ 61 w 303"/>
                    <a:gd name="T23" fmla="*/ 0 h 562"/>
                    <a:gd name="T24" fmla="*/ 24 w 303"/>
                    <a:gd name="T25" fmla="*/ 31 h 562"/>
                    <a:gd name="T26" fmla="*/ 0 w 303"/>
                    <a:gd name="T27" fmla="*/ 56 h 56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03"/>
                    <a:gd name="T43" fmla="*/ 0 h 562"/>
                    <a:gd name="T44" fmla="*/ 303 w 303"/>
                    <a:gd name="T45" fmla="*/ 562 h 56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03" h="562">
                      <a:moveTo>
                        <a:pt x="0" y="56"/>
                      </a:moveTo>
                      <a:lnTo>
                        <a:pt x="40" y="223"/>
                      </a:lnTo>
                      <a:lnTo>
                        <a:pt x="80" y="384"/>
                      </a:lnTo>
                      <a:lnTo>
                        <a:pt x="115" y="468"/>
                      </a:lnTo>
                      <a:lnTo>
                        <a:pt x="161" y="522"/>
                      </a:lnTo>
                      <a:lnTo>
                        <a:pt x="222" y="561"/>
                      </a:lnTo>
                      <a:lnTo>
                        <a:pt x="302" y="378"/>
                      </a:lnTo>
                      <a:lnTo>
                        <a:pt x="254" y="312"/>
                      </a:lnTo>
                      <a:lnTo>
                        <a:pt x="206" y="246"/>
                      </a:lnTo>
                      <a:lnTo>
                        <a:pt x="142" y="171"/>
                      </a:lnTo>
                      <a:lnTo>
                        <a:pt x="96" y="79"/>
                      </a:lnTo>
                      <a:lnTo>
                        <a:pt x="61" y="0"/>
                      </a:lnTo>
                      <a:lnTo>
                        <a:pt x="24" y="31"/>
                      </a:lnTo>
                      <a:lnTo>
                        <a:pt x="0" y="56"/>
                      </a:lnTo>
                    </a:path>
                  </a:pathLst>
                </a:custGeom>
                <a:solidFill>
                  <a:srgbClr val="C0C0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64248" name="Freeform 42"/>
              <p:cNvSpPr>
                <a:spLocks noChangeAspect="1"/>
              </p:cNvSpPr>
              <p:nvPr/>
            </p:nvSpPr>
            <p:spPr bwMode="auto">
              <a:xfrm>
                <a:off x="1272" y="2255"/>
                <a:ext cx="2089" cy="1553"/>
              </a:xfrm>
              <a:custGeom>
                <a:avLst/>
                <a:gdLst>
                  <a:gd name="T0" fmla="*/ 85 w 2089"/>
                  <a:gd name="T1" fmla="*/ 1248 h 1553"/>
                  <a:gd name="T2" fmla="*/ 206 w 2089"/>
                  <a:gd name="T3" fmla="*/ 1380 h 1553"/>
                  <a:gd name="T4" fmla="*/ 339 w 2089"/>
                  <a:gd name="T5" fmla="*/ 1468 h 1553"/>
                  <a:gd name="T6" fmla="*/ 439 w 2089"/>
                  <a:gd name="T7" fmla="*/ 1512 h 1553"/>
                  <a:gd name="T8" fmla="*/ 524 w 2089"/>
                  <a:gd name="T9" fmla="*/ 1539 h 1553"/>
                  <a:gd name="T10" fmla="*/ 636 w 2089"/>
                  <a:gd name="T11" fmla="*/ 1552 h 1553"/>
                  <a:gd name="T12" fmla="*/ 772 w 2089"/>
                  <a:gd name="T13" fmla="*/ 1543 h 1553"/>
                  <a:gd name="T14" fmla="*/ 905 w 2089"/>
                  <a:gd name="T15" fmla="*/ 1513 h 1553"/>
                  <a:gd name="T16" fmla="*/ 983 w 2089"/>
                  <a:gd name="T17" fmla="*/ 1413 h 1553"/>
                  <a:gd name="T18" fmla="*/ 1006 w 2089"/>
                  <a:gd name="T19" fmla="*/ 1251 h 1553"/>
                  <a:gd name="T20" fmla="*/ 1050 w 2089"/>
                  <a:gd name="T21" fmla="*/ 1041 h 1553"/>
                  <a:gd name="T22" fmla="*/ 1102 w 2089"/>
                  <a:gd name="T23" fmla="*/ 862 h 1553"/>
                  <a:gd name="T24" fmla="*/ 1182 w 2089"/>
                  <a:gd name="T25" fmla="*/ 699 h 1553"/>
                  <a:gd name="T26" fmla="*/ 1239 w 2089"/>
                  <a:gd name="T27" fmla="*/ 594 h 1553"/>
                  <a:gd name="T28" fmla="*/ 1430 w 2089"/>
                  <a:gd name="T29" fmla="*/ 889 h 1553"/>
                  <a:gd name="T30" fmla="*/ 1653 w 2089"/>
                  <a:gd name="T31" fmla="*/ 1212 h 1553"/>
                  <a:gd name="T32" fmla="*/ 1817 w 2089"/>
                  <a:gd name="T33" fmla="*/ 1352 h 1553"/>
                  <a:gd name="T34" fmla="*/ 2088 w 2089"/>
                  <a:gd name="T35" fmla="*/ 1180 h 1553"/>
                  <a:gd name="T36" fmla="*/ 1965 w 2089"/>
                  <a:gd name="T37" fmla="*/ 982 h 1553"/>
                  <a:gd name="T38" fmla="*/ 1856 w 2089"/>
                  <a:gd name="T39" fmla="*/ 784 h 1553"/>
                  <a:gd name="T40" fmla="*/ 1770 w 2089"/>
                  <a:gd name="T41" fmla="*/ 652 h 1553"/>
                  <a:gd name="T42" fmla="*/ 1647 w 2089"/>
                  <a:gd name="T43" fmla="*/ 548 h 1553"/>
                  <a:gd name="T44" fmla="*/ 1600 w 2089"/>
                  <a:gd name="T45" fmla="*/ 487 h 1553"/>
                  <a:gd name="T46" fmla="*/ 1436 w 2089"/>
                  <a:gd name="T47" fmla="*/ 233 h 1553"/>
                  <a:gd name="T48" fmla="*/ 1384 w 2089"/>
                  <a:gd name="T49" fmla="*/ 155 h 1553"/>
                  <a:gd name="T50" fmla="*/ 1313 w 2089"/>
                  <a:gd name="T51" fmla="*/ 96 h 1553"/>
                  <a:gd name="T52" fmla="*/ 1221 w 2089"/>
                  <a:gd name="T53" fmla="*/ 40 h 1553"/>
                  <a:gd name="T54" fmla="*/ 918 w 2089"/>
                  <a:gd name="T55" fmla="*/ 0 h 1553"/>
                  <a:gd name="T56" fmla="*/ 646 w 2089"/>
                  <a:gd name="T57" fmla="*/ 44 h 1553"/>
                  <a:gd name="T58" fmla="*/ 586 w 2089"/>
                  <a:gd name="T59" fmla="*/ 96 h 1553"/>
                  <a:gd name="T60" fmla="*/ 538 w 2089"/>
                  <a:gd name="T61" fmla="*/ 103 h 1553"/>
                  <a:gd name="T62" fmla="*/ 472 w 2089"/>
                  <a:gd name="T63" fmla="*/ 171 h 1553"/>
                  <a:gd name="T64" fmla="*/ 376 w 2089"/>
                  <a:gd name="T65" fmla="*/ 246 h 1553"/>
                  <a:gd name="T66" fmla="*/ 280 w 2089"/>
                  <a:gd name="T67" fmla="*/ 307 h 1553"/>
                  <a:gd name="T68" fmla="*/ 197 w 2089"/>
                  <a:gd name="T69" fmla="*/ 378 h 1553"/>
                  <a:gd name="T70" fmla="*/ 142 w 2089"/>
                  <a:gd name="T71" fmla="*/ 455 h 1553"/>
                  <a:gd name="T72" fmla="*/ 95 w 2089"/>
                  <a:gd name="T73" fmla="*/ 572 h 1553"/>
                  <a:gd name="T74" fmla="*/ 40 w 2089"/>
                  <a:gd name="T75" fmla="*/ 678 h 1553"/>
                  <a:gd name="T76" fmla="*/ 20 w 2089"/>
                  <a:gd name="T77" fmla="*/ 773 h 1553"/>
                  <a:gd name="T78" fmla="*/ 25 w 2089"/>
                  <a:gd name="T79" fmla="*/ 879 h 1553"/>
                  <a:gd name="T80" fmla="*/ 20 w 2089"/>
                  <a:gd name="T81" fmla="*/ 1002 h 1553"/>
                  <a:gd name="T82" fmla="*/ 0 w 2089"/>
                  <a:gd name="T83" fmla="*/ 1120 h 155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89"/>
                  <a:gd name="T127" fmla="*/ 0 h 1553"/>
                  <a:gd name="T128" fmla="*/ 2089 w 2089"/>
                  <a:gd name="T129" fmla="*/ 1553 h 155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89" h="1553">
                    <a:moveTo>
                      <a:pt x="6" y="1162"/>
                    </a:moveTo>
                    <a:lnTo>
                      <a:pt x="85" y="1248"/>
                    </a:lnTo>
                    <a:lnTo>
                      <a:pt x="142" y="1314"/>
                    </a:lnTo>
                    <a:lnTo>
                      <a:pt x="206" y="1380"/>
                    </a:lnTo>
                    <a:lnTo>
                      <a:pt x="280" y="1437"/>
                    </a:lnTo>
                    <a:lnTo>
                      <a:pt x="339" y="1468"/>
                    </a:lnTo>
                    <a:lnTo>
                      <a:pt x="386" y="1491"/>
                    </a:lnTo>
                    <a:lnTo>
                      <a:pt x="439" y="1512"/>
                    </a:lnTo>
                    <a:lnTo>
                      <a:pt x="466" y="1520"/>
                    </a:lnTo>
                    <a:lnTo>
                      <a:pt x="524" y="1539"/>
                    </a:lnTo>
                    <a:lnTo>
                      <a:pt x="587" y="1547"/>
                    </a:lnTo>
                    <a:lnTo>
                      <a:pt x="636" y="1552"/>
                    </a:lnTo>
                    <a:lnTo>
                      <a:pt x="694" y="1552"/>
                    </a:lnTo>
                    <a:lnTo>
                      <a:pt x="772" y="1543"/>
                    </a:lnTo>
                    <a:lnTo>
                      <a:pt x="862" y="1534"/>
                    </a:lnTo>
                    <a:lnTo>
                      <a:pt x="905" y="1513"/>
                    </a:lnTo>
                    <a:lnTo>
                      <a:pt x="964" y="1470"/>
                    </a:lnTo>
                    <a:lnTo>
                      <a:pt x="983" y="1413"/>
                    </a:lnTo>
                    <a:lnTo>
                      <a:pt x="1000" y="1329"/>
                    </a:lnTo>
                    <a:lnTo>
                      <a:pt x="1006" y="1251"/>
                    </a:lnTo>
                    <a:lnTo>
                      <a:pt x="1028" y="1141"/>
                    </a:lnTo>
                    <a:lnTo>
                      <a:pt x="1050" y="1041"/>
                    </a:lnTo>
                    <a:lnTo>
                      <a:pt x="1080" y="941"/>
                    </a:lnTo>
                    <a:lnTo>
                      <a:pt x="1102" y="862"/>
                    </a:lnTo>
                    <a:lnTo>
                      <a:pt x="1134" y="778"/>
                    </a:lnTo>
                    <a:lnTo>
                      <a:pt x="1182" y="699"/>
                    </a:lnTo>
                    <a:lnTo>
                      <a:pt x="1214" y="630"/>
                    </a:lnTo>
                    <a:lnTo>
                      <a:pt x="1239" y="594"/>
                    </a:lnTo>
                    <a:lnTo>
                      <a:pt x="1309" y="687"/>
                    </a:lnTo>
                    <a:lnTo>
                      <a:pt x="1430" y="889"/>
                    </a:lnTo>
                    <a:lnTo>
                      <a:pt x="1606" y="1139"/>
                    </a:lnTo>
                    <a:lnTo>
                      <a:pt x="1653" y="1212"/>
                    </a:lnTo>
                    <a:lnTo>
                      <a:pt x="1731" y="1300"/>
                    </a:lnTo>
                    <a:lnTo>
                      <a:pt x="1817" y="1352"/>
                    </a:lnTo>
                    <a:lnTo>
                      <a:pt x="1930" y="1246"/>
                    </a:lnTo>
                    <a:lnTo>
                      <a:pt x="2088" y="1180"/>
                    </a:lnTo>
                    <a:lnTo>
                      <a:pt x="2020" y="1090"/>
                    </a:lnTo>
                    <a:lnTo>
                      <a:pt x="1965" y="982"/>
                    </a:lnTo>
                    <a:lnTo>
                      <a:pt x="1907" y="877"/>
                    </a:lnTo>
                    <a:lnTo>
                      <a:pt x="1856" y="784"/>
                    </a:lnTo>
                    <a:lnTo>
                      <a:pt x="1801" y="700"/>
                    </a:lnTo>
                    <a:lnTo>
                      <a:pt x="1770" y="652"/>
                    </a:lnTo>
                    <a:lnTo>
                      <a:pt x="1715" y="591"/>
                    </a:lnTo>
                    <a:lnTo>
                      <a:pt x="1647" y="548"/>
                    </a:lnTo>
                    <a:lnTo>
                      <a:pt x="1622" y="526"/>
                    </a:lnTo>
                    <a:lnTo>
                      <a:pt x="1600" y="487"/>
                    </a:lnTo>
                    <a:lnTo>
                      <a:pt x="1545" y="400"/>
                    </a:lnTo>
                    <a:lnTo>
                      <a:pt x="1436" y="233"/>
                    </a:lnTo>
                    <a:lnTo>
                      <a:pt x="1408" y="181"/>
                    </a:lnTo>
                    <a:lnTo>
                      <a:pt x="1384" y="155"/>
                    </a:lnTo>
                    <a:lnTo>
                      <a:pt x="1352" y="128"/>
                    </a:lnTo>
                    <a:lnTo>
                      <a:pt x="1313" y="96"/>
                    </a:lnTo>
                    <a:lnTo>
                      <a:pt x="1278" y="71"/>
                    </a:lnTo>
                    <a:lnTo>
                      <a:pt x="1221" y="40"/>
                    </a:lnTo>
                    <a:lnTo>
                      <a:pt x="1094" y="20"/>
                    </a:lnTo>
                    <a:lnTo>
                      <a:pt x="918" y="0"/>
                    </a:lnTo>
                    <a:lnTo>
                      <a:pt x="744" y="8"/>
                    </a:lnTo>
                    <a:lnTo>
                      <a:pt x="646" y="44"/>
                    </a:lnTo>
                    <a:lnTo>
                      <a:pt x="612" y="75"/>
                    </a:lnTo>
                    <a:lnTo>
                      <a:pt x="586" y="96"/>
                    </a:lnTo>
                    <a:lnTo>
                      <a:pt x="561" y="94"/>
                    </a:lnTo>
                    <a:lnTo>
                      <a:pt x="538" y="103"/>
                    </a:lnTo>
                    <a:lnTo>
                      <a:pt x="513" y="128"/>
                    </a:lnTo>
                    <a:lnTo>
                      <a:pt x="472" y="171"/>
                    </a:lnTo>
                    <a:lnTo>
                      <a:pt x="428" y="203"/>
                    </a:lnTo>
                    <a:lnTo>
                      <a:pt x="376" y="246"/>
                    </a:lnTo>
                    <a:lnTo>
                      <a:pt x="334" y="273"/>
                    </a:lnTo>
                    <a:lnTo>
                      <a:pt x="280" y="307"/>
                    </a:lnTo>
                    <a:lnTo>
                      <a:pt x="240" y="339"/>
                    </a:lnTo>
                    <a:lnTo>
                      <a:pt x="197" y="378"/>
                    </a:lnTo>
                    <a:lnTo>
                      <a:pt x="167" y="409"/>
                    </a:lnTo>
                    <a:lnTo>
                      <a:pt x="142" y="455"/>
                    </a:lnTo>
                    <a:lnTo>
                      <a:pt x="120" y="517"/>
                    </a:lnTo>
                    <a:lnTo>
                      <a:pt x="95" y="572"/>
                    </a:lnTo>
                    <a:lnTo>
                      <a:pt x="68" y="626"/>
                    </a:lnTo>
                    <a:lnTo>
                      <a:pt x="40" y="678"/>
                    </a:lnTo>
                    <a:lnTo>
                      <a:pt x="25" y="726"/>
                    </a:lnTo>
                    <a:lnTo>
                      <a:pt x="20" y="773"/>
                    </a:lnTo>
                    <a:lnTo>
                      <a:pt x="17" y="828"/>
                    </a:lnTo>
                    <a:lnTo>
                      <a:pt x="25" y="879"/>
                    </a:lnTo>
                    <a:lnTo>
                      <a:pt x="25" y="936"/>
                    </a:lnTo>
                    <a:lnTo>
                      <a:pt x="20" y="1002"/>
                    </a:lnTo>
                    <a:lnTo>
                      <a:pt x="11" y="1058"/>
                    </a:lnTo>
                    <a:lnTo>
                      <a:pt x="0" y="1120"/>
                    </a:lnTo>
                    <a:lnTo>
                      <a:pt x="6" y="116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64249" name="Group 43"/>
              <p:cNvGrpSpPr>
                <a:grpSpLocks noChangeAspect="1"/>
              </p:cNvGrpSpPr>
              <p:nvPr/>
            </p:nvGrpSpPr>
            <p:grpSpPr bwMode="auto">
              <a:xfrm>
                <a:off x="1930" y="1776"/>
                <a:ext cx="687" cy="906"/>
                <a:chOff x="1930" y="1776"/>
                <a:chExt cx="687" cy="906"/>
              </a:xfrm>
            </p:grpSpPr>
            <p:sp>
              <p:nvSpPr>
                <p:cNvPr id="264269" name="Freeform 44"/>
                <p:cNvSpPr>
                  <a:spLocks noChangeAspect="1"/>
                </p:cNvSpPr>
                <p:nvPr/>
              </p:nvSpPr>
              <p:spPr bwMode="auto">
                <a:xfrm>
                  <a:off x="1930" y="1847"/>
                  <a:ext cx="637" cy="835"/>
                </a:xfrm>
                <a:custGeom>
                  <a:avLst/>
                  <a:gdLst>
                    <a:gd name="T0" fmla="*/ 0 w 637"/>
                    <a:gd name="T1" fmla="*/ 457 h 835"/>
                    <a:gd name="T2" fmla="*/ 33 w 637"/>
                    <a:gd name="T3" fmla="*/ 431 h 835"/>
                    <a:gd name="T4" fmla="*/ 49 w 637"/>
                    <a:gd name="T5" fmla="*/ 412 h 835"/>
                    <a:gd name="T6" fmla="*/ 50 w 637"/>
                    <a:gd name="T7" fmla="*/ 400 h 835"/>
                    <a:gd name="T8" fmla="*/ 31 w 637"/>
                    <a:gd name="T9" fmla="*/ 389 h 835"/>
                    <a:gd name="T10" fmla="*/ 19 w 637"/>
                    <a:gd name="T11" fmla="*/ 359 h 835"/>
                    <a:gd name="T12" fmla="*/ 12 w 637"/>
                    <a:gd name="T13" fmla="*/ 319 h 835"/>
                    <a:gd name="T14" fmla="*/ 11 w 637"/>
                    <a:gd name="T15" fmla="*/ 298 h 835"/>
                    <a:gd name="T16" fmla="*/ 11 w 637"/>
                    <a:gd name="T17" fmla="*/ 274 h 835"/>
                    <a:gd name="T18" fmla="*/ 12 w 637"/>
                    <a:gd name="T19" fmla="*/ 247 h 835"/>
                    <a:gd name="T20" fmla="*/ 19 w 637"/>
                    <a:gd name="T21" fmla="*/ 220 h 835"/>
                    <a:gd name="T22" fmla="*/ 31 w 637"/>
                    <a:gd name="T23" fmla="*/ 201 h 835"/>
                    <a:gd name="T24" fmla="*/ 48 w 637"/>
                    <a:gd name="T25" fmla="*/ 186 h 835"/>
                    <a:gd name="T26" fmla="*/ 76 w 637"/>
                    <a:gd name="T27" fmla="*/ 145 h 835"/>
                    <a:gd name="T28" fmla="*/ 108 w 637"/>
                    <a:gd name="T29" fmla="*/ 100 h 835"/>
                    <a:gd name="T30" fmla="*/ 130 w 637"/>
                    <a:gd name="T31" fmla="*/ 58 h 835"/>
                    <a:gd name="T32" fmla="*/ 163 w 637"/>
                    <a:gd name="T33" fmla="*/ 32 h 835"/>
                    <a:gd name="T34" fmla="*/ 210 w 637"/>
                    <a:gd name="T35" fmla="*/ 8 h 835"/>
                    <a:gd name="T36" fmla="*/ 253 w 637"/>
                    <a:gd name="T37" fmla="*/ 0 h 835"/>
                    <a:gd name="T38" fmla="*/ 297 w 637"/>
                    <a:gd name="T39" fmla="*/ 1 h 835"/>
                    <a:gd name="T40" fmla="*/ 346 w 637"/>
                    <a:gd name="T41" fmla="*/ 5 h 835"/>
                    <a:gd name="T42" fmla="*/ 392 w 637"/>
                    <a:gd name="T43" fmla="*/ 14 h 835"/>
                    <a:gd name="T44" fmla="*/ 445 w 637"/>
                    <a:gd name="T45" fmla="*/ 32 h 835"/>
                    <a:gd name="T46" fmla="*/ 491 w 637"/>
                    <a:gd name="T47" fmla="*/ 53 h 835"/>
                    <a:gd name="T48" fmla="*/ 537 w 637"/>
                    <a:gd name="T49" fmla="*/ 83 h 835"/>
                    <a:gd name="T50" fmla="*/ 581 w 637"/>
                    <a:gd name="T51" fmla="*/ 119 h 835"/>
                    <a:gd name="T52" fmla="*/ 611 w 637"/>
                    <a:gd name="T53" fmla="*/ 160 h 835"/>
                    <a:gd name="T54" fmla="*/ 636 w 637"/>
                    <a:gd name="T55" fmla="*/ 200 h 835"/>
                    <a:gd name="T56" fmla="*/ 631 w 637"/>
                    <a:gd name="T57" fmla="*/ 247 h 835"/>
                    <a:gd name="T58" fmla="*/ 623 w 637"/>
                    <a:gd name="T59" fmla="*/ 281 h 835"/>
                    <a:gd name="T60" fmla="*/ 623 w 637"/>
                    <a:gd name="T61" fmla="*/ 325 h 835"/>
                    <a:gd name="T62" fmla="*/ 605 w 637"/>
                    <a:gd name="T63" fmla="*/ 381 h 835"/>
                    <a:gd name="T64" fmla="*/ 605 w 637"/>
                    <a:gd name="T65" fmla="*/ 437 h 835"/>
                    <a:gd name="T66" fmla="*/ 594 w 637"/>
                    <a:gd name="T67" fmla="*/ 498 h 835"/>
                    <a:gd name="T68" fmla="*/ 571 w 637"/>
                    <a:gd name="T69" fmla="*/ 562 h 835"/>
                    <a:gd name="T70" fmla="*/ 546 w 637"/>
                    <a:gd name="T71" fmla="*/ 612 h 835"/>
                    <a:gd name="T72" fmla="*/ 525 w 637"/>
                    <a:gd name="T73" fmla="*/ 648 h 835"/>
                    <a:gd name="T74" fmla="*/ 529 w 637"/>
                    <a:gd name="T75" fmla="*/ 664 h 835"/>
                    <a:gd name="T76" fmla="*/ 518 w 637"/>
                    <a:gd name="T77" fmla="*/ 676 h 835"/>
                    <a:gd name="T78" fmla="*/ 522 w 637"/>
                    <a:gd name="T79" fmla="*/ 693 h 835"/>
                    <a:gd name="T80" fmla="*/ 513 w 637"/>
                    <a:gd name="T81" fmla="*/ 698 h 835"/>
                    <a:gd name="T82" fmla="*/ 518 w 637"/>
                    <a:gd name="T83" fmla="*/ 714 h 835"/>
                    <a:gd name="T84" fmla="*/ 515 w 637"/>
                    <a:gd name="T85" fmla="*/ 756 h 835"/>
                    <a:gd name="T86" fmla="*/ 507 w 637"/>
                    <a:gd name="T87" fmla="*/ 793 h 835"/>
                    <a:gd name="T88" fmla="*/ 492 w 637"/>
                    <a:gd name="T89" fmla="*/ 815 h 835"/>
                    <a:gd name="T90" fmla="*/ 475 w 637"/>
                    <a:gd name="T91" fmla="*/ 829 h 835"/>
                    <a:gd name="T92" fmla="*/ 454 w 637"/>
                    <a:gd name="T93" fmla="*/ 834 h 835"/>
                    <a:gd name="T94" fmla="*/ 430 w 637"/>
                    <a:gd name="T95" fmla="*/ 832 h 835"/>
                    <a:gd name="T96" fmla="*/ 411 w 637"/>
                    <a:gd name="T97" fmla="*/ 826 h 835"/>
                    <a:gd name="T98" fmla="*/ 371 w 637"/>
                    <a:gd name="T99" fmla="*/ 815 h 835"/>
                    <a:gd name="T100" fmla="*/ 325 w 637"/>
                    <a:gd name="T101" fmla="*/ 817 h 835"/>
                    <a:gd name="T102" fmla="*/ 297 w 637"/>
                    <a:gd name="T103" fmla="*/ 824 h 835"/>
                    <a:gd name="T104" fmla="*/ 266 w 637"/>
                    <a:gd name="T105" fmla="*/ 824 h 835"/>
                    <a:gd name="T106" fmla="*/ 237 w 637"/>
                    <a:gd name="T107" fmla="*/ 832 h 835"/>
                    <a:gd name="T108" fmla="*/ 192 w 637"/>
                    <a:gd name="T109" fmla="*/ 763 h 835"/>
                    <a:gd name="T110" fmla="*/ 139 w 637"/>
                    <a:gd name="T111" fmla="*/ 697 h 835"/>
                    <a:gd name="T112" fmla="*/ 99 w 637"/>
                    <a:gd name="T113" fmla="*/ 647 h 835"/>
                    <a:gd name="T114" fmla="*/ 76 w 637"/>
                    <a:gd name="T115" fmla="*/ 620 h 835"/>
                    <a:gd name="T116" fmla="*/ 56 w 637"/>
                    <a:gd name="T117" fmla="*/ 579 h 835"/>
                    <a:gd name="T118" fmla="*/ 31 w 637"/>
                    <a:gd name="T119" fmla="*/ 523 h 835"/>
                    <a:gd name="T120" fmla="*/ 0 w 637"/>
                    <a:gd name="T121" fmla="*/ 457 h 83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637"/>
                    <a:gd name="T184" fmla="*/ 0 h 835"/>
                    <a:gd name="T185" fmla="*/ 637 w 637"/>
                    <a:gd name="T186" fmla="*/ 835 h 83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637" h="835">
                      <a:moveTo>
                        <a:pt x="0" y="457"/>
                      </a:moveTo>
                      <a:lnTo>
                        <a:pt x="33" y="431"/>
                      </a:lnTo>
                      <a:lnTo>
                        <a:pt x="49" y="412"/>
                      </a:lnTo>
                      <a:lnTo>
                        <a:pt x="50" y="400"/>
                      </a:lnTo>
                      <a:lnTo>
                        <a:pt x="31" y="389"/>
                      </a:lnTo>
                      <a:lnTo>
                        <a:pt x="19" y="359"/>
                      </a:lnTo>
                      <a:lnTo>
                        <a:pt x="12" y="319"/>
                      </a:lnTo>
                      <a:lnTo>
                        <a:pt x="11" y="298"/>
                      </a:lnTo>
                      <a:lnTo>
                        <a:pt x="11" y="274"/>
                      </a:lnTo>
                      <a:lnTo>
                        <a:pt x="12" y="247"/>
                      </a:lnTo>
                      <a:lnTo>
                        <a:pt x="19" y="220"/>
                      </a:lnTo>
                      <a:lnTo>
                        <a:pt x="31" y="201"/>
                      </a:lnTo>
                      <a:lnTo>
                        <a:pt x="48" y="186"/>
                      </a:lnTo>
                      <a:lnTo>
                        <a:pt x="76" y="145"/>
                      </a:lnTo>
                      <a:lnTo>
                        <a:pt x="108" y="100"/>
                      </a:lnTo>
                      <a:lnTo>
                        <a:pt x="130" y="58"/>
                      </a:lnTo>
                      <a:lnTo>
                        <a:pt x="163" y="32"/>
                      </a:lnTo>
                      <a:lnTo>
                        <a:pt x="210" y="8"/>
                      </a:lnTo>
                      <a:lnTo>
                        <a:pt x="253" y="0"/>
                      </a:lnTo>
                      <a:lnTo>
                        <a:pt x="297" y="1"/>
                      </a:lnTo>
                      <a:lnTo>
                        <a:pt x="346" y="5"/>
                      </a:lnTo>
                      <a:lnTo>
                        <a:pt x="392" y="14"/>
                      </a:lnTo>
                      <a:lnTo>
                        <a:pt x="445" y="32"/>
                      </a:lnTo>
                      <a:lnTo>
                        <a:pt x="491" y="53"/>
                      </a:lnTo>
                      <a:lnTo>
                        <a:pt x="537" y="83"/>
                      </a:lnTo>
                      <a:lnTo>
                        <a:pt x="581" y="119"/>
                      </a:lnTo>
                      <a:lnTo>
                        <a:pt x="611" y="160"/>
                      </a:lnTo>
                      <a:lnTo>
                        <a:pt x="636" y="200"/>
                      </a:lnTo>
                      <a:lnTo>
                        <a:pt x="631" y="247"/>
                      </a:lnTo>
                      <a:lnTo>
                        <a:pt x="623" y="281"/>
                      </a:lnTo>
                      <a:lnTo>
                        <a:pt x="623" y="325"/>
                      </a:lnTo>
                      <a:lnTo>
                        <a:pt x="605" y="381"/>
                      </a:lnTo>
                      <a:lnTo>
                        <a:pt x="605" y="437"/>
                      </a:lnTo>
                      <a:lnTo>
                        <a:pt x="594" y="498"/>
                      </a:lnTo>
                      <a:lnTo>
                        <a:pt x="571" y="562"/>
                      </a:lnTo>
                      <a:lnTo>
                        <a:pt x="546" y="612"/>
                      </a:lnTo>
                      <a:lnTo>
                        <a:pt x="525" y="648"/>
                      </a:lnTo>
                      <a:lnTo>
                        <a:pt x="529" y="664"/>
                      </a:lnTo>
                      <a:lnTo>
                        <a:pt x="518" y="676"/>
                      </a:lnTo>
                      <a:lnTo>
                        <a:pt x="522" y="693"/>
                      </a:lnTo>
                      <a:lnTo>
                        <a:pt x="513" y="698"/>
                      </a:lnTo>
                      <a:lnTo>
                        <a:pt x="518" y="714"/>
                      </a:lnTo>
                      <a:lnTo>
                        <a:pt x="515" y="756"/>
                      </a:lnTo>
                      <a:lnTo>
                        <a:pt x="507" y="793"/>
                      </a:lnTo>
                      <a:lnTo>
                        <a:pt x="492" y="815"/>
                      </a:lnTo>
                      <a:lnTo>
                        <a:pt x="475" y="829"/>
                      </a:lnTo>
                      <a:lnTo>
                        <a:pt x="454" y="834"/>
                      </a:lnTo>
                      <a:lnTo>
                        <a:pt x="430" y="832"/>
                      </a:lnTo>
                      <a:lnTo>
                        <a:pt x="411" y="826"/>
                      </a:lnTo>
                      <a:lnTo>
                        <a:pt x="371" y="815"/>
                      </a:lnTo>
                      <a:lnTo>
                        <a:pt x="325" y="817"/>
                      </a:lnTo>
                      <a:lnTo>
                        <a:pt x="297" y="824"/>
                      </a:lnTo>
                      <a:lnTo>
                        <a:pt x="266" y="824"/>
                      </a:lnTo>
                      <a:lnTo>
                        <a:pt x="237" y="832"/>
                      </a:lnTo>
                      <a:lnTo>
                        <a:pt x="192" y="763"/>
                      </a:lnTo>
                      <a:lnTo>
                        <a:pt x="139" y="697"/>
                      </a:lnTo>
                      <a:lnTo>
                        <a:pt x="99" y="647"/>
                      </a:lnTo>
                      <a:lnTo>
                        <a:pt x="76" y="620"/>
                      </a:lnTo>
                      <a:lnTo>
                        <a:pt x="56" y="579"/>
                      </a:lnTo>
                      <a:lnTo>
                        <a:pt x="31" y="523"/>
                      </a:lnTo>
                      <a:lnTo>
                        <a:pt x="0" y="457"/>
                      </a:lnTo>
                    </a:path>
                  </a:pathLst>
                </a:custGeom>
                <a:solidFill>
                  <a:srgbClr val="FFE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4270" name="Freeform 45"/>
                <p:cNvSpPr>
                  <a:spLocks noChangeAspect="1"/>
                </p:cNvSpPr>
                <p:nvPr/>
              </p:nvSpPr>
              <p:spPr bwMode="auto">
                <a:xfrm>
                  <a:off x="1961" y="1776"/>
                  <a:ext cx="646" cy="505"/>
                </a:xfrm>
                <a:custGeom>
                  <a:avLst/>
                  <a:gdLst>
                    <a:gd name="T0" fmla="*/ 574 w 646"/>
                    <a:gd name="T1" fmla="*/ 504 h 505"/>
                    <a:gd name="T2" fmla="*/ 614 w 646"/>
                    <a:gd name="T3" fmla="*/ 446 h 505"/>
                    <a:gd name="T4" fmla="*/ 624 w 646"/>
                    <a:gd name="T5" fmla="*/ 389 h 505"/>
                    <a:gd name="T6" fmla="*/ 614 w 646"/>
                    <a:gd name="T7" fmla="*/ 338 h 505"/>
                    <a:gd name="T8" fmla="*/ 614 w 646"/>
                    <a:gd name="T9" fmla="*/ 324 h 505"/>
                    <a:gd name="T10" fmla="*/ 645 w 646"/>
                    <a:gd name="T11" fmla="*/ 289 h 505"/>
                    <a:gd name="T12" fmla="*/ 645 w 646"/>
                    <a:gd name="T13" fmla="*/ 246 h 505"/>
                    <a:gd name="T14" fmla="*/ 605 w 646"/>
                    <a:gd name="T15" fmla="*/ 206 h 505"/>
                    <a:gd name="T16" fmla="*/ 565 w 646"/>
                    <a:gd name="T17" fmla="*/ 171 h 505"/>
                    <a:gd name="T18" fmla="*/ 538 w 646"/>
                    <a:gd name="T19" fmla="*/ 144 h 505"/>
                    <a:gd name="T20" fmla="*/ 506 w 646"/>
                    <a:gd name="T21" fmla="*/ 132 h 505"/>
                    <a:gd name="T22" fmla="*/ 451 w 646"/>
                    <a:gd name="T23" fmla="*/ 92 h 505"/>
                    <a:gd name="T24" fmla="*/ 422 w 646"/>
                    <a:gd name="T25" fmla="*/ 43 h 505"/>
                    <a:gd name="T26" fmla="*/ 371 w 646"/>
                    <a:gd name="T27" fmla="*/ 10 h 505"/>
                    <a:gd name="T28" fmla="*/ 299 w 646"/>
                    <a:gd name="T29" fmla="*/ 0 h 505"/>
                    <a:gd name="T30" fmla="*/ 206 w 646"/>
                    <a:gd name="T31" fmla="*/ 0 h 505"/>
                    <a:gd name="T32" fmla="*/ 163 w 646"/>
                    <a:gd name="T33" fmla="*/ 4 h 505"/>
                    <a:gd name="T34" fmla="*/ 113 w 646"/>
                    <a:gd name="T35" fmla="*/ 29 h 505"/>
                    <a:gd name="T36" fmla="*/ 73 w 646"/>
                    <a:gd name="T37" fmla="*/ 59 h 505"/>
                    <a:gd name="T38" fmla="*/ 52 w 646"/>
                    <a:gd name="T39" fmla="*/ 109 h 505"/>
                    <a:gd name="T40" fmla="*/ 52 w 646"/>
                    <a:gd name="T41" fmla="*/ 149 h 505"/>
                    <a:gd name="T42" fmla="*/ 43 w 646"/>
                    <a:gd name="T43" fmla="*/ 179 h 505"/>
                    <a:gd name="T44" fmla="*/ 9 w 646"/>
                    <a:gd name="T45" fmla="*/ 223 h 505"/>
                    <a:gd name="T46" fmla="*/ 2 w 646"/>
                    <a:gd name="T47" fmla="*/ 251 h 505"/>
                    <a:gd name="T48" fmla="*/ 0 w 646"/>
                    <a:gd name="T49" fmla="*/ 274 h 505"/>
                    <a:gd name="T50" fmla="*/ 36 w 646"/>
                    <a:gd name="T51" fmla="*/ 279 h 505"/>
                    <a:gd name="T52" fmla="*/ 52 w 646"/>
                    <a:gd name="T53" fmla="*/ 305 h 505"/>
                    <a:gd name="T54" fmla="*/ 67 w 646"/>
                    <a:gd name="T55" fmla="*/ 351 h 505"/>
                    <a:gd name="T56" fmla="*/ 80 w 646"/>
                    <a:gd name="T57" fmla="*/ 389 h 505"/>
                    <a:gd name="T58" fmla="*/ 83 w 646"/>
                    <a:gd name="T59" fmla="*/ 406 h 505"/>
                    <a:gd name="T60" fmla="*/ 123 w 646"/>
                    <a:gd name="T61" fmla="*/ 419 h 505"/>
                    <a:gd name="T62" fmla="*/ 153 w 646"/>
                    <a:gd name="T63" fmla="*/ 427 h 505"/>
                    <a:gd name="T64" fmla="*/ 176 w 646"/>
                    <a:gd name="T65" fmla="*/ 400 h 505"/>
                    <a:gd name="T66" fmla="*/ 179 w 646"/>
                    <a:gd name="T67" fmla="*/ 351 h 505"/>
                    <a:gd name="T68" fmla="*/ 200 w 646"/>
                    <a:gd name="T69" fmla="*/ 312 h 505"/>
                    <a:gd name="T70" fmla="*/ 216 w 646"/>
                    <a:gd name="T71" fmla="*/ 296 h 505"/>
                    <a:gd name="T72" fmla="*/ 259 w 646"/>
                    <a:gd name="T73" fmla="*/ 291 h 505"/>
                    <a:gd name="T74" fmla="*/ 266 w 646"/>
                    <a:gd name="T75" fmla="*/ 233 h 505"/>
                    <a:gd name="T76" fmla="*/ 283 w 646"/>
                    <a:gd name="T77" fmla="*/ 193 h 505"/>
                    <a:gd name="T78" fmla="*/ 291 w 646"/>
                    <a:gd name="T79" fmla="*/ 160 h 505"/>
                    <a:gd name="T80" fmla="*/ 314 w 646"/>
                    <a:gd name="T81" fmla="*/ 139 h 505"/>
                    <a:gd name="T82" fmla="*/ 362 w 646"/>
                    <a:gd name="T83" fmla="*/ 198 h 505"/>
                    <a:gd name="T84" fmla="*/ 405 w 646"/>
                    <a:gd name="T85" fmla="*/ 259 h 505"/>
                    <a:gd name="T86" fmla="*/ 442 w 646"/>
                    <a:gd name="T87" fmla="*/ 263 h 505"/>
                    <a:gd name="T88" fmla="*/ 494 w 646"/>
                    <a:gd name="T89" fmla="*/ 266 h 505"/>
                    <a:gd name="T90" fmla="*/ 541 w 646"/>
                    <a:gd name="T91" fmla="*/ 289 h 505"/>
                    <a:gd name="T92" fmla="*/ 584 w 646"/>
                    <a:gd name="T93" fmla="*/ 338 h 505"/>
                    <a:gd name="T94" fmla="*/ 584 w 646"/>
                    <a:gd name="T95" fmla="*/ 402 h 505"/>
                    <a:gd name="T96" fmla="*/ 574 w 646"/>
                    <a:gd name="T97" fmla="*/ 462 h 505"/>
                    <a:gd name="T98" fmla="*/ 574 w 646"/>
                    <a:gd name="T99" fmla="*/ 504 h 505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646"/>
                    <a:gd name="T151" fmla="*/ 0 h 505"/>
                    <a:gd name="T152" fmla="*/ 646 w 646"/>
                    <a:gd name="T153" fmla="*/ 505 h 505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646" h="505">
                      <a:moveTo>
                        <a:pt x="574" y="504"/>
                      </a:moveTo>
                      <a:lnTo>
                        <a:pt x="614" y="446"/>
                      </a:lnTo>
                      <a:lnTo>
                        <a:pt x="624" y="389"/>
                      </a:lnTo>
                      <a:lnTo>
                        <a:pt x="614" y="338"/>
                      </a:lnTo>
                      <a:lnTo>
                        <a:pt x="614" y="324"/>
                      </a:lnTo>
                      <a:lnTo>
                        <a:pt x="645" y="289"/>
                      </a:lnTo>
                      <a:lnTo>
                        <a:pt x="645" y="246"/>
                      </a:lnTo>
                      <a:lnTo>
                        <a:pt x="605" y="206"/>
                      </a:lnTo>
                      <a:lnTo>
                        <a:pt x="565" y="171"/>
                      </a:lnTo>
                      <a:lnTo>
                        <a:pt x="538" y="144"/>
                      </a:lnTo>
                      <a:lnTo>
                        <a:pt x="506" y="132"/>
                      </a:lnTo>
                      <a:lnTo>
                        <a:pt x="451" y="92"/>
                      </a:lnTo>
                      <a:lnTo>
                        <a:pt x="422" y="43"/>
                      </a:lnTo>
                      <a:lnTo>
                        <a:pt x="371" y="10"/>
                      </a:lnTo>
                      <a:lnTo>
                        <a:pt x="299" y="0"/>
                      </a:lnTo>
                      <a:lnTo>
                        <a:pt x="206" y="0"/>
                      </a:lnTo>
                      <a:lnTo>
                        <a:pt x="163" y="4"/>
                      </a:lnTo>
                      <a:lnTo>
                        <a:pt x="113" y="29"/>
                      </a:lnTo>
                      <a:lnTo>
                        <a:pt x="73" y="59"/>
                      </a:lnTo>
                      <a:lnTo>
                        <a:pt x="52" y="109"/>
                      </a:lnTo>
                      <a:lnTo>
                        <a:pt x="52" y="149"/>
                      </a:lnTo>
                      <a:lnTo>
                        <a:pt x="43" y="179"/>
                      </a:lnTo>
                      <a:lnTo>
                        <a:pt x="9" y="223"/>
                      </a:lnTo>
                      <a:lnTo>
                        <a:pt x="2" y="251"/>
                      </a:lnTo>
                      <a:lnTo>
                        <a:pt x="0" y="274"/>
                      </a:lnTo>
                      <a:lnTo>
                        <a:pt x="36" y="279"/>
                      </a:lnTo>
                      <a:lnTo>
                        <a:pt x="52" y="305"/>
                      </a:lnTo>
                      <a:lnTo>
                        <a:pt x="67" y="351"/>
                      </a:lnTo>
                      <a:lnTo>
                        <a:pt x="80" y="389"/>
                      </a:lnTo>
                      <a:lnTo>
                        <a:pt x="83" y="406"/>
                      </a:lnTo>
                      <a:lnTo>
                        <a:pt x="123" y="419"/>
                      </a:lnTo>
                      <a:lnTo>
                        <a:pt x="153" y="427"/>
                      </a:lnTo>
                      <a:lnTo>
                        <a:pt x="176" y="400"/>
                      </a:lnTo>
                      <a:lnTo>
                        <a:pt x="179" y="351"/>
                      </a:lnTo>
                      <a:lnTo>
                        <a:pt x="200" y="312"/>
                      </a:lnTo>
                      <a:lnTo>
                        <a:pt x="216" y="296"/>
                      </a:lnTo>
                      <a:lnTo>
                        <a:pt x="259" y="291"/>
                      </a:lnTo>
                      <a:lnTo>
                        <a:pt x="266" y="233"/>
                      </a:lnTo>
                      <a:lnTo>
                        <a:pt x="283" y="193"/>
                      </a:lnTo>
                      <a:lnTo>
                        <a:pt x="291" y="160"/>
                      </a:lnTo>
                      <a:lnTo>
                        <a:pt x="314" y="139"/>
                      </a:lnTo>
                      <a:lnTo>
                        <a:pt x="362" y="198"/>
                      </a:lnTo>
                      <a:lnTo>
                        <a:pt x="405" y="259"/>
                      </a:lnTo>
                      <a:lnTo>
                        <a:pt x="442" y="263"/>
                      </a:lnTo>
                      <a:lnTo>
                        <a:pt x="494" y="266"/>
                      </a:lnTo>
                      <a:lnTo>
                        <a:pt x="541" y="289"/>
                      </a:lnTo>
                      <a:lnTo>
                        <a:pt x="584" y="338"/>
                      </a:lnTo>
                      <a:lnTo>
                        <a:pt x="584" y="402"/>
                      </a:lnTo>
                      <a:lnTo>
                        <a:pt x="574" y="462"/>
                      </a:lnTo>
                      <a:lnTo>
                        <a:pt x="574" y="504"/>
                      </a:lnTo>
                    </a:path>
                  </a:pathLst>
                </a:custGeom>
                <a:solidFill>
                  <a:srgbClr val="E07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64271" name="Group 46"/>
                <p:cNvGrpSpPr>
                  <a:grpSpLocks noChangeAspect="1"/>
                </p:cNvGrpSpPr>
                <p:nvPr/>
              </p:nvGrpSpPr>
              <p:grpSpPr bwMode="auto">
                <a:xfrm>
                  <a:off x="2022" y="2072"/>
                  <a:ext cx="595" cy="305"/>
                  <a:chOff x="2022" y="2072"/>
                  <a:chExt cx="595" cy="305"/>
                </a:xfrm>
              </p:grpSpPr>
              <p:sp>
                <p:nvSpPr>
                  <p:cNvPr id="264286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2193" y="2228"/>
                    <a:ext cx="424" cy="149"/>
                  </a:xfrm>
                  <a:custGeom>
                    <a:avLst/>
                    <a:gdLst>
                      <a:gd name="T0" fmla="*/ 0 w 424"/>
                      <a:gd name="T1" fmla="*/ 11 h 149"/>
                      <a:gd name="T2" fmla="*/ 5 w 424"/>
                      <a:gd name="T3" fmla="*/ 4 h 149"/>
                      <a:gd name="T4" fmla="*/ 45 w 424"/>
                      <a:gd name="T5" fmla="*/ 0 h 149"/>
                      <a:gd name="T6" fmla="*/ 166 w 424"/>
                      <a:gd name="T7" fmla="*/ 0 h 149"/>
                      <a:gd name="T8" fmla="*/ 222 w 424"/>
                      <a:gd name="T9" fmla="*/ 9 h 149"/>
                      <a:gd name="T10" fmla="*/ 266 w 424"/>
                      <a:gd name="T11" fmla="*/ 8 h 149"/>
                      <a:gd name="T12" fmla="*/ 302 w 424"/>
                      <a:gd name="T13" fmla="*/ 0 h 149"/>
                      <a:gd name="T14" fmla="*/ 417 w 424"/>
                      <a:gd name="T15" fmla="*/ 2 h 149"/>
                      <a:gd name="T16" fmla="*/ 423 w 424"/>
                      <a:gd name="T17" fmla="*/ 14 h 149"/>
                      <a:gd name="T18" fmla="*/ 422 w 424"/>
                      <a:gd name="T19" fmla="*/ 36 h 149"/>
                      <a:gd name="T20" fmla="*/ 414 w 424"/>
                      <a:gd name="T21" fmla="*/ 67 h 149"/>
                      <a:gd name="T22" fmla="*/ 411 w 424"/>
                      <a:gd name="T23" fmla="*/ 81 h 149"/>
                      <a:gd name="T24" fmla="*/ 401 w 424"/>
                      <a:gd name="T25" fmla="*/ 97 h 149"/>
                      <a:gd name="T26" fmla="*/ 397 w 424"/>
                      <a:gd name="T27" fmla="*/ 106 h 149"/>
                      <a:gd name="T28" fmla="*/ 391 w 424"/>
                      <a:gd name="T29" fmla="*/ 114 h 149"/>
                      <a:gd name="T30" fmla="*/ 376 w 424"/>
                      <a:gd name="T31" fmla="*/ 123 h 149"/>
                      <a:gd name="T32" fmla="*/ 364 w 424"/>
                      <a:gd name="T33" fmla="*/ 128 h 149"/>
                      <a:gd name="T34" fmla="*/ 351 w 424"/>
                      <a:gd name="T35" fmla="*/ 133 h 149"/>
                      <a:gd name="T36" fmla="*/ 336 w 424"/>
                      <a:gd name="T37" fmla="*/ 133 h 149"/>
                      <a:gd name="T38" fmla="*/ 324 w 424"/>
                      <a:gd name="T39" fmla="*/ 131 h 149"/>
                      <a:gd name="T40" fmla="*/ 309 w 424"/>
                      <a:gd name="T41" fmla="*/ 131 h 149"/>
                      <a:gd name="T42" fmla="*/ 292 w 424"/>
                      <a:gd name="T43" fmla="*/ 127 h 149"/>
                      <a:gd name="T44" fmla="*/ 278 w 424"/>
                      <a:gd name="T45" fmla="*/ 122 h 149"/>
                      <a:gd name="T46" fmla="*/ 268 w 424"/>
                      <a:gd name="T47" fmla="*/ 114 h 149"/>
                      <a:gd name="T48" fmla="*/ 261 w 424"/>
                      <a:gd name="T49" fmla="*/ 103 h 149"/>
                      <a:gd name="T50" fmla="*/ 255 w 424"/>
                      <a:gd name="T51" fmla="*/ 91 h 149"/>
                      <a:gd name="T52" fmla="*/ 244 w 424"/>
                      <a:gd name="T53" fmla="*/ 64 h 149"/>
                      <a:gd name="T54" fmla="*/ 237 w 424"/>
                      <a:gd name="T55" fmla="*/ 61 h 149"/>
                      <a:gd name="T56" fmla="*/ 228 w 424"/>
                      <a:gd name="T57" fmla="*/ 64 h 149"/>
                      <a:gd name="T58" fmla="*/ 221 w 424"/>
                      <a:gd name="T59" fmla="*/ 87 h 149"/>
                      <a:gd name="T60" fmla="*/ 215 w 424"/>
                      <a:gd name="T61" fmla="*/ 98 h 149"/>
                      <a:gd name="T62" fmla="*/ 206 w 424"/>
                      <a:gd name="T63" fmla="*/ 110 h 149"/>
                      <a:gd name="T64" fmla="*/ 198 w 424"/>
                      <a:gd name="T65" fmla="*/ 120 h 149"/>
                      <a:gd name="T66" fmla="*/ 191 w 424"/>
                      <a:gd name="T67" fmla="*/ 128 h 149"/>
                      <a:gd name="T68" fmla="*/ 178 w 424"/>
                      <a:gd name="T69" fmla="*/ 137 h 149"/>
                      <a:gd name="T70" fmla="*/ 164 w 424"/>
                      <a:gd name="T71" fmla="*/ 142 h 149"/>
                      <a:gd name="T72" fmla="*/ 157 w 424"/>
                      <a:gd name="T73" fmla="*/ 144 h 149"/>
                      <a:gd name="T74" fmla="*/ 135 w 424"/>
                      <a:gd name="T75" fmla="*/ 148 h 149"/>
                      <a:gd name="T76" fmla="*/ 122 w 424"/>
                      <a:gd name="T77" fmla="*/ 147 h 149"/>
                      <a:gd name="T78" fmla="*/ 107 w 424"/>
                      <a:gd name="T79" fmla="*/ 144 h 149"/>
                      <a:gd name="T80" fmla="*/ 86 w 424"/>
                      <a:gd name="T81" fmla="*/ 141 h 149"/>
                      <a:gd name="T82" fmla="*/ 61 w 424"/>
                      <a:gd name="T83" fmla="*/ 131 h 149"/>
                      <a:gd name="T84" fmla="*/ 40 w 424"/>
                      <a:gd name="T85" fmla="*/ 117 h 149"/>
                      <a:gd name="T86" fmla="*/ 28 w 424"/>
                      <a:gd name="T87" fmla="*/ 109 h 149"/>
                      <a:gd name="T88" fmla="*/ 24 w 424"/>
                      <a:gd name="T89" fmla="*/ 100 h 149"/>
                      <a:gd name="T90" fmla="*/ 18 w 424"/>
                      <a:gd name="T91" fmla="*/ 92 h 149"/>
                      <a:gd name="T92" fmla="*/ 9 w 424"/>
                      <a:gd name="T93" fmla="*/ 77 h 149"/>
                      <a:gd name="T94" fmla="*/ 2 w 424"/>
                      <a:gd name="T95" fmla="*/ 37 h 149"/>
                      <a:gd name="T96" fmla="*/ 0 w 424"/>
                      <a:gd name="T97" fmla="*/ 11 h 149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424"/>
                      <a:gd name="T148" fmla="*/ 0 h 149"/>
                      <a:gd name="T149" fmla="*/ 424 w 424"/>
                      <a:gd name="T150" fmla="*/ 149 h 149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424" h="149">
                        <a:moveTo>
                          <a:pt x="0" y="11"/>
                        </a:moveTo>
                        <a:lnTo>
                          <a:pt x="5" y="4"/>
                        </a:lnTo>
                        <a:lnTo>
                          <a:pt x="45" y="0"/>
                        </a:lnTo>
                        <a:lnTo>
                          <a:pt x="166" y="0"/>
                        </a:lnTo>
                        <a:lnTo>
                          <a:pt x="222" y="9"/>
                        </a:lnTo>
                        <a:lnTo>
                          <a:pt x="266" y="8"/>
                        </a:lnTo>
                        <a:lnTo>
                          <a:pt x="302" y="0"/>
                        </a:lnTo>
                        <a:lnTo>
                          <a:pt x="417" y="2"/>
                        </a:lnTo>
                        <a:lnTo>
                          <a:pt x="423" y="14"/>
                        </a:lnTo>
                        <a:lnTo>
                          <a:pt x="422" y="36"/>
                        </a:lnTo>
                        <a:lnTo>
                          <a:pt x="414" y="67"/>
                        </a:lnTo>
                        <a:lnTo>
                          <a:pt x="411" y="81"/>
                        </a:lnTo>
                        <a:lnTo>
                          <a:pt x="401" y="97"/>
                        </a:lnTo>
                        <a:lnTo>
                          <a:pt x="397" y="106"/>
                        </a:lnTo>
                        <a:lnTo>
                          <a:pt x="391" y="114"/>
                        </a:lnTo>
                        <a:lnTo>
                          <a:pt x="376" y="123"/>
                        </a:lnTo>
                        <a:lnTo>
                          <a:pt x="364" y="128"/>
                        </a:lnTo>
                        <a:lnTo>
                          <a:pt x="351" y="133"/>
                        </a:lnTo>
                        <a:lnTo>
                          <a:pt x="336" y="133"/>
                        </a:lnTo>
                        <a:lnTo>
                          <a:pt x="324" y="131"/>
                        </a:lnTo>
                        <a:lnTo>
                          <a:pt x="309" y="131"/>
                        </a:lnTo>
                        <a:lnTo>
                          <a:pt x="292" y="127"/>
                        </a:lnTo>
                        <a:lnTo>
                          <a:pt x="278" y="122"/>
                        </a:lnTo>
                        <a:lnTo>
                          <a:pt x="268" y="114"/>
                        </a:lnTo>
                        <a:lnTo>
                          <a:pt x="261" y="103"/>
                        </a:lnTo>
                        <a:lnTo>
                          <a:pt x="255" y="91"/>
                        </a:lnTo>
                        <a:lnTo>
                          <a:pt x="244" y="64"/>
                        </a:lnTo>
                        <a:lnTo>
                          <a:pt x="237" y="61"/>
                        </a:lnTo>
                        <a:lnTo>
                          <a:pt x="228" y="64"/>
                        </a:lnTo>
                        <a:lnTo>
                          <a:pt x="221" y="87"/>
                        </a:lnTo>
                        <a:lnTo>
                          <a:pt x="215" y="98"/>
                        </a:lnTo>
                        <a:lnTo>
                          <a:pt x="206" y="110"/>
                        </a:lnTo>
                        <a:lnTo>
                          <a:pt x="198" y="120"/>
                        </a:lnTo>
                        <a:lnTo>
                          <a:pt x="191" y="128"/>
                        </a:lnTo>
                        <a:lnTo>
                          <a:pt x="178" y="137"/>
                        </a:lnTo>
                        <a:lnTo>
                          <a:pt x="164" y="142"/>
                        </a:lnTo>
                        <a:lnTo>
                          <a:pt x="157" y="144"/>
                        </a:lnTo>
                        <a:lnTo>
                          <a:pt x="135" y="148"/>
                        </a:lnTo>
                        <a:lnTo>
                          <a:pt x="122" y="147"/>
                        </a:lnTo>
                        <a:lnTo>
                          <a:pt x="107" y="144"/>
                        </a:lnTo>
                        <a:lnTo>
                          <a:pt x="86" y="141"/>
                        </a:lnTo>
                        <a:lnTo>
                          <a:pt x="61" y="131"/>
                        </a:lnTo>
                        <a:lnTo>
                          <a:pt x="40" y="117"/>
                        </a:lnTo>
                        <a:lnTo>
                          <a:pt x="28" y="109"/>
                        </a:lnTo>
                        <a:lnTo>
                          <a:pt x="24" y="100"/>
                        </a:lnTo>
                        <a:lnTo>
                          <a:pt x="18" y="92"/>
                        </a:lnTo>
                        <a:lnTo>
                          <a:pt x="9" y="77"/>
                        </a:lnTo>
                        <a:lnTo>
                          <a:pt x="2" y="37"/>
                        </a:lnTo>
                        <a:lnTo>
                          <a:pt x="0" y="11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4287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2449" y="2242"/>
                    <a:ext cx="156" cy="107"/>
                  </a:xfrm>
                  <a:custGeom>
                    <a:avLst/>
                    <a:gdLst>
                      <a:gd name="T0" fmla="*/ 3 w 156"/>
                      <a:gd name="T1" fmla="*/ 7 h 107"/>
                      <a:gd name="T2" fmla="*/ 21 w 156"/>
                      <a:gd name="T3" fmla="*/ 3 h 107"/>
                      <a:gd name="T4" fmla="*/ 43 w 156"/>
                      <a:gd name="T5" fmla="*/ 0 h 107"/>
                      <a:gd name="T6" fmla="*/ 101 w 156"/>
                      <a:gd name="T7" fmla="*/ 0 h 107"/>
                      <a:gd name="T8" fmla="*/ 149 w 156"/>
                      <a:gd name="T9" fmla="*/ 0 h 107"/>
                      <a:gd name="T10" fmla="*/ 155 w 156"/>
                      <a:gd name="T11" fmla="*/ 8 h 107"/>
                      <a:gd name="T12" fmla="*/ 151 w 156"/>
                      <a:gd name="T13" fmla="*/ 23 h 107"/>
                      <a:gd name="T14" fmla="*/ 143 w 156"/>
                      <a:gd name="T15" fmla="*/ 50 h 107"/>
                      <a:gd name="T16" fmla="*/ 133 w 156"/>
                      <a:gd name="T17" fmla="*/ 75 h 107"/>
                      <a:gd name="T18" fmla="*/ 124 w 156"/>
                      <a:gd name="T19" fmla="*/ 89 h 107"/>
                      <a:gd name="T20" fmla="*/ 109 w 156"/>
                      <a:gd name="T21" fmla="*/ 97 h 107"/>
                      <a:gd name="T22" fmla="*/ 86 w 156"/>
                      <a:gd name="T23" fmla="*/ 106 h 107"/>
                      <a:gd name="T24" fmla="*/ 62 w 156"/>
                      <a:gd name="T25" fmla="*/ 106 h 107"/>
                      <a:gd name="T26" fmla="*/ 50 w 156"/>
                      <a:gd name="T27" fmla="*/ 103 h 107"/>
                      <a:gd name="T28" fmla="*/ 37 w 156"/>
                      <a:gd name="T29" fmla="*/ 100 h 107"/>
                      <a:gd name="T30" fmla="*/ 27 w 156"/>
                      <a:gd name="T31" fmla="*/ 94 h 107"/>
                      <a:gd name="T32" fmla="*/ 18 w 156"/>
                      <a:gd name="T33" fmla="*/ 86 h 107"/>
                      <a:gd name="T34" fmla="*/ 10 w 156"/>
                      <a:gd name="T35" fmla="*/ 73 h 107"/>
                      <a:gd name="T36" fmla="*/ 5 w 156"/>
                      <a:gd name="T37" fmla="*/ 61 h 107"/>
                      <a:gd name="T38" fmla="*/ 3 w 156"/>
                      <a:gd name="T39" fmla="*/ 49 h 107"/>
                      <a:gd name="T40" fmla="*/ 3 w 156"/>
                      <a:gd name="T41" fmla="*/ 34 h 107"/>
                      <a:gd name="T42" fmla="*/ 0 w 156"/>
                      <a:gd name="T43" fmla="*/ 23 h 107"/>
                      <a:gd name="T44" fmla="*/ 3 w 156"/>
                      <a:gd name="T45" fmla="*/ 13 h 107"/>
                      <a:gd name="T46" fmla="*/ 3 w 156"/>
                      <a:gd name="T47" fmla="*/ 7 h 107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156"/>
                      <a:gd name="T73" fmla="*/ 0 h 107"/>
                      <a:gd name="T74" fmla="*/ 156 w 156"/>
                      <a:gd name="T75" fmla="*/ 107 h 107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156" h="107">
                        <a:moveTo>
                          <a:pt x="3" y="7"/>
                        </a:moveTo>
                        <a:lnTo>
                          <a:pt x="21" y="3"/>
                        </a:lnTo>
                        <a:lnTo>
                          <a:pt x="43" y="0"/>
                        </a:lnTo>
                        <a:lnTo>
                          <a:pt x="101" y="0"/>
                        </a:lnTo>
                        <a:lnTo>
                          <a:pt x="149" y="0"/>
                        </a:lnTo>
                        <a:lnTo>
                          <a:pt x="155" y="8"/>
                        </a:lnTo>
                        <a:lnTo>
                          <a:pt x="151" y="23"/>
                        </a:lnTo>
                        <a:lnTo>
                          <a:pt x="143" y="50"/>
                        </a:lnTo>
                        <a:lnTo>
                          <a:pt x="133" y="75"/>
                        </a:lnTo>
                        <a:lnTo>
                          <a:pt x="124" y="89"/>
                        </a:lnTo>
                        <a:lnTo>
                          <a:pt x="109" y="97"/>
                        </a:lnTo>
                        <a:lnTo>
                          <a:pt x="86" y="106"/>
                        </a:lnTo>
                        <a:lnTo>
                          <a:pt x="62" y="106"/>
                        </a:lnTo>
                        <a:lnTo>
                          <a:pt x="50" y="103"/>
                        </a:lnTo>
                        <a:lnTo>
                          <a:pt x="37" y="100"/>
                        </a:lnTo>
                        <a:lnTo>
                          <a:pt x="27" y="94"/>
                        </a:lnTo>
                        <a:lnTo>
                          <a:pt x="18" y="86"/>
                        </a:lnTo>
                        <a:lnTo>
                          <a:pt x="10" y="73"/>
                        </a:lnTo>
                        <a:lnTo>
                          <a:pt x="5" y="61"/>
                        </a:lnTo>
                        <a:lnTo>
                          <a:pt x="3" y="49"/>
                        </a:lnTo>
                        <a:lnTo>
                          <a:pt x="3" y="34"/>
                        </a:lnTo>
                        <a:lnTo>
                          <a:pt x="0" y="23"/>
                        </a:lnTo>
                        <a:lnTo>
                          <a:pt x="3" y="13"/>
                        </a:lnTo>
                        <a:lnTo>
                          <a:pt x="3" y="7"/>
                        </a:lnTo>
                      </a:path>
                    </a:pathLst>
                  </a:custGeom>
                  <a:solidFill>
                    <a:srgbClr val="00808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4288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2211" y="2242"/>
                    <a:ext cx="204" cy="120"/>
                  </a:xfrm>
                  <a:custGeom>
                    <a:avLst/>
                    <a:gdLst>
                      <a:gd name="T0" fmla="*/ 0 w 204"/>
                      <a:gd name="T1" fmla="*/ 8 h 120"/>
                      <a:gd name="T2" fmla="*/ 9 w 204"/>
                      <a:gd name="T3" fmla="*/ 0 h 120"/>
                      <a:gd name="T4" fmla="*/ 43 w 204"/>
                      <a:gd name="T5" fmla="*/ 0 h 120"/>
                      <a:gd name="T6" fmla="*/ 141 w 204"/>
                      <a:gd name="T7" fmla="*/ 0 h 120"/>
                      <a:gd name="T8" fmla="*/ 177 w 204"/>
                      <a:gd name="T9" fmla="*/ 2 h 120"/>
                      <a:gd name="T10" fmla="*/ 201 w 204"/>
                      <a:gd name="T11" fmla="*/ 8 h 120"/>
                      <a:gd name="T12" fmla="*/ 203 w 204"/>
                      <a:gd name="T13" fmla="*/ 28 h 120"/>
                      <a:gd name="T14" fmla="*/ 201 w 204"/>
                      <a:gd name="T15" fmla="*/ 40 h 120"/>
                      <a:gd name="T16" fmla="*/ 201 w 204"/>
                      <a:gd name="T17" fmla="*/ 50 h 120"/>
                      <a:gd name="T18" fmla="*/ 195 w 204"/>
                      <a:gd name="T19" fmla="*/ 60 h 120"/>
                      <a:gd name="T20" fmla="*/ 189 w 204"/>
                      <a:gd name="T21" fmla="*/ 70 h 120"/>
                      <a:gd name="T22" fmla="*/ 185 w 204"/>
                      <a:gd name="T23" fmla="*/ 80 h 120"/>
                      <a:gd name="T24" fmla="*/ 176 w 204"/>
                      <a:gd name="T25" fmla="*/ 95 h 120"/>
                      <a:gd name="T26" fmla="*/ 163 w 204"/>
                      <a:gd name="T27" fmla="*/ 107 h 120"/>
                      <a:gd name="T28" fmla="*/ 154 w 204"/>
                      <a:gd name="T29" fmla="*/ 113 h 120"/>
                      <a:gd name="T30" fmla="*/ 133 w 204"/>
                      <a:gd name="T31" fmla="*/ 117 h 120"/>
                      <a:gd name="T32" fmla="*/ 115 w 204"/>
                      <a:gd name="T33" fmla="*/ 119 h 120"/>
                      <a:gd name="T34" fmla="*/ 99 w 204"/>
                      <a:gd name="T35" fmla="*/ 117 h 120"/>
                      <a:gd name="T36" fmla="*/ 81 w 204"/>
                      <a:gd name="T37" fmla="*/ 114 h 120"/>
                      <a:gd name="T38" fmla="*/ 65 w 204"/>
                      <a:gd name="T39" fmla="*/ 109 h 120"/>
                      <a:gd name="T40" fmla="*/ 52 w 204"/>
                      <a:gd name="T41" fmla="*/ 103 h 120"/>
                      <a:gd name="T42" fmla="*/ 39 w 204"/>
                      <a:gd name="T43" fmla="*/ 95 h 120"/>
                      <a:gd name="T44" fmla="*/ 24 w 204"/>
                      <a:gd name="T45" fmla="*/ 81 h 120"/>
                      <a:gd name="T46" fmla="*/ 16 w 204"/>
                      <a:gd name="T47" fmla="*/ 69 h 120"/>
                      <a:gd name="T48" fmla="*/ 10 w 204"/>
                      <a:gd name="T49" fmla="*/ 60 h 120"/>
                      <a:gd name="T50" fmla="*/ 6 w 204"/>
                      <a:gd name="T51" fmla="*/ 42 h 120"/>
                      <a:gd name="T52" fmla="*/ 3 w 204"/>
                      <a:gd name="T53" fmla="*/ 27 h 120"/>
                      <a:gd name="T54" fmla="*/ 0 w 204"/>
                      <a:gd name="T55" fmla="*/ 8 h 120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204"/>
                      <a:gd name="T85" fmla="*/ 0 h 120"/>
                      <a:gd name="T86" fmla="*/ 204 w 204"/>
                      <a:gd name="T87" fmla="*/ 120 h 120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204" h="120">
                        <a:moveTo>
                          <a:pt x="0" y="8"/>
                        </a:moveTo>
                        <a:lnTo>
                          <a:pt x="9" y="0"/>
                        </a:lnTo>
                        <a:lnTo>
                          <a:pt x="43" y="0"/>
                        </a:lnTo>
                        <a:lnTo>
                          <a:pt x="141" y="0"/>
                        </a:lnTo>
                        <a:lnTo>
                          <a:pt x="177" y="2"/>
                        </a:lnTo>
                        <a:lnTo>
                          <a:pt x="201" y="8"/>
                        </a:lnTo>
                        <a:lnTo>
                          <a:pt x="203" y="28"/>
                        </a:lnTo>
                        <a:lnTo>
                          <a:pt x="201" y="40"/>
                        </a:lnTo>
                        <a:lnTo>
                          <a:pt x="201" y="50"/>
                        </a:lnTo>
                        <a:lnTo>
                          <a:pt x="195" y="60"/>
                        </a:lnTo>
                        <a:lnTo>
                          <a:pt x="189" y="70"/>
                        </a:lnTo>
                        <a:lnTo>
                          <a:pt x="185" y="80"/>
                        </a:lnTo>
                        <a:lnTo>
                          <a:pt x="176" y="95"/>
                        </a:lnTo>
                        <a:lnTo>
                          <a:pt x="163" y="107"/>
                        </a:lnTo>
                        <a:lnTo>
                          <a:pt x="154" y="113"/>
                        </a:lnTo>
                        <a:lnTo>
                          <a:pt x="133" y="117"/>
                        </a:lnTo>
                        <a:lnTo>
                          <a:pt x="115" y="119"/>
                        </a:lnTo>
                        <a:lnTo>
                          <a:pt x="99" y="117"/>
                        </a:lnTo>
                        <a:lnTo>
                          <a:pt x="81" y="114"/>
                        </a:lnTo>
                        <a:lnTo>
                          <a:pt x="65" y="109"/>
                        </a:lnTo>
                        <a:lnTo>
                          <a:pt x="52" y="103"/>
                        </a:lnTo>
                        <a:lnTo>
                          <a:pt x="39" y="95"/>
                        </a:lnTo>
                        <a:lnTo>
                          <a:pt x="24" y="81"/>
                        </a:lnTo>
                        <a:lnTo>
                          <a:pt x="16" y="69"/>
                        </a:lnTo>
                        <a:lnTo>
                          <a:pt x="10" y="60"/>
                        </a:lnTo>
                        <a:lnTo>
                          <a:pt x="6" y="42"/>
                        </a:lnTo>
                        <a:lnTo>
                          <a:pt x="3" y="27"/>
                        </a:lnTo>
                        <a:lnTo>
                          <a:pt x="0" y="8"/>
                        </a:lnTo>
                      </a:path>
                    </a:pathLst>
                  </a:custGeom>
                  <a:solidFill>
                    <a:srgbClr val="00808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264289" name="Group 5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236" y="2247"/>
                    <a:ext cx="91" cy="66"/>
                    <a:chOff x="2236" y="2247"/>
                    <a:chExt cx="91" cy="66"/>
                  </a:xfrm>
                </p:grpSpPr>
                <p:sp>
                  <p:nvSpPr>
                    <p:cNvPr id="264294" name="Line 5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236" y="2247"/>
                      <a:ext cx="69" cy="5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0FFFF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64295" name="Line 5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258" y="2255"/>
                      <a:ext cx="69" cy="5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0FFFF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64290" name="Group 5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68" y="2247"/>
                    <a:ext cx="90" cy="66"/>
                    <a:chOff x="2468" y="2247"/>
                    <a:chExt cx="90" cy="66"/>
                  </a:xfrm>
                </p:grpSpPr>
                <p:sp>
                  <p:nvSpPr>
                    <p:cNvPr id="264292" name="Line 5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468" y="2247"/>
                      <a:ext cx="68" cy="5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0FFFF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64293" name="Line 5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489" y="2255"/>
                      <a:ext cx="69" cy="5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0FFFF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264291" name="Freeform 56"/>
                  <p:cNvSpPr>
                    <a:spLocks noChangeAspect="1"/>
                  </p:cNvSpPr>
                  <p:nvPr/>
                </p:nvSpPr>
                <p:spPr bwMode="auto">
                  <a:xfrm>
                    <a:off x="2022" y="2072"/>
                    <a:ext cx="181" cy="189"/>
                  </a:xfrm>
                  <a:custGeom>
                    <a:avLst/>
                    <a:gdLst>
                      <a:gd name="T0" fmla="*/ 0 w 181"/>
                      <a:gd name="T1" fmla="*/ 20 h 189"/>
                      <a:gd name="T2" fmla="*/ 173 w 181"/>
                      <a:gd name="T3" fmla="*/ 188 h 189"/>
                      <a:gd name="T4" fmla="*/ 171 w 181"/>
                      <a:gd name="T5" fmla="*/ 173 h 189"/>
                      <a:gd name="T6" fmla="*/ 180 w 181"/>
                      <a:gd name="T7" fmla="*/ 160 h 189"/>
                      <a:gd name="T8" fmla="*/ 0 w 181"/>
                      <a:gd name="T9" fmla="*/ 0 h 189"/>
                      <a:gd name="T10" fmla="*/ 0 w 181"/>
                      <a:gd name="T11" fmla="*/ 20 h 18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81"/>
                      <a:gd name="T19" fmla="*/ 0 h 189"/>
                      <a:gd name="T20" fmla="*/ 181 w 181"/>
                      <a:gd name="T21" fmla="*/ 189 h 18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81" h="189">
                        <a:moveTo>
                          <a:pt x="0" y="20"/>
                        </a:moveTo>
                        <a:lnTo>
                          <a:pt x="173" y="188"/>
                        </a:lnTo>
                        <a:lnTo>
                          <a:pt x="171" y="173"/>
                        </a:lnTo>
                        <a:lnTo>
                          <a:pt x="180" y="160"/>
                        </a:lnTo>
                        <a:lnTo>
                          <a:pt x="0" y="0"/>
                        </a:lnTo>
                        <a:lnTo>
                          <a:pt x="0" y="20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64272" name="Group 57"/>
                <p:cNvGrpSpPr>
                  <a:grpSpLocks noChangeAspect="1"/>
                </p:cNvGrpSpPr>
                <p:nvPr/>
              </p:nvGrpSpPr>
              <p:grpSpPr bwMode="auto">
                <a:xfrm>
                  <a:off x="2254" y="2476"/>
                  <a:ext cx="289" cy="40"/>
                  <a:chOff x="2254" y="2476"/>
                  <a:chExt cx="289" cy="40"/>
                </a:xfrm>
              </p:grpSpPr>
              <p:sp>
                <p:nvSpPr>
                  <p:cNvPr id="264284" name="Freeform 58"/>
                  <p:cNvSpPr>
                    <a:spLocks noChangeAspect="1"/>
                  </p:cNvSpPr>
                  <p:nvPr/>
                </p:nvSpPr>
                <p:spPr bwMode="auto">
                  <a:xfrm>
                    <a:off x="2433" y="2476"/>
                    <a:ext cx="110" cy="30"/>
                  </a:xfrm>
                  <a:custGeom>
                    <a:avLst/>
                    <a:gdLst>
                      <a:gd name="T0" fmla="*/ 109 w 110"/>
                      <a:gd name="T1" fmla="*/ 8 h 30"/>
                      <a:gd name="T2" fmla="*/ 86 w 110"/>
                      <a:gd name="T3" fmla="*/ 16 h 30"/>
                      <a:gd name="T4" fmla="*/ 68 w 110"/>
                      <a:gd name="T5" fmla="*/ 13 h 30"/>
                      <a:gd name="T6" fmla="*/ 52 w 110"/>
                      <a:gd name="T7" fmla="*/ 7 h 30"/>
                      <a:gd name="T8" fmla="*/ 35 w 110"/>
                      <a:gd name="T9" fmla="*/ 1 h 30"/>
                      <a:gd name="T10" fmla="*/ 19 w 110"/>
                      <a:gd name="T11" fmla="*/ 0 h 30"/>
                      <a:gd name="T12" fmla="*/ 10 w 110"/>
                      <a:gd name="T13" fmla="*/ 0 h 30"/>
                      <a:gd name="T14" fmla="*/ 0 w 110"/>
                      <a:gd name="T15" fmla="*/ 5 h 30"/>
                      <a:gd name="T16" fmla="*/ 3 w 110"/>
                      <a:gd name="T17" fmla="*/ 12 h 30"/>
                      <a:gd name="T18" fmla="*/ 15 w 110"/>
                      <a:gd name="T19" fmla="*/ 16 h 30"/>
                      <a:gd name="T20" fmla="*/ 31 w 110"/>
                      <a:gd name="T21" fmla="*/ 22 h 30"/>
                      <a:gd name="T22" fmla="*/ 55 w 110"/>
                      <a:gd name="T23" fmla="*/ 28 h 30"/>
                      <a:gd name="T24" fmla="*/ 71 w 110"/>
                      <a:gd name="T25" fmla="*/ 29 h 30"/>
                      <a:gd name="T26" fmla="*/ 89 w 110"/>
                      <a:gd name="T27" fmla="*/ 27 h 30"/>
                      <a:gd name="T28" fmla="*/ 109 w 110"/>
                      <a:gd name="T29" fmla="*/ 8 h 3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10"/>
                      <a:gd name="T46" fmla="*/ 0 h 30"/>
                      <a:gd name="T47" fmla="*/ 110 w 110"/>
                      <a:gd name="T48" fmla="*/ 30 h 30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10" h="30">
                        <a:moveTo>
                          <a:pt x="109" y="8"/>
                        </a:moveTo>
                        <a:lnTo>
                          <a:pt x="86" y="16"/>
                        </a:lnTo>
                        <a:lnTo>
                          <a:pt x="68" y="13"/>
                        </a:lnTo>
                        <a:lnTo>
                          <a:pt x="52" y="7"/>
                        </a:lnTo>
                        <a:lnTo>
                          <a:pt x="35" y="1"/>
                        </a:lnTo>
                        <a:lnTo>
                          <a:pt x="19" y="0"/>
                        </a:lnTo>
                        <a:lnTo>
                          <a:pt x="10" y="0"/>
                        </a:lnTo>
                        <a:lnTo>
                          <a:pt x="0" y="5"/>
                        </a:lnTo>
                        <a:lnTo>
                          <a:pt x="3" y="12"/>
                        </a:lnTo>
                        <a:lnTo>
                          <a:pt x="15" y="16"/>
                        </a:lnTo>
                        <a:lnTo>
                          <a:pt x="31" y="22"/>
                        </a:lnTo>
                        <a:lnTo>
                          <a:pt x="55" y="28"/>
                        </a:lnTo>
                        <a:lnTo>
                          <a:pt x="71" y="29"/>
                        </a:lnTo>
                        <a:lnTo>
                          <a:pt x="89" y="27"/>
                        </a:lnTo>
                        <a:lnTo>
                          <a:pt x="109" y="8"/>
                        </a:lnTo>
                      </a:path>
                    </a:pathLst>
                  </a:custGeom>
                  <a:solidFill>
                    <a:srgbClr val="A05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4285" name="Freeform 59"/>
                  <p:cNvSpPr>
                    <a:spLocks noChangeAspect="1"/>
                  </p:cNvSpPr>
                  <p:nvPr/>
                </p:nvSpPr>
                <p:spPr bwMode="auto">
                  <a:xfrm>
                    <a:off x="2254" y="2477"/>
                    <a:ext cx="162" cy="39"/>
                  </a:xfrm>
                  <a:custGeom>
                    <a:avLst/>
                    <a:gdLst>
                      <a:gd name="T0" fmla="*/ 0 w 162"/>
                      <a:gd name="T1" fmla="*/ 12 h 39"/>
                      <a:gd name="T2" fmla="*/ 37 w 162"/>
                      <a:gd name="T3" fmla="*/ 21 h 39"/>
                      <a:gd name="T4" fmla="*/ 62 w 162"/>
                      <a:gd name="T5" fmla="*/ 17 h 39"/>
                      <a:gd name="T6" fmla="*/ 86 w 162"/>
                      <a:gd name="T7" fmla="*/ 9 h 39"/>
                      <a:gd name="T8" fmla="*/ 111 w 162"/>
                      <a:gd name="T9" fmla="*/ 1 h 39"/>
                      <a:gd name="T10" fmla="*/ 136 w 162"/>
                      <a:gd name="T11" fmla="*/ 0 h 39"/>
                      <a:gd name="T12" fmla="*/ 151 w 162"/>
                      <a:gd name="T13" fmla="*/ 0 h 39"/>
                      <a:gd name="T14" fmla="*/ 161 w 162"/>
                      <a:gd name="T15" fmla="*/ 6 h 39"/>
                      <a:gd name="T16" fmla="*/ 160 w 162"/>
                      <a:gd name="T17" fmla="*/ 13 h 39"/>
                      <a:gd name="T18" fmla="*/ 140 w 162"/>
                      <a:gd name="T19" fmla="*/ 21 h 39"/>
                      <a:gd name="T20" fmla="*/ 117 w 162"/>
                      <a:gd name="T21" fmla="*/ 27 h 39"/>
                      <a:gd name="T22" fmla="*/ 81 w 162"/>
                      <a:gd name="T23" fmla="*/ 33 h 39"/>
                      <a:gd name="T24" fmla="*/ 56 w 162"/>
                      <a:gd name="T25" fmla="*/ 38 h 39"/>
                      <a:gd name="T26" fmla="*/ 31 w 162"/>
                      <a:gd name="T27" fmla="*/ 32 h 39"/>
                      <a:gd name="T28" fmla="*/ 0 w 162"/>
                      <a:gd name="T29" fmla="*/ 12 h 3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62"/>
                      <a:gd name="T46" fmla="*/ 0 h 39"/>
                      <a:gd name="T47" fmla="*/ 162 w 162"/>
                      <a:gd name="T48" fmla="*/ 39 h 3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62" h="39">
                        <a:moveTo>
                          <a:pt x="0" y="12"/>
                        </a:moveTo>
                        <a:lnTo>
                          <a:pt x="37" y="21"/>
                        </a:lnTo>
                        <a:lnTo>
                          <a:pt x="62" y="17"/>
                        </a:lnTo>
                        <a:lnTo>
                          <a:pt x="86" y="9"/>
                        </a:lnTo>
                        <a:lnTo>
                          <a:pt x="111" y="1"/>
                        </a:lnTo>
                        <a:lnTo>
                          <a:pt x="136" y="0"/>
                        </a:lnTo>
                        <a:lnTo>
                          <a:pt x="151" y="0"/>
                        </a:lnTo>
                        <a:lnTo>
                          <a:pt x="161" y="6"/>
                        </a:lnTo>
                        <a:lnTo>
                          <a:pt x="160" y="13"/>
                        </a:lnTo>
                        <a:lnTo>
                          <a:pt x="140" y="21"/>
                        </a:lnTo>
                        <a:lnTo>
                          <a:pt x="117" y="27"/>
                        </a:lnTo>
                        <a:lnTo>
                          <a:pt x="81" y="33"/>
                        </a:lnTo>
                        <a:lnTo>
                          <a:pt x="56" y="38"/>
                        </a:lnTo>
                        <a:lnTo>
                          <a:pt x="31" y="32"/>
                        </a:lnTo>
                        <a:lnTo>
                          <a:pt x="0" y="12"/>
                        </a:lnTo>
                      </a:path>
                    </a:pathLst>
                  </a:custGeom>
                  <a:solidFill>
                    <a:srgbClr val="A05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64273" name="Freeform 60"/>
                <p:cNvSpPr>
                  <a:spLocks noChangeAspect="1"/>
                </p:cNvSpPr>
                <p:nvPr/>
              </p:nvSpPr>
              <p:spPr bwMode="auto">
                <a:xfrm>
                  <a:off x="2341" y="2501"/>
                  <a:ext cx="119" cy="32"/>
                </a:xfrm>
                <a:custGeom>
                  <a:avLst/>
                  <a:gdLst>
                    <a:gd name="T0" fmla="*/ 0 w 119"/>
                    <a:gd name="T1" fmla="*/ 20 h 32"/>
                    <a:gd name="T2" fmla="*/ 39 w 119"/>
                    <a:gd name="T3" fmla="*/ 31 h 32"/>
                    <a:gd name="T4" fmla="*/ 83 w 119"/>
                    <a:gd name="T5" fmla="*/ 31 h 32"/>
                    <a:gd name="T6" fmla="*/ 105 w 119"/>
                    <a:gd name="T7" fmla="*/ 26 h 32"/>
                    <a:gd name="T8" fmla="*/ 113 w 119"/>
                    <a:gd name="T9" fmla="*/ 24 h 32"/>
                    <a:gd name="T10" fmla="*/ 118 w 119"/>
                    <a:gd name="T11" fmla="*/ 7 h 32"/>
                    <a:gd name="T12" fmla="*/ 113 w 119"/>
                    <a:gd name="T13" fmla="*/ 2 h 32"/>
                    <a:gd name="T14" fmla="*/ 98 w 119"/>
                    <a:gd name="T15" fmla="*/ 3 h 32"/>
                    <a:gd name="T16" fmla="*/ 83 w 119"/>
                    <a:gd name="T17" fmla="*/ 2 h 32"/>
                    <a:gd name="T18" fmla="*/ 55 w 119"/>
                    <a:gd name="T19" fmla="*/ 0 h 32"/>
                    <a:gd name="T20" fmla="*/ 31 w 119"/>
                    <a:gd name="T21" fmla="*/ 3 h 32"/>
                    <a:gd name="T22" fmla="*/ 0 w 119"/>
                    <a:gd name="T23" fmla="*/ 20 h 3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9"/>
                    <a:gd name="T37" fmla="*/ 0 h 32"/>
                    <a:gd name="T38" fmla="*/ 119 w 119"/>
                    <a:gd name="T39" fmla="*/ 32 h 3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9" h="32">
                      <a:moveTo>
                        <a:pt x="0" y="20"/>
                      </a:moveTo>
                      <a:lnTo>
                        <a:pt x="39" y="31"/>
                      </a:lnTo>
                      <a:lnTo>
                        <a:pt x="83" y="31"/>
                      </a:lnTo>
                      <a:lnTo>
                        <a:pt x="105" y="26"/>
                      </a:lnTo>
                      <a:lnTo>
                        <a:pt x="113" y="24"/>
                      </a:lnTo>
                      <a:lnTo>
                        <a:pt x="118" y="7"/>
                      </a:lnTo>
                      <a:lnTo>
                        <a:pt x="113" y="2"/>
                      </a:lnTo>
                      <a:lnTo>
                        <a:pt x="98" y="3"/>
                      </a:lnTo>
                      <a:lnTo>
                        <a:pt x="83" y="2"/>
                      </a:lnTo>
                      <a:lnTo>
                        <a:pt x="55" y="0"/>
                      </a:lnTo>
                      <a:lnTo>
                        <a:pt x="31" y="3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rgbClr val="FFC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64274" name="Group 61"/>
                <p:cNvGrpSpPr>
                  <a:grpSpLocks noChangeAspect="1"/>
                </p:cNvGrpSpPr>
                <p:nvPr/>
              </p:nvGrpSpPr>
              <p:grpSpPr bwMode="auto">
                <a:xfrm>
                  <a:off x="1978" y="2149"/>
                  <a:ext cx="527" cy="523"/>
                  <a:chOff x="1978" y="2149"/>
                  <a:chExt cx="527" cy="523"/>
                </a:xfrm>
              </p:grpSpPr>
              <p:sp>
                <p:nvSpPr>
                  <p:cNvPr id="264275" name="Freeform 62"/>
                  <p:cNvSpPr>
                    <a:spLocks noChangeAspect="1"/>
                  </p:cNvSpPr>
                  <p:nvPr/>
                </p:nvSpPr>
                <p:spPr bwMode="auto">
                  <a:xfrm>
                    <a:off x="2069" y="2369"/>
                    <a:ext cx="275" cy="303"/>
                  </a:xfrm>
                  <a:custGeom>
                    <a:avLst/>
                    <a:gdLst>
                      <a:gd name="T0" fmla="*/ 9 w 275"/>
                      <a:gd name="T1" fmla="*/ 0 h 303"/>
                      <a:gd name="T2" fmla="*/ 0 w 275"/>
                      <a:gd name="T3" fmla="*/ 25 h 303"/>
                      <a:gd name="T4" fmla="*/ 0 w 275"/>
                      <a:gd name="T5" fmla="*/ 48 h 303"/>
                      <a:gd name="T6" fmla="*/ 9 w 275"/>
                      <a:gd name="T7" fmla="*/ 81 h 303"/>
                      <a:gd name="T8" fmla="*/ 24 w 275"/>
                      <a:gd name="T9" fmla="*/ 102 h 303"/>
                      <a:gd name="T10" fmla="*/ 55 w 275"/>
                      <a:gd name="T11" fmla="*/ 123 h 303"/>
                      <a:gd name="T12" fmla="*/ 101 w 275"/>
                      <a:gd name="T13" fmla="*/ 147 h 303"/>
                      <a:gd name="T14" fmla="*/ 152 w 275"/>
                      <a:gd name="T15" fmla="*/ 189 h 303"/>
                      <a:gd name="T16" fmla="*/ 186 w 275"/>
                      <a:gd name="T17" fmla="*/ 218 h 303"/>
                      <a:gd name="T18" fmla="*/ 217 w 275"/>
                      <a:gd name="T19" fmla="*/ 258 h 303"/>
                      <a:gd name="T20" fmla="*/ 254 w 275"/>
                      <a:gd name="T21" fmla="*/ 288 h 303"/>
                      <a:gd name="T22" fmla="*/ 274 w 275"/>
                      <a:gd name="T23" fmla="*/ 302 h 303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75"/>
                      <a:gd name="T37" fmla="*/ 0 h 303"/>
                      <a:gd name="T38" fmla="*/ 275 w 275"/>
                      <a:gd name="T39" fmla="*/ 303 h 303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75" h="303">
                        <a:moveTo>
                          <a:pt x="9" y="0"/>
                        </a:moveTo>
                        <a:lnTo>
                          <a:pt x="0" y="25"/>
                        </a:lnTo>
                        <a:lnTo>
                          <a:pt x="0" y="48"/>
                        </a:lnTo>
                        <a:lnTo>
                          <a:pt x="9" y="81"/>
                        </a:lnTo>
                        <a:lnTo>
                          <a:pt x="24" y="102"/>
                        </a:lnTo>
                        <a:lnTo>
                          <a:pt x="55" y="123"/>
                        </a:lnTo>
                        <a:lnTo>
                          <a:pt x="101" y="147"/>
                        </a:lnTo>
                        <a:lnTo>
                          <a:pt x="152" y="189"/>
                        </a:lnTo>
                        <a:lnTo>
                          <a:pt x="186" y="218"/>
                        </a:lnTo>
                        <a:lnTo>
                          <a:pt x="217" y="258"/>
                        </a:lnTo>
                        <a:lnTo>
                          <a:pt x="254" y="288"/>
                        </a:lnTo>
                        <a:lnTo>
                          <a:pt x="274" y="302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264276" name="Group 6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288" y="2149"/>
                    <a:ext cx="217" cy="44"/>
                    <a:chOff x="2288" y="2149"/>
                    <a:chExt cx="217" cy="44"/>
                  </a:xfrm>
                </p:grpSpPr>
                <p:sp>
                  <p:nvSpPr>
                    <p:cNvPr id="264282" name="Freeform 6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323" y="2149"/>
                      <a:ext cx="164" cy="17"/>
                    </a:xfrm>
                    <a:custGeom>
                      <a:avLst/>
                      <a:gdLst>
                        <a:gd name="T0" fmla="*/ 0 w 164"/>
                        <a:gd name="T1" fmla="*/ 0 h 17"/>
                        <a:gd name="T2" fmla="*/ 49 w 164"/>
                        <a:gd name="T3" fmla="*/ 12 h 17"/>
                        <a:gd name="T4" fmla="*/ 85 w 164"/>
                        <a:gd name="T5" fmla="*/ 16 h 17"/>
                        <a:gd name="T6" fmla="*/ 113 w 164"/>
                        <a:gd name="T7" fmla="*/ 11 h 17"/>
                        <a:gd name="T8" fmla="*/ 139 w 164"/>
                        <a:gd name="T9" fmla="*/ 5 h 17"/>
                        <a:gd name="T10" fmla="*/ 163 w 164"/>
                        <a:gd name="T11" fmla="*/ 4 h 1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64"/>
                        <a:gd name="T19" fmla="*/ 0 h 17"/>
                        <a:gd name="T20" fmla="*/ 164 w 164"/>
                        <a:gd name="T21" fmla="*/ 17 h 1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64" h="17">
                          <a:moveTo>
                            <a:pt x="0" y="0"/>
                          </a:moveTo>
                          <a:lnTo>
                            <a:pt x="49" y="12"/>
                          </a:lnTo>
                          <a:lnTo>
                            <a:pt x="85" y="16"/>
                          </a:lnTo>
                          <a:lnTo>
                            <a:pt x="113" y="11"/>
                          </a:lnTo>
                          <a:lnTo>
                            <a:pt x="139" y="5"/>
                          </a:lnTo>
                          <a:lnTo>
                            <a:pt x="163" y="4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64283" name="Freeform 6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88" y="2176"/>
                      <a:ext cx="217" cy="17"/>
                    </a:xfrm>
                    <a:custGeom>
                      <a:avLst/>
                      <a:gdLst>
                        <a:gd name="T0" fmla="*/ 0 w 217"/>
                        <a:gd name="T1" fmla="*/ 16 h 17"/>
                        <a:gd name="T2" fmla="*/ 46 w 217"/>
                        <a:gd name="T3" fmla="*/ 3 h 17"/>
                        <a:gd name="T4" fmla="*/ 71 w 217"/>
                        <a:gd name="T5" fmla="*/ 0 h 17"/>
                        <a:gd name="T6" fmla="*/ 103 w 217"/>
                        <a:gd name="T7" fmla="*/ 9 h 17"/>
                        <a:gd name="T8" fmla="*/ 124 w 217"/>
                        <a:gd name="T9" fmla="*/ 11 h 17"/>
                        <a:gd name="T10" fmla="*/ 143 w 217"/>
                        <a:gd name="T11" fmla="*/ 11 h 17"/>
                        <a:gd name="T12" fmla="*/ 174 w 217"/>
                        <a:gd name="T13" fmla="*/ 3 h 17"/>
                        <a:gd name="T14" fmla="*/ 197 w 217"/>
                        <a:gd name="T15" fmla="*/ 6 h 17"/>
                        <a:gd name="T16" fmla="*/ 216 w 217"/>
                        <a:gd name="T17" fmla="*/ 11 h 17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17"/>
                        <a:gd name="T28" fmla="*/ 0 h 17"/>
                        <a:gd name="T29" fmla="*/ 217 w 217"/>
                        <a:gd name="T30" fmla="*/ 17 h 17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17" h="17">
                          <a:moveTo>
                            <a:pt x="0" y="16"/>
                          </a:moveTo>
                          <a:lnTo>
                            <a:pt x="46" y="3"/>
                          </a:lnTo>
                          <a:lnTo>
                            <a:pt x="71" y="0"/>
                          </a:lnTo>
                          <a:lnTo>
                            <a:pt x="103" y="9"/>
                          </a:lnTo>
                          <a:lnTo>
                            <a:pt x="124" y="11"/>
                          </a:lnTo>
                          <a:lnTo>
                            <a:pt x="143" y="11"/>
                          </a:lnTo>
                          <a:lnTo>
                            <a:pt x="174" y="3"/>
                          </a:lnTo>
                          <a:lnTo>
                            <a:pt x="197" y="6"/>
                          </a:lnTo>
                          <a:lnTo>
                            <a:pt x="216" y="11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264277" name="Freeform 66"/>
                  <p:cNvSpPr>
                    <a:spLocks noChangeAspect="1"/>
                  </p:cNvSpPr>
                  <p:nvPr/>
                </p:nvSpPr>
                <p:spPr bwMode="auto">
                  <a:xfrm>
                    <a:off x="1978" y="2244"/>
                    <a:ext cx="58" cy="17"/>
                  </a:xfrm>
                  <a:custGeom>
                    <a:avLst/>
                    <a:gdLst>
                      <a:gd name="T0" fmla="*/ 0 w 58"/>
                      <a:gd name="T1" fmla="*/ 0 h 17"/>
                      <a:gd name="T2" fmla="*/ 5 w 58"/>
                      <a:gd name="T3" fmla="*/ 8 h 17"/>
                      <a:gd name="T4" fmla="*/ 16 w 58"/>
                      <a:gd name="T5" fmla="*/ 12 h 17"/>
                      <a:gd name="T6" fmla="*/ 25 w 58"/>
                      <a:gd name="T7" fmla="*/ 16 h 17"/>
                      <a:gd name="T8" fmla="*/ 38 w 58"/>
                      <a:gd name="T9" fmla="*/ 14 h 17"/>
                      <a:gd name="T10" fmla="*/ 48 w 58"/>
                      <a:gd name="T11" fmla="*/ 11 h 17"/>
                      <a:gd name="T12" fmla="*/ 57 w 58"/>
                      <a:gd name="T13" fmla="*/ 1 h 1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58"/>
                      <a:gd name="T22" fmla="*/ 0 h 17"/>
                      <a:gd name="T23" fmla="*/ 58 w 58"/>
                      <a:gd name="T24" fmla="*/ 17 h 1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58" h="17">
                        <a:moveTo>
                          <a:pt x="0" y="0"/>
                        </a:moveTo>
                        <a:lnTo>
                          <a:pt x="5" y="8"/>
                        </a:lnTo>
                        <a:lnTo>
                          <a:pt x="16" y="12"/>
                        </a:lnTo>
                        <a:lnTo>
                          <a:pt x="25" y="16"/>
                        </a:lnTo>
                        <a:lnTo>
                          <a:pt x="38" y="14"/>
                        </a:lnTo>
                        <a:lnTo>
                          <a:pt x="48" y="11"/>
                        </a:lnTo>
                        <a:lnTo>
                          <a:pt x="57" y="1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4278" name="Freeform 67"/>
                  <p:cNvSpPr>
                    <a:spLocks noChangeAspect="1"/>
                  </p:cNvSpPr>
                  <p:nvPr/>
                </p:nvSpPr>
                <p:spPr bwMode="auto">
                  <a:xfrm>
                    <a:off x="2366" y="2544"/>
                    <a:ext cx="83" cy="17"/>
                  </a:xfrm>
                  <a:custGeom>
                    <a:avLst/>
                    <a:gdLst>
                      <a:gd name="T0" fmla="*/ 0 w 83"/>
                      <a:gd name="T1" fmla="*/ 0 h 17"/>
                      <a:gd name="T2" fmla="*/ 28 w 83"/>
                      <a:gd name="T3" fmla="*/ 16 h 17"/>
                      <a:gd name="T4" fmla="*/ 62 w 83"/>
                      <a:gd name="T5" fmla="*/ 16 h 17"/>
                      <a:gd name="T6" fmla="*/ 82 w 83"/>
                      <a:gd name="T7" fmla="*/ 8 h 1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3"/>
                      <a:gd name="T13" fmla="*/ 0 h 17"/>
                      <a:gd name="T14" fmla="*/ 83 w 83"/>
                      <a:gd name="T15" fmla="*/ 17 h 1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3" h="17">
                        <a:moveTo>
                          <a:pt x="0" y="0"/>
                        </a:moveTo>
                        <a:lnTo>
                          <a:pt x="28" y="16"/>
                        </a:lnTo>
                        <a:lnTo>
                          <a:pt x="62" y="16"/>
                        </a:lnTo>
                        <a:lnTo>
                          <a:pt x="82" y="8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264279" name="Group 6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350" y="2306"/>
                    <a:ext cx="152" cy="199"/>
                    <a:chOff x="2350" y="2306"/>
                    <a:chExt cx="152" cy="199"/>
                  </a:xfrm>
                </p:grpSpPr>
                <p:sp>
                  <p:nvSpPr>
                    <p:cNvPr id="264280" name="Freeform 6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350" y="2306"/>
                      <a:ext cx="147" cy="196"/>
                    </a:xfrm>
                    <a:custGeom>
                      <a:avLst/>
                      <a:gdLst>
                        <a:gd name="T0" fmla="*/ 89 w 147"/>
                        <a:gd name="T1" fmla="*/ 0 h 196"/>
                        <a:gd name="T2" fmla="*/ 118 w 147"/>
                        <a:gd name="T3" fmla="*/ 63 h 196"/>
                        <a:gd name="T4" fmla="*/ 133 w 147"/>
                        <a:gd name="T5" fmla="*/ 116 h 196"/>
                        <a:gd name="T6" fmla="*/ 146 w 147"/>
                        <a:gd name="T7" fmla="*/ 160 h 196"/>
                        <a:gd name="T8" fmla="*/ 140 w 147"/>
                        <a:gd name="T9" fmla="*/ 180 h 196"/>
                        <a:gd name="T10" fmla="*/ 133 w 147"/>
                        <a:gd name="T11" fmla="*/ 189 h 196"/>
                        <a:gd name="T12" fmla="*/ 123 w 147"/>
                        <a:gd name="T13" fmla="*/ 192 h 196"/>
                        <a:gd name="T14" fmla="*/ 101 w 147"/>
                        <a:gd name="T15" fmla="*/ 195 h 196"/>
                        <a:gd name="T16" fmla="*/ 72 w 147"/>
                        <a:gd name="T17" fmla="*/ 194 h 196"/>
                        <a:gd name="T18" fmla="*/ 47 w 147"/>
                        <a:gd name="T19" fmla="*/ 183 h 196"/>
                        <a:gd name="T20" fmla="*/ 24 w 147"/>
                        <a:gd name="T21" fmla="*/ 163 h 196"/>
                        <a:gd name="T22" fmla="*/ 7 w 147"/>
                        <a:gd name="T23" fmla="*/ 143 h 196"/>
                        <a:gd name="T24" fmla="*/ 0 w 147"/>
                        <a:gd name="T25" fmla="*/ 125 h 196"/>
                        <a:gd name="T26" fmla="*/ 0 w 147"/>
                        <a:gd name="T27" fmla="*/ 105 h 196"/>
                        <a:gd name="T28" fmla="*/ 89 w 147"/>
                        <a:gd name="T29" fmla="*/ 0 h 19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147"/>
                        <a:gd name="T46" fmla="*/ 0 h 196"/>
                        <a:gd name="T47" fmla="*/ 147 w 147"/>
                        <a:gd name="T48" fmla="*/ 196 h 19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147" h="196">
                          <a:moveTo>
                            <a:pt x="89" y="0"/>
                          </a:moveTo>
                          <a:lnTo>
                            <a:pt x="118" y="63"/>
                          </a:lnTo>
                          <a:lnTo>
                            <a:pt x="133" y="116"/>
                          </a:lnTo>
                          <a:lnTo>
                            <a:pt x="146" y="160"/>
                          </a:lnTo>
                          <a:lnTo>
                            <a:pt x="140" y="180"/>
                          </a:lnTo>
                          <a:lnTo>
                            <a:pt x="133" y="189"/>
                          </a:lnTo>
                          <a:lnTo>
                            <a:pt x="123" y="192"/>
                          </a:lnTo>
                          <a:lnTo>
                            <a:pt x="101" y="195"/>
                          </a:lnTo>
                          <a:lnTo>
                            <a:pt x="72" y="194"/>
                          </a:lnTo>
                          <a:lnTo>
                            <a:pt x="47" y="183"/>
                          </a:lnTo>
                          <a:lnTo>
                            <a:pt x="24" y="163"/>
                          </a:lnTo>
                          <a:lnTo>
                            <a:pt x="7" y="143"/>
                          </a:lnTo>
                          <a:lnTo>
                            <a:pt x="0" y="125"/>
                          </a:lnTo>
                          <a:lnTo>
                            <a:pt x="0" y="105"/>
                          </a:lnTo>
                          <a:lnTo>
                            <a:pt x="89" y="0"/>
                          </a:lnTo>
                        </a:path>
                      </a:pathLst>
                    </a:custGeom>
                    <a:solidFill>
                      <a:srgbClr val="FFE0C0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64281" name="Freeform 7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352" y="2306"/>
                      <a:ext cx="150" cy="199"/>
                    </a:xfrm>
                    <a:custGeom>
                      <a:avLst/>
                      <a:gdLst>
                        <a:gd name="T0" fmla="*/ 91 w 150"/>
                        <a:gd name="T1" fmla="*/ 0 h 199"/>
                        <a:gd name="T2" fmla="*/ 121 w 150"/>
                        <a:gd name="T3" fmla="*/ 64 h 199"/>
                        <a:gd name="T4" fmla="*/ 134 w 150"/>
                        <a:gd name="T5" fmla="*/ 117 h 199"/>
                        <a:gd name="T6" fmla="*/ 149 w 150"/>
                        <a:gd name="T7" fmla="*/ 163 h 199"/>
                        <a:gd name="T8" fmla="*/ 143 w 150"/>
                        <a:gd name="T9" fmla="*/ 182 h 199"/>
                        <a:gd name="T10" fmla="*/ 134 w 150"/>
                        <a:gd name="T11" fmla="*/ 192 h 199"/>
                        <a:gd name="T12" fmla="*/ 125 w 150"/>
                        <a:gd name="T13" fmla="*/ 194 h 199"/>
                        <a:gd name="T14" fmla="*/ 102 w 150"/>
                        <a:gd name="T15" fmla="*/ 198 h 199"/>
                        <a:gd name="T16" fmla="*/ 72 w 150"/>
                        <a:gd name="T17" fmla="*/ 197 h 199"/>
                        <a:gd name="T18" fmla="*/ 48 w 150"/>
                        <a:gd name="T19" fmla="*/ 188 h 199"/>
                        <a:gd name="T20" fmla="*/ 23 w 150"/>
                        <a:gd name="T21" fmla="*/ 165 h 199"/>
                        <a:gd name="T22" fmla="*/ 7 w 150"/>
                        <a:gd name="T23" fmla="*/ 144 h 199"/>
                        <a:gd name="T24" fmla="*/ 0 w 150"/>
                        <a:gd name="T25" fmla="*/ 126 h 199"/>
                        <a:gd name="T26" fmla="*/ 0 w 150"/>
                        <a:gd name="T27" fmla="*/ 109 h 199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150"/>
                        <a:gd name="T43" fmla="*/ 0 h 199"/>
                        <a:gd name="T44" fmla="*/ 150 w 150"/>
                        <a:gd name="T45" fmla="*/ 199 h 199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150" h="199">
                          <a:moveTo>
                            <a:pt x="91" y="0"/>
                          </a:moveTo>
                          <a:lnTo>
                            <a:pt x="121" y="64"/>
                          </a:lnTo>
                          <a:lnTo>
                            <a:pt x="134" y="117"/>
                          </a:lnTo>
                          <a:lnTo>
                            <a:pt x="149" y="163"/>
                          </a:lnTo>
                          <a:lnTo>
                            <a:pt x="143" y="182"/>
                          </a:lnTo>
                          <a:lnTo>
                            <a:pt x="134" y="192"/>
                          </a:lnTo>
                          <a:lnTo>
                            <a:pt x="125" y="194"/>
                          </a:lnTo>
                          <a:lnTo>
                            <a:pt x="102" y="198"/>
                          </a:lnTo>
                          <a:lnTo>
                            <a:pt x="72" y="197"/>
                          </a:lnTo>
                          <a:lnTo>
                            <a:pt x="48" y="188"/>
                          </a:lnTo>
                          <a:lnTo>
                            <a:pt x="23" y="165"/>
                          </a:lnTo>
                          <a:lnTo>
                            <a:pt x="7" y="144"/>
                          </a:lnTo>
                          <a:lnTo>
                            <a:pt x="0" y="126"/>
                          </a:lnTo>
                          <a:lnTo>
                            <a:pt x="0" y="109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264250" name="Group 71"/>
              <p:cNvGrpSpPr>
                <a:grpSpLocks noChangeAspect="1"/>
              </p:cNvGrpSpPr>
              <p:nvPr/>
            </p:nvGrpSpPr>
            <p:grpSpPr bwMode="auto">
              <a:xfrm>
                <a:off x="2078" y="2664"/>
                <a:ext cx="310" cy="1151"/>
                <a:chOff x="2078" y="2664"/>
                <a:chExt cx="310" cy="1151"/>
              </a:xfrm>
            </p:grpSpPr>
            <p:sp>
              <p:nvSpPr>
                <p:cNvPr id="264267" name="Freeform 72"/>
                <p:cNvSpPr>
                  <a:spLocks noChangeAspect="1"/>
                </p:cNvSpPr>
                <p:nvPr/>
              </p:nvSpPr>
              <p:spPr bwMode="auto">
                <a:xfrm>
                  <a:off x="2137" y="2664"/>
                  <a:ext cx="192" cy="561"/>
                </a:xfrm>
                <a:custGeom>
                  <a:avLst/>
                  <a:gdLst>
                    <a:gd name="T0" fmla="*/ 27 w 192"/>
                    <a:gd name="T1" fmla="*/ 23 h 561"/>
                    <a:gd name="T2" fmla="*/ 65 w 192"/>
                    <a:gd name="T3" fmla="*/ 4 h 561"/>
                    <a:gd name="T4" fmla="*/ 133 w 192"/>
                    <a:gd name="T5" fmla="*/ 0 h 561"/>
                    <a:gd name="T6" fmla="*/ 175 w 192"/>
                    <a:gd name="T7" fmla="*/ 9 h 561"/>
                    <a:gd name="T8" fmla="*/ 186 w 192"/>
                    <a:gd name="T9" fmla="*/ 70 h 561"/>
                    <a:gd name="T10" fmla="*/ 170 w 192"/>
                    <a:gd name="T11" fmla="*/ 114 h 561"/>
                    <a:gd name="T12" fmla="*/ 149 w 192"/>
                    <a:gd name="T13" fmla="*/ 135 h 561"/>
                    <a:gd name="T14" fmla="*/ 170 w 192"/>
                    <a:gd name="T15" fmla="*/ 180 h 561"/>
                    <a:gd name="T16" fmla="*/ 191 w 192"/>
                    <a:gd name="T17" fmla="*/ 249 h 561"/>
                    <a:gd name="T18" fmla="*/ 191 w 192"/>
                    <a:gd name="T19" fmla="*/ 288 h 561"/>
                    <a:gd name="T20" fmla="*/ 0 w 192"/>
                    <a:gd name="T21" fmla="*/ 560 h 561"/>
                    <a:gd name="T22" fmla="*/ 0 w 192"/>
                    <a:gd name="T23" fmla="*/ 481 h 561"/>
                    <a:gd name="T24" fmla="*/ 27 w 192"/>
                    <a:gd name="T25" fmla="*/ 376 h 561"/>
                    <a:gd name="T26" fmla="*/ 59 w 192"/>
                    <a:gd name="T27" fmla="*/ 288 h 561"/>
                    <a:gd name="T28" fmla="*/ 65 w 192"/>
                    <a:gd name="T29" fmla="*/ 201 h 561"/>
                    <a:gd name="T30" fmla="*/ 76 w 192"/>
                    <a:gd name="T31" fmla="*/ 148 h 561"/>
                    <a:gd name="T32" fmla="*/ 43 w 192"/>
                    <a:gd name="T33" fmla="*/ 118 h 561"/>
                    <a:gd name="T34" fmla="*/ 27 w 192"/>
                    <a:gd name="T35" fmla="*/ 75 h 561"/>
                    <a:gd name="T36" fmla="*/ 27 w 192"/>
                    <a:gd name="T37" fmla="*/ 23 h 56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92"/>
                    <a:gd name="T58" fmla="*/ 0 h 561"/>
                    <a:gd name="T59" fmla="*/ 192 w 192"/>
                    <a:gd name="T60" fmla="*/ 561 h 56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92" h="561">
                      <a:moveTo>
                        <a:pt x="27" y="23"/>
                      </a:moveTo>
                      <a:lnTo>
                        <a:pt x="65" y="4"/>
                      </a:lnTo>
                      <a:lnTo>
                        <a:pt x="133" y="0"/>
                      </a:lnTo>
                      <a:lnTo>
                        <a:pt x="175" y="9"/>
                      </a:lnTo>
                      <a:lnTo>
                        <a:pt x="186" y="70"/>
                      </a:lnTo>
                      <a:lnTo>
                        <a:pt x="170" y="114"/>
                      </a:lnTo>
                      <a:lnTo>
                        <a:pt x="149" y="135"/>
                      </a:lnTo>
                      <a:lnTo>
                        <a:pt x="170" y="180"/>
                      </a:lnTo>
                      <a:lnTo>
                        <a:pt x="191" y="249"/>
                      </a:lnTo>
                      <a:lnTo>
                        <a:pt x="191" y="288"/>
                      </a:lnTo>
                      <a:lnTo>
                        <a:pt x="0" y="560"/>
                      </a:lnTo>
                      <a:lnTo>
                        <a:pt x="0" y="481"/>
                      </a:lnTo>
                      <a:lnTo>
                        <a:pt x="27" y="376"/>
                      </a:lnTo>
                      <a:lnTo>
                        <a:pt x="59" y="288"/>
                      </a:lnTo>
                      <a:lnTo>
                        <a:pt x="65" y="201"/>
                      </a:lnTo>
                      <a:lnTo>
                        <a:pt x="76" y="148"/>
                      </a:lnTo>
                      <a:lnTo>
                        <a:pt x="43" y="118"/>
                      </a:lnTo>
                      <a:lnTo>
                        <a:pt x="27" y="75"/>
                      </a:lnTo>
                      <a:lnTo>
                        <a:pt x="27" y="23"/>
                      </a:lnTo>
                    </a:path>
                  </a:pathLst>
                </a:custGeom>
                <a:solidFill>
                  <a:srgbClr val="FF0000"/>
                </a:solidFill>
                <a:ln w="12700" cap="rnd" cmpd="sng">
                  <a:solidFill>
                    <a:srgbClr val="E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4268" name="Freeform 73"/>
                <p:cNvSpPr>
                  <a:spLocks noChangeAspect="1"/>
                </p:cNvSpPr>
                <p:nvPr/>
              </p:nvSpPr>
              <p:spPr bwMode="auto">
                <a:xfrm>
                  <a:off x="2078" y="2954"/>
                  <a:ext cx="310" cy="861"/>
                </a:xfrm>
                <a:custGeom>
                  <a:avLst/>
                  <a:gdLst>
                    <a:gd name="T0" fmla="*/ 59 w 310"/>
                    <a:gd name="T1" fmla="*/ 265 h 861"/>
                    <a:gd name="T2" fmla="*/ 248 w 310"/>
                    <a:gd name="T3" fmla="*/ 0 h 861"/>
                    <a:gd name="T4" fmla="*/ 262 w 310"/>
                    <a:gd name="T5" fmla="*/ 96 h 861"/>
                    <a:gd name="T6" fmla="*/ 262 w 310"/>
                    <a:gd name="T7" fmla="*/ 200 h 861"/>
                    <a:gd name="T8" fmla="*/ 256 w 310"/>
                    <a:gd name="T9" fmla="*/ 323 h 861"/>
                    <a:gd name="T10" fmla="*/ 240 w 310"/>
                    <a:gd name="T11" fmla="*/ 426 h 861"/>
                    <a:gd name="T12" fmla="*/ 245 w 310"/>
                    <a:gd name="T13" fmla="*/ 489 h 861"/>
                    <a:gd name="T14" fmla="*/ 282 w 310"/>
                    <a:gd name="T15" fmla="*/ 562 h 861"/>
                    <a:gd name="T16" fmla="*/ 309 w 310"/>
                    <a:gd name="T17" fmla="*/ 641 h 861"/>
                    <a:gd name="T18" fmla="*/ 309 w 310"/>
                    <a:gd name="T19" fmla="*/ 686 h 861"/>
                    <a:gd name="T20" fmla="*/ 143 w 310"/>
                    <a:gd name="T21" fmla="*/ 860 h 861"/>
                    <a:gd name="T22" fmla="*/ 12 w 310"/>
                    <a:gd name="T23" fmla="*/ 707 h 861"/>
                    <a:gd name="T24" fmla="*/ 0 w 310"/>
                    <a:gd name="T25" fmla="*/ 649 h 861"/>
                    <a:gd name="T26" fmla="*/ 28 w 310"/>
                    <a:gd name="T27" fmla="*/ 562 h 861"/>
                    <a:gd name="T28" fmla="*/ 55 w 310"/>
                    <a:gd name="T29" fmla="*/ 402 h 861"/>
                    <a:gd name="T30" fmla="*/ 59 w 310"/>
                    <a:gd name="T31" fmla="*/ 265 h 86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10"/>
                    <a:gd name="T49" fmla="*/ 0 h 861"/>
                    <a:gd name="T50" fmla="*/ 310 w 310"/>
                    <a:gd name="T51" fmla="*/ 861 h 86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10" h="861">
                      <a:moveTo>
                        <a:pt x="59" y="265"/>
                      </a:moveTo>
                      <a:lnTo>
                        <a:pt x="248" y="0"/>
                      </a:lnTo>
                      <a:lnTo>
                        <a:pt x="262" y="96"/>
                      </a:lnTo>
                      <a:lnTo>
                        <a:pt x="262" y="200"/>
                      </a:lnTo>
                      <a:lnTo>
                        <a:pt x="256" y="323"/>
                      </a:lnTo>
                      <a:lnTo>
                        <a:pt x="240" y="426"/>
                      </a:lnTo>
                      <a:lnTo>
                        <a:pt x="245" y="489"/>
                      </a:lnTo>
                      <a:lnTo>
                        <a:pt x="282" y="562"/>
                      </a:lnTo>
                      <a:lnTo>
                        <a:pt x="309" y="641"/>
                      </a:lnTo>
                      <a:lnTo>
                        <a:pt x="309" y="686"/>
                      </a:lnTo>
                      <a:lnTo>
                        <a:pt x="143" y="860"/>
                      </a:lnTo>
                      <a:lnTo>
                        <a:pt x="12" y="707"/>
                      </a:lnTo>
                      <a:lnTo>
                        <a:pt x="0" y="649"/>
                      </a:lnTo>
                      <a:lnTo>
                        <a:pt x="28" y="562"/>
                      </a:lnTo>
                      <a:lnTo>
                        <a:pt x="55" y="402"/>
                      </a:lnTo>
                      <a:lnTo>
                        <a:pt x="59" y="265"/>
                      </a:lnTo>
                    </a:path>
                  </a:pathLst>
                </a:custGeom>
                <a:solidFill>
                  <a:srgbClr val="FF4040"/>
                </a:solidFill>
                <a:ln w="12700" cap="rnd" cmpd="sng">
                  <a:solidFill>
                    <a:srgbClr val="E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64251" name="Group 74"/>
              <p:cNvGrpSpPr>
                <a:grpSpLocks noChangeAspect="1"/>
              </p:cNvGrpSpPr>
              <p:nvPr/>
            </p:nvGrpSpPr>
            <p:grpSpPr bwMode="auto">
              <a:xfrm>
                <a:off x="1425" y="2604"/>
                <a:ext cx="1031" cy="1025"/>
                <a:chOff x="1425" y="2604"/>
                <a:chExt cx="1031" cy="1025"/>
              </a:xfrm>
            </p:grpSpPr>
            <p:grpSp>
              <p:nvGrpSpPr>
                <p:cNvPr id="264257" name="Group 75"/>
                <p:cNvGrpSpPr>
                  <a:grpSpLocks noChangeAspect="1"/>
                </p:cNvGrpSpPr>
                <p:nvPr/>
              </p:nvGrpSpPr>
              <p:grpSpPr bwMode="auto">
                <a:xfrm>
                  <a:off x="1426" y="2604"/>
                  <a:ext cx="1030" cy="1025"/>
                  <a:chOff x="1426" y="2604"/>
                  <a:chExt cx="1030" cy="1025"/>
                </a:xfrm>
              </p:grpSpPr>
              <p:sp>
                <p:nvSpPr>
                  <p:cNvPr id="264259" name="Freeform 76"/>
                  <p:cNvSpPr>
                    <a:spLocks noChangeAspect="1"/>
                  </p:cNvSpPr>
                  <p:nvPr/>
                </p:nvSpPr>
                <p:spPr bwMode="auto">
                  <a:xfrm>
                    <a:off x="1426" y="2604"/>
                    <a:ext cx="1030" cy="1025"/>
                  </a:xfrm>
                  <a:custGeom>
                    <a:avLst/>
                    <a:gdLst>
                      <a:gd name="T0" fmla="*/ 928 w 1030"/>
                      <a:gd name="T1" fmla="*/ 556 h 1025"/>
                      <a:gd name="T2" fmla="*/ 1029 w 1030"/>
                      <a:gd name="T3" fmla="*/ 762 h 1025"/>
                      <a:gd name="T4" fmla="*/ 837 w 1030"/>
                      <a:gd name="T5" fmla="*/ 847 h 1025"/>
                      <a:gd name="T6" fmla="*/ 636 w 1030"/>
                      <a:gd name="T7" fmla="*/ 926 h 1025"/>
                      <a:gd name="T8" fmla="*/ 492 w 1030"/>
                      <a:gd name="T9" fmla="*/ 988 h 1025"/>
                      <a:gd name="T10" fmla="*/ 418 w 1030"/>
                      <a:gd name="T11" fmla="*/ 1019 h 1025"/>
                      <a:gd name="T12" fmla="*/ 377 w 1030"/>
                      <a:gd name="T13" fmla="*/ 1024 h 1025"/>
                      <a:gd name="T14" fmla="*/ 355 w 1030"/>
                      <a:gd name="T15" fmla="*/ 1019 h 1025"/>
                      <a:gd name="T16" fmla="*/ 334 w 1030"/>
                      <a:gd name="T17" fmla="*/ 1002 h 1025"/>
                      <a:gd name="T18" fmla="*/ 271 w 1030"/>
                      <a:gd name="T19" fmla="*/ 936 h 1025"/>
                      <a:gd name="T20" fmla="*/ 245 w 1030"/>
                      <a:gd name="T21" fmla="*/ 897 h 1025"/>
                      <a:gd name="T22" fmla="*/ 191 w 1030"/>
                      <a:gd name="T23" fmla="*/ 860 h 1025"/>
                      <a:gd name="T24" fmla="*/ 154 w 1030"/>
                      <a:gd name="T25" fmla="*/ 812 h 1025"/>
                      <a:gd name="T26" fmla="*/ 111 w 1030"/>
                      <a:gd name="T27" fmla="*/ 731 h 1025"/>
                      <a:gd name="T28" fmla="*/ 70 w 1030"/>
                      <a:gd name="T29" fmla="*/ 622 h 1025"/>
                      <a:gd name="T30" fmla="*/ 21 w 1030"/>
                      <a:gd name="T31" fmla="*/ 508 h 1025"/>
                      <a:gd name="T32" fmla="*/ 0 w 1030"/>
                      <a:gd name="T33" fmla="*/ 397 h 1025"/>
                      <a:gd name="T34" fmla="*/ 0 w 1030"/>
                      <a:gd name="T35" fmla="*/ 323 h 1025"/>
                      <a:gd name="T36" fmla="*/ 9 w 1030"/>
                      <a:gd name="T37" fmla="*/ 228 h 1025"/>
                      <a:gd name="T38" fmla="*/ 37 w 1030"/>
                      <a:gd name="T39" fmla="*/ 153 h 1025"/>
                      <a:gd name="T40" fmla="*/ 80 w 1030"/>
                      <a:gd name="T41" fmla="*/ 97 h 1025"/>
                      <a:gd name="T42" fmla="*/ 133 w 1030"/>
                      <a:gd name="T43" fmla="*/ 40 h 1025"/>
                      <a:gd name="T44" fmla="*/ 185 w 1030"/>
                      <a:gd name="T45" fmla="*/ 10 h 1025"/>
                      <a:gd name="T46" fmla="*/ 234 w 1030"/>
                      <a:gd name="T47" fmla="*/ 0 h 1025"/>
                      <a:gd name="T48" fmla="*/ 271 w 1030"/>
                      <a:gd name="T49" fmla="*/ 0 h 1025"/>
                      <a:gd name="T50" fmla="*/ 325 w 1030"/>
                      <a:gd name="T51" fmla="*/ 13 h 1025"/>
                      <a:gd name="T52" fmla="*/ 367 w 1030"/>
                      <a:gd name="T53" fmla="*/ 45 h 1025"/>
                      <a:gd name="T54" fmla="*/ 408 w 1030"/>
                      <a:gd name="T55" fmla="*/ 92 h 1025"/>
                      <a:gd name="T56" fmla="*/ 418 w 1030"/>
                      <a:gd name="T57" fmla="*/ 124 h 1025"/>
                      <a:gd name="T58" fmla="*/ 418 w 1030"/>
                      <a:gd name="T59" fmla="*/ 162 h 1025"/>
                      <a:gd name="T60" fmla="*/ 418 w 1030"/>
                      <a:gd name="T61" fmla="*/ 223 h 1025"/>
                      <a:gd name="T62" fmla="*/ 418 w 1030"/>
                      <a:gd name="T63" fmla="*/ 262 h 1025"/>
                      <a:gd name="T64" fmla="*/ 430 w 1030"/>
                      <a:gd name="T65" fmla="*/ 294 h 1025"/>
                      <a:gd name="T66" fmla="*/ 457 w 1030"/>
                      <a:gd name="T67" fmla="*/ 320 h 1025"/>
                      <a:gd name="T68" fmla="*/ 473 w 1030"/>
                      <a:gd name="T69" fmla="*/ 377 h 1025"/>
                      <a:gd name="T70" fmla="*/ 484 w 1030"/>
                      <a:gd name="T71" fmla="*/ 429 h 1025"/>
                      <a:gd name="T72" fmla="*/ 479 w 1030"/>
                      <a:gd name="T73" fmla="*/ 468 h 1025"/>
                      <a:gd name="T74" fmla="*/ 457 w 1030"/>
                      <a:gd name="T75" fmla="*/ 490 h 1025"/>
                      <a:gd name="T76" fmla="*/ 473 w 1030"/>
                      <a:gd name="T77" fmla="*/ 542 h 1025"/>
                      <a:gd name="T78" fmla="*/ 504 w 1030"/>
                      <a:gd name="T79" fmla="*/ 600 h 1025"/>
                      <a:gd name="T80" fmla="*/ 509 w 1030"/>
                      <a:gd name="T81" fmla="*/ 645 h 1025"/>
                      <a:gd name="T82" fmla="*/ 509 w 1030"/>
                      <a:gd name="T83" fmla="*/ 679 h 1025"/>
                      <a:gd name="T84" fmla="*/ 553 w 1030"/>
                      <a:gd name="T85" fmla="*/ 652 h 1025"/>
                      <a:gd name="T86" fmla="*/ 620 w 1030"/>
                      <a:gd name="T87" fmla="*/ 626 h 1025"/>
                      <a:gd name="T88" fmla="*/ 705 w 1030"/>
                      <a:gd name="T89" fmla="*/ 618 h 1025"/>
                      <a:gd name="T90" fmla="*/ 763 w 1030"/>
                      <a:gd name="T91" fmla="*/ 618 h 1025"/>
                      <a:gd name="T92" fmla="*/ 795 w 1030"/>
                      <a:gd name="T93" fmla="*/ 613 h 1025"/>
                      <a:gd name="T94" fmla="*/ 795 w 1030"/>
                      <a:gd name="T95" fmla="*/ 603 h 1025"/>
                      <a:gd name="T96" fmla="*/ 928 w 1030"/>
                      <a:gd name="T97" fmla="*/ 556 h 1025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1030"/>
                      <a:gd name="T148" fmla="*/ 0 h 1025"/>
                      <a:gd name="T149" fmla="*/ 1030 w 1030"/>
                      <a:gd name="T150" fmla="*/ 1025 h 1025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1030" h="1025">
                        <a:moveTo>
                          <a:pt x="928" y="556"/>
                        </a:moveTo>
                        <a:lnTo>
                          <a:pt x="1029" y="762"/>
                        </a:lnTo>
                        <a:lnTo>
                          <a:pt x="837" y="847"/>
                        </a:lnTo>
                        <a:lnTo>
                          <a:pt x="636" y="926"/>
                        </a:lnTo>
                        <a:lnTo>
                          <a:pt x="492" y="988"/>
                        </a:lnTo>
                        <a:lnTo>
                          <a:pt x="418" y="1019"/>
                        </a:lnTo>
                        <a:lnTo>
                          <a:pt x="377" y="1024"/>
                        </a:lnTo>
                        <a:lnTo>
                          <a:pt x="355" y="1019"/>
                        </a:lnTo>
                        <a:lnTo>
                          <a:pt x="334" y="1002"/>
                        </a:lnTo>
                        <a:lnTo>
                          <a:pt x="271" y="936"/>
                        </a:lnTo>
                        <a:lnTo>
                          <a:pt x="245" y="897"/>
                        </a:lnTo>
                        <a:lnTo>
                          <a:pt x="191" y="860"/>
                        </a:lnTo>
                        <a:lnTo>
                          <a:pt x="154" y="812"/>
                        </a:lnTo>
                        <a:lnTo>
                          <a:pt x="111" y="731"/>
                        </a:lnTo>
                        <a:lnTo>
                          <a:pt x="70" y="622"/>
                        </a:lnTo>
                        <a:lnTo>
                          <a:pt x="21" y="508"/>
                        </a:lnTo>
                        <a:lnTo>
                          <a:pt x="0" y="397"/>
                        </a:lnTo>
                        <a:lnTo>
                          <a:pt x="0" y="323"/>
                        </a:lnTo>
                        <a:lnTo>
                          <a:pt x="9" y="228"/>
                        </a:lnTo>
                        <a:lnTo>
                          <a:pt x="37" y="153"/>
                        </a:lnTo>
                        <a:lnTo>
                          <a:pt x="80" y="97"/>
                        </a:lnTo>
                        <a:lnTo>
                          <a:pt x="133" y="40"/>
                        </a:lnTo>
                        <a:lnTo>
                          <a:pt x="185" y="10"/>
                        </a:lnTo>
                        <a:lnTo>
                          <a:pt x="234" y="0"/>
                        </a:lnTo>
                        <a:lnTo>
                          <a:pt x="271" y="0"/>
                        </a:lnTo>
                        <a:lnTo>
                          <a:pt x="325" y="13"/>
                        </a:lnTo>
                        <a:lnTo>
                          <a:pt x="367" y="45"/>
                        </a:lnTo>
                        <a:lnTo>
                          <a:pt x="408" y="92"/>
                        </a:lnTo>
                        <a:lnTo>
                          <a:pt x="418" y="124"/>
                        </a:lnTo>
                        <a:lnTo>
                          <a:pt x="418" y="162"/>
                        </a:lnTo>
                        <a:lnTo>
                          <a:pt x="418" y="223"/>
                        </a:lnTo>
                        <a:lnTo>
                          <a:pt x="418" y="262"/>
                        </a:lnTo>
                        <a:lnTo>
                          <a:pt x="430" y="294"/>
                        </a:lnTo>
                        <a:lnTo>
                          <a:pt x="457" y="320"/>
                        </a:lnTo>
                        <a:lnTo>
                          <a:pt x="473" y="377"/>
                        </a:lnTo>
                        <a:lnTo>
                          <a:pt x="484" y="429"/>
                        </a:lnTo>
                        <a:lnTo>
                          <a:pt x="479" y="468"/>
                        </a:lnTo>
                        <a:lnTo>
                          <a:pt x="457" y="490"/>
                        </a:lnTo>
                        <a:lnTo>
                          <a:pt x="473" y="542"/>
                        </a:lnTo>
                        <a:lnTo>
                          <a:pt x="504" y="600"/>
                        </a:lnTo>
                        <a:lnTo>
                          <a:pt x="509" y="645"/>
                        </a:lnTo>
                        <a:lnTo>
                          <a:pt x="509" y="679"/>
                        </a:lnTo>
                        <a:lnTo>
                          <a:pt x="553" y="652"/>
                        </a:lnTo>
                        <a:lnTo>
                          <a:pt x="620" y="626"/>
                        </a:lnTo>
                        <a:lnTo>
                          <a:pt x="705" y="618"/>
                        </a:lnTo>
                        <a:lnTo>
                          <a:pt x="763" y="618"/>
                        </a:lnTo>
                        <a:lnTo>
                          <a:pt x="795" y="613"/>
                        </a:lnTo>
                        <a:lnTo>
                          <a:pt x="795" y="603"/>
                        </a:lnTo>
                        <a:lnTo>
                          <a:pt x="928" y="556"/>
                        </a:lnTo>
                      </a:path>
                    </a:pathLst>
                  </a:custGeom>
                  <a:solidFill>
                    <a:srgbClr val="8080F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264260" name="Group 7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624" y="3160"/>
                    <a:ext cx="829" cy="461"/>
                    <a:chOff x="1624" y="3160"/>
                    <a:chExt cx="829" cy="461"/>
                  </a:xfrm>
                </p:grpSpPr>
                <p:sp>
                  <p:nvSpPr>
                    <p:cNvPr id="264261" name="Freeform 7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844" y="3160"/>
                      <a:ext cx="609" cy="461"/>
                    </a:xfrm>
                    <a:custGeom>
                      <a:avLst/>
                      <a:gdLst>
                        <a:gd name="T0" fmla="*/ 508 w 609"/>
                        <a:gd name="T1" fmla="*/ 0 h 461"/>
                        <a:gd name="T2" fmla="*/ 608 w 609"/>
                        <a:gd name="T3" fmla="*/ 205 h 461"/>
                        <a:gd name="T4" fmla="*/ 417 w 609"/>
                        <a:gd name="T5" fmla="*/ 290 h 461"/>
                        <a:gd name="T6" fmla="*/ 216 w 609"/>
                        <a:gd name="T7" fmla="*/ 368 h 461"/>
                        <a:gd name="T8" fmla="*/ 74 w 609"/>
                        <a:gd name="T9" fmla="*/ 430 h 461"/>
                        <a:gd name="T10" fmla="*/ 0 w 609"/>
                        <a:gd name="T11" fmla="*/ 460 h 461"/>
                        <a:gd name="T12" fmla="*/ 286 w 609"/>
                        <a:gd name="T13" fmla="*/ 62 h 461"/>
                        <a:gd name="T14" fmla="*/ 343 w 609"/>
                        <a:gd name="T15" fmla="*/ 62 h 461"/>
                        <a:gd name="T16" fmla="*/ 376 w 609"/>
                        <a:gd name="T17" fmla="*/ 57 h 461"/>
                        <a:gd name="T18" fmla="*/ 376 w 609"/>
                        <a:gd name="T19" fmla="*/ 47 h 461"/>
                        <a:gd name="T20" fmla="*/ 508 w 609"/>
                        <a:gd name="T21" fmla="*/ 0 h 461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609"/>
                        <a:gd name="T34" fmla="*/ 0 h 461"/>
                        <a:gd name="T35" fmla="*/ 609 w 609"/>
                        <a:gd name="T36" fmla="*/ 461 h 461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609" h="461">
                          <a:moveTo>
                            <a:pt x="508" y="0"/>
                          </a:moveTo>
                          <a:lnTo>
                            <a:pt x="608" y="205"/>
                          </a:lnTo>
                          <a:lnTo>
                            <a:pt x="417" y="290"/>
                          </a:lnTo>
                          <a:lnTo>
                            <a:pt x="216" y="368"/>
                          </a:lnTo>
                          <a:lnTo>
                            <a:pt x="74" y="430"/>
                          </a:lnTo>
                          <a:lnTo>
                            <a:pt x="0" y="460"/>
                          </a:lnTo>
                          <a:lnTo>
                            <a:pt x="286" y="62"/>
                          </a:lnTo>
                          <a:lnTo>
                            <a:pt x="343" y="62"/>
                          </a:lnTo>
                          <a:lnTo>
                            <a:pt x="376" y="57"/>
                          </a:lnTo>
                          <a:lnTo>
                            <a:pt x="376" y="47"/>
                          </a:lnTo>
                          <a:lnTo>
                            <a:pt x="508" y="0"/>
                          </a:lnTo>
                        </a:path>
                      </a:pathLst>
                    </a:custGeom>
                    <a:solidFill>
                      <a:srgbClr val="C0C0FF"/>
                    </a:soli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264262" name="Group 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624" y="3167"/>
                      <a:ext cx="654" cy="309"/>
                      <a:chOff x="1624" y="3167"/>
                      <a:chExt cx="654" cy="309"/>
                    </a:xfrm>
                  </p:grpSpPr>
                  <p:sp>
                    <p:nvSpPr>
                      <p:cNvPr id="264263" name="Freeform 8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624" y="3167"/>
                        <a:ext cx="307" cy="44"/>
                      </a:xfrm>
                      <a:custGeom>
                        <a:avLst/>
                        <a:gdLst>
                          <a:gd name="T0" fmla="*/ 306 w 307"/>
                          <a:gd name="T1" fmla="*/ 39 h 44"/>
                          <a:gd name="T2" fmla="*/ 243 w 307"/>
                          <a:gd name="T3" fmla="*/ 43 h 44"/>
                          <a:gd name="T4" fmla="*/ 186 w 307"/>
                          <a:gd name="T5" fmla="*/ 39 h 44"/>
                          <a:gd name="T6" fmla="*/ 120 w 307"/>
                          <a:gd name="T7" fmla="*/ 30 h 44"/>
                          <a:gd name="T8" fmla="*/ 56 w 307"/>
                          <a:gd name="T9" fmla="*/ 20 h 44"/>
                          <a:gd name="T10" fmla="*/ 0 w 307"/>
                          <a:gd name="T11" fmla="*/ 0 h 44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307"/>
                          <a:gd name="T19" fmla="*/ 0 h 44"/>
                          <a:gd name="T20" fmla="*/ 307 w 307"/>
                          <a:gd name="T21" fmla="*/ 44 h 44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307" h="44">
                            <a:moveTo>
                              <a:pt x="306" y="39"/>
                            </a:moveTo>
                            <a:lnTo>
                              <a:pt x="243" y="43"/>
                            </a:lnTo>
                            <a:lnTo>
                              <a:pt x="186" y="39"/>
                            </a:lnTo>
                            <a:lnTo>
                              <a:pt x="120" y="30"/>
                            </a:lnTo>
                            <a:lnTo>
                              <a:pt x="56" y="2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64264" name="Freeform 8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787" y="3272"/>
                        <a:ext cx="140" cy="204"/>
                      </a:xfrm>
                      <a:custGeom>
                        <a:avLst/>
                        <a:gdLst>
                          <a:gd name="T0" fmla="*/ 139 w 140"/>
                          <a:gd name="T1" fmla="*/ 0 h 204"/>
                          <a:gd name="T2" fmla="*/ 83 w 140"/>
                          <a:gd name="T3" fmla="*/ 13 h 204"/>
                          <a:gd name="T4" fmla="*/ 56 w 140"/>
                          <a:gd name="T5" fmla="*/ 50 h 204"/>
                          <a:gd name="T6" fmla="*/ 59 w 140"/>
                          <a:gd name="T7" fmla="*/ 73 h 204"/>
                          <a:gd name="T8" fmla="*/ 53 w 140"/>
                          <a:gd name="T9" fmla="*/ 90 h 204"/>
                          <a:gd name="T10" fmla="*/ 26 w 140"/>
                          <a:gd name="T11" fmla="*/ 101 h 204"/>
                          <a:gd name="T12" fmla="*/ 3 w 140"/>
                          <a:gd name="T13" fmla="*/ 130 h 204"/>
                          <a:gd name="T14" fmla="*/ 0 w 140"/>
                          <a:gd name="T15" fmla="*/ 150 h 204"/>
                          <a:gd name="T16" fmla="*/ 7 w 140"/>
                          <a:gd name="T17" fmla="*/ 179 h 204"/>
                          <a:gd name="T18" fmla="*/ 7 w 140"/>
                          <a:gd name="T19" fmla="*/ 203 h 204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140"/>
                          <a:gd name="T31" fmla="*/ 0 h 204"/>
                          <a:gd name="T32" fmla="*/ 140 w 140"/>
                          <a:gd name="T33" fmla="*/ 204 h 204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140" h="204">
                            <a:moveTo>
                              <a:pt x="139" y="0"/>
                            </a:moveTo>
                            <a:lnTo>
                              <a:pt x="83" y="13"/>
                            </a:lnTo>
                            <a:lnTo>
                              <a:pt x="56" y="50"/>
                            </a:lnTo>
                            <a:lnTo>
                              <a:pt x="59" y="73"/>
                            </a:lnTo>
                            <a:lnTo>
                              <a:pt x="53" y="90"/>
                            </a:lnTo>
                            <a:lnTo>
                              <a:pt x="26" y="101"/>
                            </a:lnTo>
                            <a:lnTo>
                              <a:pt x="3" y="130"/>
                            </a:lnTo>
                            <a:lnTo>
                              <a:pt x="0" y="150"/>
                            </a:lnTo>
                            <a:lnTo>
                              <a:pt x="7" y="179"/>
                            </a:lnTo>
                            <a:lnTo>
                              <a:pt x="7" y="203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64265" name="Line 8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206" y="3226"/>
                        <a:ext cx="72" cy="219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64266" name="Freeform 8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918" y="3279"/>
                        <a:ext cx="22" cy="157"/>
                      </a:xfrm>
                      <a:custGeom>
                        <a:avLst/>
                        <a:gdLst>
                          <a:gd name="T0" fmla="*/ 15 w 22"/>
                          <a:gd name="T1" fmla="*/ 0 h 157"/>
                          <a:gd name="T2" fmla="*/ 21 w 22"/>
                          <a:gd name="T3" fmla="*/ 33 h 157"/>
                          <a:gd name="T4" fmla="*/ 21 w 22"/>
                          <a:gd name="T5" fmla="*/ 72 h 157"/>
                          <a:gd name="T6" fmla="*/ 15 w 22"/>
                          <a:gd name="T7" fmla="*/ 115 h 157"/>
                          <a:gd name="T8" fmla="*/ 0 w 22"/>
                          <a:gd name="T9" fmla="*/ 156 h 15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"/>
                          <a:gd name="T16" fmla="*/ 0 h 157"/>
                          <a:gd name="T17" fmla="*/ 22 w 22"/>
                          <a:gd name="T18" fmla="*/ 157 h 15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" h="157">
                            <a:moveTo>
                              <a:pt x="15" y="0"/>
                            </a:moveTo>
                            <a:lnTo>
                              <a:pt x="21" y="33"/>
                            </a:lnTo>
                            <a:lnTo>
                              <a:pt x="21" y="72"/>
                            </a:lnTo>
                            <a:lnTo>
                              <a:pt x="15" y="115"/>
                            </a:lnTo>
                            <a:lnTo>
                              <a:pt x="0" y="156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64258" name="Freeform 84"/>
                <p:cNvSpPr>
                  <a:spLocks noChangeAspect="1"/>
                </p:cNvSpPr>
                <p:nvPr/>
              </p:nvSpPr>
              <p:spPr bwMode="auto">
                <a:xfrm>
                  <a:off x="1425" y="2604"/>
                  <a:ext cx="1030" cy="1025"/>
                </a:xfrm>
                <a:custGeom>
                  <a:avLst/>
                  <a:gdLst>
                    <a:gd name="T0" fmla="*/ 927 w 1030"/>
                    <a:gd name="T1" fmla="*/ 556 h 1025"/>
                    <a:gd name="T2" fmla="*/ 1029 w 1030"/>
                    <a:gd name="T3" fmla="*/ 762 h 1025"/>
                    <a:gd name="T4" fmla="*/ 836 w 1030"/>
                    <a:gd name="T5" fmla="*/ 847 h 1025"/>
                    <a:gd name="T6" fmla="*/ 635 w 1030"/>
                    <a:gd name="T7" fmla="*/ 926 h 1025"/>
                    <a:gd name="T8" fmla="*/ 493 w 1030"/>
                    <a:gd name="T9" fmla="*/ 988 h 1025"/>
                    <a:gd name="T10" fmla="*/ 419 w 1030"/>
                    <a:gd name="T11" fmla="*/ 1019 h 1025"/>
                    <a:gd name="T12" fmla="*/ 377 w 1030"/>
                    <a:gd name="T13" fmla="*/ 1024 h 1025"/>
                    <a:gd name="T14" fmla="*/ 354 w 1030"/>
                    <a:gd name="T15" fmla="*/ 1019 h 1025"/>
                    <a:gd name="T16" fmla="*/ 335 w 1030"/>
                    <a:gd name="T17" fmla="*/ 1002 h 1025"/>
                    <a:gd name="T18" fmla="*/ 270 w 1030"/>
                    <a:gd name="T19" fmla="*/ 936 h 1025"/>
                    <a:gd name="T20" fmla="*/ 244 w 1030"/>
                    <a:gd name="T21" fmla="*/ 897 h 1025"/>
                    <a:gd name="T22" fmla="*/ 190 w 1030"/>
                    <a:gd name="T23" fmla="*/ 860 h 1025"/>
                    <a:gd name="T24" fmla="*/ 153 w 1030"/>
                    <a:gd name="T25" fmla="*/ 812 h 1025"/>
                    <a:gd name="T26" fmla="*/ 110 w 1030"/>
                    <a:gd name="T27" fmla="*/ 731 h 1025"/>
                    <a:gd name="T28" fmla="*/ 69 w 1030"/>
                    <a:gd name="T29" fmla="*/ 622 h 1025"/>
                    <a:gd name="T30" fmla="*/ 22 w 1030"/>
                    <a:gd name="T31" fmla="*/ 508 h 1025"/>
                    <a:gd name="T32" fmla="*/ 0 w 1030"/>
                    <a:gd name="T33" fmla="*/ 397 h 1025"/>
                    <a:gd name="T34" fmla="*/ 0 w 1030"/>
                    <a:gd name="T35" fmla="*/ 323 h 1025"/>
                    <a:gd name="T36" fmla="*/ 10 w 1030"/>
                    <a:gd name="T37" fmla="*/ 228 h 1025"/>
                    <a:gd name="T38" fmla="*/ 37 w 1030"/>
                    <a:gd name="T39" fmla="*/ 153 h 1025"/>
                    <a:gd name="T40" fmla="*/ 79 w 1030"/>
                    <a:gd name="T41" fmla="*/ 97 h 1025"/>
                    <a:gd name="T42" fmla="*/ 133 w 1030"/>
                    <a:gd name="T43" fmla="*/ 40 h 1025"/>
                    <a:gd name="T44" fmla="*/ 186 w 1030"/>
                    <a:gd name="T45" fmla="*/ 10 h 1025"/>
                    <a:gd name="T46" fmla="*/ 233 w 1030"/>
                    <a:gd name="T47" fmla="*/ 0 h 1025"/>
                    <a:gd name="T48" fmla="*/ 270 w 1030"/>
                    <a:gd name="T49" fmla="*/ 0 h 1025"/>
                    <a:gd name="T50" fmla="*/ 323 w 1030"/>
                    <a:gd name="T51" fmla="*/ 13 h 1025"/>
                    <a:gd name="T52" fmla="*/ 365 w 1030"/>
                    <a:gd name="T53" fmla="*/ 45 h 1025"/>
                    <a:gd name="T54" fmla="*/ 409 w 1030"/>
                    <a:gd name="T55" fmla="*/ 92 h 1025"/>
                    <a:gd name="T56" fmla="*/ 419 w 1030"/>
                    <a:gd name="T57" fmla="*/ 124 h 1025"/>
                    <a:gd name="T58" fmla="*/ 419 w 1030"/>
                    <a:gd name="T59" fmla="*/ 162 h 1025"/>
                    <a:gd name="T60" fmla="*/ 419 w 1030"/>
                    <a:gd name="T61" fmla="*/ 223 h 1025"/>
                    <a:gd name="T62" fmla="*/ 419 w 1030"/>
                    <a:gd name="T63" fmla="*/ 262 h 1025"/>
                    <a:gd name="T64" fmla="*/ 428 w 1030"/>
                    <a:gd name="T65" fmla="*/ 294 h 1025"/>
                    <a:gd name="T66" fmla="*/ 456 w 1030"/>
                    <a:gd name="T67" fmla="*/ 320 h 1025"/>
                    <a:gd name="T68" fmla="*/ 473 w 1030"/>
                    <a:gd name="T69" fmla="*/ 377 h 1025"/>
                    <a:gd name="T70" fmla="*/ 483 w 1030"/>
                    <a:gd name="T71" fmla="*/ 429 h 1025"/>
                    <a:gd name="T72" fmla="*/ 477 w 1030"/>
                    <a:gd name="T73" fmla="*/ 468 h 1025"/>
                    <a:gd name="T74" fmla="*/ 456 w 1030"/>
                    <a:gd name="T75" fmla="*/ 490 h 1025"/>
                    <a:gd name="T76" fmla="*/ 473 w 1030"/>
                    <a:gd name="T77" fmla="*/ 542 h 1025"/>
                    <a:gd name="T78" fmla="*/ 505 w 1030"/>
                    <a:gd name="T79" fmla="*/ 600 h 1025"/>
                    <a:gd name="T80" fmla="*/ 508 w 1030"/>
                    <a:gd name="T81" fmla="*/ 645 h 1025"/>
                    <a:gd name="T82" fmla="*/ 508 w 1030"/>
                    <a:gd name="T83" fmla="*/ 679 h 1025"/>
                    <a:gd name="T84" fmla="*/ 553 w 1030"/>
                    <a:gd name="T85" fmla="*/ 652 h 1025"/>
                    <a:gd name="T86" fmla="*/ 619 w 1030"/>
                    <a:gd name="T87" fmla="*/ 626 h 1025"/>
                    <a:gd name="T88" fmla="*/ 705 w 1030"/>
                    <a:gd name="T89" fmla="*/ 618 h 1025"/>
                    <a:gd name="T90" fmla="*/ 762 w 1030"/>
                    <a:gd name="T91" fmla="*/ 618 h 1025"/>
                    <a:gd name="T92" fmla="*/ 795 w 1030"/>
                    <a:gd name="T93" fmla="*/ 613 h 1025"/>
                    <a:gd name="T94" fmla="*/ 795 w 1030"/>
                    <a:gd name="T95" fmla="*/ 603 h 1025"/>
                    <a:gd name="T96" fmla="*/ 927 w 1030"/>
                    <a:gd name="T97" fmla="*/ 556 h 102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030"/>
                    <a:gd name="T148" fmla="*/ 0 h 1025"/>
                    <a:gd name="T149" fmla="*/ 1030 w 1030"/>
                    <a:gd name="T150" fmla="*/ 1025 h 102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030" h="1025">
                      <a:moveTo>
                        <a:pt x="927" y="556"/>
                      </a:moveTo>
                      <a:lnTo>
                        <a:pt x="1029" y="762"/>
                      </a:lnTo>
                      <a:lnTo>
                        <a:pt x="836" y="847"/>
                      </a:lnTo>
                      <a:lnTo>
                        <a:pt x="635" y="926"/>
                      </a:lnTo>
                      <a:lnTo>
                        <a:pt x="493" y="988"/>
                      </a:lnTo>
                      <a:lnTo>
                        <a:pt x="419" y="1019"/>
                      </a:lnTo>
                      <a:lnTo>
                        <a:pt x="377" y="1024"/>
                      </a:lnTo>
                      <a:lnTo>
                        <a:pt x="354" y="1019"/>
                      </a:lnTo>
                      <a:lnTo>
                        <a:pt x="335" y="1002"/>
                      </a:lnTo>
                      <a:lnTo>
                        <a:pt x="270" y="936"/>
                      </a:lnTo>
                      <a:lnTo>
                        <a:pt x="244" y="897"/>
                      </a:lnTo>
                      <a:lnTo>
                        <a:pt x="190" y="860"/>
                      </a:lnTo>
                      <a:lnTo>
                        <a:pt x="153" y="812"/>
                      </a:lnTo>
                      <a:lnTo>
                        <a:pt x="110" y="731"/>
                      </a:lnTo>
                      <a:lnTo>
                        <a:pt x="69" y="622"/>
                      </a:lnTo>
                      <a:lnTo>
                        <a:pt x="22" y="508"/>
                      </a:lnTo>
                      <a:lnTo>
                        <a:pt x="0" y="397"/>
                      </a:lnTo>
                      <a:lnTo>
                        <a:pt x="0" y="323"/>
                      </a:lnTo>
                      <a:lnTo>
                        <a:pt x="10" y="228"/>
                      </a:lnTo>
                      <a:lnTo>
                        <a:pt x="37" y="153"/>
                      </a:lnTo>
                      <a:lnTo>
                        <a:pt x="79" y="97"/>
                      </a:lnTo>
                      <a:lnTo>
                        <a:pt x="133" y="40"/>
                      </a:lnTo>
                      <a:lnTo>
                        <a:pt x="186" y="10"/>
                      </a:lnTo>
                      <a:lnTo>
                        <a:pt x="233" y="0"/>
                      </a:lnTo>
                      <a:lnTo>
                        <a:pt x="270" y="0"/>
                      </a:lnTo>
                      <a:lnTo>
                        <a:pt x="323" y="13"/>
                      </a:lnTo>
                      <a:lnTo>
                        <a:pt x="365" y="45"/>
                      </a:lnTo>
                      <a:lnTo>
                        <a:pt x="409" y="92"/>
                      </a:lnTo>
                      <a:lnTo>
                        <a:pt x="419" y="124"/>
                      </a:lnTo>
                      <a:lnTo>
                        <a:pt x="419" y="162"/>
                      </a:lnTo>
                      <a:lnTo>
                        <a:pt x="419" y="223"/>
                      </a:lnTo>
                      <a:lnTo>
                        <a:pt x="419" y="262"/>
                      </a:lnTo>
                      <a:lnTo>
                        <a:pt x="428" y="294"/>
                      </a:lnTo>
                      <a:lnTo>
                        <a:pt x="456" y="320"/>
                      </a:lnTo>
                      <a:lnTo>
                        <a:pt x="473" y="377"/>
                      </a:lnTo>
                      <a:lnTo>
                        <a:pt x="483" y="429"/>
                      </a:lnTo>
                      <a:lnTo>
                        <a:pt x="477" y="468"/>
                      </a:lnTo>
                      <a:lnTo>
                        <a:pt x="456" y="490"/>
                      </a:lnTo>
                      <a:lnTo>
                        <a:pt x="473" y="542"/>
                      </a:lnTo>
                      <a:lnTo>
                        <a:pt x="505" y="600"/>
                      </a:lnTo>
                      <a:lnTo>
                        <a:pt x="508" y="645"/>
                      </a:lnTo>
                      <a:lnTo>
                        <a:pt x="508" y="679"/>
                      </a:lnTo>
                      <a:lnTo>
                        <a:pt x="553" y="652"/>
                      </a:lnTo>
                      <a:lnTo>
                        <a:pt x="619" y="626"/>
                      </a:lnTo>
                      <a:lnTo>
                        <a:pt x="705" y="618"/>
                      </a:lnTo>
                      <a:lnTo>
                        <a:pt x="762" y="618"/>
                      </a:lnTo>
                      <a:lnTo>
                        <a:pt x="795" y="613"/>
                      </a:lnTo>
                      <a:lnTo>
                        <a:pt x="795" y="603"/>
                      </a:lnTo>
                      <a:lnTo>
                        <a:pt x="927" y="55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64252" name="Group 85"/>
              <p:cNvGrpSpPr>
                <a:grpSpLocks noChangeAspect="1"/>
              </p:cNvGrpSpPr>
              <p:nvPr/>
            </p:nvGrpSpPr>
            <p:grpSpPr bwMode="auto">
              <a:xfrm>
                <a:off x="971" y="3418"/>
                <a:ext cx="1164" cy="874"/>
                <a:chOff x="971" y="3418"/>
                <a:chExt cx="1164" cy="874"/>
              </a:xfrm>
            </p:grpSpPr>
            <p:grpSp>
              <p:nvGrpSpPr>
                <p:cNvPr id="264253" name="Group 86"/>
                <p:cNvGrpSpPr>
                  <a:grpSpLocks noChangeAspect="1"/>
                </p:cNvGrpSpPr>
                <p:nvPr/>
              </p:nvGrpSpPr>
              <p:grpSpPr bwMode="auto">
                <a:xfrm>
                  <a:off x="971" y="3421"/>
                  <a:ext cx="1164" cy="871"/>
                  <a:chOff x="971" y="3421"/>
                  <a:chExt cx="1164" cy="871"/>
                </a:xfrm>
              </p:grpSpPr>
              <p:sp>
                <p:nvSpPr>
                  <p:cNvPr id="264255" name="Freeform 87"/>
                  <p:cNvSpPr>
                    <a:spLocks noChangeAspect="1"/>
                  </p:cNvSpPr>
                  <p:nvPr/>
                </p:nvSpPr>
                <p:spPr bwMode="auto">
                  <a:xfrm>
                    <a:off x="971" y="3421"/>
                    <a:ext cx="1164" cy="871"/>
                  </a:xfrm>
                  <a:custGeom>
                    <a:avLst/>
                    <a:gdLst>
                      <a:gd name="T0" fmla="*/ 307 w 1164"/>
                      <a:gd name="T1" fmla="*/ 0 h 871"/>
                      <a:gd name="T2" fmla="*/ 386 w 1164"/>
                      <a:gd name="T3" fmla="*/ 87 h 871"/>
                      <a:gd name="T4" fmla="*/ 443 w 1164"/>
                      <a:gd name="T5" fmla="*/ 153 h 871"/>
                      <a:gd name="T6" fmla="*/ 507 w 1164"/>
                      <a:gd name="T7" fmla="*/ 219 h 871"/>
                      <a:gd name="T8" fmla="*/ 581 w 1164"/>
                      <a:gd name="T9" fmla="*/ 275 h 871"/>
                      <a:gd name="T10" fmla="*/ 640 w 1164"/>
                      <a:gd name="T11" fmla="*/ 307 h 871"/>
                      <a:gd name="T12" fmla="*/ 687 w 1164"/>
                      <a:gd name="T13" fmla="*/ 329 h 871"/>
                      <a:gd name="T14" fmla="*/ 740 w 1164"/>
                      <a:gd name="T15" fmla="*/ 351 h 871"/>
                      <a:gd name="T16" fmla="*/ 767 w 1164"/>
                      <a:gd name="T17" fmla="*/ 359 h 871"/>
                      <a:gd name="T18" fmla="*/ 825 w 1164"/>
                      <a:gd name="T19" fmla="*/ 375 h 871"/>
                      <a:gd name="T20" fmla="*/ 888 w 1164"/>
                      <a:gd name="T21" fmla="*/ 385 h 871"/>
                      <a:gd name="T22" fmla="*/ 937 w 1164"/>
                      <a:gd name="T23" fmla="*/ 388 h 871"/>
                      <a:gd name="T24" fmla="*/ 995 w 1164"/>
                      <a:gd name="T25" fmla="*/ 388 h 871"/>
                      <a:gd name="T26" fmla="*/ 1073 w 1164"/>
                      <a:gd name="T27" fmla="*/ 380 h 871"/>
                      <a:gd name="T28" fmla="*/ 1163 w 1164"/>
                      <a:gd name="T29" fmla="*/ 373 h 871"/>
                      <a:gd name="T30" fmla="*/ 1089 w 1164"/>
                      <a:gd name="T31" fmla="*/ 870 h 871"/>
                      <a:gd name="T32" fmla="*/ 399 w 1164"/>
                      <a:gd name="T33" fmla="*/ 870 h 871"/>
                      <a:gd name="T34" fmla="*/ 0 w 1164"/>
                      <a:gd name="T35" fmla="*/ 870 h 871"/>
                      <a:gd name="T36" fmla="*/ 35 w 1164"/>
                      <a:gd name="T37" fmla="*/ 748 h 871"/>
                      <a:gd name="T38" fmla="*/ 62 w 1164"/>
                      <a:gd name="T39" fmla="*/ 608 h 871"/>
                      <a:gd name="T40" fmla="*/ 83 w 1164"/>
                      <a:gd name="T41" fmla="*/ 530 h 871"/>
                      <a:gd name="T42" fmla="*/ 88 w 1164"/>
                      <a:gd name="T43" fmla="*/ 451 h 871"/>
                      <a:gd name="T44" fmla="*/ 93 w 1164"/>
                      <a:gd name="T45" fmla="*/ 388 h 871"/>
                      <a:gd name="T46" fmla="*/ 105 w 1164"/>
                      <a:gd name="T47" fmla="*/ 327 h 871"/>
                      <a:gd name="T48" fmla="*/ 125 w 1164"/>
                      <a:gd name="T49" fmla="*/ 267 h 871"/>
                      <a:gd name="T50" fmla="*/ 154 w 1164"/>
                      <a:gd name="T51" fmla="*/ 219 h 871"/>
                      <a:gd name="T52" fmla="*/ 189 w 1164"/>
                      <a:gd name="T53" fmla="*/ 153 h 871"/>
                      <a:gd name="T54" fmla="*/ 238 w 1164"/>
                      <a:gd name="T55" fmla="*/ 82 h 871"/>
                      <a:gd name="T56" fmla="*/ 307 w 1164"/>
                      <a:gd name="T57" fmla="*/ 0 h 871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1164"/>
                      <a:gd name="T88" fmla="*/ 0 h 871"/>
                      <a:gd name="T89" fmla="*/ 1164 w 1164"/>
                      <a:gd name="T90" fmla="*/ 871 h 871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1164" h="871">
                        <a:moveTo>
                          <a:pt x="307" y="0"/>
                        </a:moveTo>
                        <a:lnTo>
                          <a:pt x="386" y="87"/>
                        </a:lnTo>
                        <a:lnTo>
                          <a:pt x="443" y="153"/>
                        </a:lnTo>
                        <a:lnTo>
                          <a:pt x="507" y="219"/>
                        </a:lnTo>
                        <a:lnTo>
                          <a:pt x="581" y="275"/>
                        </a:lnTo>
                        <a:lnTo>
                          <a:pt x="640" y="307"/>
                        </a:lnTo>
                        <a:lnTo>
                          <a:pt x="687" y="329"/>
                        </a:lnTo>
                        <a:lnTo>
                          <a:pt x="740" y="351"/>
                        </a:lnTo>
                        <a:lnTo>
                          <a:pt x="767" y="359"/>
                        </a:lnTo>
                        <a:lnTo>
                          <a:pt x="825" y="375"/>
                        </a:lnTo>
                        <a:lnTo>
                          <a:pt x="888" y="385"/>
                        </a:lnTo>
                        <a:lnTo>
                          <a:pt x="937" y="388"/>
                        </a:lnTo>
                        <a:lnTo>
                          <a:pt x="995" y="388"/>
                        </a:lnTo>
                        <a:lnTo>
                          <a:pt x="1073" y="380"/>
                        </a:lnTo>
                        <a:lnTo>
                          <a:pt x="1163" y="373"/>
                        </a:lnTo>
                        <a:lnTo>
                          <a:pt x="1089" y="870"/>
                        </a:lnTo>
                        <a:lnTo>
                          <a:pt x="399" y="870"/>
                        </a:lnTo>
                        <a:lnTo>
                          <a:pt x="0" y="870"/>
                        </a:lnTo>
                        <a:lnTo>
                          <a:pt x="35" y="748"/>
                        </a:lnTo>
                        <a:lnTo>
                          <a:pt x="62" y="608"/>
                        </a:lnTo>
                        <a:lnTo>
                          <a:pt x="83" y="530"/>
                        </a:lnTo>
                        <a:lnTo>
                          <a:pt x="88" y="451"/>
                        </a:lnTo>
                        <a:lnTo>
                          <a:pt x="93" y="388"/>
                        </a:lnTo>
                        <a:lnTo>
                          <a:pt x="105" y="327"/>
                        </a:lnTo>
                        <a:lnTo>
                          <a:pt x="125" y="267"/>
                        </a:lnTo>
                        <a:lnTo>
                          <a:pt x="154" y="219"/>
                        </a:lnTo>
                        <a:lnTo>
                          <a:pt x="189" y="153"/>
                        </a:lnTo>
                        <a:lnTo>
                          <a:pt x="238" y="82"/>
                        </a:lnTo>
                        <a:lnTo>
                          <a:pt x="307" y="0"/>
                        </a:lnTo>
                      </a:path>
                    </a:pathLst>
                  </a:custGeom>
                  <a:solidFill>
                    <a:srgbClr val="80808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4256" name="Freeform 88"/>
                  <p:cNvSpPr>
                    <a:spLocks noChangeAspect="1"/>
                  </p:cNvSpPr>
                  <p:nvPr/>
                </p:nvSpPr>
                <p:spPr bwMode="auto">
                  <a:xfrm>
                    <a:off x="1370" y="3780"/>
                    <a:ext cx="762" cy="510"/>
                  </a:xfrm>
                  <a:custGeom>
                    <a:avLst/>
                    <a:gdLst>
                      <a:gd name="T0" fmla="*/ 367 w 762"/>
                      <a:gd name="T1" fmla="*/ 0 h 510"/>
                      <a:gd name="T2" fmla="*/ 424 w 762"/>
                      <a:gd name="T3" fmla="*/ 16 h 510"/>
                      <a:gd name="T4" fmla="*/ 488 w 762"/>
                      <a:gd name="T5" fmla="*/ 26 h 510"/>
                      <a:gd name="T6" fmla="*/ 537 w 762"/>
                      <a:gd name="T7" fmla="*/ 29 h 510"/>
                      <a:gd name="T8" fmla="*/ 593 w 762"/>
                      <a:gd name="T9" fmla="*/ 29 h 510"/>
                      <a:gd name="T10" fmla="*/ 671 w 762"/>
                      <a:gd name="T11" fmla="*/ 21 h 510"/>
                      <a:gd name="T12" fmla="*/ 761 w 762"/>
                      <a:gd name="T13" fmla="*/ 14 h 510"/>
                      <a:gd name="T14" fmla="*/ 687 w 762"/>
                      <a:gd name="T15" fmla="*/ 509 h 510"/>
                      <a:gd name="T16" fmla="*/ 0 w 762"/>
                      <a:gd name="T17" fmla="*/ 509 h 510"/>
                      <a:gd name="T18" fmla="*/ 367 w 762"/>
                      <a:gd name="T19" fmla="*/ 0 h 51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62"/>
                      <a:gd name="T31" fmla="*/ 0 h 510"/>
                      <a:gd name="T32" fmla="*/ 762 w 762"/>
                      <a:gd name="T33" fmla="*/ 510 h 51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62" h="510">
                        <a:moveTo>
                          <a:pt x="367" y="0"/>
                        </a:moveTo>
                        <a:lnTo>
                          <a:pt x="424" y="16"/>
                        </a:lnTo>
                        <a:lnTo>
                          <a:pt x="488" y="26"/>
                        </a:lnTo>
                        <a:lnTo>
                          <a:pt x="537" y="29"/>
                        </a:lnTo>
                        <a:lnTo>
                          <a:pt x="593" y="29"/>
                        </a:lnTo>
                        <a:lnTo>
                          <a:pt x="671" y="21"/>
                        </a:lnTo>
                        <a:lnTo>
                          <a:pt x="761" y="14"/>
                        </a:lnTo>
                        <a:lnTo>
                          <a:pt x="687" y="509"/>
                        </a:lnTo>
                        <a:lnTo>
                          <a:pt x="0" y="509"/>
                        </a:lnTo>
                        <a:lnTo>
                          <a:pt x="367" y="0"/>
                        </a:lnTo>
                      </a:path>
                    </a:pathLst>
                  </a:custGeom>
                  <a:solidFill>
                    <a:srgbClr val="A0A0A0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64254" name="Freeform 89"/>
                <p:cNvSpPr>
                  <a:spLocks noChangeAspect="1"/>
                </p:cNvSpPr>
                <p:nvPr/>
              </p:nvSpPr>
              <p:spPr bwMode="auto">
                <a:xfrm>
                  <a:off x="971" y="3418"/>
                  <a:ext cx="1164" cy="873"/>
                </a:xfrm>
                <a:custGeom>
                  <a:avLst/>
                  <a:gdLst>
                    <a:gd name="T0" fmla="*/ 307 w 1164"/>
                    <a:gd name="T1" fmla="*/ 0 h 873"/>
                    <a:gd name="T2" fmla="*/ 386 w 1164"/>
                    <a:gd name="T3" fmla="*/ 89 h 873"/>
                    <a:gd name="T4" fmla="*/ 443 w 1164"/>
                    <a:gd name="T5" fmla="*/ 155 h 873"/>
                    <a:gd name="T6" fmla="*/ 507 w 1164"/>
                    <a:gd name="T7" fmla="*/ 221 h 873"/>
                    <a:gd name="T8" fmla="*/ 581 w 1164"/>
                    <a:gd name="T9" fmla="*/ 277 h 873"/>
                    <a:gd name="T10" fmla="*/ 640 w 1164"/>
                    <a:gd name="T11" fmla="*/ 309 h 873"/>
                    <a:gd name="T12" fmla="*/ 687 w 1164"/>
                    <a:gd name="T13" fmla="*/ 330 h 873"/>
                    <a:gd name="T14" fmla="*/ 740 w 1164"/>
                    <a:gd name="T15" fmla="*/ 351 h 873"/>
                    <a:gd name="T16" fmla="*/ 767 w 1164"/>
                    <a:gd name="T17" fmla="*/ 361 h 873"/>
                    <a:gd name="T18" fmla="*/ 825 w 1164"/>
                    <a:gd name="T19" fmla="*/ 378 h 873"/>
                    <a:gd name="T20" fmla="*/ 888 w 1164"/>
                    <a:gd name="T21" fmla="*/ 388 h 873"/>
                    <a:gd name="T22" fmla="*/ 937 w 1164"/>
                    <a:gd name="T23" fmla="*/ 391 h 873"/>
                    <a:gd name="T24" fmla="*/ 995 w 1164"/>
                    <a:gd name="T25" fmla="*/ 391 h 873"/>
                    <a:gd name="T26" fmla="*/ 1073 w 1164"/>
                    <a:gd name="T27" fmla="*/ 383 h 873"/>
                    <a:gd name="T28" fmla="*/ 1163 w 1164"/>
                    <a:gd name="T29" fmla="*/ 374 h 873"/>
                    <a:gd name="T30" fmla="*/ 1089 w 1164"/>
                    <a:gd name="T31" fmla="*/ 872 h 873"/>
                    <a:gd name="T32" fmla="*/ 399 w 1164"/>
                    <a:gd name="T33" fmla="*/ 872 h 873"/>
                    <a:gd name="T34" fmla="*/ 0 w 1164"/>
                    <a:gd name="T35" fmla="*/ 872 h 873"/>
                    <a:gd name="T36" fmla="*/ 35 w 1164"/>
                    <a:gd name="T37" fmla="*/ 750 h 873"/>
                    <a:gd name="T38" fmla="*/ 62 w 1164"/>
                    <a:gd name="T39" fmla="*/ 608 h 873"/>
                    <a:gd name="T40" fmla="*/ 83 w 1164"/>
                    <a:gd name="T41" fmla="*/ 530 h 873"/>
                    <a:gd name="T42" fmla="*/ 88 w 1164"/>
                    <a:gd name="T43" fmla="*/ 454 h 873"/>
                    <a:gd name="T44" fmla="*/ 93 w 1164"/>
                    <a:gd name="T45" fmla="*/ 391 h 873"/>
                    <a:gd name="T46" fmla="*/ 105 w 1164"/>
                    <a:gd name="T47" fmla="*/ 329 h 873"/>
                    <a:gd name="T48" fmla="*/ 125 w 1164"/>
                    <a:gd name="T49" fmla="*/ 268 h 873"/>
                    <a:gd name="T50" fmla="*/ 154 w 1164"/>
                    <a:gd name="T51" fmla="*/ 221 h 873"/>
                    <a:gd name="T52" fmla="*/ 189 w 1164"/>
                    <a:gd name="T53" fmla="*/ 155 h 873"/>
                    <a:gd name="T54" fmla="*/ 238 w 1164"/>
                    <a:gd name="T55" fmla="*/ 84 h 873"/>
                    <a:gd name="T56" fmla="*/ 307 w 1164"/>
                    <a:gd name="T57" fmla="*/ 0 h 87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164"/>
                    <a:gd name="T88" fmla="*/ 0 h 873"/>
                    <a:gd name="T89" fmla="*/ 1164 w 1164"/>
                    <a:gd name="T90" fmla="*/ 873 h 87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164" h="873">
                      <a:moveTo>
                        <a:pt x="307" y="0"/>
                      </a:moveTo>
                      <a:lnTo>
                        <a:pt x="386" y="89"/>
                      </a:lnTo>
                      <a:lnTo>
                        <a:pt x="443" y="155"/>
                      </a:lnTo>
                      <a:lnTo>
                        <a:pt x="507" y="221"/>
                      </a:lnTo>
                      <a:lnTo>
                        <a:pt x="581" y="277"/>
                      </a:lnTo>
                      <a:lnTo>
                        <a:pt x="640" y="309"/>
                      </a:lnTo>
                      <a:lnTo>
                        <a:pt x="687" y="330"/>
                      </a:lnTo>
                      <a:lnTo>
                        <a:pt x="740" y="351"/>
                      </a:lnTo>
                      <a:lnTo>
                        <a:pt x="767" y="361"/>
                      </a:lnTo>
                      <a:lnTo>
                        <a:pt x="825" y="378"/>
                      </a:lnTo>
                      <a:lnTo>
                        <a:pt x="888" y="388"/>
                      </a:lnTo>
                      <a:lnTo>
                        <a:pt x="937" y="391"/>
                      </a:lnTo>
                      <a:lnTo>
                        <a:pt x="995" y="391"/>
                      </a:lnTo>
                      <a:lnTo>
                        <a:pt x="1073" y="383"/>
                      </a:lnTo>
                      <a:lnTo>
                        <a:pt x="1163" y="374"/>
                      </a:lnTo>
                      <a:lnTo>
                        <a:pt x="1089" y="872"/>
                      </a:lnTo>
                      <a:lnTo>
                        <a:pt x="399" y="872"/>
                      </a:lnTo>
                      <a:lnTo>
                        <a:pt x="0" y="872"/>
                      </a:lnTo>
                      <a:lnTo>
                        <a:pt x="35" y="750"/>
                      </a:lnTo>
                      <a:lnTo>
                        <a:pt x="62" y="608"/>
                      </a:lnTo>
                      <a:lnTo>
                        <a:pt x="83" y="530"/>
                      </a:lnTo>
                      <a:lnTo>
                        <a:pt x="88" y="454"/>
                      </a:lnTo>
                      <a:lnTo>
                        <a:pt x="93" y="391"/>
                      </a:lnTo>
                      <a:lnTo>
                        <a:pt x="105" y="329"/>
                      </a:lnTo>
                      <a:lnTo>
                        <a:pt x="125" y="268"/>
                      </a:lnTo>
                      <a:lnTo>
                        <a:pt x="154" y="221"/>
                      </a:lnTo>
                      <a:lnTo>
                        <a:pt x="189" y="155"/>
                      </a:lnTo>
                      <a:lnTo>
                        <a:pt x="238" y="84"/>
                      </a:lnTo>
                      <a:lnTo>
                        <a:pt x="307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264200" name="Group 90"/>
            <p:cNvGrpSpPr>
              <a:grpSpLocks noChangeAspect="1"/>
            </p:cNvGrpSpPr>
            <p:nvPr/>
          </p:nvGrpSpPr>
          <p:grpSpPr bwMode="auto">
            <a:xfrm>
              <a:off x="2150" y="2215"/>
              <a:ext cx="2049" cy="2078"/>
              <a:chOff x="2150" y="2215"/>
              <a:chExt cx="2049" cy="2078"/>
            </a:xfrm>
          </p:grpSpPr>
          <p:grpSp>
            <p:nvGrpSpPr>
              <p:cNvPr id="264207" name="Group 91"/>
              <p:cNvGrpSpPr>
                <a:grpSpLocks noChangeAspect="1"/>
              </p:cNvGrpSpPr>
              <p:nvPr/>
            </p:nvGrpSpPr>
            <p:grpSpPr bwMode="auto">
              <a:xfrm>
                <a:off x="2150" y="3033"/>
                <a:ext cx="1934" cy="1260"/>
                <a:chOff x="2150" y="3033"/>
                <a:chExt cx="1934" cy="1260"/>
              </a:xfrm>
            </p:grpSpPr>
            <p:sp>
              <p:nvSpPr>
                <p:cNvPr id="264234" name="Freeform 92"/>
                <p:cNvSpPr>
                  <a:spLocks noChangeAspect="1"/>
                </p:cNvSpPr>
                <p:nvPr/>
              </p:nvSpPr>
              <p:spPr bwMode="auto">
                <a:xfrm>
                  <a:off x="2150" y="3033"/>
                  <a:ext cx="1934" cy="1260"/>
                </a:xfrm>
                <a:custGeom>
                  <a:avLst/>
                  <a:gdLst>
                    <a:gd name="T0" fmla="*/ 160 w 1934"/>
                    <a:gd name="T1" fmla="*/ 1259 h 1260"/>
                    <a:gd name="T2" fmla="*/ 1871 w 1934"/>
                    <a:gd name="T3" fmla="*/ 1259 h 1260"/>
                    <a:gd name="T4" fmla="*/ 1871 w 1934"/>
                    <a:gd name="T5" fmla="*/ 1076 h 1260"/>
                    <a:gd name="T6" fmla="*/ 1902 w 1934"/>
                    <a:gd name="T7" fmla="*/ 991 h 1260"/>
                    <a:gd name="T8" fmla="*/ 1933 w 1934"/>
                    <a:gd name="T9" fmla="*/ 900 h 1260"/>
                    <a:gd name="T10" fmla="*/ 1933 w 1934"/>
                    <a:gd name="T11" fmla="*/ 807 h 1260"/>
                    <a:gd name="T12" fmla="*/ 1925 w 1934"/>
                    <a:gd name="T13" fmla="*/ 669 h 1260"/>
                    <a:gd name="T14" fmla="*/ 1902 w 1934"/>
                    <a:gd name="T15" fmla="*/ 551 h 1260"/>
                    <a:gd name="T16" fmla="*/ 1893 w 1934"/>
                    <a:gd name="T17" fmla="*/ 519 h 1260"/>
                    <a:gd name="T18" fmla="*/ 1823 w 1934"/>
                    <a:gd name="T19" fmla="*/ 440 h 1260"/>
                    <a:gd name="T20" fmla="*/ 1743 w 1934"/>
                    <a:gd name="T21" fmla="*/ 361 h 1260"/>
                    <a:gd name="T22" fmla="*/ 1664 w 1934"/>
                    <a:gd name="T23" fmla="*/ 263 h 1260"/>
                    <a:gd name="T24" fmla="*/ 1607 w 1934"/>
                    <a:gd name="T25" fmla="*/ 191 h 1260"/>
                    <a:gd name="T26" fmla="*/ 1615 w 1934"/>
                    <a:gd name="T27" fmla="*/ 140 h 1260"/>
                    <a:gd name="T28" fmla="*/ 1607 w 1934"/>
                    <a:gd name="T29" fmla="*/ 112 h 1260"/>
                    <a:gd name="T30" fmla="*/ 1599 w 1934"/>
                    <a:gd name="T31" fmla="*/ 79 h 1260"/>
                    <a:gd name="T32" fmla="*/ 1567 w 1934"/>
                    <a:gd name="T33" fmla="*/ 50 h 1260"/>
                    <a:gd name="T34" fmla="*/ 1544 w 1934"/>
                    <a:gd name="T35" fmla="*/ 27 h 1260"/>
                    <a:gd name="T36" fmla="*/ 1455 w 1934"/>
                    <a:gd name="T37" fmla="*/ 0 h 1260"/>
                    <a:gd name="T38" fmla="*/ 1392 w 1934"/>
                    <a:gd name="T39" fmla="*/ 0 h 1260"/>
                    <a:gd name="T40" fmla="*/ 1273 w 1934"/>
                    <a:gd name="T41" fmla="*/ 19 h 1260"/>
                    <a:gd name="T42" fmla="*/ 1217 w 1934"/>
                    <a:gd name="T43" fmla="*/ 52 h 1260"/>
                    <a:gd name="T44" fmla="*/ 1171 w 1934"/>
                    <a:gd name="T45" fmla="*/ 97 h 1260"/>
                    <a:gd name="T46" fmla="*/ 1139 w 1934"/>
                    <a:gd name="T47" fmla="*/ 123 h 1260"/>
                    <a:gd name="T48" fmla="*/ 1122 w 1934"/>
                    <a:gd name="T49" fmla="*/ 140 h 1260"/>
                    <a:gd name="T50" fmla="*/ 1091 w 1934"/>
                    <a:gd name="T51" fmla="*/ 151 h 1260"/>
                    <a:gd name="T52" fmla="*/ 1028 w 1934"/>
                    <a:gd name="T53" fmla="*/ 151 h 1260"/>
                    <a:gd name="T54" fmla="*/ 985 w 1934"/>
                    <a:gd name="T55" fmla="*/ 150 h 1260"/>
                    <a:gd name="T56" fmla="*/ 952 w 1934"/>
                    <a:gd name="T57" fmla="*/ 167 h 1260"/>
                    <a:gd name="T58" fmla="*/ 923 w 1934"/>
                    <a:gd name="T59" fmla="*/ 191 h 1260"/>
                    <a:gd name="T60" fmla="*/ 899 w 1934"/>
                    <a:gd name="T61" fmla="*/ 244 h 1260"/>
                    <a:gd name="T62" fmla="*/ 868 w 1934"/>
                    <a:gd name="T63" fmla="*/ 290 h 1260"/>
                    <a:gd name="T64" fmla="*/ 809 w 1934"/>
                    <a:gd name="T65" fmla="*/ 355 h 1260"/>
                    <a:gd name="T66" fmla="*/ 772 w 1934"/>
                    <a:gd name="T67" fmla="*/ 397 h 1260"/>
                    <a:gd name="T68" fmla="*/ 751 w 1934"/>
                    <a:gd name="T69" fmla="*/ 455 h 1260"/>
                    <a:gd name="T70" fmla="*/ 719 w 1934"/>
                    <a:gd name="T71" fmla="*/ 529 h 1260"/>
                    <a:gd name="T72" fmla="*/ 682 w 1934"/>
                    <a:gd name="T73" fmla="*/ 586 h 1260"/>
                    <a:gd name="T74" fmla="*/ 614 w 1934"/>
                    <a:gd name="T75" fmla="*/ 650 h 1260"/>
                    <a:gd name="T76" fmla="*/ 586 w 1934"/>
                    <a:gd name="T77" fmla="*/ 683 h 1260"/>
                    <a:gd name="T78" fmla="*/ 565 w 1934"/>
                    <a:gd name="T79" fmla="*/ 722 h 1260"/>
                    <a:gd name="T80" fmla="*/ 544 w 1934"/>
                    <a:gd name="T81" fmla="*/ 762 h 1260"/>
                    <a:gd name="T82" fmla="*/ 534 w 1934"/>
                    <a:gd name="T83" fmla="*/ 807 h 1260"/>
                    <a:gd name="T84" fmla="*/ 503 w 1934"/>
                    <a:gd name="T85" fmla="*/ 893 h 1260"/>
                    <a:gd name="T86" fmla="*/ 479 w 1934"/>
                    <a:gd name="T87" fmla="*/ 946 h 1260"/>
                    <a:gd name="T88" fmla="*/ 417 w 1934"/>
                    <a:gd name="T89" fmla="*/ 970 h 1260"/>
                    <a:gd name="T90" fmla="*/ 343 w 1934"/>
                    <a:gd name="T91" fmla="*/ 997 h 1260"/>
                    <a:gd name="T92" fmla="*/ 264 w 1934"/>
                    <a:gd name="T93" fmla="*/ 1029 h 1260"/>
                    <a:gd name="T94" fmla="*/ 207 w 1934"/>
                    <a:gd name="T95" fmla="*/ 1063 h 1260"/>
                    <a:gd name="T96" fmla="*/ 132 w 1934"/>
                    <a:gd name="T97" fmla="*/ 1102 h 1260"/>
                    <a:gd name="T98" fmla="*/ 80 w 1934"/>
                    <a:gd name="T99" fmla="*/ 1135 h 1260"/>
                    <a:gd name="T100" fmla="*/ 17 w 1934"/>
                    <a:gd name="T101" fmla="*/ 1213 h 1260"/>
                    <a:gd name="T102" fmla="*/ 0 w 1934"/>
                    <a:gd name="T103" fmla="*/ 1259 h 1260"/>
                    <a:gd name="T104" fmla="*/ 160 w 1934"/>
                    <a:gd name="T105" fmla="*/ 1259 h 1260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934"/>
                    <a:gd name="T160" fmla="*/ 0 h 1260"/>
                    <a:gd name="T161" fmla="*/ 1934 w 1934"/>
                    <a:gd name="T162" fmla="*/ 1260 h 1260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934" h="1260">
                      <a:moveTo>
                        <a:pt x="160" y="1259"/>
                      </a:moveTo>
                      <a:lnTo>
                        <a:pt x="1871" y="1259"/>
                      </a:lnTo>
                      <a:lnTo>
                        <a:pt x="1871" y="1076"/>
                      </a:lnTo>
                      <a:lnTo>
                        <a:pt x="1902" y="991"/>
                      </a:lnTo>
                      <a:lnTo>
                        <a:pt x="1933" y="900"/>
                      </a:lnTo>
                      <a:lnTo>
                        <a:pt x="1933" y="807"/>
                      </a:lnTo>
                      <a:lnTo>
                        <a:pt x="1925" y="669"/>
                      </a:lnTo>
                      <a:lnTo>
                        <a:pt x="1902" y="551"/>
                      </a:lnTo>
                      <a:lnTo>
                        <a:pt x="1893" y="519"/>
                      </a:lnTo>
                      <a:lnTo>
                        <a:pt x="1823" y="440"/>
                      </a:lnTo>
                      <a:lnTo>
                        <a:pt x="1743" y="361"/>
                      </a:lnTo>
                      <a:lnTo>
                        <a:pt x="1664" y="263"/>
                      </a:lnTo>
                      <a:lnTo>
                        <a:pt x="1607" y="191"/>
                      </a:lnTo>
                      <a:lnTo>
                        <a:pt x="1615" y="140"/>
                      </a:lnTo>
                      <a:lnTo>
                        <a:pt x="1607" y="112"/>
                      </a:lnTo>
                      <a:lnTo>
                        <a:pt x="1599" y="79"/>
                      </a:lnTo>
                      <a:lnTo>
                        <a:pt x="1567" y="50"/>
                      </a:lnTo>
                      <a:lnTo>
                        <a:pt x="1544" y="27"/>
                      </a:lnTo>
                      <a:lnTo>
                        <a:pt x="1455" y="0"/>
                      </a:lnTo>
                      <a:lnTo>
                        <a:pt x="1392" y="0"/>
                      </a:lnTo>
                      <a:lnTo>
                        <a:pt x="1273" y="19"/>
                      </a:lnTo>
                      <a:lnTo>
                        <a:pt x="1217" y="52"/>
                      </a:lnTo>
                      <a:lnTo>
                        <a:pt x="1171" y="97"/>
                      </a:lnTo>
                      <a:lnTo>
                        <a:pt x="1139" y="123"/>
                      </a:lnTo>
                      <a:lnTo>
                        <a:pt x="1122" y="140"/>
                      </a:lnTo>
                      <a:lnTo>
                        <a:pt x="1091" y="151"/>
                      </a:lnTo>
                      <a:lnTo>
                        <a:pt x="1028" y="151"/>
                      </a:lnTo>
                      <a:lnTo>
                        <a:pt x="985" y="150"/>
                      </a:lnTo>
                      <a:lnTo>
                        <a:pt x="952" y="167"/>
                      </a:lnTo>
                      <a:lnTo>
                        <a:pt x="923" y="191"/>
                      </a:lnTo>
                      <a:lnTo>
                        <a:pt x="899" y="244"/>
                      </a:lnTo>
                      <a:lnTo>
                        <a:pt x="868" y="290"/>
                      </a:lnTo>
                      <a:lnTo>
                        <a:pt x="809" y="355"/>
                      </a:lnTo>
                      <a:lnTo>
                        <a:pt x="772" y="397"/>
                      </a:lnTo>
                      <a:lnTo>
                        <a:pt x="751" y="455"/>
                      </a:lnTo>
                      <a:lnTo>
                        <a:pt x="719" y="529"/>
                      </a:lnTo>
                      <a:lnTo>
                        <a:pt x="682" y="586"/>
                      </a:lnTo>
                      <a:lnTo>
                        <a:pt x="614" y="650"/>
                      </a:lnTo>
                      <a:lnTo>
                        <a:pt x="586" y="683"/>
                      </a:lnTo>
                      <a:lnTo>
                        <a:pt x="565" y="722"/>
                      </a:lnTo>
                      <a:lnTo>
                        <a:pt x="544" y="762"/>
                      </a:lnTo>
                      <a:lnTo>
                        <a:pt x="534" y="807"/>
                      </a:lnTo>
                      <a:lnTo>
                        <a:pt x="503" y="893"/>
                      </a:lnTo>
                      <a:lnTo>
                        <a:pt x="479" y="946"/>
                      </a:lnTo>
                      <a:lnTo>
                        <a:pt x="417" y="970"/>
                      </a:lnTo>
                      <a:lnTo>
                        <a:pt x="343" y="997"/>
                      </a:lnTo>
                      <a:lnTo>
                        <a:pt x="264" y="1029"/>
                      </a:lnTo>
                      <a:lnTo>
                        <a:pt x="207" y="1063"/>
                      </a:lnTo>
                      <a:lnTo>
                        <a:pt x="132" y="1102"/>
                      </a:lnTo>
                      <a:lnTo>
                        <a:pt x="80" y="1135"/>
                      </a:lnTo>
                      <a:lnTo>
                        <a:pt x="17" y="1213"/>
                      </a:lnTo>
                      <a:lnTo>
                        <a:pt x="0" y="1259"/>
                      </a:lnTo>
                      <a:lnTo>
                        <a:pt x="160" y="1259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4235" name="Freeform 93"/>
                <p:cNvSpPr>
                  <a:spLocks noChangeAspect="1"/>
                </p:cNvSpPr>
                <p:nvPr/>
              </p:nvSpPr>
              <p:spPr bwMode="auto">
                <a:xfrm>
                  <a:off x="2850" y="3285"/>
                  <a:ext cx="591" cy="1007"/>
                </a:xfrm>
                <a:custGeom>
                  <a:avLst/>
                  <a:gdLst>
                    <a:gd name="T0" fmla="*/ 474 w 591"/>
                    <a:gd name="T1" fmla="*/ 0 h 1007"/>
                    <a:gd name="T2" fmla="*/ 383 w 591"/>
                    <a:gd name="T3" fmla="*/ 27 h 1007"/>
                    <a:gd name="T4" fmla="*/ 354 w 591"/>
                    <a:gd name="T5" fmla="*/ 47 h 1007"/>
                    <a:gd name="T6" fmla="*/ 347 w 591"/>
                    <a:gd name="T7" fmla="*/ 77 h 1007"/>
                    <a:gd name="T8" fmla="*/ 352 w 591"/>
                    <a:gd name="T9" fmla="*/ 133 h 1007"/>
                    <a:gd name="T10" fmla="*/ 338 w 591"/>
                    <a:gd name="T11" fmla="*/ 158 h 1007"/>
                    <a:gd name="T12" fmla="*/ 282 w 591"/>
                    <a:gd name="T13" fmla="*/ 197 h 1007"/>
                    <a:gd name="T14" fmla="*/ 229 w 591"/>
                    <a:gd name="T15" fmla="*/ 268 h 1007"/>
                    <a:gd name="T16" fmla="*/ 168 w 591"/>
                    <a:gd name="T17" fmla="*/ 348 h 1007"/>
                    <a:gd name="T18" fmla="*/ 127 w 591"/>
                    <a:gd name="T19" fmla="*/ 454 h 1007"/>
                    <a:gd name="T20" fmla="*/ 84 w 591"/>
                    <a:gd name="T21" fmla="*/ 522 h 1007"/>
                    <a:gd name="T22" fmla="*/ 44 w 591"/>
                    <a:gd name="T23" fmla="*/ 574 h 1007"/>
                    <a:gd name="T24" fmla="*/ 16 w 591"/>
                    <a:gd name="T25" fmla="*/ 640 h 1007"/>
                    <a:gd name="T26" fmla="*/ 0 w 591"/>
                    <a:gd name="T27" fmla="*/ 702 h 1007"/>
                    <a:gd name="T28" fmla="*/ 4 w 591"/>
                    <a:gd name="T29" fmla="*/ 773 h 1007"/>
                    <a:gd name="T30" fmla="*/ 23 w 591"/>
                    <a:gd name="T31" fmla="*/ 855 h 1007"/>
                    <a:gd name="T32" fmla="*/ 44 w 591"/>
                    <a:gd name="T33" fmla="*/ 918 h 1007"/>
                    <a:gd name="T34" fmla="*/ 56 w 591"/>
                    <a:gd name="T35" fmla="*/ 1006 h 1007"/>
                    <a:gd name="T36" fmla="*/ 258 w 591"/>
                    <a:gd name="T37" fmla="*/ 1006 h 1007"/>
                    <a:gd name="T38" fmla="*/ 258 w 591"/>
                    <a:gd name="T39" fmla="*/ 874 h 1007"/>
                    <a:gd name="T40" fmla="*/ 276 w 591"/>
                    <a:gd name="T41" fmla="*/ 715 h 1007"/>
                    <a:gd name="T42" fmla="*/ 288 w 591"/>
                    <a:gd name="T43" fmla="*/ 563 h 1007"/>
                    <a:gd name="T44" fmla="*/ 303 w 591"/>
                    <a:gd name="T45" fmla="*/ 446 h 1007"/>
                    <a:gd name="T46" fmla="*/ 335 w 591"/>
                    <a:gd name="T47" fmla="*/ 344 h 1007"/>
                    <a:gd name="T48" fmla="*/ 378 w 591"/>
                    <a:gd name="T49" fmla="*/ 249 h 1007"/>
                    <a:gd name="T50" fmla="*/ 399 w 591"/>
                    <a:gd name="T51" fmla="*/ 203 h 1007"/>
                    <a:gd name="T52" fmla="*/ 427 w 591"/>
                    <a:gd name="T53" fmla="*/ 177 h 1007"/>
                    <a:gd name="T54" fmla="*/ 471 w 591"/>
                    <a:gd name="T55" fmla="*/ 175 h 1007"/>
                    <a:gd name="T56" fmla="*/ 510 w 591"/>
                    <a:gd name="T57" fmla="*/ 164 h 1007"/>
                    <a:gd name="T58" fmla="*/ 569 w 591"/>
                    <a:gd name="T59" fmla="*/ 133 h 1007"/>
                    <a:gd name="T60" fmla="*/ 590 w 591"/>
                    <a:gd name="T61" fmla="*/ 90 h 1007"/>
                    <a:gd name="T62" fmla="*/ 550 w 591"/>
                    <a:gd name="T63" fmla="*/ 31 h 1007"/>
                    <a:gd name="T64" fmla="*/ 474 w 591"/>
                    <a:gd name="T65" fmla="*/ 0 h 100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91"/>
                    <a:gd name="T100" fmla="*/ 0 h 1007"/>
                    <a:gd name="T101" fmla="*/ 591 w 591"/>
                    <a:gd name="T102" fmla="*/ 1007 h 100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91" h="1007">
                      <a:moveTo>
                        <a:pt x="474" y="0"/>
                      </a:moveTo>
                      <a:lnTo>
                        <a:pt x="383" y="27"/>
                      </a:lnTo>
                      <a:lnTo>
                        <a:pt x="354" y="47"/>
                      </a:lnTo>
                      <a:lnTo>
                        <a:pt x="347" y="77"/>
                      </a:lnTo>
                      <a:lnTo>
                        <a:pt x="352" y="133"/>
                      </a:lnTo>
                      <a:lnTo>
                        <a:pt x="338" y="158"/>
                      </a:lnTo>
                      <a:lnTo>
                        <a:pt x="282" y="197"/>
                      </a:lnTo>
                      <a:lnTo>
                        <a:pt x="229" y="268"/>
                      </a:lnTo>
                      <a:lnTo>
                        <a:pt x="168" y="348"/>
                      </a:lnTo>
                      <a:lnTo>
                        <a:pt x="127" y="454"/>
                      </a:lnTo>
                      <a:lnTo>
                        <a:pt x="84" y="522"/>
                      </a:lnTo>
                      <a:lnTo>
                        <a:pt x="44" y="574"/>
                      </a:lnTo>
                      <a:lnTo>
                        <a:pt x="16" y="640"/>
                      </a:lnTo>
                      <a:lnTo>
                        <a:pt x="0" y="702"/>
                      </a:lnTo>
                      <a:lnTo>
                        <a:pt x="4" y="773"/>
                      </a:lnTo>
                      <a:lnTo>
                        <a:pt x="23" y="855"/>
                      </a:lnTo>
                      <a:lnTo>
                        <a:pt x="44" y="918"/>
                      </a:lnTo>
                      <a:lnTo>
                        <a:pt x="56" y="1006"/>
                      </a:lnTo>
                      <a:lnTo>
                        <a:pt x="258" y="1006"/>
                      </a:lnTo>
                      <a:lnTo>
                        <a:pt x="258" y="874"/>
                      </a:lnTo>
                      <a:lnTo>
                        <a:pt x="276" y="715"/>
                      </a:lnTo>
                      <a:lnTo>
                        <a:pt x="288" y="563"/>
                      </a:lnTo>
                      <a:lnTo>
                        <a:pt x="303" y="446"/>
                      </a:lnTo>
                      <a:lnTo>
                        <a:pt x="335" y="344"/>
                      </a:lnTo>
                      <a:lnTo>
                        <a:pt x="378" y="249"/>
                      </a:lnTo>
                      <a:lnTo>
                        <a:pt x="399" y="203"/>
                      </a:lnTo>
                      <a:lnTo>
                        <a:pt x="427" y="177"/>
                      </a:lnTo>
                      <a:lnTo>
                        <a:pt x="471" y="175"/>
                      </a:lnTo>
                      <a:lnTo>
                        <a:pt x="510" y="164"/>
                      </a:lnTo>
                      <a:lnTo>
                        <a:pt x="569" y="133"/>
                      </a:lnTo>
                      <a:lnTo>
                        <a:pt x="590" y="90"/>
                      </a:lnTo>
                      <a:lnTo>
                        <a:pt x="550" y="31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rgbClr val="004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64236" name="Group 94"/>
                <p:cNvGrpSpPr>
                  <a:grpSpLocks noChangeAspect="1"/>
                </p:cNvGrpSpPr>
                <p:nvPr/>
              </p:nvGrpSpPr>
              <p:grpSpPr bwMode="auto">
                <a:xfrm>
                  <a:off x="3193" y="3083"/>
                  <a:ext cx="593" cy="1200"/>
                  <a:chOff x="3193" y="3083"/>
                  <a:chExt cx="593" cy="1200"/>
                </a:xfrm>
              </p:grpSpPr>
              <p:grpSp>
                <p:nvGrpSpPr>
                  <p:cNvPr id="264237" name="Group 9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193" y="3083"/>
                    <a:ext cx="549" cy="400"/>
                    <a:chOff x="3193" y="3083"/>
                    <a:chExt cx="549" cy="400"/>
                  </a:xfrm>
                </p:grpSpPr>
                <p:sp>
                  <p:nvSpPr>
                    <p:cNvPr id="264242" name="Freeform 9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321" y="3083"/>
                      <a:ext cx="386" cy="194"/>
                    </a:xfrm>
                    <a:custGeom>
                      <a:avLst/>
                      <a:gdLst>
                        <a:gd name="T0" fmla="*/ 385 w 386"/>
                        <a:gd name="T1" fmla="*/ 0 h 194"/>
                        <a:gd name="T2" fmla="*/ 373 w 386"/>
                        <a:gd name="T3" fmla="*/ 35 h 194"/>
                        <a:gd name="T4" fmla="*/ 340 w 386"/>
                        <a:gd name="T5" fmla="*/ 61 h 194"/>
                        <a:gd name="T6" fmla="*/ 277 w 386"/>
                        <a:gd name="T7" fmla="*/ 94 h 194"/>
                        <a:gd name="T8" fmla="*/ 194 w 386"/>
                        <a:gd name="T9" fmla="*/ 130 h 194"/>
                        <a:gd name="T10" fmla="*/ 70 w 386"/>
                        <a:gd name="T11" fmla="*/ 169 h 194"/>
                        <a:gd name="T12" fmla="*/ 0 w 386"/>
                        <a:gd name="T13" fmla="*/ 193 h 194"/>
                        <a:gd name="T14" fmla="*/ 39 w 386"/>
                        <a:gd name="T15" fmla="*/ 107 h 194"/>
                        <a:gd name="T16" fmla="*/ 55 w 386"/>
                        <a:gd name="T17" fmla="*/ 61 h 19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386"/>
                        <a:gd name="T28" fmla="*/ 0 h 194"/>
                        <a:gd name="T29" fmla="*/ 386 w 386"/>
                        <a:gd name="T30" fmla="*/ 194 h 19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386" h="194">
                          <a:moveTo>
                            <a:pt x="385" y="0"/>
                          </a:moveTo>
                          <a:lnTo>
                            <a:pt x="373" y="35"/>
                          </a:lnTo>
                          <a:lnTo>
                            <a:pt x="340" y="61"/>
                          </a:lnTo>
                          <a:lnTo>
                            <a:pt x="277" y="94"/>
                          </a:lnTo>
                          <a:lnTo>
                            <a:pt x="194" y="130"/>
                          </a:lnTo>
                          <a:lnTo>
                            <a:pt x="70" y="169"/>
                          </a:lnTo>
                          <a:lnTo>
                            <a:pt x="0" y="193"/>
                          </a:lnTo>
                          <a:lnTo>
                            <a:pt x="39" y="107"/>
                          </a:lnTo>
                          <a:lnTo>
                            <a:pt x="55" y="61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64243" name="Freeform 9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193" y="3184"/>
                      <a:ext cx="69" cy="119"/>
                    </a:xfrm>
                    <a:custGeom>
                      <a:avLst/>
                      <a:gdLst>
                        <a:gd name="T0" fmla="*/ 68 w 69"/>
                        <a:gd name="T1" fmla="*/ 0 h 119"/>
                        <a:gd name="T2" fmla="*/ 44 w 69"/>
                        <a:gd name="T3" fmla="*/ 29 h 119"/>
                        <a:gd name="T4" fmla="*/ 19 w 69"/>
                        <a:gd name="T5" fmla="*/ 74 h 119"/>
                        <a:gd name="T6" fmla="*/ 0 w 69"/>
                        <a:gd name="T7" fmla="*/ 118 h 119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69"/>
                        <a:gd name="T13" fmla="*/ 0 h 119"/>
                        <a:gd name="T14" fmla="*/ 69 w 69"/>
                        <a:gd name="T15" fmla="*/ 119 h 119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69" h="119">
                          <a:moveTo>
                            <a:pt x="68" y="0"/>
                          </a:moveTo>
                          <a:lnTo>
                            <a:pt x="44" y="29"/>
                          </a:lnTo>
                          <a:lnTo>
                            <a:pt x="19" y="74"/>
                          </a:lnTo>
                          <a:lnTo>
                            <a:pt x="0" y="118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64244" name="Freeform 9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416" y="3217"/>
                      <a:ext cx="326" cy="266"/>
                    </a:xfrm>
                    <a:custGeom>
                      <a:avLst/>
                      <a:gdLst>
                        <a:gd name="T0" fmla="*/ 0 w 326"/>
                        <a:gd name="T1" fmla="*/ 46 h 266"/>
                        <a:gd name="T2" fmla="*/ 43 w 326"/>
                        <a:gd name="T3" fmla="*/ 105 h 266"/>
                        <a:gd name="T4" fmla="*/ 50 w 326"/>
                        <a:gd name="T5" fmla="*/ 148 h 266"/>
                        <a:gd name="T6" fmla="*/ 50 w 326"/>
                        <a:gd name="T7" fmla="*/ 193 h 266"/>
                        <a:gd name="T8" fmla="*/ 50 w 326"/>
                        <a:gd name="T9" fmla="*/ 234 h 266"/>
                        <a:gd name="T10" fmla="*/ 50 w 326"/>
                        <a:gd name="T11" fmla="*/ 265 h 266"/>
                        <a:gd name="T12" fmla="*/ 86 w 326"/>
                        <a:gd name="T13" fmla="*/ 221 h 266"/>
                        <a:gd name="T14" fmla="*/ 146 w 326"/>
                        <a:gd name="T15" fmla="*/ 161 h 266"/>
                        <a:gd name="T16" fmla="*/ 205 w 326"/>
                        <a:gd name="T17" fmla="*/ 99 h 266"/>
                        <a:gd name="T18" fmla="*/ 259 w 326"/>
                        <a:gd name="T19" fmla="*/ 51 h 266"/>
                        <a:gd name="T20" fmla="*/ 325 w 326"/>
                        <a:gd name="T21" fmla="*/ 0 h 26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326"/>
                        <a:gd name="T34" fmla="*/ 0 h 266"/>
                        <a:gd name="T35" fmla="*/ 326 w 326"/>
                        <a:gd name="T36" fmla="*/ 266 h 26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326" h="266">
                          <a:moveTo>
                            <a:pt x="0" y="46"/>
                          </a:moveTo>
                          <a:lnTo>
                            <a:pt x="43" y="105"/>
                          </a:lnTo>
                          <a:lnTo>
                            <a:pt x="50" y="148"/>
                          </a:lnTo>
                          <a:lnTo>
                            <a:pt x="50" y="193"/>
                          </a:lnTo>
                          <a:lnTo>
                            <a:pt x="50" y="234"/>
                          </a:lnTo>
                          <a:lnTo>
                            <a:pt x="50" y="265"/>
                          </a:lnTo>
                          <a:lnTo>
                            <a:pt x="86" y="221"/>
                          </a:lnTo>
                          <a:lnTo>
                            <a:pt x="146" y="161"/>
                          </a:lnTo>
                          <a:lnTo>
                            <a:pt x="205" y="99"/>
                          </a:lnTo>
                          <a:lnTo>
                            <a:pt x="259" y="51"/>
                          </a:lnTo>
                          <a:lnTo>
                            <a:pt x="325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64238" name="Group 9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305" y="3528"/>
                    <a:ext cx="481" cy="755"/>
                    <a:chOff x="3305" y="3528"/>
                    <a:chExt cx="481" cy="755"/>
                  </a:xfrm>
                </p:grpSpPr>
                <p:sp>
                  <p:nvSpPr>
                    <p:cNvPr id="264239" name="Freeform 10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305" y="4102"/>
                      <a:ext cx="437" cy="181"/>
                    </a:xfrm>
                    <a:custGeom>
                      <a:avLst/>
                      <a:gdLst>
                        <a:gd name="T0" fmla="*/ 0 w 437"/>
                        <a:gd name="T1" fmla="*/ 180 h 181"/>
                        <a:gd name="T2" fmla="*/ 65 w 437"/>
                        <a:gd name="T3" fmla="*/ 161 h 181"/>
                        <a:gd name="T4" fmla="*/ 130 w 437"/>
                        <a:gd name="T5" fmla="*/ 130 h 181"/>
                        <a:gd name="T6" fmla="*/ 180 w 437"/>
                        <a:gd name="T7" fmla="*/ 95 h 181"/>
                        <a:gd name="T8" fmla="*/ 213 w 437"/>
                        <a:gd name="T9" fmla="*/ 57 h 181"/>
                        <a:gd name="T10" fmla="*/ 237 w 437"/>
                        <a:gd name="T11" fmla="*/ 20 h 181"/>
                        <a:gd name="T12" fmla="*/ 257 w 437"/>
                        <a:gd name="T13" fmla="*/ 9 h 181"/>
                        <a:gd name="T14" fmla="*/ 272 w 437"/>
                        <a:gd name="T15" fmla="*/ 2 h 181"/>
                        <a:gd name="T16" fmla="*/ 308 w 437"/>
                        <a:gd name="T17" fmla="*/ 0 h 181"/>
                        <a:gd name="T18" fmla="*/ 344 w 437"/>
                        <a:gd name="T19" fmla="*/ 0 h 181"/>
                        <a:gd name="T20" fmla="*/ 384 w 437"/>
                        <a:gd name="T21" fmla="*/ 6 h 181"/>
                        <a:gd name="T22" fmla="*/ 436 w 437"/>
                        <a:gd name="T23" fmla="*/ 22 h 18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437"/>
                        <a:gd name="T37" fmla="*/ 0 h 181"/>
                        <a:gd name="T38" fmla="*/ 437 w 437"/>
                        <a:gd name="T39" fmla="*/ 181 h 18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437" h="181">
                          <a:moveTo>
                            <a:pt x="0" y="180"/>
                          </a:moveTo>
                          <a:lnTo>
                            <a:pt x="65" y="161"/>
                          </a:lnTo>
                          <a:lnTo>
                            <a:pt x="130" y="130"/>
                          </a:lnTo>
                          <a:lnTo>
                            <a:pt x="180" y="95"/>
                          </a:lnTo>
                          <a:lnTo>
                            <a:pt x="213" y="57"/>
                          </a:lnTo>
                          <a:lnTo>
                            <a:pt x="237" y="20"/>
                          </a:lnTo>
                          <a:lnTo>
                            <a:pt x="257" y="9"/>
                          </a:lnTo>
                          <a:lnTo>
                            <a:pt x="272" y="2"/>
                          </a:lnTo>
                          <a:lnTo>
                            <a:pt x="308" y="0"/>
                          </a:lnTo>
                          <a:lnTo>
                            <a:pt x="344" y="0"/>
                          </a:lnTo>
                          <a:lnTo>
                            <a:pt x="384" y="6"/>
                          </a:lnTo>
                          <a:lnTo>
                            <a:pt x="436" y="22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64240" name="Freeform 10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508" y="3528"/>
                      <a:ext cx="278" cy="579"/>
                    </a:xfrm>
                    <a:custGeom>
                      <a:avLst/>
                      <a:gdLst>
                        <a:gd name="T0" fmla="*/ 277 w 278"/>
                        <a:gd name="T1" fmla="*/ 0 h 579"/>
                        <a:gd name="T2" fmla="*/ 218 w 278"/>
                        <a:gd name="T3" fmla="*/ 27 h 579"/>
                        <a:gd name="T4" fmla="*/ 175 w 278"/>
                        <a:gd name="T5" fmla="*/ 53 h 579"/>
                        <a:gd name="T6" fmla="*/ 134 w 278"/>
                        <a:gd name="T7" fmla="*/ 85 h 579"/>
                        <a:gd name="T8" fmla="*/ 102 w 278"/>
                        <a:gd name="T9" fmla="*/ 124 h 579"/>
                        <a:gd name="T10" fmla="*/ 78 w 278"/>
                        <a:gd name="T11" fmla="*/ 167 h 579"/>
                        <a:gd name="T12" fmla="*/ 57 w 278"/>
                        <a:gd name="T13" fmla="*/ 213 h 579"/>
                        <a:gd name="T14" fmla="*/ 53 w 278"/>
                        <a:gd name="T15" fmla="*/ 264 h 579"/>
                        <a:gd name="T16" fmla="*/ 54 w 278"/>
                        <a:gd name="T17" fmla="*/ 312 h 579"/>
                        <a:gd name="T18" fmla="*/ 54 w 278"/>
                        <a:gd name="T19" fmla="*/ 331 h 579"/>
                        <a:gd name="T20" fmla="*/ 62 w 278"/>
                        <a:gd name="T21" fmla="*/ 364 h 579"/>
                        <a:gd name="T22" fmla="*/ 62 w 278"/>
                        <a:gd name="T23" fmla="*/ 403 h 579"/>
                        <a:gd name="T24" fmla="*/ 54 w 278"/>
                        <a:gd name="T25" fmla="*/ 457 h 579"/>
                        <a:gd name="T26" fmla="*/ 38 w 278"/>
                        <a:gd name="T27" fmla="*/ 489 h 579"/>
                        <a:gd name="T28" fmla="*/ 22 w 278"/>
                        <a:gd name="T29" fmla="*/ 511 h 579"/>
                        <a:gd name="T30" fmla="*/ 14 w 278"/>
                        <a:gd name="T31" fmla="*/ 528 h 579"/>
                        <a:gd name="T32" fmla="*/ 1 w 278"/>
                        <a:gd name="T33" fmla="*/ 550 h 579"/>
                        <a:gd name="T34" fmla="*/ 0 w 278"/>
                        <a:gd name="T35" fmla="*/ 578 h 579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278"/>
                        <a:gd name="T55" fmla="*/ 0 h 579"/>
                        <a:gd name="T56" fmla="*/ 278 w 278"/>
                        <a:gd name="T57" fmla="*/ 579 h 579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278" h="579">
                          <a:moveTo>
                            <a:pt x="277" y="0"/>
                          </a:moveTo>
                          <a:lnTo>
                            <a:pt x="218" y="27"/>
                          </a:lnTo>
                          <a:lnTo>
                            <a:pt x="175" y="53"/>
                          </a:lnTo>
                          <a:lnTo>
                            <a:pt x="134" y="85"/>
                          </a:lnTo>
                          <a:lnTo>
                            <a:pt x="102" y="124"/>
                          </a:lnTo>
                          <a:lnTo>
                            <a:pt x="78" y="167"/>
                          </a:lnTo>
                          <a:lnTo>
                            <a:pt x="57" y="213"/>
                          </a:lnTo>
                          <a:lnTo>
                            <a:pt x="53" y="264"/>
                          </a:lnTo>
                          <a:lnTo>
                            <a:pt x="54" y="312"/>
                          </a:lnTo>
                          <a:lnTo>
                            <a:pt x="54" y="331"/>
                          </a:lnTo>
                          <a:lnTo>
                            <a:pt x="62" y="364"/>
                          </a:lnTo>
                          <a:lnTo>
                            <a:pt x="62" y="403"/>
                          </a:lnTo>
                          <a:lnTo>
                            <a:pt x="54" y="457"/>
                          </a:lnTo>
                          <a:lnTo>
                            <a:pt x="38" y="489"/>
                          </a:lnTo>
                          <a:lnTo>
                            <a:pt x="22" y="511"/>
                          </a:lnTo>
                          <a:lnTo>
                            <a:pt x="14" y="528"/>
                          </a:lnTo>
                          <a:lnTo>
                            <a:pt x="1" y="550"/>
                          </a:lnTo>
                          <a:lnTo>
                            <a:pt x="0" y="578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64241" name="Line 10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565" y="3673"/>
                      <a:ext cx="200" cy="15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264208" name="Group 103"/>
              <p:cNvGrpSpPr>
                <a:grpSpLocks noChangeAspect="1"/>
              </p:cNvGrpSpPr>
              <p:nvPr/>
            </p:nvGrpSpPr>
            <p:grpSpPr bwMode="auto">
              <a:xfrm>
                <a:off x="3212" y="2215"/>
                <a:ext cx="814" cy="1012"/>
                <a:chOff x="3212" y="2215"/>
                <a:chExt cx="814" cy="1012"/>
              </a:xfrm>
            </p:grpSpPr>
            <p:sp>
              <p:nvSpPr>
                <p:cNvPr id="264214" name="Freeform 104"/>
                <p:cNvSpPr>
                  <a:spLocks noChangeAspect="1"/>
                </p:cNvSpPr>
                <p:nvPr/>
              </p:nvSpPr>
              <p:spPr bwMode="auto">
                <a:xfrm>
                  <a:off x="3212" y="2270"/>
                  <a:ext cx="733" cy="957"/>
                </a:xfrm>
                <a:custGeom>
                  <a:avLst/>
                  <a:gdLst>
                    <a:gd name="T0" fmla="*/ 263 w 733"/>
                    <a:gd name="T1" fmla="*/ 936 h 957"/>
                    <a:gd name="T2" fmla="*/ 389 w 733"/>
                    <a:gd name="T3" fmla="*/ 890 h 957"/>
                    <a:gd name="T4" fmla="*/ 517 w 733"/>
                    <a:gd name="T5" fmla="*/ 689 h 957"/>
                    <a:gd name="T6" fmla="*/ 571 w 733"/>
                    <a:gd name="T7" fmla="*/ 590 h 957"/>
                    <a:gd name="T8" fmla="*/ 622 w 733"/>
                    <a:gd name="T9" fmla="*/ 595 h 957"/>
                    <a:gd name="T10" fmla="*/ 681 w 733"/>
                    <a:gd name="T11" fmla="*/ 551 h 957"/>
                    <a:gd name="T12" fmla="*/ 727 w 733"/>
                    <a:gd name="T13" fmla="*/ 450 h 957"/>
                    <a:gd name="T14" fmla="*/ 732 w 733"/>
                    <a:gd name="T15" fmla="*/ 364 h 957"/>
                    <a:gd name="T16" fmla="*/ 701 w 733"/>
                    <a:gd name="T17" fmla="*/ 233 h 957"/>
                    <a:gd name="T18" fmla="*/ 634 w 733"/>
                    <a:gd name="T19" fmla="*/ 101 h 957"/>
                    <a:gd name="T20" fmla="*/ 542 w 733"/>
                    <a:gd name="T21" fmla="*/ 33 h 957"/>
                    <a:gd name="T22" fmla="*/ 448 w 733"/>
                    <a:gd name="T23" fmla="*/ 0 h 957"/>
                    <a:gd name="T24" fmla="*/ 343 w 733"/>
                    <a:gd name="T25" fmla="*/ 33 h 957"/>
                    <a:gd name="T26" fmla="*/ 239 w 733"/>
                    <a:gd name="T27" fmla="*/ 128 h 957"/>
                    <a:gd name="T28" fmla="*/ 183 w 733"/>
                    <a:gd name="T29" fmla="*/ 216 h 957"/>
                    <a:gd name="T30" fmla="*/ 180 w 733"/>
                    <a:gd name="T31" fmla="*/ 292 h 957"/>
                    <a:gd name="T32" fmla="*/ 120 w 733"/>
                    <a:gd name="T33" fmla="*/ 305 h 957"/>
                    <a:gd name="T34" fmla="*/ 55 w 733"/>
                    <a:gd name="T35" fmla="*/ 317 h 957"/>
                    <a:gd name="T36" fmla="*/ 13 w 733"/>
                    <a:gd name="T37" fmla="*/ 336 h 957"/>
                    <a:gd name="T38" fmla="*/ 0 w 733"/>
                    <a:gd name="T39" fmla="*/ 366 h 957"/>
                    <a:gd name="T40" fmla="*/ 7 w 733"/>
                    <a:gd name="T41" fmla="*/ 392 h 957"/>
                    <a:gd name="T42" fmla="*/ 31 w 733"/>
                    <a:gd name="T43" fmla="*/ 412 h 957"/>
                    <a:gd name="T44" fmla="*/ 65 w 733"/>
                    <a:gd name="T45" fmla="*/ 420 h 957"/>
                    <a:gd name="T46" fmla="*/ 60 w 733"/>
                    <a:gd name="T47" fmla="*/ 496 h 957"/>
                    <a:gd name="T48" fmla="*/ 60 w 733"/>
                    <a:gd name="T49" fmla="*/ 552 h 957"/>
                    <a:gd name="T50" fmla="*/ 46 w 733"/>
                    <a:gd name="T51" fmla="*/ 650 h 957"/>
                    <a:gd name="T52" fmla="*/ 37 w 733"/>
                    <a:gd name="T53" fmla="*/ 703 h 957"/>
                    <a:gd name="T54" fmla="*/ 46 w 733"/>
                    <a:gd name="T55" fmla="*/ 747 h 957"/>
                    <a:gd name="T56" fmla="*/ 81 w 733"/>
                    <a:gd name="T57" fmla="*/ 776 h 957"/>
                    <a:gd name="T58" fmla="*/ 128 w 733"/>
                    <a:gd name="T59" fmla="*/ 786 h 957"/>
                    <a:gd name="T60" fmla="*/ 174 w 733"/>
                    <a:gd name="T61" fmla="*/ 836 h 957"/>
                    <a:gd name="T62" fmla="*/ 188 w 733"/>
                    <a:gd name="T63" fmla="*/ 903 h 95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733"/>
                    <a:gd name="T97" fmla="*/ 0 h 957"/>
                    <a:gd name="T98" fmla="*/ 733 w 733"/>
                    <a:gd name="T99" fmla="*/ 957 h 95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733" h="957">
                      <a:moveTo>
                        <a:pt x="198" y="956"/>
                      </a:moveTo>
                      <a:lnTo>
                        <a:pt x="263" y="936"/>
                      </a:lnTo>
                      <a:lnTo>
                        <a:pt x="325" y="917"/>
                      </a:lnTo>
                      <a:lnTo>
                        <a:pt x="389" y="890"/>
                      </a:lnTo>
                      <a:lnTo>
                        <a:pt x="457" y="856"/>
                      </a:lnTo>
                      <a:lnTo>
                        <a:pt x="517" y="689"/>
                      </a:lnTo>
                      <a:lnTo>
                        <a:pt x="544" y="584"/>
                      </a:lnTo>
                      <a:lnTo>
                        <a:pt x="571" y="590"/>
                      </a:lnTo>
                      <a:lnTo>
                        <a:pt x="594" y="596"/>
                      </a:lnTo>
                      <a:lnTo>
                        <a:pt x="622" y="595"/>
                      </a:lnTo>
                      <a:lnTo>
                        <a:pt x="655" y="579"/>
                      </a:lnTo>
                      <a:lnTo>
                        <a:pt x="681" y="551"/>
                      </a:lnTo>
                      <a:lnTo>
                        <a:pt x="711" y="509"/>
                      </a:lnTo>
                      <a:lnTo>
                        <a:pt x="727" y="450"/>
                      </a:lnTo>
                      <a:lnTo>
                        <a:pt x="730" y="405"/>
                      </a:lnTo>
                      <a:lnTo>
                        <a:pt x="732" y="364"/>
                      </a:lnTo>
                      <a:lnTo>
                        <a:pt x="717" y="295"/>
                      </a:lnTo>
                      <a:lnTo>
                        <a:pt x="701" y="233"/>
                      </a:lnTo>
                      <a:lnTo>
                        <a:pt x="667" y="167"/>
                      </a:lnTo>
                      <a:lnTo>
                        <a:pt x="634" y="101"/>
                      </a:lnTo>
                      <a:lnTo>
                        <a:pt x="578" y="52"/>
                      </a:lnTo>
                      <a:lnTo>
                        <a:pt x="542" y="33"/>
                      </a:lnTo>
                      <a:lnTo>
                        <a:pt x="498" y="10"/>
                      </a:lnTo>
                      <a:lnTo>
                        <a:pt x="448" y="0"/>
                      </a:lnTo>
                      <a:lnTo>
                        <a:pt x="392" y="10"/>
                      </a:lnTo>
                      <a:lnTo>
                        <a:pt x="343" y="33"/>
                      </a:lnTo>
                      <a:lnTo>
                        <a:pt x="300" y="62"/>
                      </a:lnTo>
                      <a:lnTo>
                        <a:pt x="239" y="128"/>
                      </a:lnTo>
                      <a:lnTo>
                        <a:pt x="199" y="184"/>
                      </a:lnTo>
                      <a:lnTo>
                        <a:pt x="183" y="216"/>
                      </a:lnTo>
                      <a:lnTo>
                        <a:pt x="180" y="259"/>
                      </a:lnTo>
                      <a:lnTo>
                        <a:pt x="180" y="292"/>
                      </a:lnTo>
                      <a:lnTo>
                        <a:pt x="155" y="298"/>
                      </a:lnTo>
                      <a:lnTo>
                        <a:pt x="120" y="305"/>
                      </a:lnTo>
                      <a:lnTo>
                        <a:pt x="81" y="308"/>
                      </a:lnTo>
                      <a:lnTo>
                        <a:pt x="55" y="317"/>
                      </a:lnTo>
                      <a:lnTo>
                        <a:pt x="32" y="322"/>
                      </a:lnTo>
                      <a:lnTo>
                        <a:pt x="13" y="336"/>
                      </a:lnTo>
                      <a:lnTo>
                        <a:pt x="4" y="350"/>
                      </a:lnTo>
                      <a:lnTo>
                        <a:pt x="0" y="366"/>
                      </a:lnTo>
                      <a:lnTo>
                        <a:pt x="3" y="379"/>
                      </a:lnTo>
                      <a:lnTo>
                        <a:pt x="7" y="392"/>
                      </a:lnTo>
                      <a:lnTo>
                        <a:pt x="19" y="406"/>
                      </a:lnTo>
                      <a:lnTo>
                        <a:pt x="31" y="412"/>
                      </a:lnTo>
                      <a:lnTo>
                        <a:pt x="49" y="419"/>
                      </a:lnTo>
                      <a:lnTo>
                        <a:pt x="65" y="420"/>
                      </a:lnTo>
                      <a:lnTo>
                        <a:pt x="60" y="467"/>
                      </a:lnTo>
                      <a:lnTo>
                        <a:pt x="60" y="496"/>
                      </a:lnTo>
                      <a:lnTo>
                        <a:pt x="60" y="528"/>
                      </a:lnTo>
                      <a:lnTo>
                        <a:pt x="60" y="552"/>
                      </a:lnTo>
                      <a:lnTo>
                        <a:pt x="60" y="602"/>
                      </a:lnTo>
                      <a:lnTo>
                        <a:pt x="46" y="650"/>
                      </a:lnTo>
                      <a:lnTo>
                        <a:pt x="40" y="675"/>
                      </a:lnTo>
                      <a:lnTo>
                        <a:pt x="37" y="703"/>
                      </a:lnTo>
                      <a:lnTo>
                        <a:pt x="40" y="728"/>
                      </a:lnTo>
                      <a:lnTo>
                        <a:pt x="46" y="747"/>
                      </a:lnTo>
                      <a:lnTo>
                        <a:pt x="60" y="763"/>
                      </a:lnTo>
                      <a:lnTo>
                        <a:pt x="81" y="776"/>
                      </a:lnTo>
                      <a:lnTo>
                        <a:pt x="103" y="782"/>
                      </a:lnTo>
                      <a:lnTo>
                        <a:pt x="128" y="786"/>
                      </a:lnTo>
                      <a:lnTo>
                        <a:pt x="160" y="776"/>
                      </a:lnTo>
                      <a:lnTo>
                        <a:pt x="174" y="836"/>
                      </a:lnTo>
                      <a:lnTo>
                        <a:pt x="171" y="864"/>
                      </a:lnTo>
                      <a:lnTo>
                        <a:pt x="188" y="903"/>
                      </a:lnTo>
                      <a:lnTo>
                        <a:pt x="198" y="956"/>
                      </a:lnTo>
                    </a:path>
                  </a:pathLst>
                </a:custGeom>
                <a:solidFill>
                  <a:srgbClr val="FFE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4215" name="Freeform 105"/>
                <p:cNvSpPr>
                  <a:spLocks noChangeAspect="1"/>
                </p:cNvSpPr>
                <p:nvPr/>
              </p:nvSpPr>
              <p:spPr bwMode="auto">
                <a:xfrm>
                  <a:off x="3440" y="2215"/>
                  <a:ext cx="586" cy="619"/>
                </a:xfrm>
                <a:custGeom>
                  <a:avLst/>
                  <a:gdLst>
                    <a:gd name="T0" fmla="*/ 28 w 586"/>
                    <a:gd name="T1" fmla="*/ 129 h 619"/>
                    <a:gd name="T2" fmla="*/ 107 w 586"/>
                    <a:gd name="T3" fmla="*/ 129 h 619"/>
                    <a:gd name="T4" fmla="*/ 190 w 586"/>
                    <a:gd name="T5" fmla="*/ 127 h 619"/>
                    <a:gd name="T6" fmla="*/ 279 w 586"/>
                    <a:gd name="T7" fmla="*/ 163 h 619"/>
                    <a:gd name="T8" fmla="*/ 283 w 586"/>
                    <a:gd name="T9" fmla="*/ 216 h 619"/>
                    <a:gd name="T10" fmla="*/ 334 w 586"/>
                    <a:gd name="T11" fmla="*/ 246 h 619"/>
                    <a:gd name="T12" fmla="*/ 334 w 586"/>
                    <a:gd name="T13" fmla="*/ 304 h 619"/>
                    <a:gd name="T14" fmla="*/ 350 w 586"/>
                    <a:gd name="T15" fmla="*/ 373 h 619"/>
                    <a:gd name="T16" fmla="*/ 326 w 586"/>
                    <a:gd name="T17" fmla="*/ 442 h 619"/>
                    <a:gd name="T18" fmla="*/ 413 w 586"/>
                    <a:gd name="T19" fmla="*/ 481 h 619"/>
                    <a:gd name="T20" fmla="*/ 450 w 586"/>
                    <a:gd name="T21" fmla="*/ 495 h 619"/>
                    <a:gd name="T22" fmla="*/ 470 w 586"/>
                    <a:gd name="T23" fmla="*/ 520 h 619"/>
                    <a:gd name="T24" fmla="*/ 467 w 586"/>
                    <a:gd name="T25" fmla="*/ 557 h 619"/>
                    <a:gd name="T26" fmla="*/ 439 w 586"/>
                    <a:gd name="T27" fmla="*/ 618 h 619"/>
                    <a:gd name="T28" fmla="*/ 507 w 586"/>
                    <a:gd name="T29" fmla="*/ 596 h 619"/>
                    <a:gd name="T30" fmla="*/ 561 w 586"/>
                    <a:gd name="T31" fmla="*/ 553 h 619"/>
                    <a:gd name="T32" fmla="*/ 582 w 586"/>
                    <a:gd name="T33" fmla="*/ 512 h 619"/>
                    <a:gd name="T34" fmla="*/ 585 w 586"/>
                    <a:gd name="T35" fmla="*/ 455 h 619"/>
                    <a:gd name="T36" fmla="*/ 573 w 586"/>
                    <a:gd name="T37" fmla="*/ 406 h 619"/>
                    <a:gd name="T38" fmla="*/ 545 w 586"/>
                    <a:gd name="T39" fmla="*/ 349 h 619"/>
                    <a:gd name="T40" fmla="*/ 518 w 586"/>
                    <a:gd name="T41" fmla="*/ 295 h 619"/>
                    <a:gd name="T42" fmla="*/ 462 w 586"/>
                    <a:gd name="T43" fmla="*/ 225 h 619"/>
                    <a:gd name="T44" fmla="*/ 493 w 586"/>
                    <a:gd name="T45" fmla="*/ 189 h 619"/>
                    <a:gd name="T46" fmla="*/ 446 w 586"/>
                    <a:gd name="T47" fmla="*/ 134 h 619"/>
                    <a:gd name="T48" fmla="*/ 399 w 586"/>
                    <a:gd name="T49" fmla="*/ 94 h 619"/>
                    <a:gd name="T50" fmla="*/ 347 w 586"/>
                    <a:gd name="T51" fmla="*/ 65 h 619"/>
                    <a:gd name="T52" fmla="*/ 291 w 586"/>
                    <a:gd name="T53" fmla="*/ 35 h 619"/>
                    <a:gd name="T54" fmla="*/ 214 w 586"/>
                    <a:gd name="T55" fmla="*/ 8 h 619"/>
                    <a:gd name="T56" fmla="*/ 100 w 586"/>
                    <a:gd name="T57" fmla="*/ 5 h 619"/>
                    <a:gd name="T58" fmla="*/ 62 w 586"/>
                    <a:gd name="T59" fmla="*/ 34 h 619"/>
                    <a:gd name="T60" fmla="*/ 35 w 586"/>
                    <a:gd name="T61" fmla="*/ 67 h 619"/>
                    <a:gd name="T62" fmla="*/ 0 w 586"/>
                    <a:gd name="T63" fmla="*/ 124 h 61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86"/>
                    <a:gd name="T97" fmla="*/ 0 h 619"/>
                    <a:gd name="T98" fmla="*/ 586 w 586"/>
                    <a:gd name="T99" fmla="*/ 619 h 61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86" h="619">
                      <a:moveTo>
                        <a:pt x="0" y="124"/>
                      </a:moveTo>
                      <a:lnTo>
                        <a:pt x="28" y="129"/>
                      </a:lnTo>
                      <a:lnTo>
                        <a:pt x="56" y="130"/>
                      </a:lnTo>
                      <a:lnTo>
                        <a:pt x="107" y="129"/>
                      </a:lnTo>
                      <a:lnTo>
                        <a:pt x="149" y="129"/>
                      </a:lnTo>
                      <a:lnTo>
                        <a:pt x="190" y="127"/>
                      </a:lnTo>
                      <a:lnTo>
                        <a:pt x="190" y="163"/>
                      </a:lnTo>
                      <a:lnTo>
                        <a:pt x="279" y="163"/>
                      </a:lnTo>
                      <a:lnTo>
                        <a:pt x="239" y="213"/>
                      </a:lnTo>
                      <a:lnTo>
                        <a:pt x="283" y="216"/>
                      </a:lnTo>
                      <a:lnTo>
                        <a:pt x="310" y="229"/>
                      </a:lnTo>
                      <a:lnTo>
                        <a:pt x="334" y="246"/>
                      </a:lnTo>
                      <a:lnTo>
                        <a:pt x="359" y="257"/>
                      </a:lnTo>
                      <a:lnTo>
                        <a:pt x="334" y="304"/>
                      </a:lnTo>
                      <a:lnTo>
                        <a:pt x="343" y="336"/>
                      </a:lnTo>
                      <a:lnTo>
                        <a:pt x="350" y="373"/>
                      </a:lnTo>
                      <a:lnTo>
                        <a:pt x="340" y="400"/>
                      </a:lnTo>
                      <a:lnTo>
                        <a:pt x="326" y="442"/>
                      </a:lnTo>
                      <a:lnTo>
                        <a:pt x="382" y="481"/>
                      </a:lnTo>
                      <a:lnTo>
                        <a:pt x="413" y="481"/>
                      </a:lnTo>
                      <a:lnTo>
                        <a:pt x="434" y="485"/>
                      </a:lnTo>
                      <a:lnTo>
                        <a:pt x="450" y="495"/>
                      </a:lnTo>
                      <a:lnTo>
                        <a:pt x="462" y="506"/>
                      </a:lnTo>
                      <a:lnTo>
                        <a:pt x="470" y="520"/>
                      </a:lnTo>
                      <a:lnTo>
                        <a:pt x="470" y="540"/>
                      </a:lnTo>
                      <a:lnTo>
                        <a:pt x="467" y="557"/>
                      </a:lnTo>
                      <a:lnTo>
                        <a:pt x="459" y="596"/>
                      </a:lnTo>
                      <a:lnTo>
                        <a:pt x="439" y="618"/>
                      </a:lnTo>
                      <a:lnTo>
                        <a:pt x="471" y="611"/>
                      </a:lnTo>
                      <a:lnTo>
                        <a:pt x="507" y="596"/>
                      </a:lnTo>
                      <a:lnTo>
                        <a:pt x="542" y="573"/>
                      </a:lnTo>
                      <a:lnTo>
                        <a:pt x="561" y="553"/>
                      </a:lnTo>
                      <a:lnTo>
                        <a:pt x="575" y="529"/>
                      </a:lnTo>
                      <a:lnTo>
                        <a:pt x="582" y="512"/>
                      </a:lnTo>
                      <a:lnTo>
                        <a:pt x="585" y="480"/>
                      </a:lnTo>
                      <a:lnTo>
                        <a:pt x="585" y="455"/>
                      </a:lnTo>
                      <a:lnTo>
                        <a:pt x="581" y="433"/>
                      </a:lnTo>
                      <a:lnTo>
                        <a:pt x="573" y="406"/>
                      </a:lnTo>
                      <a:lnTo>
                        <a:pt x="561" y="377"/>
                      </a:lnTo>
                      <a:lnTo>
                        <a:pt x="545" y="349"/>
                      </a:lnTo>
                      <a:lnTo>
                        <a:pt x="535" y="323"/>
                      </a:lnTo>
                      <a:lnTo>
                        <a:pt x="518" y="295"/>
                      </a:lnTo>
                      <a:lnTo>
                        <a:pt x="473" y="246"/>
                      </a:lnTo>
                      <a:lnTo>
                        <a:pt x="462" y="225"/>
                      </a:lnTo>
                      <a:lnTo>
                        <a:pt x="510" y="229"/>
                      </a:lnTo>
                      <a:lnTo>
                        <a:pt x="493" y="189"/>
                      </a:lnTo>
                      <a:lnTo>
                        <a:pt x="476" y="163"/>
                      </a:lnTo>
                      <a:lnTo>
                        <a:pt x="446" y="134"/>
                      </a:lnTo>
                      <a:lnTo>
                        <a:pt x="424" y="115"/>
                      </a:lnTo>
                      <a:lnTo>
                        <a:pt x="399" y="94"/>
                      </a:lnTo>
                      <a:lnTo>
                        <a:pt x="368" y="76"/>
                      </a:lnTo>
                      <a:lnTo>
                        <a:pt x="347" y="65"/>
                      </a:lnTo>
                      <a:lnTo>
                        <a:pt x="326" y="50"/>
                      </a:lnTo>
                      <a:lnTo>
                        <a:pt x="291" y="35"/>
                      </a:lnTo>
                      <a:lnTo>
                        <a:pt x="257" y="22"/>
                      </a:lnTo>
                      <a:lnTo>
                        <a:pt x="214" y="8"/>
                      </a:lnTo>
                      <a:lnTo>
                        <a:pt x="150" y="0"/>
                      </a:lnTo>
                      <a:lnTo>
                        <a:pt x="100" y="5"/>
                      </a:lnTo>
                      <a:lnTo>
                        <a:pt x="76" y="15"/>
                      </a:lnTo>
                      <a:lnTo>
                        <a:pt x="62" y="34"/>
                      </a:lnTo>
                      <a:lnTo>
                        <a:pt x="48" y="50"/>
                      </a:lnTo>
                      <a:lnTo>
                        <a:pt x="35" y="67"/>
                      </a:lnTo>
                      <a:lnTo>
                        <a:pt x="23" y="89"/>
                      </a:lnTo>
                      <a:lnTo>
                        <a:pt x="0" y="124"/>
                      </a:lnTo>
                    </a:path>
                  </a:pathLst>
                </a:custGeom>
                <a:solidFill>
                  <a:srgbClr val="A05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64216" name="Group 106"/>
                <p:cNvGrpSpPr>
                  <a:grpSpLocks noChangeAspect="1"/>
                </p:cNvGrpSpPr>
                <p:nvPr/>
              </p:nvGrpSpPr>
              <p:grpSpPr bwMode="auto">
                <a:xfrm>
                  <a:off x="3280" y="2464"/>
                  <a:ext cx="585" cy="582"/>
                  <a:chOff x="3280" y="2464"/>
                  <a:chExt cx="585" cy="582"/>
                </a:xfrm>
              </p:grpSpPr>
              <p:grpSp>
                <p:nvGrpSpPr>
                  <p:cNvPr id="264217" name="Group 10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331" y="2464"/>
                    <a:ext cx="261" cy="130"/>
                    <a:chOff x="3331" y="2464"/>
                    <a:chExt cx="261" cy="130"/>
                  </a:xfrm>
                </p:grpSpPr>
                <p:grpSp>
                  <p:nvGrpSpPr>
                    <p:cNvPr id="264226" name="Group 10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466" y="2493"/>
                      <a:ext cx="126" cy="101"/>
                      <a:chOff x="3466" y="2493"/>
                      <a:chExt cx="126" cy="101"/>
                    </a:xfrm>
                  </p:grpSpPr>
                  <p:sp>
                    <p:nvSpPr>
                      <p:cNvPr id="264231" name="Oval 10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66" y="2493"/>
                        <a:ext cx="126" cy="10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64232" name="Oval 11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94" y="2514"/>
                        <a:ext cx="49" cy="40"/>
                      </a:xfrm>
                      <a:prstGeom prst="ellipse">
                        <a:avLst/>
                      </a:prstGeom>
                      <a:solidFill>
                        <a:srgbClr val="4040FF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64233" name="Oval 11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08" y="2522"/>
                        <a:ext cx="14" cy="14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64227" name="Group 11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331" y="2464"/>
                      <a:ext cx="116" cy="94"/>
                      <a:chOff x="3331" y="2464"/>
                      <a:chExt cx="116" cy="94"/>
                    </a:xfrm>
                  </p:grpSpPr>
                  <p:sp>
                    <p:nvSpPr>
                      <p:cNvPr id="264228" name="Oval 11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331" y="2464"/>
                        <a:ext cx="116" cy="94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64229" name="Oval 11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355" y="2482"/>
                        <a:ext cx="48" cy="39"/>
                      </a:xfrm>
                      <a:prstGeom prst="ellipse">
                        <a:avLst/>
                      </a:prstGeom>
                      <a:solidFill>
                        <a:srgbClr val="4040FF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64230" name="Oval 11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370" y="2490"/>
                        <a:ext cx="13" cy="13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264218" name="Group 11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280" y="2671"/>
                    <a:ext cx="585" cy="375"/>
                    <a:chOff x="3280" y="2671"/>
                    <a:chExt cx="585" cy="375"/>
                  </a:xfrm>
                </p:grpSpPr>
                <p:grpSp>
                  <p:nvGrpSpPr>
                    <p:cNvPr id="264219" name="Group 11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280" y="2671"/>
                      <a:ext cx="178" cy="148"/>
                      <a:chOff x="3280" y="2671"/>
                      <a:chExt cx="178" cy="148"/>
                    </a:xfrm>
                  </p:grpSpPr>
                  <p:sp>
                    <p:nvSpPr>
                      <p:cNvPr id="264223" name="Freeform 11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3290" y="2765"/>
                        <a:ext cx="168" cy="54"/>
                      </a:xfrm>
                      <a:custGeom>
                        <a:avLst/>
                        <a:gdLst>
                          <a:gd name="T0" fmla="*/ 0 w 168"/>
                          <a:gd name="T1" fmla="*/ 11 h 54"/>
                          <a:gd name="T2" fmla="*/ 27 w 168"/>
                          <a:gd name="T3" fmla="*/ 0 h 54"/>
                          <a:gd name="T4" fmla="*/ 43 w 168"/>
                          <a:gd name="T5" fmla="*/ 0 h 54"/>
                          <a:gd name="T6" fmla="*/ 59 w 168"/>
                          <a:gd name="T7" fmla="*/ 3 h 54"/>
                          <a:gd name="T8" fmla="*/ 62 w 168"/>
                          <a:gd name="T9" fmla="*/ 8 h 54"/>
                          <a:gd name="T10" fmla="*/ 80 w 168"/>
                          <a:gd name="T11" fmla="*/ 11 h 54"/>
                          <a:gd name="T12" fmla="*/ 93 w 168"/>
                          <a:gd name="T13" fmla="*/ 6 h 54"/>
                          <a:gd name="T14" fmla="*/ 105 w 168"/>
                          <a:gd name="T15" fmla="*/ 6 h 54"/>
                          <a:gd name="T16" fmla="*/ 121 w 168"/>
                          <a:gd name="T17" fmla="*/ 11 h 54"/>
                          <a:gd name="T18" fmla="*/ 145 w 168"/>
                          <a:gd name="T19" fmla="*/ 34 h 54"/>
                          <a:gd name="T20" fmla="*/ 167 w 168"/>
                          <a:gd name="T21" fmla="*/ 53 h 54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w 168"/>
                          <a:gd name="T34" fmla="*/ 0 h 54"/>
                          <a:gd name="T35" fmla="*/ 168 w 168"/>
                          <a:gd name="T36" fmla="*/ 54 h 54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T33" t="T34" r="T35" b="T36"/>
                        <a:pathLst>
                          <a:path w="168" h="54">
                            <a:moveTo>
                              <a:pt x="0" y="11"/>
                            </a:moveTo>
                            <a:lnTo>
                              <a:pt x="27" y="0"/>
                            </a:lnTo>
                            <a:lnTo>
                              <a:pt x="43" y="0"/>
                            </a:lnTo>
                            <a:lnTo>
                              <a:pt x="59" y="3"/>
                            </a:lnTo>
                            <a:lnTo>
                              <a:pt x="62" y="8"/>
                            </a:lnTo>
                            <a:lnTo>
                              <a:pt x="80" y="11"/>
                            </a:lnTo>
                            <a:lnTo>
                              <a:pt x="93" y="6"/>
                            </a:lnTo>
                            <a:lnTo>
                              <a:pt x="105" y="6"/>
                            </a:lnTo>
                            <a:lnTo>
                              <a:pt x="121" y="11"/>
                            </a:lnTo>
                            <a:lnTo>
                              <a:pt x="145" y="34"/>
                            </a:lnTo>
                            <a:lnTo>
                              <a:pt x="167" y="53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64224" name="Freeform 11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3320" y="2795"/>
                        <a:ext cx="78" cy="18"/>
                      </a:xfrm>
                      <a:custGeom>
                        <a:avLst/>
                        <a:gdLst>
                          <a:gd name="T0" fmla="*/ 0 w 78"/>
                          <a:gd name="T1" fmla="*/ 0 h 18"/>
                          <a:gd name="T2" fmla="*/ 12 w 78"/>
                          <a:gd name="T3" fmla="*/ 8 h 18"/>
                          <a:gd name="T4" fmla="*/ 29 w 78"/>
                          <a:gd name="T5" fmla="*/ 17 h 18"/>
                          <a:gd name="T6" fmla="*/ 50 w 78"/>
                          <a:gd name="T7" fmla="*/ 17 h 18"/>
                          <a:gd name="T8" fmla="*/ 71 w 78"/>
                          <a:gd name="T9" fmla="*/ 16 h 18"/>
                          <a:gd name="T10" fmla="*/ 77 w 78"/>
                          <a:gd name="T11" fmla="*/ 11 h 18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78"/>
                          <a:gd name="T19" fmla="*/ 0 h 18"/>
                          <a:gd name="T20" fmla="*/ 78 w 78"/>
                          <a:gd name="T21" fmla="*/ 18 h 18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78" h="18">
                            <a:moveTo>
                              <a:pt x="0" y="0"/>
                            </a:moveTo>
                            <a:lnTo>
                              <a:pt x="12" y="8"/>
                            </a:lnTo>
                            <a:lnTo>
                              <a:pt x="29" y="17"/>
                            </a:lnTo>
                            <a:lnTo>
                              <a:pt x="50" y="17"/>
                            </a:lnTo>
                            <a:lnTo>
                              <a:pt x="71" y="16"/>
                            </a:lnTo>
                            <a:lnTo>
                              <a:pt x="77" y="11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64225" name="Freeform 12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3280" y="2671"/>
                        <a:ext cx="158" cy="30"/>
                      </a:xfrm>
                      <a:custGeom>
                        <a:avLst/>
                        <a:gdLst>
                          <a:gd name="T0" fmla="*/ 0 w 158"/>
                          <a:gd name="T1" fmla="*/ 19 h 30"/>
                          <a:gd name="T2" fmla="*/ 16 w 158"/>
                          <a:gd name="T3" fmla="*/ 19 h 30"/>
                          <a:gd name="T4" fmla="*/ 46 w 158"/>
                          <a:gd name="T5" fmla="*/ 25 h 30"/>
                          <a:gd name="T6" fmla="*/ 80 w 158"/>
                          <a:gd name="T7" fmla="*/ 29 h 30"/>
                          <a:gd name="T8" fmla="*/ 99 w 158"/>
                          <a:gd name="T9" fmla="*/ 27 h 30"/>
                          <a:gd name="T10" fmla="*/ 115 w 158"/>
                          <a:gd name="T11" fmla="*/ 27 h 30"/>
                          <a:gd name="T12" fmla="*/ 127 w 158"/>
                          <a:gd name="T13" fmla="*/ 22 h 30"/>
                          <a:gd name="T14" fmla="*/ 143 w 158"/>
                          <a:gd name="T15" fmla="*/ 17 h 30"/>
                          <a:gd name="T16" fmla="*/ 154 w 158"/>
                          <a:gd name="T17" fmla="*/ 11 h 30"/>
                          <a:gd name="T18" fmla="*/ 157 w 158"/>
                          <a:gd name="T19" fmla="*/ 0 h 30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158"/>
                          <a:gd name="T31" fmla="*/ 0 h 30"/>
                          <a:gd name="T32" fmla="*/ 158 w 158"/>
                          <a:gd name="T33" fmla="*/ 30 h 30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158" h="30">
                            <a:moveTo>
                              <a:pt x="0" y="19"/>
                            </a:moveTo>
                            <a:lnTo>
                              <a:pt x="16" y="19"/>
                            </a:lnTo>
                            <a:lnTo>
                              <a:pt x="46" y="25"/>
                            </a:lnTo>
                            <a:lnTo>
                              <a:pt x="80" y="29"/>
                            </a:lnTo>
                            <a:lnTo>
                              <a:pt x="99" y="27"/>
                            </a:lnTo>
                            <a:lnTo>
                              <a:pt x="115" y="27"/>
                            </a:lnTo>
                            <a:lnTo>
                              <a:pt x="127" y="22"/>
                            </a:lnTo>
                            <a:lnTo>
                              <a:pt x="143" y="17"/>
                            </a:lnTo>
                            <a:lnTo>
                              <a:pt x="154" y="11"/>
                            </a:lnTo>
                            <a:lnTo>
                              <a:pt x="157" y="0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64220" name="Group 12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372" y="2696"/>
                      <a:ext cx="493" cy="350"/>
                      <a:chOff x="3372" y="2696"/>
                      <a:chExt cx="493" cy="350"/>
                    </a:xfrm>
                  </p:grpSpPr>
                  <p:sp>
                    <p:nvSpPr>
                      <p:cNvPr id="264221" name="Freeform 12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3372" y="2866"/>
                        <a:ext cx="338" cy="180"/>
                      </a:xfrm>
                      <a:custGeom>
                        <a:avLst/>
                        <a:gdLst>
                          <a:gd name="T0" fmla="*/ 0 w 338"/>
                          <a:gd name="T1" fmla="*/ 179 h 180"/>
                          <a:gd name="T2" fmla="*/ 65 w 338"/>
                          <a:gd name="T3" fmla="*/ 161 h 180"/>
                          <a:gd name="T4" fmla="*/ 140 w 338"/>
                          <a:gd name="T5" fmla="*/ 140 h 180"/>
                          <a:gd name="T6" fmla="*/ 193 w 338"/>
                          <a:gd name="T7" fmla="*/ 119 h 180"/>
                          <a:gd name="T8" fmla="*/ 235 w 338"/>
                          <a:gd name="T9" fmla="*/ 107 h 180"/>
                          <a:gd name="T10" fmla="*/ 272 w 338"/>
                          <a:gd name="T11" fmla="*/ 93 h 180"/>
                          <a:gd name="T12" fmla="*/ 295 w 338"/>
                          <a:gd name="T13" fmla="*/ 74 h 180"/>
                          <a:gd name="T14" fmla="*/ 310 w 338"/>
                          <a:gd name="T15" fmla="*/ 58 h 180"/>
                          <a:gd name="T16" fmla="*/ 325 w 338"/>
                          <a:gd name="T17" fmla="*/ 33 h 180"/>
                          <a:gd name="T18" fmla="*/ 337 w 338"/>
                          <a:gd name="T19" fmla="*/ 0 h 180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338"/>
                          <a:gd name="T31" fmla="*/ 0 h 180"/>
                          <a:gd name="T32" fmla="*/ 338 w 338"/>
                          <a:gd name="T33" fmla="*/ 180 h 180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338" h="180">
                            <a:moveTo>
                              <a:pt x="0" y="179"/>
                            </a:moveTo>
                            <a:lnTo>
                              <a:pt x="65" y="161"/>
                            </a:lnTo>
                            <a:lnTo>
                              <a:pt x="140" y="140"/>
                            </a:lnTo>
                            <a:lnTo>
                              <a:pt x="193" y="119"/>
                            </a:lnTo>
                            <a:lnTo>
                              <a:pt x="235" y="107"/>
                            </a:lnTo>
                            <a:lnTo>
                              <a:pt x="272" y="93"/>
                            </a:lnTo>
                            <a:lnTo>
                              <a:pt x="295" y="74"/>
                            </a:lnTo>
                            <a:lnTo>
                              <a:pt x="310" y="58"/>
                            </a:lnTo>
                            <a:lnTo>
                              <a:pt x="325" y="33"/>
                            </a:lnTo>
                            <a:lnTo>
                              <a:pt x="337" y="0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64222" name="Freeform 12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3788" y="2696"/>
                        <a:ext cx="77" cy="25"/>
                      </a:xfrm>
                      <a:custGeom>
                        <a:avLst/>
                        <a:gdLst>
                          <a:gd name="T0" fmla="*/ 76 w 77"/>
                          <a:gd name="T1" fmla="*/ 0 h 25"/>
                          <a:gd name="T2" fmla="*/ 26 w 77"/>
                          <a:gd name="T3" fmla="*/ 7 h 25"/>
                          <a:gd name="T4" fmla="*/ 9 w 77"/>
                          <a:gd name="T5" fmla="*/ 13 h 25"/>
                          <a:gd name="T6" fmla="*/ 0 w 77"/>
                          <a:gd name="T7" fmla="*/ 24 h 25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77"/>
                          <a:gd name="T13" fmla="*/ 0 h 25"/>
                          <a:gd name="T14" fmla="*/ 77 w 77"/>
                          <a:gd name="T15" fmla="*/ 25 h 25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77" h="25">
                            <a:moveTo>
                              <a:pt x="76" y="0"/>
                            </a:moveTo>
                            <a:lnTo>
                              <a:pt x="26" y="7"/>
                            </a:lnTo>
                            <a:lnTo>
                              <a:pt x="9" y="13"/>
                            </a:lnTo>
                            <a:lnTo>
                              <a:pt x="0" y="24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</p:grpSp>
          <p:grpSp>
            <p:nvGrpSpPr>
              <p:cNvPr id="264209" name="Group 124"/>
              <p:cNvGrpSpPr>
                <a:grpSpLocks noChangeAspect="1"/>
              </p:cNvGrpSpPr>
              <p:nvPr/>
            </p:nvGrpSpPr>
            <p:grpSpPr bwMode="auto">
              <a:xfrm>
                <a:off x="3043" y="2265"/>
                <a:ext cx="1156" cy="521"/>
                <a:chOff x="3043" y="2265"/>
                <a:chExt cx="1156" cy="521"/>
              </a:xfrm>
            </p:grpSpPr>
            <p:sp>
              <p:nvSpPr>
                <p:cNvPr id="264210" name="Freeform 125"/>
                <p:cNvSpPr>
                  <a:spLocks noChangeAspect="1"/>
                </p:cNvSpPr>
                <p:nvPr/>
              </p:nvSpPr>
              <p:spPr bwMode="auto">
                <a:xfrm>
                  <a:off x="4084" y="2743"/>
                  <a:ext cx="115" cy="43"/>
                </a:xfrm>
                <a:custGeom>
                  <a:avLst/>
                  <a:gdLst>
                    <a:gd name="T0" fmla="*/ 0 w 115"/>
                    <a:gd name="T1" fmla="*/ 42 h 43"/>
                    <a:gd name="T2" fmla="*/ 28 w 115"/>
                    <a:gd name="T3" fmla="*/ 19 h 43"/>
                    <a:gd name="T4" fmla="*/ 36 w 115"/>
                    <a:gd name="T5" fmla="*/ 13 h 43"/>
                    <a:gd name="T6" fmla="*/ 41 w 115"/>
                    <a:gd name="T7" fmla="*/ 12 h 43"/>
                    <a:gd name="T8" fmla="*/ 47 w 115"/>
                    <a:gd name="T9" fmla="*/ 10 h 43"/>
                    <a:gd name="T10" fmla="*/ 55 w 115"/>
                    <a:gd name="T11" fmla="*/ 5 h 43"/>
                    <a:gd name="T12" fmla="*/ 61 w 115"/>
                    <a:gd name="T13" fmla="*/ 3 h 43"/>
                    <a:gd name="T14" fmla="*/ 67 w 115"/>
                    <a:gd name="T15" fmla="*/ 1 h 43"/>
                    <a:gd name="T16" fmla="*/ 73 w 115"/>
                    <a:gd name="T17" fmla="*/ 0 h 43"/>
                    <a:gd name="T18" fmla="*/ 81 w 115"/>
                    <a:gd name="T19" fmla="*/ 0 h 43"/>
                    <a:gd name="T20" fmla="*/ 87 w 115"/>
                    <a:gd name="T21" fmla="*/ 0 h 43"/>
                    <a:gd name="T22" fmla="*/ 92 w 115"/>
                    <a:gd name="T23" fmla="*/ 0 h 43"/>
                    <a:gd name="T24" fmla="*/ 98 w 115"/>
                    <a:gd name="T25" fmla="*/ 1 h 43"/>
                    <a:gd name="T26" fmla="*/ 101 w 115"/>
                    <a:gd name="T27" fmla="*/ 3 h 43"/>
                    <a:gd name="T28" fmla="*/ 107 w 115"/>
                    <a:gd name="T29" fmla="*/ 7 h 43"/>
                    <a:gd name="T30" fmla="*/ 111 w 115"/>
                    <a:gd name="T31" fmla="*/ 12 h 43"/>
                    <a:gd name="T32" fmla="*/ 112 w 115"/>
                    <a:gd name="T33" fmla="*/ 14 h 43"/>
                    <a:gd name="T34" fmla="*/ 114 w 115"/>
                    <a:gd name="T35" fmla="*/ 22 h 43"/>
                    <a:gd name="T36" fmla="*/ 112 w 115"/>
                    <a:gd name="T37" fmla="*/ 29 h 43"/>
                    <a:gd name="T38" fmla="*/ 111 w 115"/>
                    <a:gd name="T39" fmla="*/ 33 h 43"/>
                    <a:gd name="T40" fmla="*/ 107 w 115"/>
                    <a:gd name="T41" fmla="*/ 36 h 43"/>
                    <a:gd name="T42" fmla="*/ 99 w 115"/>
                    <a:gd name="T43" fmla="*/ 39 h 43"/>
                    <a:gd name="T44" fmla="*/ 92 w 115"/>
                    <a:gd name="T45" fmla="*/ 41 h 43"/>
                    <a:gd name="T46" fmla="*/ 81 w 115"/>
                    <a:gd name="T47" fmla="*/ 41 h 43"/>
                    <a:gd name="T48" fmla="*/ 73 w 115"/>
                    <a:gd name="T49" fmla="*/ 38 h 43"/>
                    <a:gd name="T50" fmla="*/ 61 w 115"/>
                    <a:gd name="T51" fmla="*/ 35 h 43"/>
                    <a:gd name="T52" fmla="*/ 52 w 115"/>
                    <a:gd name="T53" fmla="*/ 35 h 43"/>
                    <a:gd name="T54" fmla="*/ 39 w 115"/>
                    <a:gd name="T55" fmla="*/ 35 h 43"/>
                    <a:gd name="T56" fmla="*/ 24 w 115"/>
                    <a:gd name="T57" fmla="*/ 36 h 43"/>
                    <a:gd name="T58" fmla="*/ 0 w 115"/>
                    <a:gd name="T59" fmla="*/ 42 h 43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115"/>
                    <a:gd name="T91" fmla="*/ 0 h 43"/>
                    <a:gd name="T92" fmla="*/ 115 w 115"/>
                    <a:gd name="T93" fmla="*/ 43 h 43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115" h="43">
                      <a:moveTo>
                        <a:pt x="0" y="42"/>
                      </a:moveTo>
                      <a:lnTo>
                        <a:pt x="28" y="19"/>
                      </a:lnTo>
                      <a:lnTo>
                        <a:pt x="36" y="13"/>
                      </a:lnTo>
                      <a:lnTo>
                        <a:pt x="41" y="12"/>
                      </a:lnTo>
                      <a:lnTo>
                        <a:pt x="47" y="10"/>
                      </a:lnTo>
                      <a:lnTo>
                        <a:pt x="55" y="5"/>
                      </a:lnTo>
                      <a:lnTo>
                        <a:pt x="61" y="3"/>
                      </a:lnTo>
                      <a:lnTo>
                        <a:pt x="67" y="1"/>
                      </a:lnTo>
                      <a:lnTo>
                        <a:pt x="73" y="0"/>
                      </a:lnTo>
                      <a:lnTo>
                        <a:pt x="81" y="0"/>
                      </a:lnTo>
                      <a:lnTo>
                        <a:pt x="87" y="0"/>
                      </a:lnTo>
                      <a:lnTo>
                        <a:pt x="92" y="0"/>
                      </a:lnTo>
                      <a:lnTo>
                        <a:pt x="98" y="1"/>
                      </a:lnTo>
                      <a:lnTo>
                        <a:pt x="101" y="3"/>
                      </a:lnTo>
                      <a:lnTo>
                        <a:pt x="107" y="7"/>
                      </a:lnTo>
                      <a:lnTo>
                        <a:pt x="111" y="12"/>
                      </a:lnTo>
                      <a:lnTo>
                        <a:pt x="112" y="14"/>
                      </a:lnTo>
                      <a:lnTo>
                        <a:pt x="114" y="22"/>
                      </a:lnTo>
                      <a:lnTo>
                        <a:pt x="112" y="29"/>
                      </a:lnTo>
                      <a:lnTo>
                        <a:pt x="111" y="33"/>
                      </a:lnTo>
                      <a:lnTo>
                        <a:pt x="107" y="36"/>
                      </a:lnTo>
                      <a:lnTo>
                        <a:pt x="99" y="39"/>
                      </a:lnTo>
                      <a:lnTo>
                        <a:pt x="92" y="41"/>
                      </a:lnTo>
                      <a:lnTo>
                        <a:pt x="81" y="41"/>
                      </a:lnTo>
                      <a:lnTo>
                        <a:pt x="73" y="38"/>
                      </a:lnTo>
                      <a:lnTo>
                        <a:pt x="61" y="35"/>
                      </a:lnTo>
                      <a:lnTo>
                        <a:pt x="52" y="35"/>
                      </a:lnTo>
                      <a:lnTo>
                        <a:pt x="39" y="35"/>
                      </a:lnTo>
                      <a:lnTo>
                        <a:pt x="24" y="36"/>
                      </a:lnTo>
                      <a:lnTo>
                        <a:pt x="0" y="42"/>
                      </a:lnTo>
                    </a:path>
                  </a:pathLst>
                </a:custGeom>
                <a:solidFill>
                  <a:srgbClr val="C0F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4211" name="Freeform 126"/>
                <p:cNvSpPr>
                  <a:spLocks noChangeAspect="1"/>
                </p:cNvSpPr>
                <p:nvPr/>
              </p:nvSpPr>
              <p:spPr bwMode="auto">
                <a:xfrm>
                  <a:off x="3043" y="2534"/>
                  <a:ext cx="78" cy="31"/>
                </a:xfrm>
                <a:custGeom>
                  <a:avLst/>
                  <a:gdLst>
                    <a:gd name="T0" fmla="*/ 77 w 78"/>
                    <a:gd name="T1" fmla="*/ 30 h 31"/>
                    <a:gd name="T2" fmla="*/ 57 w 78"/>
                    <a:gd name="T3" fmla="*/ 14 h 31"/>
                    <a:gd name="T4" fmla="*/ 54 w 78"/>
                    <a:gd name="T5" fmla="*/ 10 h 31"/>
                    <a:gd name="T6" fmla="*/ 49 w 78"/>
                    <a:gd name="T7" fmla="*/ 8 h 31"/>
                    <a:gd name="T8" fmla="*/ 46 w 78"/>
                    <a:gd name="T9" fmla="*/ 6 h 31"/>
                    <a:gd name="T10" fmla="*/ 40 w 78"/>
                    <a:gd name="T11" fmla="*/ 3 h 31"/>
                    <a:gd name="T12" fmla="*/ 36 w 78"/>
                    <a:gd name="T13" fmla="*/ 3 h 31"/>
                    <a:gd name="T14" fmla="*/ 31 w 78"/>
                    <a:gd name="T15" fmla="*/ 2 h 31"/>
                    <a:gd name="T16" fmla="*/ 28 w 78"/>
                    <a:gd name="T17" fmla="*/ 0 h 31"/>
                    <a:gd name="T18" fmla="*/ 23 w 78"/>
                    <a:gd name="T19" fmla="*/ 0 h 31"/>
                    <a:gd name="T20" fmla="*/ 20 w 78"/>
                    <a:gd name="T21" fmla="*/ 0 h 31"/>
                    <a:gd name="T22" fmla="*/ 15 w 78"/>
                    <a:gd name="T23" fmla="*/ 0 h 31"/>
                    <a:gd name="T24" fmla="*/ 12 w 78"/>
                    <a:gd name="T25" fmla="*/ 2 h 31"/>
                    <a:gd name="T26" fmla="*/ 8 w 78"/>
                    <a:gd name="T27" fmla="*/ 3 h 31"/>
                    <a:gd name="T28" fmla="*/ 5 w 78"/>
                    <a:gd name="T29" fmla="*/ 4 h 31"/>
                    <a:gd name="T30" fmla="*/ 3 w 78"/>
                    <a:gd name="T31" fmla="*/ 8 h 31"/>
                    <a:gd name="T32" fmla="*/ 0 w 78"/>
                    <a:gd name="T33" fmla="*/ 10 h 31"/>
                    <a:gd name="T34" fmla="*/ 0 w 78"/>
                    <a:gd name="T35" fmla="*/ 16 h 31"/>
                    <a:gd name="T36" fmla="*/ 0 w 78"/>
                    <a:gd name="T37" fmla="*/ 21 h 31"/>
                    <a:gd name="T38" fmla="*/ 3 w 78"/>
                    <a:gd name="T39" fmla="*/ 24 h 31"/>
                    <a:gd name="T40" fmla="*/ 5 w 78"/>
                    <a:gd name="T41" fmla="*/ 27 h 31"/>
                    <a:gd name="T42" fmla="*/ 11 w 78"/>
                    <a:gd name="T43" fmla="*/ 28 h 31"/>
                    <a:gd name="T44" fmla="*/ 15 w 78"/>
                    <a:gd name="T45" fmla="*/ 28 h 31"/>
                    <a:gd name="T46" fmla="*/ 23 w 78"/>
                    <a:gd name="T47" fmla="*/ 28 h 31"/>
                    <a:gd name="T48" fmla="*/ 28 w 78"/>
                    <a:gd name="T49" fmla="*/ 27 h 31"/>
                    <a:gd name="T50" fmla="*/ 36 w 78"/>
                    <a:gd name="T51" fmla="*/ 26 h 31"/>
                    <a:gd name="T52" fmla="*/ 43 w 78"/>
                    <a:gd name="T53" fmla="*/ 26 h 31"/>
                    <a:gd name="T54" fmla="*/ 52 w 78"/>
                    <a:gd name="T55" fmla="*/ 26 h 31"/>
                    <a:gd name="T56" fmla="*/ 62 w 78"/>
                    <a:gd name="T57" fmla="*/ 27 h 31"/>
                    <a:gd name="T58" fmla="*/ 77 w 78"/>
                    <a:gd name="T59" fmla="*/ 30 h 3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78"/>
                    <a:gd name="T91" fmla="*/ 0 h 31"/>
                    <a:gd name="T92" fmla="*/ 78 w 78"/>
                    <a:gd name="T93" fmla="*/ 31 h 31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78" h="31">
                      <a:moveTo>
                        <a:pt x="77" y="30"/>
                      </a:moveTo>
                      <a:lnTo>
                        <a:pt x="57" y="14"/>
                      </a:lnTo>
                      <a:lnTo>
                        <a:pt x="54" y="10"/>
                      </a:lnTo>
                      <a:lnTo>
                        <a:pt x="49" y="8"/>
                      </a:lnTo>
                      <a:lnTo>
                        <a:pt x="46" y="6"/>
                      </a:lnTo>
                      <a:lnTo>
                        <a:pt x="40" y="3"/>
                      </a:lnTo>
                      <a:lnTo>
                        <a:pt x="36" y="3"/>
                      </a:lnTo>
                      <a:lnTo>
                        <a:pt x="31" y="2"/>
                      </a:lnTo>
                      <a:lnTo>
                        <a:pt x="28" y="0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2" y="2"/>
                      </a:lnTo>
                      <a:lnTo>
                        <a:pt x="8" y="3"/>
                      </a:lnTo>
                      <a:lnTo>
                        <a:pt x="5" y="4"/>
                      </a:lnTo>
                      <a:lnTo>
                        <a:pt x="3" y="8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0" y="21"/>
                      </a:lnTo>
                      <a:lnTo>
                        <a:pt x="3" y="24"/>
                      </a:lnTo>
                      <a:lnTo>
                        <a:pt x="5" y="27"/>
                      </a:lnTo>
                      <a:lnTo>
                        <a:pt x="11" y="28"/>
                      </a:lnTo>
                      <a:lnTo>
                        <a:pt x="15" y="28"/>
                      </a:lnTo>
                      <a:lnTo>
                        <a:pt x="23" y="28"/>
                      </a:lnTo>
                      <a:lnTo>
                        <a:pt x="28" y="27"/>
                      </a:lnTo>
                      <a:lnTo>
                        <a:pt x="36" y="26"/>
                      </a:lnTo>
                      <a:lnTo>
                        <a:pt x="43" y="26"/>
                      </a:lnTo>
                      <a:lnTo>
                        <a:pt x="52" y="26"/>
                      </a:lnTo>
                      <a:lnTo>
                        <a:pt x="62" y="27"/>
                      </a:lnTo>
                      <a:lnTo>
                        <a:pt x="77" y="30"/>
                      </a:lnTo>
                    </a:path>
                  </a:pathLst>
                </a:custGeom>
                <a:solidFill>
                  <a:srgbClr val="C0F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4212" name="Freeform 127"/>
                <p:cNvSpPr>
                  <a:spLocks noChangeAspect="1"/>
                </p:cNvSpPr>
                <p:nvPr/>
              </p:nvSpPr>
              <p:spPr bwMode="auto">
                <a:xfrm>
                  <a:off x="4059" y="2358"/>
                  <a:ext cx="130" cy="81"/>
                </a:xfrm>
                <a:custGeom>
                  <a:avLst/>
                  <a:gdLst>
                    <a:gd name="T0" fmla="*/ 0 w 130"/>
                    <a:gd name="T1" fmla="*/ 80 h 81"/>
                    <a:gd name="T2" fmla="*/ 4 w 130"/>
                    <a:gd name="T3" fmla="*/ 68 h 81"/>
                    <a:gd name="T4" fmla="*/ 10 w 130"/>
                    <a:gd name="T5" fmla="*/ 52 h 81"/>
                    <a:gd name="T6" fmla="*/ 18 w 130"/>
                    <a:gd name="T7" fmla="*/ 40 h 81"/>
                    <a:gd name="T8" fmla="*/ 27 w 130"/>
                    <a:gd name="T9" fmla="*/ 28 h 81"/>
                    <a:gd name="T10" fmla="*/ 35 w 130"/>
                    <a:gd name="T11" fmla="*/ 19 h 81"/>
                    <a:gd name="T12" fmla="*/ 44 w 130"/>
                    <a:gd name="T13" fmla="*/ 12 h 81"/>
                    <a:gd name="T14" fmla="*/ 53 w 130"/>
                    <a:gd name="T15" fmla="*/ 7 h 81"/>
                    <a:gd name="T16" fmla="*/ 65 w 130"/>
                    <a:gd name="T17" fmla="*/ 3 h 81"/>
                    <a:gd name="T18" fmla="*/ 75 w 130"/>
                    <a:gd name="T19" fmla="*/ 0 h 81"/>
                    <a:gd name="T20" fmla="*/ 89 w 130"/>
                    <a:gd name="T21" fmla="*/ 0 h 81"/>
                    <a:gd name="T22" fmla="*/ 102 w 130"/>
                    <a:gd name="T23" fmla="*/ 0 h 81"/>
                    <a:gd name="T24" fmla="*/ 114 w 130"/>
                    <a:gd name="T25" fmla="*/ 1 h 81"/>
                    <a:gd name="T26" fmla="*/ 118 w 130"/>
                    <a:gd name="T27" fmla="*/ 4 h 81"/>
                    <a:gd name="T28" fmla="*/ 124 w 130"/>
                    <a:gd name="T29" fmla="*/ 7 h 81"/>
                    <a:gd name="T30" fmla="*/ 126 w 130"/>
                    <a:gd name="T31" fmla="*/ 11 h 81"/>
                    <a:gd name="T32" fmla="*/ 129 w 130"/>
                    <a:gd name="T33" fmla="*/ 13 h 81"/>
                    <a:gd name="T34" fmla="*/ 129 w 130"/>
                    <a:gd name="T35" fmla="*/ 19 h 81"/>
                    <a:gd name="T36" fmla="*/ 129 w 130"/>
                    <a:gd name="T37" fmla="*/ 25 h 81"/>
                    <a:gd name="T38" fmla="*/ 124 w 130"/>
                    <a:gd name="T39" fmla="*/ 31 h 81"/>
                    <a:gd name="T40" fmla="*/ 123 w 130"/>
                    <a:gd name="T41" fmla="*/ 34 h 81"/>
                    <a:gd name="T42" fmla="*/ 118 w 130"/>
                    <a:gd name="T43" fmla="*/ 37 h 81"/>
                    <a:gd name="T44" fmla="*/ 114 w 130"/>
                    <a:gd name="T45" fmla="*/ 39 h 81"/>
                    <a:gd name="T46" fmla="*/ 108 w 130"/>
                    <a:gd name="T47" fmla="*/ 40 h 81"/>
                    <a:gd name="T48" fmla="*/ 100 w 130"/>
                    <a:gd name="T49" fmla="*/ 41 h 81"/>
                    <a:gd name="T50" fmla="*/ 93 w 130"/>
                    <a:gd name="T51" fmla="*/ 43 h 81"/>
                    <a:gd name="T52" fmla="*/ 86 w 130"/>
                    <a:gd name="T53" fmla="*/ 43 h 81"/>
                    <a:gd name="T54" fmla="*/ 80 w 130"/>
                    <a:gd name="T55" fmla="*/ 41 h 81"/>
                    <a:gd name="T56" fmla="*/ 69 w 130"/>
                    <a:gd name="T57" fmla="*/ 41 h 81"/>
                    <a:gd name="T58" fmla="*/ 59 w 130"/>
                    <a:gd name="T59" fmla="*/ 43 h 81"/>
                    <a:gd name="T60" fmla="*/ 50 w 130"/>
                    <a:gd name="T61" fmla="*/ 45 h 81"/>
                    <a:gd name="T62" fmla="*/ 43 w 130"/>
                    <a:gd name="T63" fmla="*/ 50 h 81"/>
                    <a:gd name="T64" fmla="*/ 34 w 130"/>
                    <a:gd name="T65" fmla="*/ 53 h 81"/>
                    <a:gd name="T66" fmla="*/ 24 w 130"/>
                    <a:gd name="T67" fmla="*/ 59 h 81"/>
                    <a:gd name="T68" fmla="*/ 13 w 130"/>
                    <a:gd name="T69" fmla="*/ 64 h 81"/>
                    <a:gd name="T70" fmla="*/ 9 w 130"/>
                    <a:gd name="T71" fmla="*/ 72 h 81"/>
                    <a:gd name="T72" fmla="*/ 0 w 130"/>
                    <a:gd name="T73" fmla="*/ 80 h 8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30"/>
                    <a:gd name="T112" fmla="*/ 0 h 81"/>
                    <a:gd name="T113" fmla="*/ 130 w 130"/>
                    <a:gd name="T114" fmla="*/ 81 h 8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30" h="81">
                      <a:moveTo>
                        <a:pt x="0" y="80"/>
                      </a:moveTo>
                      <a:lnTo>
                        <a:pt x="4" y="68"/>
                      </a:lnTo>
                      <a:lnTo>
                        <a:pt x="10" y="52"/>
                      </a:lnTo>
                      <a:lnTo>
                        <a:pt x="18" y="40"/>
                      </a:lnTo>
                      <a:lnTo>
                        <a:pt x="27" y="28"/>
                      </a:lnTo>
                      <a:lnTo>
                        <a:pt x="35" y="19"/>
                      </a:lnTo>
                      <a:lnTo>
                        <a:pt x="44" y="12"/>
                      </a:lnTo>
                      <a:lnTo>
                        <a:pt x="53" y="7"/>
                      </a:lnTo>
                      <a:lnTo>
                        <a:pt x="65" y="3"/>
                      </a:lnTo>
                      <a:lnTo>
                        <a:pt x="75" y="0"/>
                      </a:lnTo>
                      <a:lnTo>
                        <a:pt x="89" y="0"/>
                      </a:lnTo>
                      <a:lnTo>
                        <a:pt x="102" y="0"/>
                      </a:lnTo>
                      <a:lnTo>
                        <a:pt x="114" y="1"/>
                      </a:lnTo>
                      <a:lnTo>
                        <a:pt x="118" y="4"/>
                      </a:lnTo>
                      <a:lnTo>
                        <a:pt x="124" y="7"/>
                      </a:lnTo>
                      <a:lnTo>
                        <a:pt x="126" y="11"/>
                      </a:lnTo>
                      <a:lnTo>
                        <a:pt x="129" y="13"/>
                      </a:lnTo>
                      <a:lnTo>
                        <a:pt x="129" y="19"/>
                      </a:lnTo>
                      <a:lnTo>
                        <a:pt x="129" y="25"/>
                      </a:lnTo>
                      <a:lnTo>
                        <a:pt x="124" y="31"/>
                      </a:lnTo>
                      <a:lnTo>
                        <a:pt x="123" y="34"/>
                      </a:lnTo>
                      <a:lnTo>
                        <a:pt x="118" y="37"/>
                      </a:lnTo>
                      <a:lnTo>
                        <a:pt x="114" y="39"/>
                      </a:lnTo>
                      <a:lnTo>
                        <a:pt x="108" y="40"/>
                      </a:lnTo>
                      <a:lnTo>
                        <a:pt x="100" y="41"/>
                      </a:lnTo>
                      <a:lnTo>
                        <a:pt x="93" y="43"/>
                      </a:lnTo>
                      <a:lnTo>
                        <a:pt x="86" y="43"/>
                      </a:lnTo>
                      <a:lnTo>
                        <a:pt x="80" y="41"/>
                      </a:lnTo>
                      <a:lnTo>
                        <a:pt x="69" y="41"/>
                      </a:lnTo>
                      <a:lnTo>
                        <a:pt x="59" y="43"/>
                      </a:lnTo>
                      <a:lnTo>
                        <a:pt x="50" y="45"/>
                      </a:lnTo>
                      <a:lnTo>
                        <a:pt x="43" y="50"/>
                      </a:lnTo>
                      <a:lnTo>
                        <a:pt x="34" y="53"/>
                      </a:lnTo>
                      <a:lnTo>
                        <a:pt x="24" y="59"/>
                      </a:lnTo>
                      <a:lnTo>
                        <a:pt x="13" y="64"/>
                      </a:lnTo>
                      <a:lnTo>
                        <a:pt x="9" y="72"/>
                      </a:lnTo>
                      <a:lnTo>
                        <a:pt x="0" y="80"/>
                      </a:lnTo>
                    </a:path>
                  </a:pathLst>
                </a:custGeom>
                <a:solidFill>
                  <a:srgbClr val="C0F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4213" name="Freeform 128"/>
                <p:cNvSpPr>
                  <a:spLocks noChangeAspect="1"/>
                </p:cNvSpPr>
                <p:nvPr/>
              </p:nvSpPr>
              <p:spPr bwMode="auto">
                <a:xfrm>
                  <a:off x="3105" y="2265"/>
                  <a:ext cx="130" cy="81"/>
                </a:xfrm>
                <a:custGeom>
                  <a:avLst/>
                  <a:gdLst>
                    <a:gd name="T0" fmla="*/ 129 w 130"/>
                    <a:gd name="T1" fmla="*/ 80 h 81"/>
                    <a:gd name="T2" fmla="*/ 123 w 130"/>
                    <a:gd name="T3" fmla="*/ 69 h 81"/>
                    <a:gd name="T4" fmla="*/ 119 w 130"/>
                    <a:gd name="T5" fmla="*/ 52 h 81"/>
                    <a:gd name="T6" fmla="*/ 113 w 130"/>
                    <a:gd name="T7" fmla="*/ 40 h 81"/>
                    <a:gd name="T8" fmla="*/ 102 w 130"/>
                    <a:gd name="T9" fmla="*/ 30 h 81"/>
                    <a:gd name="T10" fmla="*/ 92 w 130"/>
                    <a:gd name="T11" fmla="*/ 19 h 81"/>
                    <a:gd name="T12" fmla="*/ 83 w 130"/>
                    <a:gd name="T13" fmla="*/ 13 h 81"/>
                    <a:gd name="T14" fmla="*/ 74 w 130"/>
                    <a:gd name="T15" fmla="*/ 7 h 81"/>
                    <a:gd name="T16" fmla="*/ 64 w 130"/>
                    <a:gd name="T17" fmla="*/ 5 h 81"/>
                    <a:gd name="T18" fmla="*/ 54 w 130"/>
                    <a:gd name="T19" fmla="*/ 1 h 81"/>
                    <a:gd name="T20" fmla="*/ 40 w 130"/>
                    <a:gd name="T21" fmla="*/ 0 h 81"/>
                    <a:gd name="T22" fmla="*/ 26 w 130"/>
                    <a:gd name="T23" fmla="*/ 0 h 81"/>
                    <a:gd name="T24" fmla="*/ 15 w 130"/>
                    <a:gd name="T25" fmla="*/ 4 h 81"/>
                    <a:gd name="T26" fmla="*/ 9 w 130"/>
                    <a:gd name="T27" fmla="*/ 5 h 81"/>
                    <a:gd name="T28" fmla="*/ 3 w 130"/>
                    <a:gd name="T29" fmla="*/ 7 h 81"/>
                    <a:gd name="T30" fmla="*/ 2 w 130"/>
                    <a:gd name="T31" fmla="*/ 11 h 81"/>
                    <a:gd name="T32" fmla="*/ 0 w 130"/>
                    <a:gd name="T33" fmla="*/ 15 h 81"/>
                    <a:gd name="T34" fmla="*/ 0 w 130"/>
                    <a:gd name="T35" fmla="*/ 19 h 81"/>
                    <a:gd name="T36" fmla="*/ 0 w 130"/>
                    <a:gd name="T37" fmla="*/ 26 h 81"/>
                    <a:gd name="T38" fmla="*/ 3 w 130"/>
                    <a:gd name="T39" fmla="*/ 32 h 81"/>
                    <a:gd name="T40" fmla="*/ 6 w 130"/>
                    <a:gd name="T41" fmla="*/ 34 h 81"/>
                    <a:gd name="T42" fmla="*/ 9 w 130"/>
                    <a:gd name="T43" fmla="*/ 38 h 81"/>
                    <a:gd name="T44" fmla="*/ 15 w 130"/>
                    <a:gd name="T45" fmla="*/ 39 h 81"/>
                    <a:gd name="T46" fmla="*/ 21 w 130"/>
                    <a:gd name="T47" fmla="*/ 41 h 81"/>
                    <a:gd name="T48" fmla="*/ 27 w 130"/>
                    <a:gd name="T49" fmla="*/ 41 h 81"/>
                    <a:gd name="T50" fmla="*/ 34 w 130"/>
                    <a:gd name="T51" fmla="*/ 44 h 81"/>
                    <a:gd name="T52" fmla="*/ 42 w 130"/>
                    <a:gd name="T53" fmla="*/ 44 h 81"/>
                    <a:gd name="T54" fmla="*/ 49 w 130"/>
                    <a:gd name="T55" fmla="*/ 44 h 81"/>
                    <a:gd name="T56" fmla="*/ 58 w 130"/>
                    <a:gd name="T57" fmla="*/ 41 h 81"/>
                    <a:gd name="T58" fmla="*/ 70 w 130"/>
                    <a:gd name="T59" fmla="*/ 44 h 81"/>
                    <a:gd name="T60" fmla="*/ 79 w 130"/>
                    <a:gd name="T61" fmla="*/ 46 h 81"/>
                    <a:gd name="T62" fmla="*/ 88 w 130"/>
                    <a:gd name="T63" fmla="*/ 50 h 81"/>
                    <a:gd name="T64" fmla="*/ 95 w 130"/>
                    <a:gd name="T65" fmla="*/ 54 h 81"/>
                    <a:gd name="T66" fmla="*/ 105 w 130"/>
                    <a:gd name="T67" fmla="*/ 60 h 81"/>
                    <a:gd name="T68" fmla="*/ 114 w 130"/>
                    <a:gd name="T69" fmla="*/ 66 h 81"/>
                    <a:gd name="T70" fmla="*/ 120 w 130"/>
                    <a:gd name="T71" fmla="*/ 72 h 81"/>
                    <a:gd name="T72" fmla="*/ 129 w 130"/>
                    <a:gd name="T73" fmla="*/ 80 h 81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30"/>
                    <a:gd name="T112" fmla="*/ 0 h 81"/>
                    <a:gd name="T113" fmla="*/ 130 w 130"/>
                    <a:gd name="T114" fmla="*/ 81 h 81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30" h="81">
                      <a:moveTo>
                        <a:pt x="129" y="80"/>
                      </a:moveTo>
                      <a:lnTo>
                        <a:pt x="123" y="69"/>
                      </a:lnTo>
                      <a:lnTo>
                        <a:pt x="119" y="52"/>
                      </a:lnTo>
                      <a:lnTo>
                        <a:pt x="113" y="40"/>
                      </a:lnTo>
                      <a:lnTo>
                        <a:pt x="102" y="30"/>
                      </a:lnTo>
                      <a:lnTo>
                        <a:pt x="92" y="19"/>
                      </a:lnTo>
                      <a:lnTo>
                        <a:pt x="83" y="13"/>
                      </a:lnTo>
                      <a:lnTo>
                        <a:pt x="74" y="7"/>
                      </a:lnTo>
                      <a:lnTo>
                        <a:pt x="64" y="5"/>
                      </a:lnTo>
                      <a:lnTo>
                        <a:pt x="54" y="1"/>
                      </a:lnTo>
                      <a:lnTo>
                        <a:pt x="40" y="0"/>
                      </a:lnTo>
                      <a:lnTo>
                        <a:pt x="26" y="0"/>
                      </a:lnTo>
                      <a:lnTo>
                        <a:pt x="15" y="4"/>
                      </a:lnTo>
                      <a:lnTo>
                        <a:pt x="9" y="5"/>
                      </a:lnTo>
                      <a:lnTo>
                        <a:pt x="3" y="7"/>
                      </a:lnTo>
                      <a:lnTo>
                        <a:pt x="2" y="11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0" y="26"/>
                      </a:lnTo>
                      <a:lnTo>
                        <a:pt x="3" y="32"/>
                      </a:lnTo>
                      <a:lnTo>
                        <a:pt x="6" y="34"/>
                      </a:lnTo>
                      <a:lnTo>
                        <a:pt x="9" y="38"/>
                      </a:lnTo>
                      <a:lnTo>
                        <a:pt x="15" y="39"/>
                      </a:lnTo>
                      <a:lnTo>
                        <a:pt x="21" y="41"/>
                      </a:lnTo>
                      <a:lnTo>
                        <a:pt x="27" y="41"/>
                      </a:lnTo>
                      <a:lnTo>
                        <a:pt x="34" y="44"/>
                      </a:lnTo>
                      <a:lnTo>
                        <a:pt x="42" y="44"/>
                      </a:lnTo>
                      <a:lnTo>
                        <a:pt x="49" y="44"/>
                      </a:lnTo>
                      <a:lnTo>
                        <a:pt x="58" y="41"/>
                      </a:lnTo>
                      <a:lnTo>
                        <a:pt x="70" y="44"/>
                      </a:lnTo>
                      <a:lnTo>
                        <a:pt x="79" y="46"/>
                      </a:lnTo>
                      <a:lnTo>
                        <a:pt x="88" y="50"/>
                      </a:lnTo>
                      <a:lnTo>
                        <a:pt x="95" y="54"/>
                      </a:lnTo>
                      <a:lnTo>
                        <a:pt x="105" y="60"/>
                      </a:lnTo>
                      <a:lnTo>
                        <a:pt x="114" y="66"/>
                      </a:lnTo>
                      <a:lnTo>
                        <a:pt x="120" y="72"/>
                      </a:lnTo>
                      <a:lnTo>
                        <a:pt x="129" y="80"/>
                      </a:lnTo>
                    </a:path>
                  </a:pathLst>
                </a:custGeom>
                <a:solidFill>
                  <a:srgbClr val="C0F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264201" name="Group 129"/>
            <p:cNvGrpSpPr>
              <a:grpSpLocks noChangeAspect="1"/>
            </p:cNvGrpSpPr>
            <p:nvPr/>
          </p:nvGrpSpPr>
          <p:grpSpPr bwMode="auto">
            <a:xfrm>
              <a:off x="2365" y="3087"/>
              <a:ext cx="792" cy="289"/>
              <a:chOff x="2365" y="3087"/>
              <a:chExt cx="792" cy="289"/>
            </a:xfrm>
          </p:grpSpPr>
          <p:sp>
            <p:nvSpPr>
              <p:cNvPr id="264202" name="Freeform 130"/>
              <p:cNvSpPr>
                <a:spLocks noChangeAspect="1"/>
              </p:cNvSpPr>
              <p:nvPr/>
            </p:nvSpPr>
            <p:spPr bwMode="auto">
              <a:xfrm>
                <a:off x="2365" y="3087"/>
                <a:ext cx="792" cy="289"/>
              </a:xfrm>
              <a:custGeom>
                <a:avLst/>
                <a:gdLst>
                  <a:gd name="T0" fmla="*/ 0 w 792"/>
                  <a:gd name="T1" fmla="*/ 96 h 289"/>
                  <a:gd name="T2" fmla="*/ 75 w 792"/>
                  <a:gd name="T3" fmla="*/ 59 h 289"/>
                  <a:gd name="T4" fmla="*/ 155 w 792"/>
                  <a:gd name="T5" fmla="*/ 25 h 289"/>
                  <a:gd name="T6" fmla="*/ 201 w 792"/>
                  <a:gd name="T7" fmla="*/ 9 h 289"/>
                  <a:gd name="T8" fmla="*/ 259 w 792"/>
                  <a:gd name="T9" fmla="*/ 1 h 289"/>
                  <a:gd name="T10" fmla="*/ 356 w 792"/>
                  <a:gd name="T11" fmla="*/ 0 h 289"/>
                  <a:gd name="T12" fmla="*/ 477 w 792"/>
                  <a:gd name="T13" fmla="*/ 9 h 289"/>
                  <a:gd name="T14" fmla="*/ 783 w 792"/>
                  <a:gd name="T15" fmla="*/ 223 h 289"/>
                  <a:gd name="T16" fmla="*/ 791 w 792"/>
                  <a:gd name="T17" fmla="*/ 238 h 289"/>
                  <a:gd name="T18" fmla="*/ 791 w 792"/>
                  <a:gd name="T19" fmla="*/ 246 h 289"/>
                  <a:gd name="T20" fmla="*/ 783 w 792"/>
                  <a:gd name="T21" fmla="*/ 251 h 289"/>
                  <a:gd name="T22" fmla="*/ 770 w 792"/>
                  <a:gd name="T23" fmla="*/ 249 h 289"/>
                  <a:gd name="T24" fmla="*/ 751 w 792"/>
                  <a:gd name="T25" fmla="*/ 246 h 289"/>
                  <a:gd name="T26" fmla="*/ 717 w 792"/>
                  <a:gd name="T27" fmla="*/ 232 h 289"/>
                  <a:gd name="T28" fmla="*/ 658 w 792"/>
                  <a:gd name="T29" fmla="*/ 202 h 289"/>
                  <a:gd name="T30" fmla="*/ 545 w 792"/>
                  <a:gd name="T31" fmla="*/ 150 h 289"/>
                  <a:gd name="T32" fmla="*/ 548 w 792"/>
                  <a:gd name="T33" fmla="*/ 192 h 289"/>
                  <a:gd name="T34" fmla="*/ 529 w 792"/>
                  <a:gd name="T35" fmla="*/ 204 h 289"/>
                  <a:gd name="T36" fmla="*/ 505 w 792"/>
                  <a:gd name="T37" fmla="*/ 212 h 289"/>
                  <a:gd name="T38" fmla="*/ 501 w 792"/>
                  <a:gd name="T39" fmla="*/ 230 h 289"/>
                  <a:gd name="T40" fmla="*/ 489 w 792"/>
                  <a:gd name="T41" fmla="*/ 242 h 289"/>
                  <a:gd name="T42" fmla="*/ 460 w 792"/>
                  <a:gd name="T43" fmla="*/ 245 h 289"/>
                  <a:gd name="T44" fmla="*/ 434 w 792"/>
                  <a:gd name="T45" fmla="*/ 246 h 289"/>
                  <a:gd name="T46" fmla="*/ 434 w 792"/>
                  <a:gd name="T47" fmla="*/ 257 h 289"/>
                  <a:gd name="T48" fmla="*/ 429 w 792"/>
                  <a:gd name="T49" fmla="*/ 268 h 289"/>
                  <a:gd name="T50" fmla="*/ 409 w 792"/>
                  <a:gd name="T51" fmla="*/ 276 h 289"/>
                  <a:gd name="T52" fmla="*/ 380 w 792"/>
                  <a:gd name="T53" fmla="*/ 284 h 289"/>
                  <a:gd name="T54" fmla="*/ 363 w 792"/>
                  <a:gd name="T55" fmla="*/ 288 h 289"/>
                  <a:gd name="T56" fmla="*/ 324 w 792"/>
                  <a:gd name="T57" fmla="*/ 256 h 289"/>
                  <a:gd name="T58" fmla="*/ 273 w 792"/>
                  <a:gd name="T59" fmla="*/ 215 h 289"/>
                  <a:gd name="T60" fmla="*/ 272 w 792"/>
                  <a:gd name="T61" fmla="*/ 202 h 289"/>
                  <a:gd name="T62" fmla="*/ 272 w 792"/>
                  <a:gd name="T63" fmla="*/ 191 h 289"/>
                  <a:gd name="T64" fmla="*/ 242 w 792"/>
                  <a:gd name="T65" fmla="*/ 185 h 289"/>
                  <a:gd name="T66" fmla="*/ 207 w 792"/>
                  <a:gd name="T67" fmla="*/ 179 h 289"/>
                  <a:gd name="T68" fmla="*/ 68 w 792"/>
                  <a:gd name="T69" fmla="*/ 230 h 289"/>
                  <a:gd name="T70" fmla="*/ 0 w 792"/>
                  <a:gd name="T71" fmla="*/ 96 h 28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92"/>
                  <a:gd name="T109" fmla="*/ 0 h 289"/>
                  <a:gd name="T110" fmla="*/ 792 w 792"/>
                  <a:gd name="T111" fmla="*/ 289 h 28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92" h="289">
                    <a:moveTo>
                      <a:pt x="0" y="96"/>
                    </a:moveTo>
                    <a:lnTo>
                      <a:pt x="75" y="59"/>
                    </a:lnTo>
                    <a:lnTo>
                      <a:pt x="155" y="25"/>
                    </a:lnTo>
                    <a:lnTo>
                      <a:pt x="201" y="9"/>
                    </a:lnTo>
                    <a:lnTo>
                      <a:pt x="259" y="1"/>
                    </a:lnTo>
                    <a:lnTo>
                      <a:pt x="356" y="0"/>
                    </a:lnTo>
                    <a:lnTo>
                      <a:pt x="477" y="9"/>
                    </a:lnTo>
                    <a:lnTo>
                      <a:pt x="783" y="223"/>
                    </a:lnTo>
                    <a:lnTo>
                      <a:pt x="791" y="238"/>
                    </a:lnTo>
                    <a:lnTo>
                      <a:pt x="791" y="246"/>
                    </a:lnTo>
                    <a:lnTo>
                      <a:pt x="783" y="251"/>
                    </a:lnTo>
                    <a:lnTo>
                      <a:pt x="770" y="249"/>
                    </a:lnTo>
                    <a:lnTo>
                      <a:pt x="751" y="246"/>
                    </a:lnTo>
                    <a:lnTo>
                      <a:pt x="717" y="232"/>
                    </a:lnTo>
                    <a:lnTo>
                      <a:pt x="658" y="202"/>
                    </a:lnTo>
                    <a:lnTo>
                      <a:pt x="545" y="150"/>
                    </a:lnTo>
                    <a:lnTo>
                      <a:pt x="548" y="192"/>
                    </a:lnTo>
                    <a:lnTo>
                      <a:pt x="529" y="204"/>
                    </a:lnTo>
                    <a:lnTo>
                      <a:pt x="505" y="212"/>
                    </a:lnTo>
                    <a:lnTo>
                      <a:pt x="501" y="230"/>
                    </a:lnTo>
                    <a:lnTo>
                      <a:pt x="489" y="242"/>
                    </a:lnTo>
                    <a:lnTo>
                      <a:pt x="460" y="245"/>
                    </a:lnTo>
                    <a:lnTo>
                      <a:pt x="434" y="246"/>
                    </a:lnTo>
                    <a:lnTo>
                      <a:pt x="434" y="257"/>
                    </a:lnTo>
                    <a:lnTo>
                      <a:pt x="429" y="268"/>
                    </a:lnTo>
                    <a:lnTo>
                      <a:pt x="409" y="276"/>
                    </a:lnTo>
                    <a:lnTo>
                      <a:pt x="380" y="284"/>
                    </a:lnTo>
                    <a:lnTo>
                      <a:pt x="363" y="288"/>
                    </a:lnTo>
                    <a:lnTo>
                      <a:pt x="324" y="256"/>
                    </a:lnTo>
                    <a:lnTo>
                      <a:pt x="273" y="215"/>
                    </a:lnTo>
                    <a:lnTo>
                      <a:pt x="272" y="202"/>
                    </a:lnTo>
                    <a:lnTo>
                      <a:pt x="272" y="191"/>
                    </a:lnTo>
                    <a:lnTo>
                      <a:pt x="242" y="185"/>
                    </a:lnTo>
                    <a:lnTo>
                      <a:pt x="207" y="179"/>
                    </a:lnTo>
                    <a:lnTo>
                      <a:pt x="68" y="230"/>
                    </a:lnTo>
                    <a:lnTo>
                      <a:pt x="0" y="96"/>
                    </a:lnTo>
                  </a:path>
                </a:pathLst>
              </a:custGeom>
              <a:solidFill>
                <a:srgbClr val="FFE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64203" name="Group 131"/>
              <p:cNvGrpSpPr>
                <a:grpSpLocks noChangeAspect="1"/>
              </p:cNvGrpSpPr>
              <p:nvPr/>
            </p:nvGrpSpPr>
            <p:grpSpPr bwMode="auto">
              <a:xfrm>
                <a:off x="2768" y="3189"/>
                <a:ext cx="143" cy="145"/>
                <a:chOff x="2768" y="3189"/>
                <a:chExt cx="143" cy="145"/>
              </a:xfrm>
            </p:grpSpPr>
            <p:sp>
              <p:nvSpPr>
                <p:cNvPr id="264204" name="Freeform 132"/>
                <p:cNvSpPr>
                  <a:spLocks noChangeAspect="1"/>
                </p:cNvSpPr>
                <p:nvPr/>
              </p:nvSpPr>
              <p:spPr bwMode="auto">
                <a:xfrm>
                  <a:off x="2768" y="3272"/>
                  <a:ext cx="32" cy="62"/>
                </a:xfrm>
                <a:custGeom>
                  <a:avLst/>
                  <a:gdLst>
                    <a:gd name="T0" fmla="*/ 31 w 32"/>
                    <a:gd name="T1" fmla="*/ 61 h 62"/>
                    <a:gd name="T2" fmla="*/ 23 w 32"/>
                    <a:gd name="T3" fmla="*/ 45 h 62"/>
                    <a:gd name="T4" fmla="*/ 15 w 32"/>
                    <a:gd name="T5" fmla="*/ 19 h 62"/>
                    <a:gd name="T6" fmla="*/ 0 w 32"/>
                    <a:gd name="T7" fmla="*/ 0 h 6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2"/>
                    <a:gd name="T13" fmla="*/ 0 h 62"/>
                    <a:gd name="T14" fmla="*/ 32 w 32"/>
                    <a:gd name="T15" fmla="*/ 62 h 6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2" h="62">
                      <a:moveTo>
                        <a:pt x="31" y="61"/>
                      </a:moveTo>
                      <a:lnTo>
                        <a:pt x="23" y="45"/>
                      </a:lnTo>
                      <a:lnTo>
                        <a:pt x="15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4205" name="Freeform 133"/>
                <p:cNvSpPr>
                  <a:spLocks noChangeAspect="1"/>
                </p:cNvSpPr>
                <p:nvPr/>
              </p:nvSpPr>
              <p:spPr bwMode="auto">
                <a:xfrm>
                  <a:off x="2841" y="3219"/>
                  <a:ext cx="30" cy="81"/>
                </a:xfrm>
                <a:custGeom>
                  <a:avLst/>
                  <a:gdLst>
                    <a:gd name="T0" fmla="*/ 29 w 30"/>
                    <a:gd name="T1" fmla="*/ 80 h 81"/>
                    <a:gd name="T2" fmla="*/ 28 w 30"/>
                    <a:gd name="T3" fmla="*/ 59 h 81"/>
                    <a:gd name="T4" fmla="*/ 15 w 30"/>
                    <a:gd name="T5" fmla="*/ 30 h 81"/>
                    <a:gd name="T6" fmla="*/ 0 w 30"/>
                    <a:gd name="T7" fmla="*/ 0 h 8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0"/>
                    <a:gd name="T13" fmla="*/ 0 h 81"/>
                    <a:gd name="T14" fmla="*/ 30 w 30"/>
                    <a:gd name="T15" fmla="*/ 81 h 8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0" h="81">
                      <a:moveTo>
                        <a:pt x="29" y="80"/>
                      </a:moveTo>
                      <a:lnTo>
                        <a:pt x="28" y="59"/>
                      </a:lnTo>
                      <a:lnTo>
                        <a:pt x="15" y="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4206" name="Freeform 134"/>
                <p:cNvSpPr>
                  <a:spLocks noChangeAspect="1"/>
                </p:cNvSpPr>
                <p:nvPr/>
              </p:nvSpPr>
              <p:spPr bwMode="auto">
                <a:xfrm>
                  <a:off x="2879" y="3189"/>
                  <a:ext cx="32" cy="50"/>
                </a:xfrm>
                <a:custGeom>
                  <a:avLst/>
                  <a:gdLst>
                    <a:gd name="T0" fmla="*/ 31 w 32"/>
                    <a:gd name="T1" fmla="*/ 49 h 50"/>
                    <a:gd name="T2" fmla="*/ 25 w 32"/>
                    <a:gd name="T3" fmla="*/ 30 h 50"/>
                    <a:gd name="T4" fmla="*/ 15 w 32"/>
                    <a:gd name="T5" fmla="*/ 15 h 50"/>
                    <a:gd name="T6" fmla="*/ 0 w 32"/>
                    <a:gd name="T7" fmla="*/ 0 h 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2"/>
                    <a:gd name="T13" fmla="*/ 0 h 50"/>
                    <a:gd name="T14" fmla="*/ 32 w 32"/>
                    <a:gd name="T15" fmla="*/ 50 h 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2" h="50">
                      <a:moveTo>
                        <a:pt x="31" y="49"/>
                      </a:moveTo>
                      <a:lnTo>
                        <a:pt x="25" y="30"/>
                      </a:lnTo>
                      <a:lnTo>
                        <a:pt x="15" y="1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7086600" cy="587375"/>
          </a:xfrm>
        </p:spPr>
        <p:txBody>
          <a:bodyPr/>
          <a:lstStyle/>
          <a:p>
            <a:pPr eaLnBrk="1" hangingPunct="1"/>
            <a:r>
              <a:rPr lang="ru-RU" sz="4000" smtClean="0"/>
              <a:t>Понятие бизнес-плана</a:t>
            </a:r>
          </a:p>
        </p:txBody>
      </p:sp>
      <p:sp>
        <p:nvSpPr>
          <p:cNvPr id="157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1988" y="1343025"/>
            <a:ext cx="7772400" cy="4114800"/>
          </a:xfrm>
          <a:ln>
            <a:solidFill>
              <a:schemeClr val="tx2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smtClean="0"/>
              <a:t>1.  Бизнес-план</a:t>
            </a:r>
            <a:r>
              <a:rPr lang="ru-RU" sz="2400" smtClean="0"/>
              <a:t> — это письменный документ, который представляет собой стратегический план создания и/или развития бизнеса компании. Он отражает текущее состояние, цели и стратегию их достижения, предполагаемые потребности и ожидаемые результаты развития бизнеса компании.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/>
              <a:t>2.  Бизнес-план</a:t>
            </a:r>
            <a:r>
              <a:rPr lang="ru-RU" sz="2400" smtClean="0"/>
              <a:t> — это основной документ инвестиционного проекта, предоставляемый инвестору, в котором в краткой форме и общепринятой последовательности излагаются суть, основные характеристики, финансовые результаты и экономическая эффективность проекта.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1988" y="730250"/>
            <a:ext cx="7772400" cy="5289550"/>
          </a:xfrm>
          <a:ln w="76200" cmpd="tri"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400" b="1" smtClean="0">
                <a:solidFill>
                  <a:srgbClr val="FFFF00"/>
                </a:solidFill>
              </a:rPr>
              <a:t>В самом общем виде выделяют </a:t>
            </a:r>
            <a:r>
              <a:rPr lang="ru-RU" sz="2400" b="1" i="1" smtClean="0">
                <a:solidFill>
                  <a:srgbClr val="FFFF00"/>
                </a:solidFill>
              </a:rPr>
              <a:t>две основные цели</a:t>
            </a:r>
            <a:r>
              <a:rPr lang="ru-RU" sz="2400" b="1" smtClean="0">
                <a:solidFill>
                  <a:srgbClr val="FFFF00"/>
                </a:solidFill>
              </a:rPr>
              <a:t> разработки бизнес-плана.</a:t>
            </a:r>
            <a:endParaRPr lang="ru-RU" sz="2400" b="1" i="1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b="1" i="1" smtClean="0">
                <a:solidFill>
                  <a:srgbClr val="FFFF00"/>
                </a:solidFill>
              </a:rPr>
              <a:t>1.  Внешняя цель</a:t>
            </a:r>
            <a:r>
              <a:rPr lang="ru-RU" sz="2400" smtClean="0">
                <a:solidFill>
                  <a:srgbClr val="FFFF00"/>
                </a:solidFill>
              </a:rPr>
              <a:t>: </a:t>
            </a:r>
            <a:r>
              <a:rPr lang="ru-RU" sz="2400" smtClean="0"/>
              <a:t>инструмент для коммуникации и привлечения инвестора (кредитора) с целью получения денежных средств из внешних источников.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sz="2400" smtClean="0"/>
              <a:t>Хорошо разработанный бизнес-план позволяет привлечь внимание инвестора (кредитора) и вызвать у него интерес к бизнесу путем сообщения ему необходимой информации, убедить его предоставить необходимые денежные средства (или оказать содействие в той или иной форме).</a:t>
            </a:r>
            <a:endParaRPr lang="ru-RU" sz="2400" b="1" i="1" smtClean="0"/>
          </a:p>
          <a:p>
            <a:pPr eaLnBrk="1" hangingPunct="1">
              <a:lnSpc>
                <a:spcPct val="80000"/>
              </a:lnSpc>
            </a:pPr>
            <a:r>
              <a:rPr lang="ru-RU" sz="2400" b="1" i="1" smtClean="0">
                <a:solidFill>
                  <a:srgbClr val="FFFF00"/>
                </a:solidFill>
              </a:rPr>
              <a:t>2.  Внутренняя цель</a:t>
            </a:r>
            <a:r>
              <a:rPr lang="ru-RU" sz="2400" smtClean="0">
                <a:solidFill>
                  <a:srgbClr val="FFFF00"/>
                </a:solidFill>
              </a:rPr>
              <a:t>: </a:t>
            </a:r>
            <a:r>
              <a:rPr lang="ru-RU" sz="2400" smtClean="0"/>
              <a:t>создать реальную плановую основу для управления функционированием и развитием бизнеса компании путем разработки и непрерывного обновления бизнес-плана.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7086600" cy="481013"/>
          </a:xfrm>
        </p:spPr>
        <p:txBody>
          <a:bodyPr/>
          <a:lstStyle/>
          <a:p>
            <a:pPr eaLnBrk="1" hangingPunct="1"/>
            <a:r>
              <a:rPr lang="ru-RU" sz="4000" b="1" i="1" smtClean="0"/>
              <a:t>Три типа бизнес-планов</a:t>
            </a:r>
            <a:r>
              <a:rPr lang="ru-RU" sz="4000" smtClean="0"/>
              <a:t> </a:t>
            </a:r>
          </a:p>
        </p:txBody>
      </p:sp>
      <p:sp>
        <p:nvSpPr>
          <p:cNvPr id="159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9150" y="1370013"/>
            <a:ext cx="7772400" cy="17240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проектный 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стратегический и 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операционный (тактический) </a:t>
            </a:r>
          </a:p>
        </p:txBody>
      </p:sp>
      <p:sp>
        <p:nvSpPr>
          <p:cNvPr id="159747" name="Text Box 4"/>
          <p:cNvSpPr txBox="1">
            <a:spLocks noChangeArrowheads="1"/>
          </p:cNvSpPr>
          <p:nvPr/>
        </p:nvSpPr>
        <p:spPr bwMode="auto">
          <a:xfrm>
            <a:off x="652463" y="3540125"/>
            <a:ext cx="8164512" cy="22923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В соответствии с целями, указанными выше, и в зависимости от рассматриваемого уровня иерархии могут разрабатываться:</a:t>
            </a:r>
          </a:p>
          <a:p>
            <a:r>
              <a:rPr lang="ru-RU" sz="2400"/>
              <a:t>1) бизнес-план проекта;</a:t>
            </a:r>
          </a:p>
          <a:p>
            <a:r>
              <a:rPr lang="ru-RU" sz="2400"/>
              <a:t>2) стратегический бизнес-план компании;</a:t>
            </a:r>
          </a:p>
          <a:p>
            <a:r>
              <a:rPr lang="ru-RU" sz="2400"/>
              <a:t>3) бизнес-план (филиала, бизнес-единицы).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4" name="Text Box 4"/>
          <p:cNvSpPr txBox="1">
            <a:spLocks noChangeArrowheads="1"/>
          </p:cNvSpPr>
          <p:nvPr/>
        </p:nvSpPr>
        <p:spPr bwMode="auto">
          <a:xfrm>
            <a:off x="1946275" y="152400"/>
            <a:ext cx="6767513" cy="66929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/>
              <a:t>Бизнес-план может понадобиться в следующих ситуациях. </a:t>
            </a:r>
            <a:endParaRPr lang="ru-RU"/>
          </a:p>
          <a:p>
            <a:r>
              <a:rPr lang="ru-RU"/>
              <a:t>1. При создании новой фирмы, слиянии или поглощении других компаний, смене собственника, когда возникает необходимость в разработке новой стратегии развития.</a:t>
            </a:r>
          </a:p>
          <a:p>
            <a:r>
              <a:rPr lang="ru-RU"/>
              <a:t>2- В период подготовки значительных изменений: реконструкции,  технического перевооружения производства, выхода на новые рынки, разработки, освоения и перехода к выпуску новой продукции и т. д.</a:t>
            </a:r>
          </a:p>
          <a:p>
            <a:r>
              <a:rPr lang="ru-RU"/>
              <a:t>3.  Для привлечения дополнительного капитала с целью расширения или развития бизнеса.</a:t>
            </a:r>
          </a:p>
          <a:p>
            <a:r>
              <a:rPr lang="ru-RU"/>
              <a:t>4.  Для получения одобрения определенного курса развития (проекта) компании советом директоров, владельцами компании, что означает не только получение финансирования, но и их согласие с предлагаемым курсом, готовность нести солидарную ответственность.</a:t>
            </a:r>
          </a:p>
          <a:p>
            <a:r>
              <a:rPr lang="ru-RU"/>
              <a:t>5.  Для обоснования необходимости выделения ресурсов на реали­зацию какого-либо проекта.</a:t>
            </a:r>
          </a:p>
          <a:p>
            <a:r>
              <a:rPr lang="ru-RU"/>
              <a:t>6.  Для повышения эффективности работы компании (цель — убедить команду управления в жизнеспособности и эффективности той или иной бизнес-идеи).</a:t>
            </a:r>
          </a:p>
          <a:p>
            <a:r>
              <a:rPr lang="ru-RU"/>
              <a:t>7.  При выходе на внешний рынок, установлении или расширении внешнеэкономических связей.</a:t>
            </a:r>
          </a:p>
          <a:p>
            <a:r>
              <a:rPr lang="ru-RU"/>
              <a:t>8.  При подборе кадров и формировании эффективной команды. </a:t>
            </a:r>
          </a:p>
        </p:txBody>
      </p:sp>
      <p:graphicFrame>
        <p:nvGraphicFramePr>
          <p:cNvPr id="160773" name="Object 5"/>
          <p:cNvGraphicFramePr>
            <a:graphicFrameLocks/>
          </p:cNvGraphicFramePr>
          <p:nvPr>
            <p:ph/>
          </p:nvPr>
        </p:nvGraphicFramePr>
        <p:xfrm>
          <a:off x="0" y="1031875"/>
          <a:ext cx="1684338" cy="2578100"/>
        </p:xfrm>
        <a:graphic>
          <a:graphicData uri="http://schemas.openxmlformats.org/presentationml/2006/ole">
            <p:oleObj spid="_x0000_s160773" name="Clip" r:id="rId3" imgW="2571480" imgH="3660480" progId="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7086600" cy="755650"/>
          </a:xfrm>
        </p:spPr>
        <p:txBody>
          <a:bodyPr/>
          <a:lstStyle/>
          <a:p>
            <a:pPr eaLnBrk="1" hangingPunct="1"/>
            <a:r>
              <a:rPr lang="ru-RU" sz="2000" b="1" i="1" smtClean="0"/>
              <a:t>Основные принципы (требуемые характеристики) планирования</a:t>
            </a:r>
            <a:r>
              <a:rPr lang="ru-RU" sz="2000" smtClean="0"/>
              <a:t> как инструмента управления бизнесом сводятся к следующему.</a:t>
            </a:r>
          </a:p>
        </p:txBody>
      </p:sp>
      <p:sp>
        <p:nvSpPr>
          <p:cNvPr id="161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1988" y="1905000"/>
            <a:ext cx="7772400" cy="42338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smtClean="0"/>
              <a:t>1. Это должен быть хорошо организованный, динамичный, непрерывно и профессионально осуществляемый процесс.</a:t>
            </a:r>
            <a:r>
              <a:rPr lang="ru-RU" sz="2400" smtClean="0"/>
              <a:t> </a:t>
            </a:r>
            <a:endParaRPr lang="ru-RU" sz="2400" b="1" smtClean="0"/>
          </a:p>
          <a:p>
            <a:pPr eaLnBrk="1" hangingPunct="1">
              <a:lnSpc>
                <a:spcPct val="80000"/>
              </a:lnSpc>
            </a:pPr>
            <a:r>
              <a:rPr lang="ru-RU" sz="2400" b="1" smtClean="0"/>
              <a:t>2. Руководители должны непосредственно участвовать в процессе бизнес-планирования.</a:t>
            </a:r>
            <a:r>
              <a:rPr lang="ru-RU" sz="2400" smtClean="0"/>
              <a:t> </a:t>
            </a:r>
            <a:endParaRPr lang="ru-RU" sz="2400" b="1" smtClean="0"/>
          </a:p>
          <a:p>
            <a:pPr eaLnBrk="1" hangingPunct="1">
              <a:lnSpc>
                <a:spcPct val="80000"/>
              </a:lnSpc>
            </a:pPr>
            <a:r>
              <a:rPr lang="ru-RU" sz="2400" b="1" smtClean="0"/>
              <a:t>3. Обучающий характер процесса бизнес-планирования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/>
              <a:t>4. Системность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/>
              <a:t>5.  Использование персонального компьютера и современных информационных технологий в процессе бизнес-планирования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/>
              <a:t>6.  Перспективность</a:t>
            </a:r>
            <a:r>
              <a:rPr lang="ru-RU" sz="2400" smtClean="0"/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7086600" cy="1133475"/>
          </a:xfrm>
        </p:spPr>
        <p:txBody>
          <a:bodyPr/>
          <a:lstStyle/>
          <a:p>
            <a:pPr eaLnBrk="1" hangingPunct="1"/>
            <a:r>
              <a:rPr lang="ru-RU" sz="2400" smtClean="0"/>
              <a:t>Процесс разработки бизнес-плана помогает предпринимателю (менеджеру) ответить на </a:t>
            </a:r>
            <a:r>
              <a:rPr lang="ru-RU" sz="2400" b="1" smtClean="0"/>
              <a:t>три важнейших вопроса:</a:t>
            </a:r>
            <a:r>
              <a:rPr lang="ru-RU" sz="2400" smtClean="0"/>
              <a:t> </a:t>
            </a:r>
          </a:p>
        </p:txBody>
      </p:sp>
      <p:sp>
        <p:nvSpPr>
          <p:cNvPr id="162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4550" y="1435100"/>
            <a:ext cx="7772400" cy="16208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/>
              <a:t>1) где мы сейчас находимся?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2) куда мы хотим попасть?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3) каким образом мы сможем достичь поставленной цели?</a:t>
            </a:r>
          </a:p>
        </p:txBody>
      </p:sp>
      <p:sp>
        <p:nvSpPr>
          <p:cNvPr id="162819" name="Text Box 5"/>
          <p:cNvSpPr txBox="1">
            <a:spLocks noChangeArrowheads="1"/>
          </p:cNvSpPr>
          <p:nvPr/>
        </p:nvSpPr>
        <p:spPr bwMode="auto">
          <a:xfrm>
            <a:off x="209550" y="3013075"/>
            <a:ext cx="8634413" cy="33972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/>
              <a:t>Использование бизнес-планирования в малом бизнесе дает предпринимателю целый ряд выгод и преимуществ, которые состоят в следующем.</a:t>
            </a:r>
            <a:endParaRPr lang="ru-RU"/>
          </a:p>
          <a:p>
            <a:r>
              <a:rPr lang="ru-RU"/>
              <a:t>1.  Обеспечивается фокус на потребителя и гибкость в его обслуживании.</a:t>
            </a:r>
          </a:p>
          <a:p>
            <a:r>
              <a:rPr lang="ru-RU"/>
              <a:t>2.  Повышается общая эффективность управления в силу ориентации на достижение результата и эффективное использование ресурсов.</a:t>
            </a:r>
          </a:p>
          <a:p>
            <a:r>
              <a:rPr lang="ru-RU"/>
              <a:t>3.  Улучшается интеграция и координация взаимодействия между отдельными звеньями и работниками, так как обеспечивается перевод стратегических целей в тактические цели и мероприятия по их достижению.</a:t>
            </a:r>
          </a:p>
          <a:p>
            <a:r>
              <a:rPr lang="ru-RU"/>
              <a:t>4.  Улучшается контроль, так как сравнение фактических результатов с плановыми позволяет оценить степень приближения к заданным целям.</a:t>
            </a:r>
          </a:p>
          <a:p>
            <a:r>
              <a:rPr lang="ru-RU"/>
              <a:t>5. Обеспечивается эффективное распределение и использование вре­мени, что позволяет не упустить момент для решения проблем долгосрочного характера.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Text Box 12"/>
          <p:cNvSpPr txBox="1">
            <a:spLocks noChangeArrowheads="1"/>
          </p:cNvSpPr>
          <p:nvPr/>
        </p:nvSpPr>
        <p:spPr bwMode="auto">
          <a:xfrm>
            <a:off x="366713" y="0"/>
            <a:ext cx="8777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tx2"/>
                </a:solidFill>
              </a:rPr>
              <a:t>Взаимосвязь основных понятий при бизнес-планировании</a:t>
            </a:r>
          </a:p>
        </p:txBody>
      </p:sp>
      <p:grpSp>
        <p:nvGrpSpPr>
          <p:cNvPr id="163842" name="Group 14"/>
          <p:cNvGrpSpPr>
            <a:grpSpLocks/>
          </p:cNvGrpSpPr>
          <p:nvPr/>
        </p:nvGrpSpPr>
        <p:grpSpPr bwMode="auto">
          <a:xfrm>
            <a:off x="0" y="722313"/>
            <a:ext cx="9144000" cy="6135687"/>
            <a:chOff x="0" y="455"/>
            <a:chExt cx="5760" cy="3865"/>
          </a:xfrm>
        </p:grpSpPr>
        <p:pic>
          <p:nvPicPr>
            <p:cNvPr id="163843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55"/>
              <a:ext cx="5760" cy="3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844" name="Text Box 5"/>
            <p:cNvSpPr txBox="1">
              <a:spLocks noChangeArrowheads="1"/>
            </p:cNvSpPr>
            <p:nvPr/>
          </p:nvSpPr>
          <p:spPr bwMode="auto">
            <a:xfrm>
              <a:off x="611" y="3709"/>
              <a:ext cx="815" cy="49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/>
            </a:p>
            <a:p>
              <a:pPr>
                <a:spcBef>
                  <a:spcPct val="50000"/>
                </a:spcBef>
              </a:pPr>
              <a:endParaRPr lang="ru-RU"/>
            </a:p>
          </p:txBody>
        </p:sp>
        <p:sp>
          <p:nvSpPr>
            <p:cNvPr id="163845" name="Text Box 6"/>
            <p:cNvSpPr txBox="1">
              <a:spLocks noChangeArrowheads="1"/>
            </p:cNvSpPr>
            <p:nvPr/>
          </p:nvSpPr>
          <p:spPr bwMode="auto">
            <a:xfrm>
              <a:off x="2178" y="4053"/>
              <a:ext cx="1826" cy="23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/>
            </a:p>
          </p:txBody>
        </p:sp>
        <p:sp>
          <p:nvSpPr>
            <p:cNvPr id="163846" name="Text Box 7"/>
            <p:cNvSpPr txBox="1">
              <a:spLocks noChangeArrowheads="1"/>
            </p:cNvSpPr>
            <p:nvPr/>
          </p:nvSpPr>
          <p:spPr bwMode="auto">
            <a:xfrm>
              <a:off x="84" y="681"/>
              <a:ext cx="534" cy="36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/>
            </a:p>
            <a:p>
              <a:pPr>
                <a:spcBef>
                  <a:spcPct val="50000"/>
                </a:spcBef>
              </a:pPr>
              <a:endParaRPr lang="ru-RU"/>
            </a:p>
            <a:p>
              <a:pPr>
                <a:spcBef>
                  <a:spcPct val="50000"/>
                </a:spcBef>
              </a:pPr>
              <a:endParaRPr lang="ru-RU"/>
            </a:p>
            <a:p>
              <a:pPr>
                <a:spcBef>
                  <a:spcPct val="50000"/>
                </a:spcBef>
              </a:pPr>
              <a:endParaRPr lang="ru-RU"/>
            </a:p>
            <a:p>
              <a:pPr>
                <a:spcBef>
                  <a:spcPct val="50000"/>
                </a:spcBef>
              </a:pPr>
              <a:endParaRPr lang="ru-RU"/>
            </a:p>
            <a:p>
              <a:pPr>
                <a:spcBef>
                  <a:spcPct val="50000"/>
                </a:spcBef>
              </a:pPr>
              <a:endParaRPr lang="ru-RU"/>
            </a:p>
            <a:p>
              <a:pPr>
                <a:spcBef>
                  <a:spcPct val="50000"/>
                </a:spcBef>
              </a:pPr>
              <a:endParaRPr lang="ru-RU"/>
            </a:p>
            <a:p>
              <a:pPr>
                <a:spcBef>
                  <a:spcPct val="50000"/>
                </a:spcBef>
              </a:pPr>
              <a:endParaRPr lang="ru-RU"/>
            </a:p>
            <a:p>
              <a:pPr>
                <a:spcBef>
                  <a:spcPct val="50000"/>
                </a:spcBef>
              </a:pPr>
              <a:endParaRPr lang="ru-RU"/>
            </a:p>
            <a:p>
              <a:pPr>
                <a:spcBef>
                  <a:spcPct val="50000"/>
                </a:spcBef>
              </a:pPr>
              <a:endParaRPr lang="ru-RU"/>
            </a:p>
            <a:p>
              <a:pPr>
                <a:spcBef>
                  <a:spcPct val="50000"/>
                </a:spcBef>
              </a:pPr>
              <a:endParaRPr lang="ru-RU"/>
            </a:p>
            <a:p>
              <a:pPr>
                <a:spcBef>
                  <a:spcPct val="50000"/>
                </a:spcBef>
              </a:pPr>
              <a:endParaRPr lang="ru-RU"/>
            </a:p>
            <a:p>
              <a:pPr>
                <a:spcBef>
                  <a:spcPct val="50000"/>
                </a:spcBef>
              </a:pPr>
              <a:endParaRPr lang="ru-RU"/>
            </a:p>
            <a:p>
              <a:pPr>
                <a:spcBef>
                  <a:spcPct val="50000"/>
                </a:spcBef>
              </a:pPr>
              <a:endParaRPr lang="ru-RU"/>
            </a:p>
          </p:txBody>
        </p:sp>
        <p:sp>
          <p:nvSpPr>
            <p:cNvPr id="163847" name="Text Box 8"/>
            <p:cNvSpPr txBox="1">
              <a:spLocks noChangeArrowheads="1"/>
            </p:cNvSpPr>
            <p:nvPr/>
          </p:nvSpPr>
          <p:spPr bwMode="auto">
            <a:xfrm>
              <a:off x="660" y="1398"/>
              <a:ext cx="1223" cy="10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/>
            </a:p>
            <a:p>
              <a:pPr>
                <a:spcBef>
                  <a:spcPct val="50000"/>
                </a:spcBef>
              </a:pPr>
              <a:endParaRPr lang="ru-RU"/>
            </a:p>
            <a:p>
              <a:pPr>
                <a:spcBef>
                  <a:spcPct val="50000"/>
                </a:spcBef>
              </a:pPr>
              <a:endParaRPr lang="ru-RU"/>
            </a:p>
            <a:p>
              <a:pPr>
                <a:spcBef>
                  <a:spcPct val="50000"/>
                </a:spcBef>
              </a:pPr>
              <a:endParaRPr lang="ru-RU"/>
            </a:p>
          </p:txBody>
        </p:sp>
        <p:sp>
          <p:nvSpPr>
            <p:cNvPr id="163848" name="Text Box 9"/>
            <p:cNvSpPr txBox="1">
              <a:spLocks noChangeArrowheads="1"/>
            </p:cNvSpPr>
            <p:nvPr/>
          </p:nvSpPr>
          <p:spPr bwMode="auto">
            <a:xfrm>
              <a:off x="625" y="2704"/>
              <a:ext cx="1272" cy="1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/>
            </a:p>
            <a:p>
              <a:pPr>
                <a:spcBef>
                  <a:spcPct val="50000"/>
                </a:spcBef>
              </a:pPr>
              <a:endParaRPr lang="ru-RU"/>
            </a:p>
            <a:p>
              <a:pPr>
                <a:spcBef>
                  <a:spcPct val="50000"/>
                </a:spcBef>
              </a:pPr>
              <a:endParaRPr lang="ru-RU"/>
            </a:p>
            <a:p>
              <a:pPr>
                <a:spcBef>
                  <a:spcPct val="50000"/>
                </a:spcBef>
              </a:pPr>
              <a:endParaRPr lang="ru-RU"/>
            </a:p>
            <a:p>
              <a:pPr>
                <a:spcBef>
                  <a:spcPct val="50000"/>
                </a:spcBef>
              </a:pPr>
              <a:endParaRPr lang="ru-RU"/>
            </a:p>
          </p:txBody>
        </p:sp>
        <p:sp>
          <p:nvSpPr>
            <p:cNvPr id="163849" name="Text Box 10"/>
            <p:cNvSpPr txBox="1">
              <a:spLocks noChangeArrowheads="1"/>
            </p:cNvSpPr>
            <p:nvPr/>
          </p:nvSpPr>
          <p:spPr bwMode="auto">
            <a:xfrm>
              <a:off x="443" y="2578"/>
              <a:ext cx="1244" cy="127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/>
            </a:p>
            <a:p>
              <a:pPr>
                <a:spcBef>
                  <a:spcPct val="50000"/>
                </a:spcBef>
              </a:pPr>
              <a:endParaRPr lang="ru-RU"/>
            </a:p>
            <a:p>
              <a:pPr>
                <a:spcBef>
                  <a:spcPct val="50000"/>
                </a:spcBef>
              </a:pPr>
              <a:endParaRPr lang="ru-RU"/>
            </a:p>
            <a:p>
              <a:pPr>
                <a:spcBef>
                  <a:spcPct val="50000"/>
                </a:spcBef>
              </a:pPr>
              <a:endParaRPr lang="ru-RU"/>
            </a:p>
            <a:p>
              <a:pPr>
                <a:spcBef>
                  <a:spcPct val="50000"/>
                </a:spcBef>
              </a:pPr>
              <a:endParaRPr lang="ru-RU"/>
            </a:p>
          </p:txBody>
        </p:sp>
        <p:sp>
          <p:nvSpPr>
            <p:cNvPr id="163850" name="Text Box 13"/>
            <p:cNvSpPr txBox="1">
              <a:spLocks noChangeArrowheads="1"/>
            </p:cNvSpPr>
            <p:nvPr/>
          </p:nvSpPr>
          <p:spPr bwMode="auto">
            <a:xfrm>
              <a:off x="1285" y="3793"/>
              <a:ext cx="4335" cy="49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/>
            </a:p>
            <a:p>
              <a:pPr>
                <a:spcBef>
                  <a:spcPct val="50000"/>
                </a:spcBef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7086600" cy="690563"/>
          </a:xfrm>
        </p:spPr>
        <p:txBody>
          <a:bodyPr/>
          <a:lstStyle/>
          <a:p>
            <a:pPr algn="ctr" eaLnBrk="1" hangingPunct="1"/>
            <a:r>
              <a:rPr lang="ru-RU" sz="3200" b="1" smtClean="0"/>
              <a:t>Методы планирования и прогнозирования</a:t>
            </a:r>
            <a:r>
              <a:rPr lang="ru-RU" sz="3200" smtClean="0"/>
              <a:t> </a:t>
            </a:r>
          </a:p>
        </p:txBody>
      </p:sp>
      <p:graphicFrame>
        <p:nvGraphicFramePr>
          <p:cNvPr id="165168" name="Group 304"/>
          <p:cNvGraphicFramePr>
            <a:graphicFrameLocks noGrp="1"/>
          </p:cNvGraphicFramePr>
          <p:nvPr>
            <p:ph idx="1"/>
          </p:nvPr>
        </p:nvGraphicFramePr>
        <p:xfrm>
          <a:off x="258763" y="1119188"/>
          <a:ext cx="8437562" cy="4906962"/>
        </p:xfrm>
        <a:graphic>
          <a:graphicData uri="http://schemas.openxmlformats.org/drawingml/2006/table">
            <a:tbl>
              <a:tblPr/>
              <a:tblGrid>
                <a:gridCol w="1589087"/>
                <a:gridCol w="1712913"/>
                <a:gridCol w="1711325"/>
                <a:gridCol w="1712912"/>
                <a:gridCol w="1711325"/>
              </a:tblGrid>
              <a:tr h="2714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Социальный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сегмент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Технологический сегмент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Экономический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сегмент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Экологический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сегмент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Политический/ юридический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сегмент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Демографические тенденции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Технологическая политика государства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инфляции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Изменения в глобальном климате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Выборы президента РФ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Изменения в уровне и стиле жизни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Тенденции в области НИОКР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Динамика курса обмена валют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Загрязнение окружающей среды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Выборы в ГД РФ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образования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Новые патенты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процентной ставки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Воздействие организации «зеленых»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Изменения законодательства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и структура доходов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Скорость технологических изменений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Ставка рефинансирования ЦБ РФ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Биотехнологические разработки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Изменения в Налоговом кодексе РФ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26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Отношение к работе и отдыху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Новые продукты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Затраты на энергоносители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Источники энергии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Государственное регулирование конкуренции в отрасли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 bwMode="auto">
          <a:xfrm>
            <a:off x="182880" y="3383280"/>
            <a:ext cx="8564880" cy="3048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162560" y="1371600"/>
            <a:ext cx="8514080" cy="168656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2575" y="246063"/>
            <a:ext cx="8439150" cy="1084897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b="1" i="1" dirty="0">
                <a:solidFill>
                  <a:schemeClr val="tx2"/>
                </a:solidFill>
              </a:rPr>
              <a:t>«Планирование — это процесс постановки целей и определение того, что должно быть сделано для их достижения»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b="1" i="1" dirty="0">
                <a:solidFill>
                  <a:schemeClr val="bg2"/>
                </a:solidFill>
              </a:rPr>
              <a:t>Планирование</a:t>
            </a:r>
            <a:r>
              <a:rPr lang="ru-RU" sz="2400" dirty="0">
                <a:solidFill>
                  <a:schemeClr val="bg2"/>
                </a:solidFill>
              </a:rPr>
              <a:t> — это вид управленческой деятельности по опреде­лению будущего системы, связанный с постановкой целей, выбором путей и способов их достижения, разработкой на этой основе планов (плановых заданий), распределением необходимых ресурсов.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chemeClr val="bg2"/>
                </a:solidFill>
              </a:rPr>
              <a:t>Планирование </a:t>
            </a:r>
            <a:r>
              <a:rPr lang="ru-RU" sz="2400" i="1" u="sng" dirty="0">
                <a:solidFill>
                  <a:schemeClr val="bg2"/>
                </a:solidFill>
              </a:rPr>
              <a:t>представляет собой</a:t>
            </a:r>
            <a:r>
              <a:rPr lang="ru-RU" sz="2400" dirty="0">
                <a:solidFill>
                  <a:schemeClr val="bg2"/>
                </a:solidFill>
              </a:rPr>
              <a:t> ориентированный на будущее, осуществляемый на основе систематической подготовки регулярно повторяющийся процесс переработки информации и принятия решений, который проводится как на уровне системы (предприятия) в целом, так и ее отдельных элементов (структурных подразделений, функциональных подсистем, отдельных работников). Результатом планирования является план или система планов.</a:t>
            </a:r>
          </a:p>
        </p:txBody>
      </p:sp>
      <p:pic>
        <p:nvPicPr>
          <p:cNvPr id="2049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3775" y="5686425"/>
            <a:ext cx="1800225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82563"/>
            <a:ext cx="7086600" cy="258762"/>
          </a:xfrm>
        </p:spPr>
        <p:txBody>
          <a:bodyPr/>
          <a:lstStyle/>
          <a:p>
            <a:pPr eaLnBrk="1" hangingPunct="1"/>
            <a:r>
              <a:rPr lang="ru-RU" sz="3200" b="1" i="1" smtClean="0"/>
              <a:t>Метод </a:t>
            </a:r>
            <a:r>
              <a:rPr lang="en-US" sz="3200" b="1" i="1" smtClean="0"/>
              <a:t>SWOT</a:t>
            </a:r>
            <a:r>
              <a:rPr lang="ru-RU" sz="3200" b="1" i="1" smtClean="0"/>
              <a:t>-анализа</a:t>
            </a:r>
            <a:r>
              <a:rPr lang="ru-RU" sz="3200" smtClean="0"/>
              <a:t> </a:t>
            </a:r>
          </a:p>
        </p:txBody>
      </p:sp>
      <p:sp>
        <p:nvSpPr>
          <p:cNvPr id="165890" name="Text Box 4"/>
          <p:cNvSpPr txBox="1">
            <a:spLocks noChangeArrowheads="1"/>
          </p:cNvSpPr>
          <p:nvPr/>
        </p:nvSpPr>
        <p:spPr bwMode="auto">
          <a:xfrm>
            <a:off x="927100" y="523875"/>
            <a:ext cx="6975475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Аббревиатура </a:t>
            </a:r>
            <a:r>
              <a:rPr lang="en-US"/>
              <a:t>SWOT</a:t>
            </a:r>
            <a:r>
              <a:rPr lang="ru-RU"/>
              <a:t> состоит из английских названий четырех слов: сильные стороны (</a:t>
            </a:r>
            <a:r>
              <a:rPr lang="en-US"/>
              <a:t>S</a:t>
            </a:r>
            <a:r>
              <a:rPr lang="ru-RU"/>
              <a:t> — </a:t>
            </a:r>
            <a:r>
              <a:rPr lang="en-US"/>
              <a:t>Strengths</a:t>
            </a:r>
            <a:r>
              <a:rPr lang="ru-RU"/>
              <a:t>), </a:t>
            </a:r>
          </a:p>
          <a:p>
            <a:pPr>
              <a:spcBef>
                <a:spcPct val="50000"/>
              </a:spcBef>
            </a:pPr>
            <a:r>
              <a:rPr lang="ru-RU"/>
              <a:t>слабые стороны (</a:t>
            </a:r>
            <a:r>
              <a:rPr lang="en-US"/>
              <a:t>W</a:t>
            </a:r>
            <a:r>
              <a:rPr lang="ru-RU"/>
              <a:t> — </a:t>
            </a:r>
            <a:r>
              <a:rPr lang="en-US"/>
              <a:t>Weaknesses</a:t>
            </a:r>
            <a:r>
              <a:rPr lang="ru-RU"/>
              <a:t>), </a:t>
            </a:r>
          </a:p>
          <a:p>
            <a:pPr>
              <a:spcBef>
                <a:spcPct val="50000"/>
              </a:spcBef>
            </a:pPr>
            <a:r>
              <a:rPr lang="ru-RU"/>
              <a:t>возможности (О — </a:t>
            </a:r>
            <a:r>
              <a:rPr lang="en-US"/>
              <a:t>Opportunities</a:t>
            </a:r>
            <a:r>
              <a:rPr lang="ru-RU"/>
              <a:t>), </a:t>
            </a:r>
          </a:p>
          <a:p>
            <a:pPr>
              <a:spcBef>
                <a:spcPct val="50000"/>
              </a:spcBef>
            </a:pPr>
            <a:r>
              <a:rPr lang="ru-RU"/>
              <a:t>угрозы (Т — </a:t>
            </a:r>
            <a:r>
              <a:rPr lang="en-US"/>
              <a:t>Threats</a:t>
            </a:r>
            <a:r>
              <a:rPr lang="ru-RU"/>
              <a:t> </a:t>
            </a:r>
          </a:p>
        </p:txBody>
      </p:sp>
      <p:pic>
        <p:nvPicPr>
          <p:cNvPr id="16589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2573338"/>
            <a:ext cx="3376612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2" name="Text Box 7"/>
          <p:cNvSpPr txBox="1">
            <a:spLocks noChangeArrowheads="1"/>
          </p:cNvSpPr>
          <p:nvPr/>
        </p:nvSpPr>
        <p:spPr bwMode="auto">
          <a:xfrm>
            <a:off x="3684588" y="2692400"/>
            <a:ext cx="43989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Этап 2. Выявление стратегического соответствия внутренних возможностей фирмы и внешних условий окружающей среды</a:t>
            </a:r>
          </a:p>
        </p:txBody>
      </p:sp>
      <p:graphicFrame>
        <p:nvGraphicFramePr>
          <p:cNvPr id="167048" name="Group 136"/>
          <p:cNvGraphicFramePr>
            <a:graphicFrameLocks noGrp="1"/>
          </p:cNvGraphicFramePr>
          <p:nvPr>
            <p:ph idx="1"/>
          </p:nvPr>
        </p:nvGraphicFramePr>
        <p:xfrm>
          <a:off x="309563" y="4440238"/>
          <a:ext cx="8609012" cy="2185987"/>
        </p:xfrm>
        <a:graphic>
          <a:graphicData uri="http://schemas.openxmlformats.org/drawingml/2006/table">
            <a:tbl>
              <a:tblPr/>
              <a:tblGrid>
                <a:gridCol w="592137"/>
                <a:gridCol w="1109663"/>
                <a:gridCol w="3109912"/>
                <a:gridCol w="3797300"/>
              </a:tblGrid>
              <a:tr h="3143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Внутренние факторы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75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сильные стороны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слабые стороны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Внешние факторы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возможности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Внутренние сильные сторо­ны в соответствии с внешни­ми возможностями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Внутренние слабые стороны в отно­шении к внешним возможностям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угрозы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Внутренние сильные стороны в соответствии с внешними угрозами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Внутренние слабые стороны в отно­шении к внешним угрозам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7086600" cy="508000"/>
          </a:xfrm>
        </p:spPr>
        <p:txBody>
          <a:bodyPr/>
          <a:lstStyle/>
          <a:p>
            <a:pPr eaLnBrk="1" hangingPunct="1"/>
            <a:r>
              <a:rPr lang="ru-RU" sz="4000" b="1" smtClean="0"/>
              <a:t>Методы планирования</a:t>
            </a:r>
          </a:p>
        </p:txBody>
      </p:sp>
      <p:sp>
        <p:nvSpPr>
          <p:cNvPr id="166914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2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b="1" smtClean="0"/>
              <a:t>Методы планирования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/>
              <a:t>Балансовый метод.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/>
              <a:t>Нормативный метод.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/>
              <a:t>Расчетно-аналитический метод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/>
              <a:t>Методы календарного планирования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/>
              <a:t>Метод оценки и пересмотра планов (</a:t>
            </a:r>
            <a:r>
              <a:rPr lang="en-US" sz="2800" b="1" smtClean="0"/>
              <a:t>PERT</a:t>
            </a:r>
            <a:r>
              <a:rPr lang="ru-RU" sz="2800" b="1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/>
              <a:t>Метод критического пути (СРМ)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/>
              <a:t>Метод имитационного моделирования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/>
              <a:t>Методика ЮНИДО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7086600" cy="885825"/>
          </a:xfrm>
        </p:spPr>
        <p:txBody>
          <a:bodyPr/>
          <a:lstStyle/>
          <a:p>
            <a:pPr algn="ctr" eaLnBrk="1" hangingPunct="1"/>
            <a:r>
              <a:rPr lang="ru-RU" sz="2800" b="1" smtClean="0"/>
              <a:t>Плановые показатели, нормы и нормативы</a:t>
            </a:r>
            <a:r>
              <a:rPr lang="ru-RU" sz="2800" smtClean="0"/>
              <a:t> </a:t>
            </a:r>
          </a:p>
        </p:txBody>
      </p:sp>
      <p:graphicFrame>
        <p:nvGraphicFramePr>
          <p:cNvPr id="170120" name="Group 136"/>
          <p:cNvGraphicFramePr>
            <a:graphicFrameLocks noGrp="1"/>
          </p:cNvGraphicFramePr>
          <p:nvPr>
            <p:ph idx="1"/>
          </p:nvPr>
        </p:nvGraphicFramePr>
        <p:xfrm>
          <a:off x="701675" y="1192213"/>
          <a:ext cx="7772400" cy="5426075"/>
        </p:xfrm>
        <a:graphic>
          <a:graphicData uri="http://schemas.openxmlformats.org/drawingml/2006/table">
            <a:tbl>
              <a:tblPr/>
              <a:tblGrid>
                <a:gridCol w="3773488"/>
                <a:gridCol w="3998912"/>
              </a:tblGrid>
              <a:tr h="1889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Классификационный признак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показателей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Степень охвата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Обобщающие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Частные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Измеритель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Временные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Стоимостные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Натуральные (натурально-вещественные)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Условно-натуральные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Вид оценки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Количественные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Качественные: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технико-экономические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экономические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Форма представления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Абсолютные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Относительные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Вид деятельности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Финансовые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Производственные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Трудовые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Маркетинговые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Длительность временного гори­зонта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Долгосрочные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Среднесрочные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Краткосрочные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Тип ориентации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Внутренний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Внешний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0" y="914400"/>
            <a:ext cx="7086600" cy="914400"/>
          </a:xfrm>
        </p:spPr>
        <p:txBody>
          <a:bodyPr/>
          <a:lstStyle/>
          <a:p>
            <a:pPr eaLnBrk="1" hangingPunct="1"/>
            <a:r>
              <a:rPr lang="ru-RU" sz="1800" b="1" i="1" smtClean="0"/>
              <a:t>Бизнес-модель — это метод устойчивого ведения бизнеса. Она описывает, как бизнес позиционирует себя в рамках своей отрасли и как он собирается себя обеспечивать, т. е. создавать прибыль.</a:t>
            </a:r>
            <a:r>
              <a:rPr lang="ru-RU" sz="1800" smtClean="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044700"/>
            <a:ext cx="7747000" cy="7874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400" b="1">
                <a:solidFill>
                  <a:srgbClr val="FFFF00"/>
                </a:solidFill>
              </a:rPr>
              <a:t>три основных подхода к рассмотрению сущности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>
                <a:solidFill>
                  <a:srgbClr val="FFFF00"/>
                </a:solidFill>
              </a:rPr>
              <a:t>бизнес-модели 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77800" y="3073400"/>
            <a:ext cx="8661400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dirty="0">
                <a:solidFill>
                  <a:schemeClr val="bg2"/>
                </a:solidFill>
              </a:rPr>
              <a:t>«экономический»</a:t>
            </a:r>
            <a:r>
              <a:rPr lang="ru-RU" sz="2000" b="0" dirty="0">
                <a:solidFill>
                  <a:schemeClr val="bg2"/>
                </a:solidFill>
              </a:rPr>
              <a:t> основное внимание уделяется механизму получения доходов и извлечению прибыли 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03200" y="3911600"/>
            <a:ext cx="8686800" cy="13493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dirty="0">
                <a:solidFill>
                  <a:schemeClr val="bg2"/>
                </a:solidFill>
              </a:rPr>
              <a:t>«операционный»</a:t>
            </a:r>
            <a:r>
              <a:rPr lang="ru-RU" sz="2000" b="0" dirty="0">
                <a:solidFill>
                  <a:schemeClr val="bg2"/>
                </a:solidFill>
              </a:rPr>
              <a:t>  рассматривают внутренние процессы, связанные с операционной деятельностью (производство продукции/оказание услуг, административные проце­дуры управления, управление потоками ресурсов, системы материаль­но-технического снабжения, сбыта и др.). 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41300" y="5334000"/>
            <a:ext cx="8661400" cy="13493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dirty="0">
                <a:solidFill>
                  <a:schemeClr val="bg2"/>
                </a:solidFill>
              </a:rPr>
              <a:t>«стратегический»</a:t>
            </a:r>
            <a:r>
              <a:rPr lang="ru-RU" sz="2000" b="0" dirty="0">
                <a:solidFill>
                  <a:schemeClr val="bg2"/>
                </a:solidFill>
              </a:rPr>
              <a:t> рассматриваются вопросы создания ценности для потребителя, выделения компании на рынке среди конкурентов, видения перспективы, определения круга заинтересованных организаций, расширения контактов и формирования альянсов. </a:t>
            </a:r>
          </a:p>
        </p:txBody>
      </p:sp>
      <p:sp>
        <p:nvSpPr>
          <p:cNvPr id="168974" name="Text Box 7"/>
          <p:cNvSpPr txBox="1">
            <a:spLocks noChangeArrowheads="1"/>
          </p:cNvSpPr>
          <p:nvPr/>
        </p:nvSpPr>
        <p:spPr bwMode="auto">
          <a:xfrm>
            <a:off x="190500" y="0"/>
            <a:ext cx="8953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Разработка четкой бизнес-модели создает концептуальную основу для последующей разработки бизнес-плана.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2"/>
          <p:cNvSpPr>
            <a:spLocks noGrp="1" noChangeArrowheads="1"/>
          </p:cNvSpPr>
          <p:nvPr>
            <p:ph type="title"/>
          </p:nvPr>
        </p:nvSpPr>
        <p:spPr>
          <a:xfrm>
            <a:off x="1625600" y="228600"/>
            <a:ext cx="7416800" cy="1447800"/>
          </a:xfrm>
        </p:spPr>
        <p:txBody>
          <a:bodyPr/>
          <a:lstStyle/>
          <a:p>
            <a:pPr algn="ctr" eaLnBrk="1" hangingPunct="1"/>
            <a:r>
              <a:rPr lang="ru-RU" sz="2400" b="1" smtClean="0"/>
              <a:t>Бизнес-модель занимает промежуточную ступень между бизнес-идеей и бизнес-планом. Она гораздо шире и полнее, чем бизнес-идея, характеризует суть бизнеса и позволяет решать следующие задачи.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1988" y="1905000"/>
            <a:ext cx="7772400" cy="4201160"/>
          </a:xfrm>
          <a:sp3d extrusionH="44450" prstMaterial="metal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/>
              <a:t>1.  Представить логичную и внутренне непротиворечивую концепцию бизнеса, принципы организации деятельности компании.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/>
              <a:t>2.  Сформировать структуру важнейших компонентов </a:t>
            </a:r>
            <a:r>
              <a:rPr lang="ru-RU" sz="2000" b="1" dirty="0" err="1"/>
              <a:t>бизнес-модели</a:t>
            </a:r>
            <a:r>
              <a:rPr lang="ru-RU" sz="2000" b="1" dirty="0"/>
              <a:t>, которые могут быть разработаны и использованы в уникальных сочетаниях.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/>
              <a:t>3.  Выявить ключевые компетенции, которые необходимы для достижения целей компании, и определить требуемое развитие этих компетенций.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/>
              <a:t>4. Показать экономическую привлекательность бизнеса.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/>
              <a:t>5.  Создать реальную основу для управления деятельностью компании.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dirty="0"/>
              <a:t>6.  Выявить необходимость своевременного внесения изменений и преобразований в деятельности компании с учетом.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6375400" cy="1206500"/>
          </a:xfrm>
        </p:spPr>
        <p:txBody>
          <a:bodyPr/>
          <a:lstStyle/>
          <a:p>
            <a:pPr algn="ctr" eaLnBrk="1" hangingPunct="1"/>
            <a:r>
              <a:rPr lang="ru-RU" sz="3600" b="1" smtClean="0"/>
              <a:t>Основные компоненты бизнес-моделей </a:t>
            </a:r>
          </a:p>
        </p:txBody>
      </p:sp>
      <p:sp>
        <p:nvSpPr>
          <p:cNvPr id="8196" name="Cloud"/>
          <p:cNvSpPr>
            <a:spLocks noChangeAspect="1" noEditPoints="1" noChangeArrowheads="1"/>
          </p:cNvSpPr>
          <p:nvPr/>
        </p:nvSpPr>
        <p:spPr bwMode="auto">
          <a:xfrm>
            <a:off x="254000" y="1847850"/>
            <a:ext cx="2044700" cy="171291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 sz="2400">
              <a:solidFill>
                <a:schemeClr val="bg2"/>
              </a:solidFill>
            </a:endParaRPr>
          </a:p>
          <a:p>
            <a:pPr algn="ctr">
              <a:defRPr/>
            </a:pPr>
            <a:r>
              <a:rPr lang="ru-RU" sz="2400">
                <a:solidFill>
                  <a:schemeClr val="bg2"/>
                </a:solidFill>
              </a:rPr>
              <a:t>бизнес-идея </a:t>
            </a:r>
          </a:p>
        </p:txBody>
      </p:sp>
      <p:sp>
        <p:nvSpPr>
          <p:cNvPr id="8197" name="Cloud"/>
          <p:cNvSpPr>
            <a:spLocks noChangeAspect="1" noEditPoints="1" noChangeArrowheads="1"/>
          </p:cNvSpPr>
          <p:nvPr/>
        </p:nvSpPr>
        <p:spPr bwMode="auto">
          <a:xfrm>
            <a:off x="2565400" y="3195638"/>
            <a:ext cx="3398838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000">
                <a:solidFill>
                  <a:schemeClr val="bg2"/>
                </a:solidFill>
              </a:rPr>
              <a:t>процессы, обеспечивающие получение прибыли </a:t>
            </a:r>
          </a:p>
        </p:txBody>
      </p:sp>
      <p:sp>
        <p:nvSpPr>
          <p:cNvPr id="8198" name="Cloud"/>
          <p:cNvSpPr>
            <a:spLocks noChangeAspect="1" noEditPoints="1" noChangeArrowheads="1"/>
          </p:cNvSpPr>
          <p:nvPr/>
        </p:nvSpPr>
        <p:spPr bwMode="auto">
          <a:xfrm>
            <a:off x="3048000" y="1341438"/>
            <a:ext cx="2222500" cy="148907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endParaRPr lang="ru-RU" sz="2400" dirty="0">
              <a:solidFill>
                <a:schemeClr val="bg2"/>
              </a:solidFill>
            </a:endParaRPr>
          </a:p>
          <a:p>
            <a:pPr algn="ctr">
              <a:defRPr/>
            </a:pPr>
            <a:r>
              <a:rPr lang="ru-RU" sz="2400" dirty="0">
                <a:solidFill>
                  <a:schemeClr val="bg2"/>
                </a:solidFill>
              </a:rPr>
              <a:t>клиенты </a:t>
            </a:r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8199" name="Cloud"/>
          <p:cNvSpPr>
            <a:spLocks noChangeAspect="1" noEditPoints="1" noChangeArrowheads="1"/>
          </p:cNvSpPr>
          <p:nvPr/>
        </p:nvSpPr>
        <p:spPr bwMode="auto">
          <a:xfrm>
            <a:off x="177800" y="5349875"/>
            <a:ext cx="4267200" cy="11906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000">
                <a:solidFill>
                  <a:schemeClr val="bg2"/>
                </a:solidFill>
              </a:rPr>
              <a:t>конкурентоспособная стратегия </a:t>
            </a:r>
          </a:p>
        </p:txBody>
      </p:sp>
      <p:sp>
        <p:nvSpPr>
          <p:cNvPr id="8200" name="Cloud"/>
          <p:cNvSpPr>
            <a:spLocks noChangeAspect="1" noEditPoints="1" noChangeArrowheads="1"/>
          </p:cNvSpPr>
          <p:nvPr/>
        </p:nvSpPr>
        <p:spPr bwMode="auto">
          <a:xfrm>
            <a:off x="5969000" y="5108575"/>
            <a:ext cx="2743200" cy="13938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000">
                <a:solidFill>
                  <a:schemeClr val="bg2"/>
                </a:solidFill>
              </a:rPr>
              <a:t>цели предпринимателя </a:t>
            </a:r>
          </a:p>
        </p:txBody>
      </p:sp>
      <p:sp>
        <p:nvSpPr>
          <p:cNvPr id="8201" name="Cloud"/>
          <p:cNvSpPr>
            <a:spLocks noChangeAspect="1" noEditPoints="1" noChangeArrowheads="1"/>
          </p:cNvSpPr>
          <p:nvPr/>
        </p:nvSpPr>
        <p:spPr bwMode="auto">
          <a:xfrm>
            <a:off x="5930900" y="1684338"/>
            <a:ext cx="3035300" cy="2219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000">
                <a:solidFill>
                  <a:schemeClr val="bg2"/>
                </a:solidFill>
              </a:rPr>
              <a:t>внутрифирменные процедуры и квалификация сотрудников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ru-RU" sz="1400" b="1" i="1" smtClean="0"/>
              <a:t>Базовый уровень</a:t>
            </a:r>
            <a:r>
              <a:rPr lang="ru-RU" sz="1400" smtClean="0"/>
              <a:t>  </a:t>
            </a:r>
            <a:r>
              <a:rPr lang="ru-RU" sz="1400" i="1" smtClean="0"/>
              <a:t>служит для отражения сущности бизнес-модели, характерной для многих компаний</a:t>
            </a:r>
            <a:r>
              <a:rPr lang="ru-RU" sz="1400" smtClean="0"/>
              <a:t> </a:t>
            </a:r>
            <a:br>
              <a:rPr lang="ru-RU" sz="1400" smtClean="0"/>
            </a:br>
            <a:r>
              <a:rPr lang="ru-RU" sz="1400" b="1" i="1" smtClean="0"/>
              <a:t>«собственнический» уровень</a:t>
            </a:r>
            <a:r>
              <a:rPr lang="ru-RU" sz="1400" i="1" smtClean="0"/>
              <a:t> в бизнес-модели отражает уникальные нововведения для конкретной компании.</a:t>
            </a:r>
            <a:r>
              <a:rPr lang="ru-RU" sz="1400" smtClean="0"/>
              <a:t> </a:t>
            </a:r>
            <a:br>
              <a:rPr lang="ru-RU" sz="1400" smtClean="0"/>
            </a:br>
            <a:r>
              <a:rPr lang="ru-RU" sz="1400" i="1" smtClean="0"/>
              <a:t>Успех внедрения и реализации бизнес-модели связан с определением и выполнением набора </a:t>
            </a:r>
            <a:r>
              <a:rPr lang="ru-RU" sz="1400" b="1" i="1" smtClean="0"/>
              <a:t>операционных правил</a:t>
            </a:r>
            <a:r>
              <a:rPr lang="ru-RU" sz="1400" smtClean="0"/>
              <a:t> </a:t>
            </a:r>
          </a:p>
        </p:txBody>
      </p:sp>
      <p:sp>
        <p:nvSpPr>
          <p:cNvPr id="172034" name="Rectangle 4"/>
          <p:cNvSpPr>
            <a:spLocks noChangeArrowheads="1"/>
          </p:cNvSpPr>
          <p:nvPr/>
        </p:nvSpPr>
        <p:spPr bwMode="auto">
          <a:xfrm>
            <a:off x="1311275" y="1655763"/>
            <a:ext cx="5927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kumimoji="0" lang="ru-RU">
                <a:latin typeface="Arial" charset="0"/>
                <a:cs typeface="Times New Roman" pitchFamily="18" charset="0"/>
              </a:rPr>
              <a:t>Комплексная схема для разработки бизнес-модели</a:t>
            </a:r>
            <a:endParaRPr kumimoji="0" lang="ru-RU">
              <a:latin typeface="Arial" charset="0"/>
            </a:endParaRPr>
          </a:p>
        </p:txBody>
      </p:sp>
      <p:graphicFrame>
        <p:nvGraphicFramePr>
          <p:cNvPr id="9577" name="Group 361"/>
          <p:cNvGraphicFramePr>
            <a:graphicFrameLocks noGrp="1"/>
          </p:cNvGraphicFramePr>
          <p:nvPr/>
        </p:nvGraphicFramePr>
        <p:xfrm>
          <a:off x="165100" y="2052638"/>
          <a:ext cx="8656638" cy="2870200"/>
        </p:xfrm>
        <a:graphic>
          <a:graphicData uri="http://schemas.openxmlformats.org/drawingml/2006/table">
            <a:tbl>
              <a:tblPr/>
              <a:tblGrid>
                <a:gridCol w="3873500"/>
                <a:gridCol w="1039813"/>
                <a:gridCol w="2046287"/>
                <a:gridCol w="1697038"/>
              </a:tblGrid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Компоненты бизнес-модели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Базовый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собственнический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правил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Факторы предложения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Факторы рынка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Факторы внутренних возможностей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Факторы конкурентной стратегии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Экономические факторы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Факторы целей бизнеса (рост/выход)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2082" name="Text Box 362"/>
          <p:cNvSpPr txBox="1">
            <a:spLocks noChangeArrowheads="1"/>
          </p:cNvSpPr>
          <p:nvPr/>
        </p:nvSpPr>
        <p:spPr bwMode="auto">
          <a:xfrm>
            <a:off x="254000" y="5041900"/>
            <a:ext cx="88900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1. Каким образом компания будет создавать ценность для потребителя?</a:t>
            </a:r>
          </a:p>
          <a:p>
            <a:r>
              <a:rPr lang="ru-RU" sz="1600"/>
              <a:t>2. Кому компания будет делать коммерческое предложение?</a:t>
            </a:r>
          </a:p>
          <a:p>
            <a:r>
              <a:rPr lang="ru-RU" sz="1600"/>
              <a:t>3. В чем заключены внутренние источники преимуществ перед конкурентами и ключевые компетенции компании?</a:t>
            </a:r>
          </a:p>
          <a:p>
            <a:r>
              <a:rPr lang="ru-RU" sz="1600"/>
              <a:t>4. Каким образом компания будет выделяться на фоне конкурентов?</a:t>
            </a:r>
          </a:p>
          <a:p>
            <a:r>
              <a:rPr lang="ru-RU" sz="1600"/>
              <a:t>5. Каким образом компания планирует получать прибыль?</a:t>
            </a:r>
          </a:p>
          <a:p>
            <a:r>
              <a:rPr lang="ru-RU" sz="1600"/>
              <a:t>6. Каковы цели и намерения предпринимателя?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7086600" cy="673100"/>
          </a:xfrm>
        </p:spPr>
        <p:txBody>
          <a:bodyPr/>
          <a:lstStyle/>
          <a:p>
            <a:pPr eaLnBrk="1" hangingPunct="1"/>
            <a:r>
              <a:rPr lang="ru-RU" sz="2800" b="1" smtClean="0"/>
              <a:t>Основные этапы разработки бизнес-плана</a:t>
            </a:r>
            <a:r>
              <a:rPr lang="ru-RU" sz="2800" smtClean="0"/>
              <a:t> </a:t>
            </a:r>
          </a:p>
        </p:txBody>
      </p:sp>
      <p:sp>
        <p:nvSpPr>
          <p:cNvPr id="173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739900"/>
            <a:ext cx="8389938" cy="4432300"/>
          </a:xfrm>
          <a:ln w="76200" cmpd="tri"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b="1" i="1" smtClean="0">
                <a:solidFill>
                  <a:srgbClr val="FFFF00"/>
                </a:solidFill>
              </a:rPr>
              <a:t>Этап 1. </a:t>
            </a:r>
            <a:r>
              <a:rPr lang="ru-RU" sz="2800" b="1" i="1" smtClean="0"/>
              <a:t>Определение целей разработки бизнес-плана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i="1" smtClean="0">
                <a:solidFill>
                  <a:srgbClr val="FFFF00"/>
                </a:solidFill>
              </a:rPr>
              <a:t>Этап 2.</a:t>
            </a:r>
            <a:r>
              <a:rPr lang="ru-RU" sz="2800" b="1" i="1" smtClean="0"/>
              <a:t> Составление плана работ по подготовке бизнес-плана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i="1" smtClean="0">
                <a:solidFill>
                  <a:srgbClr val="FFFF00"/>
                </a:solidFill>
              </a:rPr>
              <a:t>Этап 3.</a:t>
            </a:r>
            <a:r>
              <a:rPr lang="ru-RU" sz="2800" b="1" i="1" smtClean="0"/>
              <a:t> Пересмотр и уточнение плана работ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i="1" smtClean="0">
                <a:solidFill>
                  <a:srgbClr val="FFFF00"/>
                </a:solidFill>
              </a:rPr>
              <a:t>Этап 4. </a:t>
            </a:r>
            <a:r>
              <a:rPr lang="ru-RU" sz="2800" b="1" i="1" smtClean="0"/>
              <a:t>Сбор информации и разработка бизнес-плана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i="1" smtClean="0">
                <a:solidFill>
                  <a:srgbClr val="FFFF00"/>
                </a:solidFill>
              </a:rPr>
              <a:t>Этап 5. </a:t>
            </a:r>
            <a:r>
              <a:rPr lang="ru-RU" sz="2800" b="1" i="1" smtClean="0"/>
              <a:t>Редактирование и оформление бизнес-плана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i="1" smtClean="0">
                <a:solidFill>
                  <a:srgbClr val="FFFF00"/>
                </a:solidFill>
              </a:rPr>
              <a:t>Этап 6. </a:t>
            </a:r>
            <a:r>
              <a:rPr lang="ru-RU" sz="2800" b="1" i="1" smtClean="0"/>
              <a:t>Оценка выполнения бизнес-плана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7086600" cy="838200"/>
          </a:xfrm>
        </p:spPr>
        <p:txBody>
          <a:bodyPr/>
          <a:lstStyle/>
          <a:p>
            <a:pPr algn="ctr" eaLnBrk="1" hangingPunct="1"/>
            <a:r>
              <a:rPr lang="ru-RU" sz="2800" b="1" smtClean="0"/>
              <a:t>Общие требования к структуре и содержанию бизнес-плана</a:t>
            </a:r>
            <a:r>
              <a:rPr lang="ru-RU" sz="2800" smtClean="0"/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12888" y="1104900"/>
            <a:ext cx="6921500" cy="5255260"/>
          </a:xfrm>
          <a:scene3d>
            <a:camera prst="orthographicFront">
              <a:rot lat="0" lon="0" rev="0"/>
            </a:camera>
            <a:lightRig rig="freezing" dir="t"/>
          </a:scene3d>
          <a:sp3d extrusionH="114300" contourW="12700">
            <a:bevelT w="63500" h="25400"/>
            <a:contourClr>
              <a:srgbClr val="00B0F0"/>
            </a:contourClr>
          </a:sp3d>
        </p:spPr>
        <p:style>
          <a:lnRef idx="0">
            <a:schemeClr val="dk1"/>
          </a:lnRef>
          <a:fillRef idx="1003">
            <a:schemeClr val="lt2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>
                <a:solidFill>
                  <a:schemeClr val="bg2"/>
                </a:solidFill>
              </a:rPr>
              <a:t>1.  Исполнительное резюме</a:t>
            </a:r>
            <a:r>
              <a:rPr lang="ru-RU" sz="2400" dirty="0">
                <a:solidFill>
                  <a:schemeClr val="bg2"/>
                </a:solidFill>
              </a:rPr>
              <a:t> (</a:t>
            </a:r>
            <a:r>
              <a:rPr lang="en-US" sz="2400" dirty="0">
                <a:solidFill>
                  <a:schemeClr val="bg2"/>
                </a:solidFill>
              </a:rPr>
              <a:t>Executive Summary</a:t>
            </a:r>
            <a:r>
              <a:rPr lang="ru-RU" sz="2400" dirty="0">
                <a:solidFill>
                  <a:schemeClr val="bg2"/>
                </a:solidFill>
              </a:rPr>
              <a:t>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>
                <a:solidFill>
                  <a:schemeClr val="bg2"/>
                </a:solidFill>
              </a:rPr>
              <a:t>2.  Анализ рынка</a:t>
            </a:r>
            <a:r>
              <a:rPr lang="ru-RU" sz="2400" dirty="0">
                <a:solidFill>
                  <a:schemeClr val="bg2"/>
                </a:solidFill>
              </a:rPr>
              <a:t> (</a:t>
            </a:r>
            <a:r>
              <a:rPr lang="en-US" sz="2400" dirty="0">
                <a:solidFill>
                  <a:schemeClr val="bg2"/>
                </a:solidFill>
              </a:rPr>
              <a:t>Market Analysis</a:t>
            </a:r>
            <a:r>
              <a:rPr lang="ru-RU" sz="2400" dirty="0">
                <a:solidFill>
                  <a:schemeClr val="bg2"/>
                </a:solidFill>
              </a:rPr>
              <a:t>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>
                <a:solidFill>
                  <a:schemeClr val="bg2"/>
                </a:solidFill>
              </a:rPr>
              <a:t>3.  Описание компании</a:t>
            </a:r>
            <a:r>
              <a:rPr lang="ru-RU" sz="2400" dirty="0">
                <a:solidFill>
                  <a:schemeClr val="bg2"/>
                </a:solidFill>
              </a:rPr>
              <a:t> (</a:t>
            </a:r>
            <a:r>
              <a:rPr lang="en-US" sz="2400" dirty="0">
                <a:solidFill>
                  <a:schemeClr val="bg2"/>
                </a:solidFill>
              </a:rPr>
              <a:t>Company Descriptions</a:t>
            </a:r>
            <a:r>
              <a:rPr lang="ru-RU" sz="2400" dirty="0">
                <a:solidFill>
                  <a:schemeClr val="bg2"/>
                </a:solidFill>
              </a:rPr>
              <a:t>).</a:t>
            </a:r>
            <a:endParaRPr lang="en-US" sz="24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>
                <a:solidFill>
                  <a:schemeClr val="bg2"/>
                </a:solidFill>
              </a:rPr>
              <a:t>4.  </a:t>
            </a:r>
            <a:r>
              <a:rPr lang="ru-RU" sz="2400" b="1" dirty="0">
                <a:solidFill>
                  <a:schemeClr val="bg2"/>
                </a:solidFill>
              </a:rPr>
              <a:t>Продукты</a:t>
            </a:r>
            <a:r>
              <a:rPr lang="en-US" sz="2400" b="1" dirty="0">
                <a:solidFill>
                  <a:schemeClr val="bg2"/>
                </a:solidFill>
              </a:rPr>
              <a:t> </a:t>
            </a:r>
            <a:r>
              <a:rPr lang="ru-RU" sz="2400" b="1" dirty="0">
                <a:solidFill>
                  <a:schemeClr val="bg2"/>
                </a:solidFill>
              </a:rPr>
              <a:t>и</a:t>
            </a:r>
            <a:r>
              <a:rPr lang="en-US" sz="2400" b="1" dirty="0">
                <a:solidFill>
                  <a:schemeClr val="bg2"/>
                </a:solidFill>
              </a:rPr>
              <a:t> </a:t>
            </a:r>
            <a:r>
              <a:rPr lang="ru-RU" sz="2400" b="1" dirty="0">
                <a:solidFill>
                  <a:schemeClr val="bg2"/>
                </a:solidFill>
              </a:rPr>
              <a:t>услуги</a:t>
            </a:r>
            <a:r>
              <a:rPr lang="en-US" sz="2400" dirty="0">
                <a:solidFill>
                  <a:schemeClr val="bg2"/>
                </a:solidFill>
              </a:rPr>
              <a:t> (Products and Services).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>
                <a:solidFill>
                  <a:schemeClr val="bg2"/>
                </a:solidFill>
              </a:rPr>
              <a:t>5.  </a:t>
            </a:r>
            <a:r>
              <a:rPr lang="ru-RU" sz="2400" b="1" dirty="0">
                <a:solidFill>
                  <a:schemeClr val="bg2"/>
                </a:solidFill>
              </a:rPr>
              <a:t>Маркетинг</a:t>
            </a:r>
            <a:r>
              <a:rPr lang="en-US" sz="2400" b="1" dirty="0">
                <a:solidFill>
                  <a:schemeClr val="bg2"/>
                </a:solidFill>
              </a:rPr>
              <a:t> </a:t>
            </a:r>
            <a:r>
              <a:rPr lang="ru-RU" sz="2400" b="1" dirty="0">
                <a:solidFill>
                  <a:schemeClr val="bg2"/>
                </a:solidFill>
              </a:rPr>
              <a:t>и</a:t>
            </a:r>
            <a:r>
              <a:rPr lang="en-US" sz="2400" b="1" dirty="0">
                <a:solidFill>
                  <a:schemeClr val="bg2"/>
                </a:solidFill>
              </a:rPr>
              <a:t> </a:t>
            </a:r>
            <a:r>
              <a:rPr lang="ru-RU" sz="2400" b="1" dirty="0">
                <a:solidFill>
                  <a:schemeClr val="bg2"/>
                </a:solidFill>
              </a:rPr>
              <a:t>сбыт</a:t>
            </a:r>
            <a:r>
              <a:rPr lang="en-US" sz="2400" dirty="0">
                <a:solidFill>
                  <a:schemeClr val="bg2"/>
                </a:solidFill>
              </a:rPr>
              <a:t> (Marketing and Sales </a:t>
            </a:r>
            <a:r>
              <a:rPr lang="en-US" sz="2400" dirty="0" err="1">
                <a:solidFill>
                  <a:schemeClr val="bg2"/>
                </a:solidFill>
              </a:rPr>
              <a:t>Aktivities</a:t>
            </a:r>
            <a:r>
              <a:rPr lang="en-US" sz="2400" dirty="0">
                <a:solidFill>
                  <a:schemeClr val="bg2"/>
                </a:solidFill>
              </a:rPr>
              <a:t>).</a:t>
            </a:r>
            <a:endParaRPr lang="ru-RU" sz="24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>
                <a:solidFill>
                  <a:schemeClr val="bg2"/>
                </a:solidFill>
              </a:rPr>
              <a:t>6.  Производство</a:t>
            </a:r>
            <a:r>
              <a:rPr lang="ru-RU" sz="2400" dirty="0">
                <a:solidFill>
                  <a:schemeClr val="bg2"/>
                </a:solidFill>
              </a:rPr>
              <a:t> (</a:t>
            </a:r>
            <a:r>
              <a:rPr lang="en-US" sz="2400" dirty="0">
                <a:solidFill>
                  <a:schemeClr val="bg2"/>
                </a:solidFill>
              </a:rPr>
              <a:t>Operations</a:t>
            </a:r>
            <a:r>
              <a:rPr lang="ru-RU" sz="2400" dirty="0">
                <a:solidFill>
                  <a:schemeClr val="bg2"/>
                </a:solidFill>
              </a:rPr>
              <a:t>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>
                <a:solidFill>
                  <a:schemeClr val="bg2"/>
                </a:solidFill>
              </a:rPr>
              <a:t>7.  Менеджмент и право собственности</a:t>
            </a:r>
            <a:r>
              <a:rPr lang="ru-RU" sz="2400" dirty="0">
                <a:solidFill>
                  <a:schemeClr val="bg2"/>
                </a:solidFill>
              </a:rPr>
              <a:t> (</a:t>
            </a:r>
            <a:r>
              <a:rPr lang="en-US" sz="2400" dirty="0">
                <a:solidFill>
                  <a:schemeClr val="bg2"/>
                </a:solidFill>
              </a:rPr>
              <a:t>Management and Ownership</a:t>
            </a:r>
            <a:r>
              <a:rPr lang="ru-RU" sz="2400" dirty="0">
                <a:solidFill>
                  <a:schemeClr val="bg2"/>
                </a:solidFill>
              </a:rPr>
              <a:t>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>
                <a:solidFill>
                  <a:schemeClr val="bg2"/>
                </a:solidFill>
              </a:rPr>
              <a:t>8.  Требуемые средства и их использование</a:t>
            </a:r>
            <a:r>
              <a:rPr lang="ru-RU" sz="2400" dirty="0">
                <a:solidFill>
                  <a:schemeClr val="bg2"/>
                </a:solidFill>
              </a:rPr>
              <a:t> (</a:t>
            </a:r>
            <a:r>
              <a:rPr lang="en-US" sz="2400" dirty="0">
                <a:solidFill>
                  <a:schemeClr val="bg2"/>
                </a:solidFill>
              </a:rPr>
              <a:t>Funds Required and Their Uses</a:t>
            </a:r>
            <a:r>
              <a:rPr lang="ru-RU" sz="2400" dirty="0">
                <a:solidFill>
                  <a:schemeClr val="bg2"/>
                </a:solidFill>
              </a:rPr>
              <a:t>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>
                <a:solidFill>
                  <a:schemeClr val="bg2"/>
                </a:solidFill>
              </a:rPr>
              <a:t>9.  Финансовые данные</a:t>
            </a:r>
            <a:r>
              <a:rPr lang="ru-RU" sz="2400" dirty="0">
                <a:solidFill>
                  <a:schemeClr val="bg2"/>
                </a:solidFill>
              </a:rPr>
              <a:t> (</a:t>
            </a:r>
            <a:r>
              <a:rPr lang="en-US" sz="2400" dirty="0">
                <a:solidFill>
                  <a:schemeClr val="bg2"/>
                </a:solidFill>
              </a:rPr>
              <a:t>Financial Data</a:t>
            </a:r>
            <a:r>
              <a:rPr lang="ru-RU" sz="2400" dirty="0">
                <a:solidFill>
                  <a:schemeClr val="bg2"/>
                </a:solidFill>
              </a:rPr>
              <a:t>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>
                <a:solidFill>
                  <a:schemeClr val="bg2"/>
                </a:solidFill>
              </a:rPr>
              <a:t>10. Приложения или дополнения</a:t>
            </a:r>
            <a:r>
              <a:rPr lang="ru-RU" sz="2400" dirty="0">
                <a:solidFill>
                  <a:schemeClr val="bg2"/>
                </a:solidFill>
              </a:rPr>
              <a:t> (</a:t>
            </a:r>
            <a:r>
              <a:rPr lang="en-US" sz="2400" dirty="0">
                <a:solidFill>
                  <a:schemeClr val="bg2"/>
                </a:solidFill>
              </a:rPr>
              <a:t>Appendices or Exhibits</a:t>
            </a:r>
            <a:r>
              <a:rPr lang="ru-RU" sz="2400" dirty="0">
                <a:solidFill>
                  <a:schemeClr val="bg2"/>
                </a:solidFill>
              </a:rPr>
              <a:t>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7086600" cy="876300"/>
          </a:xfrm>
        </p:spPr>
        <p:txBody>
          <a:bodyPr/>
          <a:lstStyle/>
          <a:p>
            <a:pPr algn="ctr" eaLnBrk="1" hangingPunct="1"/>
            <a:r>
              <a:rPr lang="ru-RU" sz="2800" b="1" smtClean="0"/>
              <a:t>Общие требования к структуре и содержанию бизнес-плана</a:t>
            </a:r>
            <a:r>
              <a:rPr lang="ru-RU" sz="2800" smtClean="0"/>
              <a:t> </a:t>
            </a:r>
          </a:p>
        </p:txBody>
      </p:sp>
      <p:sp>
        <p:nvSpPr>
          <p:cNvPr id="175106" name="Rectangle 5"/>
          <p:cNvSpPr>
            <a:spLocks noChangeArrowheads="1"/>
          </p:cNvSpPr>
          <p:nvPr/>
        </p:nvSpPr>
        <p:spPr bwMode="auto">
          <a:xfrm>
            <a:off x="3054350" y="841375"/>
            <a:ext cx="3275013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kumimoji="0" lang="ru-RU" sz="1200" i="1">
                <a:latin typeface="Arial" charset="0"/>
              </a:rPr>
              <a:t>Полный контур бизнес-плана</a:t>
            </a:r>
            <a:r>
              <a:rPr kumimoji="0" lang="ru-RU" sz="1200" b="0">
                <a:latin typeface="Arial" charset="0"/>
              </a:rPr>
              <a:t> </a:t>
            </a:r>
          </a:p>
        </p:txBody>
      </p:sp>
      <p:sp>
        <p:nvSpPr>
          <p:cNvPr id="175107" name="Text Box 6"/>
          <p:cNvSpPr txBox="1">
            <a:spLocks noChangeArrowheads="1"/>
          </p:cNvSpPr>
          <p:nvPr/>
        </p:nvSpPr>
        <p:spPr bwMode="auto">
          <a:xfrm>
            <a:off x="215900" y="1219200"/>
            <a:ext cx="3949700" cy="1379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i="1">
                <a:latin typeface="Arial" charset="0"/>
              </a:rPr>
              <a:t>Часть 1. Резюме</a:t>
            </a:r>
          </a:p>
          <a:p>
            <a:r>
              <a:rPr lang="ru-RU" sz="1200" i="1">
                <a:latin typeface="Arial" charset="0"/>
              </a:rPr>
              <a:t>Часть 2. Раздел «Описание бизнеса»                                        </a:t>
            </a:r>
            <a:endParaRPr lang="ru-RU" sz="1200" b="0">
              <a:latin typeface="Arial" charset="0"/>
            </a:endParaRPr>
          </a:p>
          <a:p>
            <a:r>
              <a:rPr lang="ru-RU" sz="1200" b="0">
                <a:latin typeface="Arial" charset="0"/>
              </a:rPr>
              <a:t>2.1.  Общее описание предприятия (продукт/услуга).</a:t>
            </a:r>
          </a:p>
          <a:p>
            <a:r>
              <a:rPr lang="ru-RU" sz="1200" b="0">
                <a:latin typeface="Arial" charset="0"/>
              </a:rPr>
              <a:t>2.2.  История развития отрасли.</a:t>
            </a:r>
          </a:p>
          <a:p>
            <a:r>
              <a:rPr lang="ru-RU" sz="1200" b="0">
                <a:latin typeface="Arial" charset="0"/>
              </a:rPr>
              <a:t>2.3.  История развития компании.                                                 </a:t>
            </a:r>
          </a:p>
          <a:p>
            <a:r>
              <a:rPr lang="ru-RU" sz="1200" b="0">
                <a:latin typeface="Arial" charset="0"/>
              </a:rPr>
              <a:t>2.4.  Цели/потенциал предприятия.</a:t>
            </a:r>
          </a:p>
          <a:p>
            <a:r>
              <a:rPr lang="ru-RU" sz="1200" b="0">
                <a:latin typeface="Arial" charset="0"/>
              </a:rPr>
              <a:t>2.5.  Уникальность продукта или услуги. </a:t>
            </a:r>
          </a:p>
        </p:txBody>
      </p:sp>
      <p:sp>
        <p:nvSpPr>
          <p:cNvPr id="175108" name="Text Box 7"/>
          <p:cNvSpPr txBox="1">
            <a:spLocks noChangeArrowheads="1"/>
          </p:cNvSpPr>
          <p:nvPr/>
        </p:nvSpPr>
        <p:spPr bwMode="auto">
          <a:xfrm>
            <a:off x="4330700" y="1219200"/>
            <a:ext cx="4572000" cy="192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i="1">
                <a:latin typeface="Arial" charset="0"/>
              </a:rPr>
              <a:t>Часть 3. Раздел «Маркетинг»</a:t>
            </a:r>
            <a:endParaRPr lang="ru-RU" sz="1200" b="0">
              <a:latin typeface="Arial" charset="0"/>
            </a:endParaRPr>
          </a:p>
          <a:p>
            <a:r>
              <a:rPr lang="ru-RU" sz="1200" b="0">
                <a:latin typeface="Arial" charset="0"/>
              </a:rPr>
              <a:t>3.1.  Исследование и анализ рынка.                                                                        </a:t>
            </a:r>
          </a:p>
          <a:p>
            <a:r>
              <a:rPr lang="ru-RU" sz="1200" b="0">
                <a:latin typeface="Arial" charset="0"/>
              </a:rPr>
              <a:t> 3.1.1. Целевой рынок (клиенты).                                                                             </a:t>
            </a:r>
          </a:p>
          <a:p>
            <a:r>
              <a:rPr lang="ru-RU" sz="1200" b="0">
                <a:latin typeface="Arial" charset="0"/>
              </a:rPr>
              <a:t>3.2.  Емкость рынка и его тенденции.                                                                      </a:t>
            </a:r>
          </a:p>
          <a:p>
            <a:r>
              <a:rPr lang="ru-RU" sz="1200" b="0">
                <a:latin typeface="Arial" charset="0"/>
              </a:rPr>
              <a:t>3.3.  Конкуренция.</a:t>
            </a:r>
          </a:p>
          <a:p>
            <a:r>
              <a:rPr lang="ru-RU" sz="1200" b="0">
                <a:latin typeface="Arial" charset="0"/>
              </a:rPr>
              <a:t>3.4.  Предполагаемая доля рынка.                                                                         </a:t>
            </a:r>
          </a:p>
          <a:p>
            <a:r>
              <a:rPr lang="ru-RU" sz="1200" b="0">
                <a:latin typeface="Arial" charset="0"/>
              </a:rPr>
              <a:t>3.5.  План маркетинга.</a:t>
            </a:r>
          </a:p>
          <a:p>
            <a:r>
              <a:rPr lang="ru-RU" sz="1200" b="0">
                <a:latin typeface="Arial" charset="0"/>
              </a:rPr>
              <a:t>3.5.1.  Стратегия маркетинга: продажи и дистрибуция.</a:t>
            </a:r>
          </a:p>
          <a:p>
            <a:r>
              <a:rPr lang="ru-RU" sz="1200" b="0">
                <a:latin typeface="Arial" charset="0"/>
              </a:rPr>
              <a:t>3.5.2.  Ценообразование.</a:t>
            </a:r>
          </a:p>
          <a:p>
            <a:r>
              <a:rPr lang="ru-RU" sz="1200" b="0">
                <a:latin typeface="Arial" charset="0"/>
              </a:rPr>
              <a:t>3.5.3.  Реклама и продвижение.</a:t>
            </a:r>
          </a:p>
        </p:txBody>
      </p:sp>
      <p:sp>
        <p:nvSpPr>
          <p:cNvPr id="175109" name="Text Box 8"/>
          <p:cNvSpPr txBox="1">
            <a:spLocks noChangeArrowheads="1"/>
          </p:cNvSpPr>
          <p:nvPr/>
        </p:nvSpPr>
        <p:spPr bwMode="auto">
          <a:xfrm>
            <a:off x="165100" y="2832100"/>
            <a:ext cx="4011613" cy="1014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i="1">
                <a:latin typeface="Arial" charset="0"/>
              </a:rPr>
              <a:t>Часть 4. Раздел «Исследования и разработки»</a:t>
            </a:r>
            <a:endParaRPr lang="ru-RU" sz="1200" b="0">
              <a:latin typeface="Arial" charset="0"/>
            </a:endParaRPr>
          </a:p>
          <a:p>
            <a:r>
              <a:rPr lang="ru-RU" sz="1200" b="0">
                <a:latin typeface="Arial" charset="0"/>
              </a:rPr>
              <a:t>4.1.  Разработки и планы проектов.</a:t>
            </a:r>
          </a:p>
          <a:p>
            <a:r>
              <a:rPr lang="ru-RU" sz="1200" b="0">
                <a:latin typeface="Arial" charset="0"/>
              </a:rPr>
              <a:t>4.2.  Результаты технических исследований.</a:t>
            </a:r>
          </a:p>
          <a:p>
            <a:r>
              <a:rPr lang="ru-RU" sz="1200" b="0">
                <a:latin typeface="Arial" charset="0"/>
              </a:rPr>
              <a:t>4.3.  Потребности в дополнительных исследованиях.</a:t>
            </a:r>
          </a:p>
          <a:p>
            <a:r>
              <a:rPr lang="ru-RU" sz="1200" b="0">
                <a:latin typeface="Arial" charset="0"/>
              </a:rPr>
              <a:t>4.4.  Структура затрат.</a:t>
            </a:r>
          </a:p>
        </p:txBody>
      </p:sp>
      <p:sp>
        <p:nvSpPr>
          <p:cNvPr id="175110" name="Text Box 9"/>
          <p:cNvSpPr txBox="1">
            <a:spLocks noChangeArrowheads="1"/>
          </p:cNvSpPr>
          <p:nvPr/>
        </p:nvSpPr>
        <p:spPr bwMode="auto">
          <a:xfrm>
            <a:off x="4421188" y="3276600"/>
            <a:ext cx="4519612" cy="1379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i="1">
                <a:latin typeface="Arial" charset="0"/>
              </a:rPr>
              <a:t>Часть 5. Раздел «Производство»</a:t>
            </a:r>
            <a:endParaRPr lang="ru-RU" sz="1200" b="0">
              <a:latin typeface="Arial" charset="0"/>
            </a:endParaRPr>
          </a:p>
          <a:p>
            <a:r>
              <a:rPr lang="ru-RU" sz="1200" b="0">
                <a:latin typeface="Arial" charset="0"/>
              </a:rPr>
              <a:t>5.1.  Анализ месторасположения.</a:t>
            </a:r>
          </a:p>
          <a:p>
            <a:r>
              <a:rPr lang="ru-RU" sz="1200" b="0">
                <a:latin typeface="Arial" charset="0"/>
              </a:rPr>
              <a:t>5.2.  Потребности производства: средства труда и оборудование.                  </a:t>
            </a:r>
          </a:p>
          <a:p>
            <a:r>
              <a:rPr lang="ru-RU" sz="1200" b="0">
                <a:latin typeface="Arial" charset="0"/>
              </a:rPr>
              <a:t>5.3.  Основные поставщики/доставка.                                                                  </a:t>
            </a:r>
          </a:p>
          <a:p>
            <a:r>
              <a:rPr lang="ru-RU" sz="1200" b="0">
                <a:latin typeface="Arial" charset="0"/>
              </a:rPr>
              <a:t>5.4.  Трудовые ресурсы.</a:t>
            </a:r>
          </a:p>
          <a:p>
            <a:r>
              <a:rPr lang="ru-RU" sz="1200" b="0">
                <a:latin typeface="Arial" charset="0"/>
              </a:rPr>
              <a:t>5.5.  Производственные затраты </a:t>
            </a:r>
          </a:p>
        </p:txBody>
      </p:sp>
      <p:sp>
        <p:nvSpPr>
          <p:cNvPr id="175111" name="Text Box 10"/>
          <p:cNvSpPr txBox="1">
            <a:spLocks noChangeArrowheads="1"/>
          </p:cNvSpPr>
          <p:nvPr/>
        </p:nvSpPr>
        <p:spPr bwMode="auto">
          <a:xfrm>
            <a:off x="25400" y="3949700"/>
            <a:ext cx="4276725" cy="156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i="1">
                <a:latin typeface="Arial" charset="0"/>
              </a:rPr>
              <a:t>Часть 6. Раздел «Организация управления»</a:t>
            </a:r>
            <a:endParaRPr lang="ru-RU" sz="1200" b="0">
              <a:latin typeface="Arial" charset="0"/>
            </a:endParaRPr>
          </a:p>
          <a:p>
            <a:r>
              <a:rPr lang="ru-RU" sz="1200" b="0">
                <a:latin typeface="Arial" charset="0"/>
              </a:rPr>
              <a:t>6.1.  Команда управления: ключевой персонал.</a:t>
            </a:r>
          </a:p>
          <a:p>
            <a:r>
              <a:rPr lang="ru-RU" sz="1200" b="0">
                <a:latin typeface="Arial" charset="0"/>
              </a:rPr>
              <a:t>6.2.  Юридический статус компании и собственность.</a:t>
            </a:r>
          </a:p>
          <a:p>
            <a:r>
              <a:rPr lang="ru-RU" sz="1200" b="0">
                <a:latin typeface="Arial" charset="0"/>
              </a:rPr>
              <a:t>6.3.  Совет директоров, советники, консультанты и т. д. </a:t>
            </a:r>
            <a:endParaRPr lang="ru-RU" sz="1200" i="1">
              <a:latin typeface="Arial" charset="0"/>
            </a:endParaRPr>
          </a:p>
          <a:p>
            <a:r>
              <a:rPr lang="ru-RU" sz="1200" i="1">
                <a:latin typeface="Arial" charset="0"/>
              </a:rPr>
              <a:t>Часть 7. Раздел «Основные риски»</a:t>
            </a:r>
            <a:endParaRPr lang="ru-RU" sz="1200" b="0">
              <a:latin typeface="Arial" charset="0"/>
            </a:endParaRPr>
          </a:p>
          <a:p>
            <a:r>
              <a:rPr lang="ru-RU" sz="1200" b="0">
                <a:latin typeface="Arial" charset="0"/>
              </a:rPr>
              <a:t>7.1.  Потенциальные проблемы.</a:t>
            </a:r>
          </a:p>
          <a:p>
            <a:r>
              <a:rPr lang="ru-RU" sz="1200" b="0">
                <a:latin typeface="Arial" charset="0"/>
              </a:rPr>
              <a:t>7.2.  Препятствия и риски.</a:t>
            </a:r>
          </a:p>
          <a:p>
            <a:r>
              <a:rPr lang="ru-RU" sz="1200" b="0">
                <a:latin typeface="Arial" charset="0"/>
              </a:rPr>
              <a:t>7.3.  Альтернативные варианты действий. </a:t>
            </a:r>
          </a:p>
        </p:txBody>
      </p:sp>
      <p:sp>
        <p:nvSpPr>
          <p:cNvPr id="175112" name="Text Box 11"/>
          <p:cNvSpPr txBox="1">
            <a:spLocks noChangeArrowheads="1"/>
          </p:cNvSpPr>
          <p:nvPr/>
        </p:nvSpPr>
        <p:spPr bwMode="auto">
          <a:xfrm>
            <a:off x="4508500" y="4821238"/>
            <a:ext cx="4356100" cy="1744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i="1">
                <a:latin typeface="Arial" charset="0"/>
              </a:rPr>
              <a:t>Часть 8. Финансовый раздел</a:t>
            </a:r>
            <a:endParaRPr lang="ru-RU" sz="1200" b="0">
              <a:latin typeface="Arial" charset="0"/>
            </a:endParaRPr>
          </a:p>
          <a:p>
            <a:r>
              <a:rPr lang="ru-RU" sz="1200" b="0">
                <a:latin typeface="Arial" charset="0"/>
              </a:rPr>
              <a:t>8.1.  Финансовый прогноз.</a:t>
            </a:r>
          </a:p>
          <a:p>
            <a:r>
              <a:rPr lang="ru-RU" sz="1200" b="0">
                <a:latin typeface="Arial" charset="0"/>
              </a:rPr>
              <a:t>8.1.1.  Прибыли и убытки.</a:t>
            </a:r>
          </a:p>
          <a:p>
            <a:r>
              <a:rPr lang="ru-RU" sz="1200" b="0">
                <a:latin typeface="Arial" charset="0"/>
              </a:rPr>
              <a:t>8.1.2.  Поток наличности.</a:t>
            </a:r>
          </a:p>
          <a:p>
            <a:r>
              <a:rPr lang="ru-RU" sz="1200" b="0">
                <a:latin typeface="Arial" charset="0"/>
              </a:rPr>
              <a:t>8.1.3.  Анализ безубыточности.</a:t>
            </a:r>
          </a:p>
          <a:p>
            <a:r>
              <a:rPr lang="ru-RU" sz="1200" b="0">
                <a:latin typeface="Arial" charset="0"/>
              </a:rPr>
              <a:t>8.1.4.  Контроль затрат.</a:t>
            </a:r>
          </a:p>
          <a:p>
            <a:r>
              <a:rPr lang="ru-RU" sz="1200" b="0">
                <a:latin typeface="Arial" charset="0"/>
              </a:rPr>
              <a:t>8.2.  Источники и использование капитала.</a:t>
            </a:r>
          </a:p>
          <a:p>
            <a:r>
              <a:rPr lang="ru-RU" sz="1200" b="0">
                <a:latin typeface="Arial" charset="0"/>
              </a:rPr>
              <a:t>8.3.  Бюджеты.</a:t>
            </a:r>
          </a:p>
          <a:p>
            <a:r>
              <a:rPr lang="ru-RU" sz="1200" b="0">
                <a:latin typeface="Arial" charset="0"/>
              </a:rPr>
              <a:t>8.4.  Стадии финансирования.</a:t>
            </a:r>
          </a:p>
        </p:txBody>
      </p:sp>
      <p:sp>
        <p:nvSpPr>
          <p:cNvPr id="175113" name="Text Box 12"/>
          <p:cNvSpPr txBox="1">
            <a:spLocks noChangeArrowheads="1"/>
          </p:cNvSpPr>
          <p:nvPr/>
        </p:nvSpPr>
        <p:spPr bwMode="auto">
          <a:xfrm>
            <a:off x="12700" y="5614988"/>
            <a:ext cx="4257675" cy="1014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i="1">
                <a:latin typeface="Arial" charset="0"/>
              </a:rPr>
              <a:t>Часть 9. Календарный план работ</a:t>
            </a:r>
            <a:endParaRPr lang="ru-RU" sz="1200" b="0">
              <a:latin typeface="Arial" charset="0"/>
            </a:endParaRPr>
          </a:p>
          <a:p>
            <a:r>
              <a:rPr lang="ru-RU" sz="1200" b="0">
                <a:latin typeface="Arial" charset="0"/>
              </a:rPr>
              <a:t>9.1.  Распределение работ по срокам, цели и задачи.</a:t>
            </a:r>
          </a:p>
          <a:p>
            <a:r>
              <a:rPr lang="ru-RU" sz="1200" b="0">
                <a:latin typeface="Arial" charset="0"/>
              </a:rPr>
              <a:t>9.2.  Сроки завершения работ.</a:t>
            </a:r>
          </a:p>
          <a:p>
            <a:r>
              <a:rPr lang="ru-RU" sz="1200" b="0">
                <a:latin typeface="Arial" charset="0"/>
              </a:rPr>
              <a:t>9.3.  Связи между работами. </a:t>
            </a:r>
            <a:endParaRPr lang="ru-RU" sz="1200" i="1">
              <a:latin typeface="Arial" charset="0"/>
            </a:endParaRPr>
          </a:p>
          <a:p>
            <a:r>
              <a:rPr lang="ru-RU" sz="1200" i="1">
                <a:latin typeface="Arial" charset="0"/>
              </a:rPr>
              <a:t>Часть 10. Приложение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4863" y="314325"/>
            <a:ext cx="7772400" cy="41148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b="1" i="1"/>
              <a:t>Прогнозирование</a:t>
            </a:r>
            <a:r>
              <a:rPr lang="ru-RU" sz="2800"/>
              <a:t> — это процесс предвидения, предсказания буду­щего характера процессов на основе информации об их протекании в прошлом и настоящем. Он строится на вероятностном, научно обосно­ванном суждении о перспективах развития рассматриваемого объекта и его возможном состоянии в будущем.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i="1">
                <a:solidFill>
                  <a:srgbClr val="FFFF00"/>
                </a:solidFill>
              </a:rPr>
              <a:t>Прогноз </a:t>
            </a:r>
            <a:r>
              <a:rPr lang="ru-RU" sz="2800">
                <a:solidFill>
                  <a:srgbClr val="FFFF00"/>
                </a:solidFill>
              </a:rPr>
              <a:t>— это результат предвидения, предсказания возможного хода событий в будущем, его позитивных и негативных черт.</a:t>
            </a:r>
            <a:r>
              <a:rPr lang="ru-RU" sz="28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287338" y="4832350"/>
            <a:ext cx="8531225" cy="1320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dirty="0"/>
              <a:t>Если </a:t>
            </a:r>
            <a:r>
              <a:rPr lang="ru-RU" sz="2000" i="1" dirty="0"/>
              <a:t>прогнозирование является пассивным предсказанием</a:t>
            </a:r>
            <a:r>
              <a:rPr lang="ru-RU" sz="2000" dirty="0"/>
              <a:t>, то </a:t>
            </a:r>
            <a:r>
              <a:rPr lang="ru-RU" sz="2000" i="1" dirty="0"/>
              <a:t>планирование — это формулирование намерений, которое </a:t>
            </a:r>
            <a:r>
              <a:rPr lang="ru-RU" sz="2000" i="1" dirty="0"/>
              <a:t>предполагает </a:t>
            </a:r>
            <a:r>
              <a:rPr lang="ru-RU" sz="2000" i="1" dirty="0"/>
              <a:t>сознательное проявление волевых усилий и включает в себя принятие решений</a:t>
            </a:r>
            <a:r>
              <a:rPr lang="ru-RU" sz="2000" dirty="0"/>
              <a:t> 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39775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5825"/>
            <a:ext cx="9144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7086600" cy="484188"/>
          </a:xfrm>
        </p:spPr>
        <p:txBody>
          <a:bodyPr/>
          <a:lstStyle/>
          <a:p>
            <a:pPr eaLnBrk="1" hangingPunct="1"/>
            <a:r>
              <a:rPr lang="ru-RU" sz="2800" b="1" smtClean="0"/>
              <a:t>Требования к структуре бизнес-плана</a:t>
            </a:r>
          </a:p>
        </p:txBody>
      </p:sp>
      <p:graphicFrame>
        <p:nvGraphicFramePr>
          <p:cNvPr id="13430" name="Group 118"/>
          <p:cNvGraphicFramePr>
            <a:graphicFrameLocks noGrp="1"/>
          </p:cNvGraphicFramePr>
          <p:nvPr>
            <p:ph idx="1"/>
          </p:nvPr>
        </p:nvGraphicFramePr>
        <p:xfrm>
          <a:off x="239713" y="1052513"/>
          <a:ext cx="8650287" cy="5395912"/>
        </p:xfrm>
        <a:graphic>
          <a:graphicData uri="http://schemas.openxmlformats.org/drawingml/2006/table">
            <a:tbl>
              <a:tblPr/>
              <a:tblGrid>
                <a:gridCol w="2195513"/>
                <a:gridCol w="6455092"/>
              </a:tblGrid>
              <a:tr h="1809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Характеристика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Описание характеристики (требования)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85000"/>
                        <a:lumOff val="15000"/>
                      </a:schemeClr>
                    </a:solidFill>
                  </a:tcPr>
                </a:tc>
              </a:tr>
              <a:tr h="9255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1. Количество разделов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Должно быть таким, сколько необходимо и достаточно для достижения целей и задач бизнес-плана, раскрытия специфики той отрасли и сферы бизнеса, которым он посвящен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85000"/>
                        <a:lumOff val="15000"/>
                      </a:schemeClr>
                    </a:solidFill>
                  </a:tcPr>
                </a:tc>
              </a:tr>
              <a:tr h="11842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2. Ключевые разделы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В любом бизнес-плане так или иначе должны быть представлены ключевые вопросы, раскрывающие: цели бизнес-плана и его биз­нес-идею; анализ рынка; продукты и услуги; операционную дея­тельность компании; маркетинг; финансы и риски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85000"/>
                        <a:lumOff val="15000"/>
                      </a:schemeClr>
                    </a:solidFill>
                  </a:tcPr>
                </a:tc>
              </a:tr>
              <a:tr h="9255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3. Четкость структуры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Лаконичная и ясная структура разделов должна помочь читающе­му в условиях дефицита времени быстро сориентироваться и легко найти интересующую его информацию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85000"/>
                        <a:lumOff val="15000"/>
                      </a:schemeClr>
                    </a:solidFill>
                  </a:tcPr>
                </a:tc>
              </a:tr>
              <a:tr h="6683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4. Логичность структуры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Определенная последовательность согласованных между собой раз­делов должна раскрывать основную концепцию и логику бизнес-плана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85000"/>
                        <a:lumOff val="1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0"/>
            <a:ext cx="8961437" cy="439738"/>
          </a:xfrm>
        </p:spPr>
        <p:txBody>
          <a:bodyPr/>
          <a:lstStyle/>
          <a:p>
            <a:pPr algn="ctr" eaLnBrk="1" hangingPunct="1"/>
            <a:r>
              <a:rPr lang="ru-RU" sz="2000" b="1" smtClean="0"/>
              <a:t>Характеристики профессионально подготовленного бизнес-плана</a:t>
            </a:r>
            <a:r>
              <a:rPr lang="ru-RU" sz="2000" smtClean="0"/>
              <a:t> </a:t>
            </a:r>
          </a:p>
        </p:txBody>
      </p:sp>
      <p:graphicFrame>
        <p:nvGraphicFramePr>
          <p:cNvPr id="15662" name="Group 302"/>
          <p:cNvGraphicFramePr>
            <a:graphicFrameLocks noGrp="1"/>
          </p:cNvGraphicFramePr>
          <p:nvPr>
            <p:ph idx="1"/>
          </p:nvPr>
        </p:nvGraphicFramePr>
        <p:xfrm>
          <a:off x="0" y="504825"/>
          <a:ext cx="8737600" cy="6065838"/>
        </p:xfrm>
        <a:graphic>
          <a:graphicData uri="http://schemas.openxmlformats.org/drawingml/2006/table">
            <a:tbl>
              <a:tblPr/>
              <a:tblGrid>
                <a:gridCol w="1376363"/>
                <a:gridCol w="7361237"/>
              </a:tblGrid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Характеристики бизнес-плана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Описание характеристик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Эффективный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Содержит все то, что необходимо знать потенциальному чита­телю (инвестору, кредитору или топ-менеджеру) для принятия соответствующих решений — ни больше и ни меньше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Системный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Содержит единую, целостную концепцию бизнеса, цели и стра­тегию их достижения, которые раскрываются в системе связан­ных между собой разделов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Обоснованный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Содержит отдельные части и элементы, которые имеют смысл, подкреплены аргументами и фактами, описанием необходимых ресурсов, непротиворечивы, согласованы и совместимы между собой, а также указывают одно направление Опирается на использование общепризнанных методик (на­пример,   методика  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UNIDO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 и  соответствует  определенным требованиям (например, требованиям конкретных финансо­вых институтов, у которых запрашивается финансирование)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Релевантный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Содержит существенную, значимую для принятия решений информацию, адекватную целям и задачам бизнес-плана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Структуриро-ванный и логичный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 четкую и логичную структуру основных разделов биз­нес-плана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Реалистичный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Опирается на реальную, достоверную информацию, соответствующую существующим условиям и характеристикам внеш­ней среды бизнеса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93663" marR="0" lvl="0" indent="-936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Доступный для понимания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Написан ясно, четко, просто и по существу, без орфографиче­ских ошибок Используется понятный, несложный язык, что обеспечивает правильное понимание содержания и облегчает возможность быстрого чтения Используются точные формулировки, а при необходимости со­держится расшифровка используемых специальных терминов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Привлекатель-ный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Представляет содержательную информацию по-деловому, реалистично и оптимистично, но без чрезмерного приукрашивания (к примеру, указывает не только возможные риски, но и пути их преодоления) Информация подается интересно и увлекательно Содержит для наглядности рисунки и таблицы, которые по­нятны, легки для восприятия и убедительны; форма так же важна, как и содержание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 Краткий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 общий объем в среднем около 30 страниц (от 20 до 40 страниц, не включая приложения)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 Легкий в использовании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Содержит читабельный и хорошо структурированный текст, размер шрифта — не менее 12 пунктов, через 1,5 интервала, поля — по 2,5 см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65100"/>
            <a:ext cx="7086600" cy="698500"/>
          </a:xfrm>
        </p:spPr>
        <p:txBody>
          <a:bodyPr/>
          <a:lstStyle/>
          <a:p>
            <a:pPr algn="ctr" eaLnBrk="1" hangingPunct="1"/>
            <a:r>
              <a:rPr lang="ru-RU" sz="2400" b="1" smtClean="0"/>
              <a:t>ОБЩАЯ СТРУКТУРА И КРАТКОЕ СОДЕРЖАНИЕ БИЗНЕС-ПЛАНА</a:t>
            </a:r>
            <a:r>
              <a:rPr lang="ru-RU" sz="2400" smtClean="0"/>
              <a:t> </a:t>
            </a:r>
          </a:p>
        </p:txBody>
      </p:sp>
      <p:sp>
        <p:nvSpPr>
          <p:cNvPr id="178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988" y="3162300"/>
            <a:ext cx="7772400" cy="3136900"/>
          </a:xfrm>
          <a:ln w="57150" cmpd="thickThin"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ru-RU" sz="2400" smtClean="0"/>
              <a:t>полное наименование фирмы — инициатора проекта;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ru-RU" sz="2400" smtClean="0"/>
              <a:t>название бизнес-плана, отражающее его специфику;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ru-RU" sz="2400" smtClean="0"/>
              <a:t>имя владельца-предпринимателя или контактного лица, а также необходимые контактные линии для связи (телефон, факс, </a:t>
            </a:r>
            <a:r>
              <a:rPr lang="en-US" sz="2400" smtClean="0"/>
              <a:t>e</a:t>
            </a:r>
            <a:r>
              <a:rPr lang="ru-RU" sz="2400" smtClean="0"/>
              <a:t>-</a:t>
            </a:r>
            <a:r>
              <a:rPr lang="en-US" sz="2400" smtClean="0"/>
              <a:t>mail</a:t>
            </a:r>
            <a:r>
              <a:rPr lang="ru-RU" sz="2400" smtClean="0"/>
              <a:t>);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ru-RU" sz="2400" smtClean="0"/>
              <a:t>дата и место составления бизнес-плана;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ru-RU" sz="2400" smtClean="0"/>
              <a:t>гриф «Для служебного пользования. Экз. № » </a:t>
            </a:r>
          </a:p>
        </p:txBody>
      </p:sp>
      <p:sp>
        <p:nvSpPr>
          <p:cNvPr id="178179" name="Rectangle 4"/>
          <p:cNvSpPr>
            <a:spLocks noChangeArrowheads="1"/>
          </p:cNvSpPr>
          <p:nvPr/>
        </p:nvSpPr>
        <p:spPr bwMode="auto">
          <a:xfrm>
            <a:off x="2717800" y="1003300"/>
            <a:ext cx="304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kumimoji="0" lang="ru-RU" sz="2400"/>
              <a:t>Титульный лист    </a:t>
            </a:r>
          </a:p>
        </p:txBody>
      </p:sp>
      <p:sp>
        <p:nvSpPr>
          <p:cNvPr id="178180" name="Rectangle 5"/>
          <p:cNvSpPr>
            <a:spLocks noChangeArrowheads="1"/>
          </p:cNvSpPr>
          <p:nvPr/>
        </p:nvSpPr>
        <p:spPr bwMode="auto">
          <a:xfrm>
            <a:off x="192088" y="1522413"/>
            <a:ext cx="87360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kumimoji="0" lang="ru-RU" sz="2000" i="1"/>
              <a:t>Титульный лист бизнес-плана должен быть лаконичным и привлека­тельным, его не следует перегружать излишней информацией. Жела­тельно, чтобы на нем была отражена общая информация: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6888" y="3175000"/>
            <a:ext cx="7772400" cy="330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/>
              <a:t>1.  Резюме/Краткое содержание.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2.  Описание бизнеса.        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3. Продукты и услуги.       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4. Анализ рынка.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5.  План маркетинга.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6.  План производства.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7.  Организационный план.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8.  Финансовый план.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9.  Оценка риска.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10. Приложение.</a:t>
            </a:r>
          </a:p>
        </p:txBody>
      </p:sp>
      <p:sp>
        <p:nvSpPr>
          <p:cNvPr id="179202" name="Rectangle 4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7086600" cy="736600"/>
          </a:xfrm>
        </p:spPr>
        <p:txBody>
          <a:bodyPr/>
          <a:lstStyle/>
          <a:p>
            <a:pPr algn="ctr" eaLnBrk="1" hangingPunct="1"/>
            <a:r>
              <a:rPr lang="ru-RU" sz="2400" b="1" smtClean="0"/>
              <a:t>ОБЩАЯ СТРУКТУРА И КРАТКОЕ СОДЕРЖАНИЕ БИЗНЕС-ПЛАНА</a:t>
            </a:r>
            <a:r>
              <a:rPr lang="ru-RU" sz="2400" smtClean="0"/>
              <a:t> </a:t>
            </a:r>
          </a:p>
        </p:txBody>
      </p:sp>
      <p:sp>
        <p:nvSpPr>
          <p:cNvPr id="179203" name="Rectangle 5"/>
          <p:cNvSpPr>
            <a:spLocks noChangeArrowheads="1"/>
          </p:cNvSpPr>
          <p:nvPr/>
        </p:nvSpPr>
        <p:spPr bwMode="auto">
          <a:xfrm>
            <a:off x="3370263" y="965200"/>
            <a:ext cx="191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ru-RU" sz="2400"/>
              <a:t>Оглавление</a:t>
            </a:r>
            <a:r>
              <a:rPr kumimoji="0" lang="ru-RU" sz="2400" b="0"/>
              <a:t> 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33363" y="1452563"/>
            <a:ext cx="8740775" cy="10064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just">
              <a:defRPr/>
            </a:pPr>
            <a:r>
              <a:rPr kumimoji="0" lang="ru-RU" sz="2000" i="1" dirty="0">
                <a:solidFill>
                  <a:schemeClr val="bg2"/>
                </a:solidFill>
              </a:rPr>
              <a:t>Бизнес-план обычно содержит около 10 разделов. Для предприятий малого и среднего бизнеса его размер ориентировочно должен состав­лять 30-40 страниц (без приложений).</a:t>
            </a:r>
          </a:p>
        </p:txBody>
      </p:sp>
      <p:sp>
        <p:nvSpPr>
          <p:cNvPr id="179207" name="Rectangle 7"/>
          <p:cNvSpPr>
            <a:spLocks noChangeArrowheads="1"/>
          </p:cNvSpPr>
          <p:nvPr/>
        </p:nvSpPr>
        <p:spPr bwMode="auto">
          <a:xfrm>
            <a:off x="3146425" y="2611438"/>
            <a:ext cx="53816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ru-RU" sz="2400"/>
              <a:t>Примерное оглавление бизнес-плана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4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7086600" cy="495300"/>
          </a:xfrm>
        </p:spPr>
        <p:txBody>
          <a:bodyPr/>
          <a:lstStyle/>
          <a:p>
            <a:pPr algn="ctr" eaLnBrk="1" hangingPunct="1"/>
            <a:r>
              <a:rPr lang="ru-RU" sz="2400" b="1" smtClean="0"/>
              <a:t>ОБЩАЯ СТРУКТУРА И КРАТКОЕ СОДЕРЖАНИЕ БИЗНЕС-ПЛАНА</a:t>
            </a:r>
            <a:r>
              <a:rPr lang="ru-RU" sz="2400" smtClean="0"/>
              <a:t> </a:t>
            </a:r>
          </a:p>
        </p:txBody>
      </p:sp>
      <p:graphicFrame>
        <p:nvGraphicFramePr>
          <p:cNvPr id="20090" name="Group 634"/>
          <p:cNvGraphicFramePr>
            <a:graphicFrameLocks noGrp="1"/>
          </p:cNvGraphicFramePr>
          <p:nvPr>
            <p:ph sz="half" idx="1"/>
          </p:nvPr>
        </p:nvGraphicFramePr>
        <p:xfrm>
          <a:off x="166688" y="1612900"/>
          <a:ext cx="2322512" cy="4921250"/>
        </p:xfrm>
        <a:graphic>
          <a:graphicData uri="http://schemas.openxmlformats.org/drawingml/2006/table">
            <a:tbl>
              <a:tblPr/>
              <a:tblGrid>
                <a:gridCol w="2322512"/>
              </a:tblGrid>
              <a:tr h="741363">
                <a:tc>
                  <a:txBody>
                    <a:bodyPr/>
                    <a:lstStyle/>
                    <a:p>
                      <a:pPr marL="342900" marR="0" lvl="0" indent="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Резюме</a:t>
                      </a:r>
                    </a:p>
                    <a:p>
                      <a:pPr marL="342900" marR="0" lvl="0" indent="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 Краткое содержание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36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342900" marR="0" lvl="0" indent="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Описание бизнеса</a:t>
                      </a:r>
                    </a:p>
                    <a:p>
                      <a:pPr marL="342900" marR="0" lvl="0" indent="1143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2.1. Общее описание компании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36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2.2. Анализ отрасли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36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2.3. Цели компании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36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Продукты и услуги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36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Анализ рынка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36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4.1. Общее описание рынка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36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4.2. Определение спроса на продукты (услуги)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36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4.3. Анализ конкурентов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36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123" name="Group 667"/>
          <p:cNvGraphicFramePr>
            <a:graphicFrameLocks noGrp="1"/>
          </p:cNvGraphicFramePr>
          <p:nvPr>
            <p:ph sz="quarter" idx="2"/>
          </p:nvPr>
        </p:nvGraphicFramePr>
        <p:xfrm>
          <a:off x="2668588" y="1587500"/>
          <a:ext cx="2654300" cy="4957763"/>
        </p:xfrm>
        <a:graphic>
          <a:graphicData uri="http://schemas.openxmlformats.org/drawingml/2006/table">
            <a:tbl>
              <a:tblPr/>
              <a:tblGrid>
                <a:gridCol w="2654300"/>
              </a:tblGrid>
              <a:tr h="374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План маркетинга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 План продаж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 Стратегия маркетинга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План производства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6.1. Описание местоположения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6.2. Производственный процесс и его обеспечение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6.3. Инвестиционные затраты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6.4. Производственные затраты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1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6.5. Операционные конкурентные преимущества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0254" name="Rectangle 5"/>
          <p:cNvSpPr>
            <a:spLocks noChangeArrowheads="1"/>
          </p:cNvSpPr>
          <p:nvPr/>
        </p:nvSpPr>
        <p:spPr bwMode="auto">
          <a:xfrm>
            <a:off x="2511425" y="973138"/>
            <a:ext cx="54149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ru-RU" sz="2400"/>
              <a:t>Примерное содержание бизнес-плана </a:t>
            </a:r>
          </a:p>
        </p:txBody>
      </p:sp>
      <p:graphicFrame>
        <p:nvGraphicFramePr>
          <p:cNvPr id="20180" name="Group 724"/>
          <p:cNvGraphicFramePr>
            <a:graphicFrameLocks noGrp="1"/>
          </p:cNvGraphicFramePr>
          <p:nvPr>
            <p:ph sz="quarter" idx="3"/>
          </p:nvPr>
        </p:nvGraphicFramePr>
        <p:xfrm>
          <a:off x="5716588" y="1570038"/>
          <a:ext cx="3211512" cy="4999037"/>
        </p:xfrm>
        <a:graphic>
          <a:graphicData uri="http://schemas.openxmlformats.org/drawingml/2006/table">
            <a:tbl>
              <a:tblPr/>
              <a:tblGrid>
                <a:gridCol w="3211512"/>
              </a:tblGrid>
              <a:tr h="1317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Организационный план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7.1. Организационная структура управления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7.2. Сведения о ключевых менеджерах и владельцах фирмы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7.3. Кадровая политика и развитие персонала                                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7.4. Календарный план работ по реализации проекта                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Финансовый план     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8.1. Базовые предположения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8.2. План прибылей и убытков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8.3. План денежных потоков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8.4. Прогнозный баланс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8.5. Инвестиционный план и финансирование проекта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 Анализ и оценка риска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9.1. Виды рисков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9.2. Анализ рисков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 Приложения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0275" name="AutoShape 725"/>
          <p:cNvSpPr>
            <a:spLocks noChangeArrowheads="1"/>
          </p:cNvSpPr>
          <p:nvPr/>
        </p:nvSpPr>
        <p:spPr bwMode="auto">
          <a:xfrm>
            <a:off x="482600" y="0"/>
            <a:ext cx="1828800" cy="12573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1988" y="2552700"/>
            <a:ext cx="7772400" cy="3467100"/>
          </a:xfrm>
          <a:ln w="76200" cmpd="tri"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400" smtClean="0"/>
              <a:t>Как правило, резюме содержит следующие составляющие элементы: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наименование проекта и назначение бизнес-плана;                  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краткая информация о компании;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суть проекта;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общая сумма инвестиций в проект и его потребности в финансировании;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основные финансовые результаты и оценки эффективности проекта.</a:t>
            </a:r>
          </a:p>
        </p:txBody>
      </p:sp>
      <p:sp>
        <p:nvSpPr>
          <p:cNvPr id="181250" name="Rectangle 4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7086600" cy="495300"/>
          </a:xfrm>
        </p:spPr>
        <p:txBody>
          <a:bodyPr/>
          <a:lstStyle/>
          <a:p>
            <a:pPr algn="ctr" eaLnBrk="1" hangingPunct="1"/>
            <a:r>
              <a:rPr lang="ru-RU" sz="2400" b="1" smtClean="0"/>
              <a:t>ОБЩАЯ СТРУКТУРА И КРАТКОЕ СОДЕРЖАНИЕ БИЗНЕС-ПЛАНА</a:t>
            </a:r>
            <a:r>
              <a:rPr lang="ru-RU" sz="2400" smtClean="0"/>
              <a:t> </a:t>
            </a:r>
          </a:p>
        </p:txBody>
      </p:sp>
      <p:sp>
        <p:nvSpPr>
          <p:cNvPr id="181251" name="Rectangle 5"/>
          <p:cNvSpPr>
            <a:spLocks noChangeArrowheads="1"/>
          </p:cNvSpPr>
          <p:nvPr/>
        </p:nvSpPr>
        <p:spPr bwMode="auto">
          <a:xfrm>
            <a:off x="3705225" y="838200"/>
            <a:ext cx="1266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ru-RU" sz="2400" i="1"/>
              <a:t>Резюме </a:t>
            </a:r>
          </a:p>
        </p:txBody>
      </p:sp>
      <p:sp>
        <p:nvSpPr>
          <p:cNvPr id="181252" name="Rectangle 6"/>
          <p:cNvSpPr>
            <a:spLocks noChangeArrowheads="1"/>
          </p:cNvSpPr>
          <p:nvPr/>
        </p:nvSpPr>
        <p:spPr bwMode="auto">
          <a:xfrm>
            <a:off x="484188" y="1370013"/>
            <a:ext cx="83915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/>
            <a:r>
              <a:rPr kumimoji="0" lang="ru-RU" sz="1400" i="1"/>
              <a:t>Резюме представляет собой предельно краткое изложение сути делового предложения и выступает своего рода «уведомлением о намерениях».</a:t>
            </a:r>
          </a:p>
          <a:p>
            <a:pPr indent="457200" algn="ctr"/>
            <a:r>
              <a:rPr kumimoji="0" lang="ru-RU" sz="1400" i="1"/>
              <a:t>Цель резюме — привлечь внимание тех, кому адресован бизнес-план, дав четкое предварительное представление о сути делового предложе­ния и бизнес-плана.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4"/>
          <p:cNvSpPr>
            <a:spLocks noChangeArrowheads="1"/>
          </p:cNvSpPr>
          <p:nvPr/>
        </p:nvSpPr>
        <p:spPr bwMode="auto">
          <a:xfrm>
            <a:off x="2555875" y="207963"/>
            <a:ext cx="4989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kumimoji="0" lang="ru-RU" sz="4000" i="1">
                <a:solidFill>
                  <a:schemeClr val="tx2"/>
                </a:solidFill>
              </a:rPr>
              <a:t>Структура резюме</a:t>
            </a:r>
          </a:p>
        </p:txBody>
      </p:sp>
      <p:graphicFrame>
        <p:nvGraphicFramePr>
          <p:cNvPr id="27979" name="Group 331"/>
          <p:cNvGraphicFramePr>
            <a:graphicFrameLocks noGrp="1"/>
          </p:cNvGraphicFramePr>
          <p:nvPr>
            <p:ph/>
          </p:nvPr>
        </p:nvGraphicFramePr>
        <p:xfrm>
          <a:off x="319088" y="1155700"/>
          <a:ext cx="8672512" cy="5638800"/>
        </p:xfrm>
        <a:graphic>
          <a:graphicData uri="http://schemas.openxmlformats.org/drawingml/2006/table">
            <a:tbl>
              <a:tblPr/>
              <a:tblGrid>
                <a:gridCol w="379412"/>
                <a:gridCol w="3111500"/>
                <a:gridCol w="5181600"/>
              </a:tblGrid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Ключевые вопросы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Комментарии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проекта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Инициатор проекта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Краткие сведения об инициаторе проекта: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организационно-правовая форма предприятия;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юридический и фактический адрес;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контактные линии: телефон/факс,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mail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др.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Местонахождение проекта: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Организационно-правовая форма реализации проекта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77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Сущность проекта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 Цели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 Пути их достижения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5.3. Бизнес-идея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5.4.Тип проекта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Указываются: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основные цели проекта (объем производства и реализации продукции/услуг);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планируемая доля рынка сбыта и пути до­стижения прибыли;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описание бизнес-идеи;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тип проекта;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 проекта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Приводятся основные показатели проекта: •   объем производства и реализации продукции; •   планируемая доля рынка сбыта; •   выручка от реализации продукции, чистая прибыль, сумма накопленной амортизации за период и др.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сумма инвестиций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Указывается общая сумма инвестиций в проект (в том числе на внеоборотные активы и оборот­ные средства)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94" name="Group 98"/>
          <p:cNvGraphicFramePr>
            <a:graphicFrameLocks noGrp="1"/>
          </p:cNvGraphicFramePr>
          <p:nvPr>
            <p:ph/>
          </p:nvPr>
        </p:nvGraphicFramePr>
        <p:xfrm>
          <a:off x="661988" y="1371600"/>
          <a:ext cx="8329612" cy="4854575"/>
        </p:xfrm>
        <a:graphic>
          <a:graphicData uri="http://schemas.openxmlformats.org/drawingml/2006/table">
            <a:tbl>
              <a:tblPr/>
              <a:tblGrid>
                <a:gridCol w="365125"/>
                <a:gridCol w="2987675"/>
                <a:gridCol w="4976812"/>
              </a:tblGrid>
              <a:tr h="180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Оценки эффективности проекта: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8.1. Период окупаемости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8.2. Используемая ставка дисконтирования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8.3. Чистый дисконтиро­ванный доход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8.4. Внутренняя норма доходности проекта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Приводятся показатели по проекту: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период окупаемости;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используемая ставка дисконтирования;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чистый дисконтированный доход (за 3 года);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внутренняя норма доходности проекта (за 3 года)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средств, инвестиру­емых инициатором проекта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Указывается сумма собственных средств, вклады­ваемых инициатором проекта (в том числе в %)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Необходимое финансиро­вание по проекту: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10.1. Сумма инвестицион­ного кредита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10.2. Процентная ставка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10.3. Срок и график кре­дитования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10.4. Срок возврата заем­ных средств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10.5. Гарантии по возвра­ту кредита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Указываются: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необходимая сумма заемных средств для осуществления проекта (в том числе в %);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процентная ставка;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срок и график предоставления кредита;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срок возврата суммы и проценты за кредит;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гарантии возврата кредита (залог, поручи­тельство)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Сроки осуществления про­екта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Указывается дата начала проекта, период пла­нирования, дата актуальности данных по проекту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3319" name="Rectangle 75"/>
          <p:cNvSpPr>
            <a:spLocks noChangeArrowheads="1"/>
          </p:cNvSpPr>
          <p:nvPr/>
        </p:nvSpPr>
        <p:spPr bwMode="auto">
          <a:xfrm>
            <a:off x="2555875" y="55563"/>
            <a:ext cx="49895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kumimoji="0" lang="ru-RU" sz="4000" i="1">
                <a:solidFill>
                  <a:schemeClr val="tx2"/>
                </a:solidFill>
              </a:rPr>
              <a:t>Структура резюме</a:t>
            </a:r>
          </a:p>
          <a:p>
            <a:pPr algn="ctr"/>
            <a:r>
              <a:rPr kumimoji="0" lang="ru-RU" sz="2000" i="1">
                <a:solidFill>
                  <a:schemeClr val="tx2"/>
                </a:solidFill>
              </a:rPr>
              <a:t>продолжение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2"/>
          <p:cNvSpPr>
            <a:spLocks noGrp="1" noChangeArrowheads="1"/>
          </p:cNvSpPr>
          <p:nvPr>
            <p:ph type="title"/>
          </p:nvPr>
        </p:nvSpPr>
        <p:spPr>
          <a:xfrm>
            <a:off x="927100" y="177800"/>
            <a:ext cx="8216900" cy="546100"/>
          </a:xfrm>
        </p:spPr>
        <p:txBody>
          <a:bodyPr/>
          <a:lstStyle/>
          <a:p>
            <a:pPr algn="ctr" eaLnBrk="1" hangingPunct="1"/>
            <a:r>
              <a:rPr lang="ru-RU" sz="2000" b="1" i="1" smtClean="0"/>
              <a:t>Структура подраздела </a:t>
            </a:r>
            <a:br>
              <a:rPr lang="ru-RU" sz="2000" b="1" i="1" smtClean="0"/>
            </a:br>
            <a:r>
              <a:rPr lang="ru-RU" sz="2000" b="1" i="1" smtClean="0"/>
              <a:t> «Краткое содержание»  </a:t>
            </a:r>
          </a:p>
        </p:txBody>
      </p:sp>
      <p:graphicFrame>
        <p:nvGraphicFramePr>
          <p:cNvPr id="31910" name="Group 166"/>
          <p:cNvGraphicFramePr>
            <a:graphicFrameLocks noGrp="1"/>
          </p:cNvGraphicFramePr>
          <p:nvPr>
            <p:ph idx="1"/>
          </p:nvPr>
        </p:nvGraphicFramePr>
        <p:xfrm>
          <a:off x="179388" y="1866900"/>
          <a:ext cx="8699500" cy="4554538"/>
        </p:xfrm>
        <a:graphic>
          <a:graphicData uri="http://schemas.openxmlformats.org/drawingml/2006/table">
            <a:tbl>
              <a:tblPr/>
              <a:tblGrid>
                <a:gridCol w="1598612"/>
                <a:gridCol w="7100888"/>
              </a:tblGrid>
              <a:tr h="3016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Ключевые вопросы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Комментарии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Цель проекта и бизнес-плана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Краткий обзор целей проекта и способов их достижения.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 бизнес-плана (привлечь инвесторов, представить документально  план  стратегического  развития  компании  для управления бизнесом или др.), описание бизнес-идеи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23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Характеристика компании и ее бизнеса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Краткий обзор: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предлагаемые продукты (услуги) по удовлетворению потребностей целевого рынка;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ключевые компетенции компании;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исследования и разработки в области продуктов или услуг (основные этапы, продолжающиеся усилия в настоящее время)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72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Анализ рынка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Краткий обзор: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характеристик целевого рынка;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конкурентов;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удовлетворяемых потребностей целевого рынка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Маркетинг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Краткий обзор: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стратегия маркетинга;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стратегия сбыта;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ключевые факторы успеха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342" name="Rectangle 167"/>
          <p:cNvSpPr>
            <a:spLocks noChangeArrowheads="1"/>
          </p:cNvSpPr>
          <p:nvPr/>
        </p:nvSpPr>
        <p:spPr bwMode="auto">
          <a:xfrm>
            <a:off x="1766888" y="747713"/>
            <a:ext cx="71342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kumimoji="0" lang="ru-RU" sz="1600" i="1">
                <a:solidFill>
                  <a:srgbClr val="FFFFFF"/>
                </a:solidFill>
              </a:rPr>
              <a:t>Разрабатывается при необходимости, когда бизнес-план имеет достаточно большой объем.</a:t>
            </a:r>
          </a:p>
          <a:p>
            <a:pPr algn="ctr"/>
            <a:r>
              <a:rPr kumimoji="0" lang="ru-RU" sz="1600" b="0" i="1">
                <a:solidFill>
                  <a:srgbClr val="FFFFFF"/>
                </a:solidFill>
              </a:rPr>
              <a:t>Цель этого раздела</a:t>
            </a:r>
            <a:r>
              <a:rPr kumimoji="0" lang="ru-RU" sz="1600" b="0">
                <a:solidFill>
                  <a:srgbClr val="FFFFFF"/>
                </a:solidFill>
              </a:rPr>
              <a:t> — вызвать интерес у читающего путем доходчи­вого и убедительного представления ключевых вопросов бизнес-пла­на</a:t>
            </a:r>
            <a:r>
              <a:rPr kumimoji="0" lang="ru-RU" sz="160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31" name="Group 39"/>
          <p:cNvGraphicFramePr>
            <a:graphicFrameLocks noGrp="1"/>
          </p:cNvGraphicFramePr>
          <p:nvPr>
            <p:ph idx="1"/>
          </p:nvPr>
        </p:nvGraphicFramePr>
        <p:xfrm>
          <a:off x="661988" y="2324100"/>
          <a:ext cx="7772400" cy="4048125"/>
        </p:xfrm>
        <a:graphic>
          <a:graphicData uri="http://schemas.openxmlformats.org/drawingml/2006/table">
            <a:tbl>
              <a:tblPr/>
              <a:tblGrid>
                <a:gridCol w="1428750"/>
                <a:gridCol w="6343650"/>
              </a:tblGrid>
              <a:tr h="13731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Производство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Краткий обзор: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местоположение;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производственный процесс;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производственные потребности и затраты на производство;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объекты инвестирования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23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Организация управ­ления и персонал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Краткий обзор: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владельцы и ключевые менеджеры компании (их компе­тенция и профессионализм);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ключевой персонал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0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Риски и финансо­вые результаты про­екта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Краткий обзор: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необходимый объем финансирования;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условия и сроки возврата заемных средств;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оценка эффективности проекта;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финансовое резюме (в том числе временной аспект);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риски проекта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5359" name="Rectangle 40"/>
          <p:cNvSpPr>
            <a:spLocks noChangeArrowheads="1"/>
          </p:cNvSpPr>
          <p:nvPr/>
        </p:nvSpPr>
        <p:spPr bwMode="auto">
          <a:xfrm>
            <a:off x="3540125" y="0"/>
            <a:ext cx="3473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ru-RU" sz="2400" i="1">
                <a:solidFill>
                  <a:schemeClr val="tx2"/>
                </a:solidFill>
              </a:rPr>
              <a:t>Структура подраздела </a:t>
            </a:r>
            <a:br>
              <a:rPr kumimoji="0" lang="ru-RU" sz="2400" i="1">
                <a:solidFill>
                  <a:schemeClr val="tx2"/>
                </a:solidFill>
              </a:rPr>
            </a:br>
            <a:r>
              <a:rPr kumimoji="0" lang="ru-RU" sz="2400" i="1">
                <a:solidFill>
                  <a:schemeClr val="tx2"/>
                </a:solidFill>
              </a:rPr>
              <a:t> «Краткое содержание»</a:t>
            </a:r>
          </a:p>
        </p:txBody>
      </p:sp>
      <p:sp>
        <p:nvSpPr>
          <p:cNvPr id="185360" name="Rectangle 41"/>
          <p:cNvSpPr>
            <a:spLocks noChangeArrowheads="1"/>
          </p:cNvSpPr>
          <p:nvPr/>
        </p:nvSpPr>
        <p:spPr bwMode="auto">
          <a:xfrm>
            <a:off x="1231900" y="1347788"/>
            <a:ext cx="7721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kumimoji="0" lang="ru-RU" sz="1600" b="0" i="1"/>
              <a:t>В целом объем этого раздела не должен превышать 3 страниц.</a:t>
            </a:r>
            <a:endParaRPr kumimoji="0" lang="ru-RU" sz="1600" i="1"/>
          </a:p>
          <a:p>
            <a:pPr algn="ctr"/>
            <a:r>
              <a:rPr kumimoji="0" lang="ru-RU" sz="1600" i="1"/>
              <a:t>Фактически краткое содержание представляет собой бизнес-план в миниатюре.</a:t>
            </a:r>
            <a:r>
              <a:rPr kumimoji="0" lang="ru-RU" sz="1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0"/>
            <a:ext cx="8732837" cy="403225"/>
          </a:xfrm>
        </p:spPr>
        <p:txBody>
          <a:bodyPr/>
          <a:lstStyle/>
          <a:p>
            <a:pPr eaLnBrk="1" hangingPunct="1"/>
            <a:r>
              <a:rPr lang="ru-RU" sz="2000" b="1" i="1" smtClean="0"/>
              <a:t>«План — ничто, планирование — все». </a:t>
            </a:r>
            <a:r>
              <a:rPr lang="ru-RU" sz="1600" b="1" i="1" smtClean="0"/>
              <a:t>экс-президент США, генерал Д. Эйзенхауэр</a:t>
            </a:r>
            <a:r>
              <a:rPr lang="ru-RU" sz="4000" smtClean="0"/>
              <a:t> </a:t>
            </a:r>
            <a:r>
              <a:rPr lang="ru-RU" sz="2000" smtClean="0"/>
              <a:t> </a:t>
            </a:r>
          </a:p>
        </p:txBody>
      </p:sp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457200" y="784225"/>
            <a:ext cx="3278188" cy="22987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i="1"/>
              <a:t>Методология планирования</a:t>
            </a:r>
            <a:r>
              <a:rPr lang="ru-RU"/>
              <a:t> — это выбор совокупности принципов, подходов, способов организации и методов планирования для эффективного решения проблем и достижения его целей </a:t>
            </a:r>
          </a:p>
        </p:txBody>
      </p:sp>
      <p:sp>
        <p:nvSpPr>
          <p:cNvPr id="148485" name="Text Box 5"/>
          <p:cNvSpPr txBox="1">
            <a:spLocks noChangeArrowheads="1"/>
          </p:cNvSpPr>
          <p:nvPr/>
        </p:nvSpPr>
        <p:spPr bwMode="auto">
          <a:xfrm>
            <a:off x="5056188" y="744538"/>
            <a:ext cx="2822575" cy="22987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i="1"/>
              <a:t>Организация планирования</a:t>
            </a:r>
            <a:r>
              <a:rPr lang="ru-RU"/>
              <a:t> — это способ упорядочения определенных действий в соответствии с их составом, структурой и характерными особенностями. </a:t>
            </a:r>
          </a:p>
        </p:txBody>
      </p:sp>
      <p:sp>
        <p:nvSpPr>
          <p:cNvPr id="148486" name="Text Box 6"/>
          <p:cNvSpPr txBox="1">
            <a:spLocks noChangeArrowheads="1"/>
          </p:cNvSpPr>
          <p:nvPr/>
        </p:nvSpPr>
        <p:spPr bwMode="auto">
          <a:xfrm>
            <a:off x="1644650" y="3865563"/>
            <a:ext cx="5368925" cy="147478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i="1"/>
              <a:t>Предметом планирования</a:t>
            </a:r>
            <a:r>
              <a:rPr lang="ru-RU"/>
              <a:t> является сама деятельность и отношения, которые охватывают отдельные элементы системы (объекта планирования) и ее взаимодействие с внешней средой. </a:t>
            </a:r>
          </a:p>
        </p:txBody>
      </p:sp>
      <p:pic>
        <p:nvPicPr>
          <p:cNvPr id="2253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39100" y="549275"/>
            <a:ext cx="1104900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30750"/>
            <a:ext cx="164465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 bwMode="auto">
          <a:xfrm>
            <a:off x="1686560" y="5740400"/>
            <a:ext cx="7335520" cy="518160"/>
          </a:xfrm>
          <a:prstGeom prst="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2000" dirty="0">
                <a:solidFill>
                  <a:srgbClr val="FFFF00"/>
                </a:solidFill>
              </a:rPr>
              <a:t>Будущее не наступает, будущее создается: умело или неумело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2"/>
          <p:cNvSpPr>
            <a:spLocks noGrp="1" noChangeArrowheads="1"/>
          </p:cNvSpPr>
          <p:nvPr>
            <p:ph type="title"/>
          </p:nvPr>
        </p:nvSpPr>
        <p:spPr>
          <a:xfrm>
            <a:off x="1803400" y="0"/>
            <a:ext cx="7086600" cy="1028700"/>
          </a:xfrm>
        </p:spPr>
        <p:txBody>
          <a:bodyPr/>
          <a:lstStyle/>
          <a:p>
            <a:pPr algn="ctr" eaLnBrk="1" hangingPunct="1"/>
            <a:r>
              <a:rPr lang="ru-RU" sz="2800" b="1" i="1" smtClean="0"/>
              <a:t>Структура подраздела </a:t>
            </a:r>
            <a:br>
              <a:rPr lang="ru-RU" sz="2800" b="1" i="1" smtClean="0"/>
            </a:br>
            <a:r>
              <a:rPr lang="ru-RU" sz="2800" b="1" i="1" smtClean="0"/>
              <a:t>«Общее описание компании» </a:t>
            </a:r>
          </a:p>
        </p:txBody>
      </p:sp>
      <p:sp>
        <p:nvSpPr>
          <p:cNvPr id="186370" name="Rectangle 4"/>
          <p:cNvSpPr>
            <a:spLocks noChangeArrowheads="1"/>
          </p:cNvSpPr>
          <p:nvPr/>
        </p:nvSpPr>
        <p:spPr bwMode="auto">
          <a:xfrm>
            <a:off x="1798638" y="842963"/>
            <a:ext cx="7345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kumimoji="0" lang="ru-RU" sz="2000" b="0" i="1"/>
              <a:t>Объем этого подраздела не должен превышать 1-2 страниц.</a:t>
            </a:r>
          </a:p>
        </p:txBody>
      </p:sp>
      <p:graphicFrame>
        <p:nvGraphicFramePr>
          <p:cNvPr id="35972" name="Group 132"/>
          <p:cNvGraphicFramePr>
            <a:graphicFrameLocks noGrp="1"/>
          </p:cNvGraphicFramePr>
          <p:nvPr/>
        </p:nvGraphicFramePr>
        <p:xfrm>
          <a:off x="157163" y="1319213"/>
          <a:ext cx="8797925" cy="5334000"/>
        </p:xfrm>
        <a:graphic>
          <a:graphicData uri="http://schemas.openxmlformats.org/drawingml/2006/table">
            <a:tbl>
              <a:tblPr/>
              <a:tblGrid>
                <a:gridCol w="2303462"/>
                <a:gridCol w="6494463"/>
              </a:tblGrid>
              <a:tr h="171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Ключевые вопросы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Комментарии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Предыстория бизнеса компании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30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   Основные данные о компании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Указываются: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полное наименование;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организационно-правовая форма;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форма собственности;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4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структура собственности;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месторасположение и юридический адрес компании;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почтовый адрес, электронный адрес, интернет-сайт;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профиль и основные виды деятельности компании;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характеристика юридических документов, требуемых для рассматриваемых видов деятельности (необходи­мые лицензии, разрешения, кем и когда выданы, сроки их действия, затраты на их получение)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4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1.2.  История создания компании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Указываются: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дата основания;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основные этапы;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имеющиеся достижения за последний период и их значение для бизнеса;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стадия развития бизнеса в настоящий момент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6391" name="Rectangle 108"/>
          <p:cNvSpPr>
            <a:spLocks noChangeArrowheads="1"/>
          </p:cNvSpPr>
          <p:nvPr/>
        </p:nvSpPr>
        <p:spPr bwMode="auto">
          <a:xfrm>
            <a:off x="-2192338" y="567690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ru-RU" sz="1000" b="0"/>
              <a:t/>
            </a:r>
            <a:br>
              <a:rPr kumimoji="0" lang="ru-RU" sz="1000" b="0"/>
            </a:br>
            <a:endParaRPr kumimoji="0" lang="ru-RU" b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925" name="Group 61"/>
          <p:cNvGraphicFramePr>
            <a:graphicFrameLocks noGrp="1"/>
          </p:cNvGraphicFramePr>
          <p:nvPr>
            <p:ph idx="1"/>
          </p:nvPr>
        </p:nvGraphicFramePr>
        <p:xfrm>
          <a:off x="407988" y="1320800"/>
          <a:ext cx="8420100" cy="4159250"/>
        </p:xfrm>
        <a:graphic>
          <a:graphicData uri="http://schemas.openxmlformats.org/drawingml/2006/table">
            <a:tbl>
              <a:tblPr/>
              <a:tblGrid>
                <a:gridCol w="2205037"/>
                <a:gridCol w="6215063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1.3. Текущая организация бизнеса</a:t>
                      </a:r>
                      <a:r>
                        <a:rPr kumimoji="0" lang="ru-RU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[1]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Описываются: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состав членов управленческой команды, их доли участия в капитале;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размер уставного капитала компании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33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1.4. Краткая харак­теристика инфраструктуры бизнеса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Указываются: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основные здания и помещения;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производственные мощности;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активы компании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Отличительные компетенции компании</a:t>
                      </a:r>
                      <a:r>
                        <a:rPr kumimoji="0" lang="ru-RU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[2]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24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2.1.Основные   факторы, которые приведут компанию к успеху</a:t>
                      </a:r>
                      <a:r>
                        <a:rPr kumimoji="0" lang="ru-RU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[3]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числе потенциальных отличительных компетенций могут быть: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способы удовлетворения потребностей основных потребителей (ноу-хау);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эффективные системы сбыта продуктов/услуг;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персонал;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географическое месторасположение и др.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7410" name="Rectangle 44"/>
          <p:cNvSpPr>
            <a:spLocks noGrp="1" noChangeArrowheads="1"/>
          </p:cNvSpPr>
          <p:nvPr>
            <p:ph type="title"/>
          </p:nvPr>
        </p:nvSpPr>
        <p:spPr>
          <a:xfrm>
            <a:off x="1752600" y="165100"/>
            <a:ext cx="7086600" cy="1028700"/>
          </a:xfrm>
        </p:spPr>
        <p:txBody>
          <a:bodyPr/>
          <a:lstStyle/>
          <a:p>
            <a:pPr algn="ctr" eaLnBrk="1" hangingPunct="1"/>
            <a:r>
              <a:rPr lang="ru-RU" sz="2800" b="1" i="1" smtClean="0"/>
              <a:t>Структура подраздела </a:t>
            </a:r>
            <a:br>
              <a:rPr lang="ru-RU" sz="2800" b="1" i="1" smtClean="0"/>
            </a:br>
            <a:r>
              <a:rPr lang="ru-RU" sz="2800" b="1" i="1" smtClean="0"/>
              <a:t>«Общее описание компании»</a:t>
            </a:r>
            <a:r>
              <a:rPr lang="ru-RU" sz="2800" smtClean="0"/>
              <a:t> </a:t>
            </a:r>
            <a:br>
              <a:rPr lang="ru-RU" sz="2800" smtClean="0"/>
            </a:br>
            <a:r>
              <a:rPr lang="ru-RU" sz="2800" i="1" smtClean="0"/>
              <a:t>(продолжение)</a:t>
            </a:r>
          </a:p>
        </p:txBody>
      </p:sp>
      <p:sp>
        <p:nvSpPr>
          <p:cNvPr id="187411" name="Rectangle 45"/>
          <p:cNvSpPr>
            <a:spLocks noChangeArrowheads="1"/>
          </p:cNvSpPr>
          <p:nvPr/>
        </p:nvSpPr>
        <p:spPr bwMode="auto">
          <a:xfrm>
            <a:off x="198438" y="5670550"/>
            <a:ext cx="89455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kumimoji="0" lang="ru-RU" sz="1000" b="0" baseline="30000">
                <a:latin typeface="Arial" charset="0"/>
                <a:cs typeface="Times New Roman" pitchFamily="18" charset="0"/>
              </a:rPr>
              <a:t>[1]</a:t>
            </a:r>
            <a:r>
              <a:rPr kumimoji="0" lang="ru-RU" sz="1000" b="0">
                <a:latin typeface="Arial" charset="0"/>
                <a:cs typeface="Times New Roman" pitchFamily="18" charset="0"/>
              </a:rPr>
              <a:t> </a:t>
            </a:r>
            <a:r>
              <a:rPr kumimoji="0" lang="ru-RU" sz="1200" b="0">
                <a:latin typeface="Arial" charset="0"/>
                <a:cs typeface="Times New Roman" pitchFamily="18" charset="0"/>
              </a:rPr>
              <a:t>Если бизнес-план предназначен для внутреннего использования, то, ве­роятно, эту задачу выполнять не потребуется</a:t>
            </a:r>
            <a:endParaRPr kumimoji="0" lang="ru-RU" sz="1200" b="0">
              <a:latin typeface="Arial" charset="0"/>
            </a:endParaRPr>
          </a:p>
          <a:p>
            <a:pPr eaLnBrk="0" hangingPunct="0"/>
            <a:r>
              <a:rPr kumimoji="0" lang="ru-RU" sz="1200" b="0" baseline="30000">
                <a:latin typeface="Arial" charset="0"/>
                <a:cs typeface="Times New Roman" pitchFamily="18" charset="0"/>
              </a:rPr>
              <a:t>[2]</a:t>
            </a:r>
            <a:r>
              <a:rPr kumimoji="0" lang="ru-RU" sz="1200" b="0">
                <a:latin typeface="Arial" charset="0"/>
                <a:cs typeface="Times New Roman" pitchFamily="18" charset="0"/>
              </a:rPr>
              <a:t> Компетенции — это знания и умения для получения, использования и вос­производства ресурсов. Отличительные компетенции компании представля­ют собой набор уникальных характеристик или способностей, которые созда­ют особую ценность для потребителя. </a:t>
            </a:r>
            <a:endParaRPr kumimoji="0" lang="ru-RU" sz="1200" b="0">
              <a:latin typeface="Arial" charset="0"/>
            </a:endParaRPr>
          </a:p>
          <a:p>
            <a:pPr eaLnBrk="0" hangingPunct="0"/>
            <a:r>
              <a:rPr kumimoji="0" lang="ru-RU" sz="1200" b="0" baseline="30000">
                <a:latin typeface="Arial" charset="0"/>
                <a:cs typeface="Times New Roman" pitchFamily="18" charset="0"/>
              </a:rPr>
              <a:t>[3]</a:t>
            </a:r>
            <a:r>
              <a:rPr kumimoji="0" lang="ru-RU" sz="1200" b="0">
                <a:latin typeface="Arial" charset="0"/>
                <a:cs typeface="Times New Roman" pitchFamily="18" charset="0"/>
              </a:rPr>
              <a:t> Выявление этих факторов, определяющих устойчивое преимущество компа­нии над конкурентами в определенном виде деятельности, производстве товаров/ услуг, должно базироваться на глубоком анализе покупательских предпочтений.</a:t>
            </a:r>
            <a:endParaRPr kumimoji="0" lang="ru-RU" sz="1200" b="0">
              <a:latin typeface="Arial" charset="0"/>
            </a:endParaRPr>
          </a:p>
        </p:txBody>
      </p:sp>
      <p:sp>
        <p:nvSpPr>
          <p:cNvPr id="187412" name="Rectangle 46"/>
          <p:cNvSpPr>
            <a:spLocks noChangeArrowheads="1"/>
          </p:cNvSpPr>
          <p:nvPr/>
        </p:nvSpPr>
        <p:spPr bwMode="auto">
          <a:xfrm>
            <a:off x="203200" y="5637213"/>
            <a:ext cx="3017838" cy="7937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0" y="152400"/>
            <a:ext cx="7086600" cy="457200"/>
          </a:xfrm>
        </p:spPr>
        <p:txBody>
          <a:bodyPr/>
          <a:lstStyle/>
          <a:p>
            <a:pPr algn="ctr" eaLnBrk="1" hangingPunct="1"/>
            <a:r>
              <a:rPr lang="ru-RU" sz="4000" b="1" smtClean="0"/>
              <a:t>Анализ отрасли</a:t>
            </a:r>
            <a:r>
              <a:rPr lang="ru-RU" sz="4000" smtClean="0"/>
              <a:t> </a:t>
            </a:r>
          </a:p>
        </p:txBody>
      </p:sp>
      <p:graphicFrame>
        <p:nvGraphicFramePr>
          <p:cNvPr id="39116" name="Group 204"/>
          <p:cNvGraphicFramePr>
            <a:graphicFrameLocks noGrp="1"/>
          </p:cNvGraphicFramePr>
          <p:nvPr>
            <p:ph idx="1"/>
          </p:nvPr>
        </p:nvGraphicFramePr>
        <p:xfrm>
          <a:off x="217488" y="1993900"/>
          <a:ext cx="8674100" cy="4511675"/>
        </p:xfrm>
        <a:graphic>
          <a:graphicData uri="http://schemas.openxmlformats.org/drawingml/2006/table">
            <a:tbl>
              <a:tblPr/>
              <a:tblGrid>
                <a:gridCol w="1763712"/>
                <a:gridCol w="6910388"/>
              </a:tblGrid>
              <a:tr h="2714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Ключевые вопросы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Комментарии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Общее описание отрасли и ее размеры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Определяются: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динамика объемов продаж в отрасли (за последние 5 лет) и другие отраслевые характеристики;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тенденции роста и развития отрасли (с учетом стадии жизненного цикла отрасли)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Наиболее крупные предприятия отрасли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Указываются: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общее количество предприятий отрасли;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перечень ведущих из них;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доля сбыта ведущих предприятий;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количество фирм, появившихся за последние 3 года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Региональная структура производства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Описывается: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общая характеристика региона;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распределение предприятий по регионам и областям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Развитие экспорта и импорта продукции (услуг)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Даются: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объемы экспорта и импорта;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перечень экспортируемых/импортируемых изделий;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куда экспортируется/откуда импортируется продукция;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оценка перспектив развития экспорта/импорта (в отрасли и для региона)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8438" name="Text Box 203"/>
          <p:cNvSpPr txBox="1">
            <a:spLocks noChangeArrowheads="1"/>
          </p:cNvSpPr>
          <p:nvPr/>
        </p:nvSpPr>
        <p:spPr bwMode="auto">
          <a:xfrm>
            <a:off x="1727200" y="711200"/>
            <a:ext cx="72263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0" i="1"/>
              <a:t>В этом подразделе необходимо представить краткий обзор политических, экономических, социальных или технологических условий в целом, а также выявить действующие факторы внешней среды и указать условия той отрасли, в которой компания собирается осуществлять свой бизнес. Для этого необходимо собрать и проанализировать информацию об отрасли.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38" name="Group 78"/>
          <p:cNvGraphicFramePr>
            <a:graphicFrameLocks noGrp="1"/>
          </p:cNvGraphicFramePr>
          <p:nvPr>
            <p:ph idx="1"/>
          </p:nvPr>
        </p:nvGraphicFramePr>
        <p:xfrm>
          <a:off x="255588" y="1082675"/>
          <a:ext cx="8585200" cy="5294313"/>
        </p:xfrm>
        <a:graphic>
          <a:graphicData uri="http://schemas.openxmlformats.org/drawingml/2006/table">
            <a:tbl>
              <a:tblPr/>
              <a:tblGrid>
                <a:gridCol w="2284412"/>
                <a:gridCol w="6300788"/>
              </a:tblGrid>
              <a:tr h="10858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Основные харак­теристики предпри­ятий отрасли — потенциальных кон­курентов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Указываются: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номенклатура и объемы выпускаемой ими продукции;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рынки, на которых они работают, и их доли на этих рынках;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конкурентоспособность их продукции;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ценовая политика и политика в области сбыта;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состояние производственной базы;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рентабельность производства (средняя по отрасли и на лучших предприятиях)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74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Целевые про­граммы развития отрасли (федераль­ные, отраслевые) или региона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Описываются: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основные задачи и приоритеты развития;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выделяемые финансовые ресурсы;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предоставляемые льготы (по налогообложению и др.)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Ключевые факто­ры успеха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Указываются ключевые факторы успеха в данной отрасли: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бренд;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доступ к каналам распределения, к финансированию;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технология, научно-исследовательские разработки или др.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3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Необходимое юри­дическое обеспечение выбранного вида биз­неса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Указываются: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необходимые лицензии и разрешения на ведение бизнеса;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затраты на их получение;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перечень контролирующих органов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 Налоговое окруже­ние бизнеса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Существующее налоговое окружение бизнеса компании: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основные виды налогов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9461" name="Rectangle 75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7086600" cy="457200"/>
          </a:xfrm>
        </p:spPr>
        <p:txBody>
          <a:bodyPr/>
          <a:lstStyle/>
          <a:p>
            <a:pPr algn="ctr" eaLnBrk="1" hangingPunct="1">
              <a:lnSpc>
                <a:spcPct val="60000"/>
              </a:lnSpc>
            </a:pPr>
            <a:r>
              <a:rPr lang="ru-RU" sz="4000" b="1" smtClean="0"/>
              <a:t>Анализ отрасли</a:t>
            </a:r>
            <a:br>
              <a:rPr lang="ru-RU" sz="4000" b="1" smtClean="0"/>
            </a:br>
            <a:r>
              <a:rPr lang="ru-RU" sz="2400" b="1" i="1" smtClean="0"/>
              <a:t>продолжение</a:t>
            </a:r>
            <a:r>
              <a:rPr lang="ru-RU" sz="40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7086600" cy="914400"/>
          </a:xfrm>
        </p:spPr>
        <p:txBody>
          <a:bodyPr/>
          <a:lstStyle/>
          <a:p>
            <a:pPr algn="ctr" eaLnBrk="1" hangingPunct="1"/>
            <a:r>
              <a:rPr lang="ru-RU" sz="2800" b="1" i="1" smtClean="0"/>
              <a:t>Налоговое окружение предприятия</a:t>
            </a:r>
            <a:r>
              <a:rPr lang="ru-RU" sz="4000" smtClean="0"/>
              <a:t> </a:t>
            </a:r>
            <a:r>
              <a:rPr lang="ru-RU" sz="2000" smtClean="0"/>
              <a:t>(основные виды налогов)</a:t>
            </a:r>
            <a:r>
              <a:rPr lang="ru-RU" sz="4000" smtClean="0"/>
              <a:t> </a:t>
            </a:r>
          </a:p>
        </p:txBody>
      </p:sp>
      <p:graphicFrame>
        <p:nvGraphicFramePr>
          <p:cNvPr id="43238" name="Group 230"/>
          <p:cNvGraphicFramePr>
            <a:graphicFrameLocks noGrp="1"/>
          </p:cNvGraphicFramePr>
          <p:nvPr>
            <p:ph idx="1"/>
          </p:nvPr>
        </p:nvGraphicFramePr>
        <p:xfrm>
          <a:off x="152400" y="1016000"/>
          <a:ext cx="8902700" cy="4997450"/>
        </p:xfrm>
        <a:graphic>
          <a:graphicData uri="http://schemas.openxmlformats.org/drawingml/2006/table">
            <a:tbl>
              <a:tblPr/>
              <a:tblGrid>
                <a:gridCol w="1858963"/>
                <a:gridCol w="2792412"/>
                <a:gridCol w="1612900"/>
                <a:gridCol w="1597025"/>
                <a:gridCol w="1041400"/>
              </a:tblGrid>
              <a:tr h="596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налога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Налогооблагаемая база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Ставка налога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Налоговый период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Льготы по налогу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добавленную стоимость (НДС)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Выручка от реализа­ции продукции (това­ров, работ, услуг)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18% (на оговоренный перечень товаров —10%)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Ежемесячно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07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Страховые взносы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Любые выплаты и вознаграждения, на­численные работни­кам предприятия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30%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Ежемесячно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организаций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Среднегодовая остаточная стоимость основных средств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2,2%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Ежеквартально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23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прибыль организаций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Прибыль до налогообложения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20%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Ежемесячно или ежеквартально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i="1" smtClean="0"/>
              <a:t>Для предприятий малого и среднего бизнеса</a:t>
            </a:r>
            <a:r>
              <a:rPr lang="ru-RU" sz="3200" smtClean="0"/>
              <a:t> процесс отраслевого анализа состоит </a:t>
            </a:r>
            <a:r>
              <a:rPr lang="ru-RU" sz="3200" b="1" i="1" smtClean="0"/>
              <a:t>из трех основных шагов</a:t>
            </a:r>
            <a:r>
              <a:rPr lang="ru-RU" sz="3200" smtClean="0"/>
              <a:t>:</a:t>
            </a:r>
          </a:p>
        </p:txBody>
      </p:sp>
      <p:sp>
        <p:nvSpPr>
          <p:cNvPr id="191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1988" y="2578100"/>
            <a:ext cx="7772400" cy="2832100"/>
          </a:xfrm>
        </p:spPr>
        <p:txBody>
          <a:bodyPr/>
          <a:lstStyle/>
          <a:p>
            <a:pPr eaLnBrk="1" hangingPunct="1"/>
            <a:r>
              <a:rPr lang="ru-RU" smtClean="0"/>
              <a:t>анализ основных характеристик отрасли</a:t>
            </a:r>
          </a:p>
          <a:p>
            <a:pPr eaLnBrk="1" hangingPunct="1"/>
            <a:r>
              <a:rPr lang="ru-RU" smtClean="0"/>
              <a:t> анализ конкурентной ситуации в отрасли </a:t>
            </a:r>
          </a:p>
          <a:p>
            <a:pPr eaLnBrk="1" hangingPunct="1"/>
            <a:r>
              <a:rPr lang="ru-RU" smtClean="0"/>
              <a:t>выявление стратегических групп и определение ключевых факторов успеха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800" b="1" i="1" smtClean="0"/>
              <a:t>Ключевые факторы успеха в некоторых отраслях</a:t>
            </a:r>
            <a:r>
              <a:rPr lang="ru-RU" sz="2800" b="1" smtClean="0"/>
              <a:t> </a:t>
            </a:r>
          </a:p>
        </p:txBody>
      </p:sp>
      <p:graphicFrame>
        <p:nvGraphicFramePr>
          <p:cNvPr id="46255" name="Group 175"/>
          <p:cNvGraphicFramePr>
            <a:graphicFrameLocks noGrp="1"/>
          </p:cNvGraphicFramePr>
          <p:nvPr>
            <p:ph sz="half" idx="1"/>
          </p:nvPr>
        </p:nvGraphicFramePr>
        <p:xfrm>
          <a:off x="573088" y="2108200"/>
          <a:ext cx="8102600" cy="4140200"/>
        </p:xfrm>
        <a:graphic>
          <a:graphicData uri="http://schemas.openxmlformats.org/drawingml/2006/table">
            <a:tbl>
              <a:tblPr/>
              <a:tblGrid>
                <a:gridCol w="3852862"/>
                <a:gridCol w="4249738"/>
              </a:tblGrid>
              <a:tr h="3381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Отрасль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Ключевые факторы успеха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Производство потребительских товаров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брендом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Высшие учебные заведения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Высококачественные  научно-исследовательские работы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Благотворительная организация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Привлечение финансовых средств и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Молочная промышленность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Доступ к каналам распределения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Страхование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Доступ к финансированию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Тяжелая индустрия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Капитал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программного обеспечения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Умение разрабатывать/проектировать компьютерные программы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Малые высокотехнологичные компании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Туризм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Умение удовлетворять клиентов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252" name="Object 172"/>
          <p:cNvGraphicFramePr>
            <a:graphicFrameLocks noChangeAspect="1"/>
          </p:cNvGraphicFramePr>
          <p:nvPr>
            <p:ph sz="half" idx="2"/>
          </p:nvPr>
        </p:nvGraphicFramePr>
        <p:xfrm>
          <a:off x="0" y="0"/>
          <a:ext cx="1765300" cy="1906588"/>
        </p:xfrm>
        <a:graphic>
          <a:graphicData uri="http://schemas.openxmlformats.org/presentationml/2006/ole">
            <p:oleObj spid="_x0000_s46252" name="Bitmap Image" r:id="rId3" imgW="2629267" imgH="2838846" progId="PBrush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0"/>
            <a:ext cx="5003800" cy="508000"/>
          </a:xfrm>
        </p:spPr>
        <p:txBody>
          <a:bodyPr/>
          <a:lstStyle/>
          <a:p>
            <a:pPr algn="ctr" eaLnBrk="1" hangingPunct="1"/>
            <a:r>
              <a:rPr lang="ru-RU" sz="2800" b="1" smtClean="0"/>
              <a:t>Цели компании</a:t>
            </a:r>
            <a:r>
              <a:rPr lang="ru-RU" sz="2800" smtClean="0"/>
              <a:t> </a:t>
            </a:r>
          </a:p>
        </p:txBody>
      </p:sp>
      <p:sp>
        <p:nvSpPr>
          <p:cNvPr id="193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888" y="1905000"/>
            <a:ext cx="8534400" cy="4787900"/>
          </a:xfrm>
          <a:ln w="76200">
            <a:solidFill>
              <a:schemeClr val="tx1"/>
            </a:solidFill>
          </a:ln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 smtClean="0"/>
              <a:t>Каковы миссия, видение и общие цели бизнеса?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 smtClean="0"/>
              <a:t>Каким образом они соотносятся между собой?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 smtClean="0"/>
              <a:t>Какие конкретные цели обеспечивают достижение общих целей бизнеса?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 smtClean="0"/>
              <a:t>Как те или иные конкретные цели ориентированы на достижение общих целей?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 smtClean="0"/>
              <a:t>Каким образом конкретные цели соотносятся между собой?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 smtClean="0"/>
              <a:t>Имеются ли противоречия между отдельными конкретными целями?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 smtClean="0"/>
              <a:t>Какова значимость достижения отдельных конкретных целей для достижения общих целей фирмы?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 smtClean="0"/>
              <a:t>Каковы приоритеты отдельных целей по времени и способам их достижения?</a:t>
            </a:r>
          </a:p>
        </p:txBody>
      </p:sp>
      <p:sp>
        <p:nvSpPr>
          <p:cNvPr id="193539" name="Rectangle 4"/>
          <p:cNvSpPr>
            <a:spLocks noChangeArrowheads="1"/>
          </p:cNvSpPr>
          <p:nvPr/>
        </p:nvSpPr>
        <p:spPr bwMode="auto">
          <a:xfrm>
            <a:off x="1831975" y="660400"/>
            <a:ext cx="71342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7200" algn="ctr"/>
            <a:r>
              <a:rPr kumimoji="0" lang="ru-RU" i="1"/>
              <a:t>Этот подраздел раскрывает как общие цели компании на будущее, </a:t>
            </a:r>
          </a:p>
          <a:p>
            <a:pPr indent="457200" algn="ctr"/>
            <a:r>
              <a:rPr kumimoji="0" lang="ru-RU" i="1"/>
              <a:t>так и конкретные цели бизнеса на ближайший год.</a:t>
            </a:r>
            <a:endParaRPr kumimoji="0" lang="ru-RU"/>
          </a:p>
          <a:p>
            <a:pPr indent="457200" algn="ctr"/>
            <a:r>
              <a:rPr kumimoji="0" lang="ru-RU" b="0" i="1"/>
              <a:t>Общий объем этого подраздела не должен превышать 1-2 страниц.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7086600" cy="381000"/>
          </a:xfrm>
        </p:spPr>
        <p:txBody>
          <a:bodyPr/>
          <a:lstStyle/>
          <a:p>
            <a:pPr algn="ctr" eaLnBrk="1" hangingPunct="1"/>
            <a:r>
              <a:rPr lang="ru-RU" sz="2400" b="1" smtClean="0"/>
              <a:t>Пример формы краткого описания бизнес-идеи </a:t>
            </a:r>
          </a:p>
        </p:txBody>
      </p:sp>
      <p:sp>
        <p:nvSpPr>
          <p:cNvPr id="194562" name="Rectangle 4"/>
          <p:cNvSpPr>
            <a:spLocks noChangeArrowheads="1"/>
          </p:cNvSpPr>
          <p:nvPr/>
        </p:nvSpPr>
        <p:spPr bwMode="auto">
          <a:xfrm>
            <a:off x="2536825" y="622300"/>
            <a:ext cx="554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ru-RU" sz="2400" b="0" i="1"/>
              <a:t>Примерная форма описания бизнес-идеи</a:t>
            </a:r>
            <a:r>
              <a:rPr kumimoji="0" lang="ru-RU" sz="2400" i="1"/>
              <a:t> </a:t>
            </a:r>
          </a:p>
        </p:txBody>
      </p:sp>
      <p:graphicFrame>
        <p:nvGraphicFramePr>
          <p:cNvPr id="50257" name="Group 81"/>
          <p:cNvGraphicFramePr>
            <a:graphicFrameLocks noGrp="1"/>
          </p:cNvGraphicFramePr>
          <p:nvPr>
            <p:ph idx="1"/>
          </p:nvPr>
        </p:nvGraphicFramePr>
        <p:xfrm>
          <a:off x="242888" y="1130300"/>
          <a:ext cx="8686800" cy="5578475"/>
        </p:xfrm>
        <a:graphic>
          <a:graphicData uri="http://schemas.openxmlformats.org/drawingml/2006/table">
            <a:tbl>
              <a:tblPr/>
              <a:tblGrid>
                <a:gridCol w="1281112"/>
                <a:gridCol w="7405688"/>
              </a:tblGrid>
              <a:tr h="7286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Генеральная цель компании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Египетская акционерная компания N ставит своей целью развитие туризма в Египте, предоставление своим клиентам комплекса гости­ничных и экскурсионных услуг высокого качества по умеренным ценам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17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Вопрос: ЧТО?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Продукция фирмы: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туры, включающие универсальный комплекс услуг (перелет, стра­ховка, трансферт, проживание, питание);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туристско-экскурсионные услуги (по групповым и индивидуальным программам);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дополнительные сервисные услуги (...) и товары, предлагаемые туристам (...)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86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Вопрос: КОМУ?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Рынок сбыта: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•. индивидуальные покупатели;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массовый турист;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VIP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-турист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Вопрос: КАК?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Зона рынка: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Россия (70% объема продаж);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страны СНГ (30% объема продаж)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58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Достижение устойчивых позиций на рынке обеспечивается за счет: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комплексности, качественного обслуживания и приемлемых цен на услуги в рамках туров;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разнообразия и высокого качества сервисных услуг в бизнес-сегменте «состоятельный турист»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0" y="0"/>
            <a:ext cx="7086600" cy="838200"/>
          </a:xfrm>
        </p:spPr>
        <p:txBody>
          <a:bodyPr/>
          <a:lstStyle/>
          <a:p>
            <a:pPr algn="ctr" eaLnBrk="1" hangingPunct="1"/>
            <a:r>
              <a:rPr lang="ru-RU" sz="2400" b="1" smtClean="0"/>
              <a:t>Продукты и услуги</a:t>
            </a:r>
            <a:r>
              <a:rPr lang="ru-RU" sz="2400" b="1" i="1" smtClean="0"/>
              <a:t/>
            </a:r>
            <a:br>
              <a:rPr lang="ru-RU" sz="2400" b="1" i="1" smtClean="0"/>
            </a:br>
            <a:r>
              <a:rPr lang="ru-RU" sz="2000" i="1" smtClean="0">
                <a:solidFill>
                  <a:srgbClr val="FFFFFF"/>
                </a:solidFill>
              </a:rPr>
              <a:t>В данном подразделе дается описание тех видов продукции (услуг), которые предлагаются на рынок.</a:t>
            </a:r>
          </a:p>
        </p:txBody>
      </p:sp>
      <p:graphicFrame>
        <p:nvGraphicFramePr>
          <p:cNvPr id="52417" name="Group 193"/>
          <p:cNvGraphicFramePr>
            <a:graphicFrameLocks noGrp="1"/>
          </p:cNvGraphicFramePr>
          <p:nvPr>
            <p:ph idx="1"/>
          </p:nvPr>
        </p:nvGraphicFramePr>
        <p:xfrm>
          <a:off x="153988" y="871538"/>
          <a:ext cx="8990012" cy="5815012"/>
        </p:xfrm>
        <a:graphic>
          <a:graphicData uri="http://schemas.openxmlformats.org/drawingml/2006/table">
            <a:tbl>
              <a:tblPr/>
              <a:tblGrid>
                <a:gridCol w="3084512"/>
                <a:gridCol w="5905500"/>
              </a:tblGrid>
              <a:tr h="1698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Ключевые вопросы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Комментарии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Наименование продукции (услуг)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Указывается наименование продукции, например в соот­ветствии с ГОСТом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Назначение про­дукта (услуги)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Указываются: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удовлетворяемые потребности;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область применения продукта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Основные харак­теристики продукта (услуги)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Дается физическое описание и ключевые характеристики продукции (технические, эстетические и др.). Здесь можно сослаться на соответствие требованиям ГОСТов или ТУ, отметить имеющиеся сертификаты качества и другие сви­детельства, характеризующие продукцию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Потребительские свойства продукта (услуги)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Указываются конфетные выгоды (преимущества), получаемые потребителем от использования продукта (услуги). Приводят­ся показатели: качества, надежности, безопасности эксплу­атации, простота обслуживания и ремонта, др. Отмечается, в чем состоит инновационность и уникальность продукции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Основные конку­рентные преимущества продукции (услуги)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Указываются конкурентные преимущества продукции в сравнении с имеющимися на рынке аналогами и образцами, а именно: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продукцией ближайших конкурентов;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лучшими отечественными и зарубежными образцами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Основные потребители и направление использования про­дукции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Указывается, используется продукция для конечного потребления или для дальнейшей переработки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Ключевые вопросы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Комментарии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Ассортимент и структура выпуска продукции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Указываются планируемый ассортимент и структура выпуска продукции (в натуральных и стоимостных показателях)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Юридическая за­щищенность продук­ции (услуги)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Указывается наличие защищенности продукта в целом или его отдельных элементов (патентом, торговой маркой, правом на изготовление копий)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 Дополнительные сервисные услуги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Дается краткая характеристика: условий поставки, допол­нительных сервисных услуг потребителям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7086600" cy="623888"/>
          </a:xfrm>
        </p:spPr>
        <p:txBody>
          <a:bodyPr/>
          <a:lstStyle/>
          <a:p>
            <a:pPr algn="ctr" eaLnBrk="1" hangingPunct="1"/>
            <a:r>
              <a:rPr lang="ru-RU" sz="2800" i="1" smtClean="0"/>
              <a:t>Классификация типов планирования</a:t>
            </a:r>
            <a:r>
              <a:rPr lang="ru-RU" sz="2800" smtClean="0"/>
              <a:t> </a:t>
            </a:r>
          </a:p>
        </p:txBody>
      </p:sp>
      <p:graphicFrame>
        <p:nvGraphicFramePr>
          <p:cNvPr id="23585" name="Group 33"/>
          <p:cNvGraphicFramePr>
            <a:graphicFrameLocks noGrp="1"/>
          </p:cNvGraphicFramePr>
          <p:nvPr>
            <p:ph idx="1"/>
          </p:nvPr>
        </p:nvGraphicFramePr>
        <p:xfrm>
          <a:off x="0" y="863600"/>
          <a:ext cx="8943975" cy="5227638"/>
        </p:xfrm>
        <a:graphic>
          <a:graphicData uri="http://schemas.openxmlformats.org/drawingml/2006/table">
            <a:tbl>
              <a:tblPr/>
              <a:tblGrid>
                <a:gridCol w="704850"/>
                <a:gridCol w="2390775"/>
                <a:gridCol w="5848350"/>
              </a:tblGrid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Классификационный признак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Типы планирования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02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обязательности выполнения плановых заданий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Директивное планирование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Индикативное планирование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02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Временной  горизонт  планирования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Долгосрочное планирование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Среднесрочное планирование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Краткосрочное планирование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02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плановых решений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Стратегическое планирование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Тактическое (операционное) планирование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Оперативное (оперативно-календарное) планирование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684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 планирования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Корпоративное планирование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Бизнес-планирование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Планирование деятельности функциональных подразделений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Планирование деятельности структурных звеньев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Планирование деятельности отдельных работников (на уровне рабочих мест)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охвата объекта планирования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планирование Частичное планирование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4"/>
          <p:cNvSpPr>
            <a:spLocks noChangeArrowheads="1"/>
          </p:cNvSpPr>
          <p:nvPr/>
        </p:nvSpPr>
        <p:spPr bwMode="auto">
          <a:xfrm>
            <a:off x="3211513" y="0"/>
            <a:ext cx="41433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ru-RU" sz="2400">
                <a:solidFill>
                  <a:schemeClr val="tx2"/>
                </a:solidFill>
              </a:rPr>
              <a:t>Продукты и услуги</a:t>
            </a:r>
          </a:p>
          <a:p>
            <a:pPr algn="ctr"/>
            <a:r>
              <a:rPr kumimoji="0" lang="ru-RU" sz="2400" b="0" i="1">
                <a:solidFill>
                  <a:srgbClr val="FFFFFF"/>
                </a:solidFill>
              </a:rPr>
              <a:t>пример</a:t>
            </a:r>
          </a:p>
        </p:txBody>
      </p:sp>
      <p:sp>
        <p:nvSpPr>
          <p:cNvPr id="196610" name="Rectangle 5"/>
          <p:cNvSpPr>
            <a:spLocks noChangeArrowheads="1"/>
          </p:cNvSpPr>
          <p:nvPr/>
        </p:nvSpPr>
        <p:spPr bwMode="auto">
          <a:xfrm>
            <a:off x="846138" y="846138"/>
            <a:ext cx="5584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kumimoji="0" lang="ru-RU" sz="1400" b="0">
                <a:latin typeface="Arial" charset="0"/>
                <a:cs typeface="Times New Roman" pitchFamily="18" charset="0"/>
              </a:rPr>
              <a:t>Производство кирпича предприятиями «Группы ЛСР» в 2010 г.</a:t>
            </a:r>
            <a:endParaRPr kumimoji="0" lang="ru-RU" sz="1400" b="0">
              <a:latin typeface="Arial" charset="0"/>
            </a:endParaRPr>
          </a:p>
        </p:txBody>
      </p:sp>
      <p:graphicFrame>
        <p:nvGraphicFramePr>
          <p:cNvPr id="54761" name="Group 489"/>
          <p:cNvGraphicFramePr>
            <a:graphicFrameLocks noGrp="1"/>
          </p:cNvGraphicFramePr>
          <p:nvPr/>
        </p:nvGraphicFramePr>
        <p:xfrm>
          <a:off x="401638" y="1185863"/>
          <a:ext cx="8031162" cy="2865437"/>
        </p:xfrm>
        <a:graphic>
          <a:graphicData uri="http://schemas.openxmlformats.org/drawingml/2006/table">
            <a:tbl>
              <a:tblPr/>
              <a:tblGrid>
                <a:gridCol w="4081462"/>
                <a:gridCol w="2286000"/>
                <a:gridCol w="1663700"/>
              </a:tblGrid>
              <a:tr h="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ассортиментной позиции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Производитель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производства, млн шт.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Строительный пустотелый кирпич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«Керамика»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«Ленстройкерамика»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Строительный полнотелый кирпич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«Ленстройкерамика»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Поризованный камень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«Керамика»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Лицевой пустотелый белый кирпич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«Керамика»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Лицевой пустотелый красный кирпич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«Керамика»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173,7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6649" name="Rectangle 158"/>
          <p:cNvSpPr>
            <a:spLocks noChangeArrowheads="1"/>
          </p:cNvSpPr>
          <p:nvPr/>
        </p:nvSpPr>
        <p:spPr bwMode="auto">
          <a:xfrm>
            <a:off x="328613" y="4059238"/>
            <a:ext cx="61356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7200" algn="just" eaLnBrk="0" hangingPunct="0"/>
            <a:r>
              <a:rPr kumimoji="0" lang="ru-RU" sz="1400" b="0">
                <a:latin typeface="Arial" charset="0"/>
                <a:cs typeface="Times New Roman" pitchFamily="18" charset="0"/>
              </a:rPr>
              <a:t>Планируемый ассортимент и объемы выпуска кирпича на новом заводе</a:t>
            </a:r>
            <a:endParaRPr kumimoji="0" lang="ru-RU" sz="1400" b="0">
              <a:latin typeface="Arial" charset="0"/>
            </a:endParaRPr>
          </a:p>
        </p:txBody>
      </p:sp>
      <p:graphicFrame>
        <p:nvGraphicFramePr>
          <p:cNvPr id="54760" name="Group 488"/>
          <p:cNvGraphicFramePr>
            <a:graphicFrameLocks noGrp="1"/>
          </p:cNvGraphicFramePr>
          <p:nvPr/>
        </p:nvGraphicFramePr>
        <p:xfrm>
          <a:off x="376238" y="4491038"/>
          <a:ext cx="6813550" cy="2378075"/>
        </p:xfrm>
        <a:graphic>
          <a:graphicData uri="http://schemas.openxmlformats.org/drawingml/2006/table">
            <a:tbl>
              <a:tblPr/>
              <a:tblGrid>
                <a:gridCol w="4862512"/>
                <a:gridCol w="1951038"/>
              </a:tblGrid>
              <a:tr h="1762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ассортиментной позиции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производства, млн шт. в год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Лицевой пустотелый кирпич красный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Лицевой пустотелый кирпич белый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Лицевой пустотелый кирпич цветной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Строительный полнотелый кирпич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Лицевой полнотелый кирпич белый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Лицевой полнотелый кирпич цветной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4"/>
          <p:cNvSpPr>
            <a:spLocks noChangeArrowheads="1"/>
          </p:cNvSpPr>
          <p:nvPr/>
        </p:nvSpPr>
        <p:spPr bwMode="auto">
          <a:xfrm>
            <a:off x="3211513" y="0"/>
            <a:ext cx="41433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ru-RU" sz="2400">
                <a:solidFill>
                  <a:schemeClr val="tx2"/>
                </a:solidFill>
              </a:rPr>
              <a:t>Продукты и услуги</a:t>
            </a:r>
          </a:p>
          <a:p>
            <a:pPr algn="ctr"/>
            <a:r>
              <a:rPr kumimoji="0" lang="ru-RU" sz="2400" b="0" i="1">
                <a:solidFill>
                  <a:srgbClr val="FFFFFF"/>
                </a:solidFill>
              </a:rPr>
              <a:t>Пример (продолжение)</a:t>
            </a:r>
          </a:p>
        </p:txBody>
      </p:sp>
      <p:graphicFrame>
        <p:nvGraphicFramePr>
          <p:cNvPr id="56482" name="Group 162"/>
          <p:cNvGraphicFramePr>
            <a:graphicFrameLocks noGrp="1"/>
          </p:cNvGraphicFramePr>
          <p:nvPr>
            <p:ph/>
          </p:nvPr>
        </p:nvGraphicFramePr>
        <p:xfrm>
          <a:off x="322263" y="1181100"/>
          <a:ext cx="8821737" cy="2713038"/>
        </p:xfrm>
        <a:graphic>
          <a:graphicData uri="http://schemas.openxmlformats.org/drawingml/2006/table">
            <a:tbl>
              <a:tblPr/>
              <a:tblGrid>
                <a:gridCol w="1617662"/>
                <a:gridCol w="942975"/>
                <a:gridCol w="784225"/>
                <a:gridCol w="1377950"/>
                <a:gridCol w="1901825"/>
                <a:gridCol w="2197100"/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продукции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Размер, мм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Вес, кг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Поверхность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Морозостойкость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Цвет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69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Кирпич пустотелый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250х120 х65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2,0-2,3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Гладкая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Рельефная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менее 50 циклов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Красный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Цветной по цвету глины или окрашенный по массе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53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Кирпич полнотелый (строительный и лицевой)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250х120 х65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Гладкая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Рельефная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менее 50 циклов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Красный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Цветной по цвету глины или окрашенный по массе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7664" name="Text Box 164"/>
          <p:cNvSpPr txBox="1">
            <a:spLocks noChangeArrowheads="1"/>
          </p:cNvSpPr>
          <p:nvPr/>
        </p:nvSpPr>
        <p:spPr bwMode="auto">
          <a:xfrm>
            <a:off x="203200" y="4089400"/>
            <a:ext cx="50292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/>
              <a:t>Подраздел пишется в произвольной форме и должен быть доступен для восприятия. Однако, чтобы нагляднее представить свою продукцию в бизнес-плане, следует использовать графические и иные средства, уси­ливающие восприятие информации (схемы, диаграммы, графики, фото­графии продукции или ее макета)</a:t>
            </a:r>
            <a:r>
              <a:rPr lang="ru-RU"/>
              <a:t> </a:t>
            </a:r>
          </a:p>
        </p:txBody>
      </p:sp>
      <p:pic>
        <p:nvPicPr>
          <p:cNvPr id="197665" name="Picture 1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4475" y="4003675"/>
            <a:ext cx="3616325" cy="2854325"/>
          </a:xfrm>
          <a:prstGeom prst="rect">
            <a:avLst/>
          </a:prstGeom>
          <a:noFill/>
          <a:ln w="12700" cap="sq">
            <a:noFill/>
            <a:miter lim="800000"/>
            <a:headEnd/>
            <a:tailEnd type="none" w="sm" len="lg"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15900"/>
            <a:ext cx="6045200" cy="317500"/>
          </a:xfrm>
        </p:spPr>
        <p:txBody>
          <a:bodyPr/>
          <a:lstStyle/>
          <a:p>
            <a:pPr algn="ctr" eaLnBrk="1" hangingPunct="1"/>
            <a:r>
              <a:rPr lang="ru-RU" sz="2800" b="1" smtClean="0"/>
              <a:t>АНАЛИЗ РЫНКА</a:t>
            </a:r>
            <a:r>
              <a:rPr lang="ru-RU" sz="2800" smtClean="0"/>
              <a:t> </a:t>
            </a:r>
          </a:p>
        </p:txBody>
      </p:sp>
      <p:sp>
        <p:nvSpPr>
          <p:cNvPr id="198658" name="Text Box 5"/>
          <p:cNvSpPr txBox="1">
            <a:spLocks noChangeArrowheads="1"/>
          </p:cNvSpPr>
          <p:nvPr/>
        </p:nvSpPr>
        <p:spPr bwMode="auto">
          <a:xfrm>
            <a:off x="1739900" y="622300"/>
            <a:ext cx="6807200" cy="52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/>
              <a:t>Возможные источники получения маркетинговых данных, используемые методы сбора данных и возможные способы установления коммуникации </a:t>
            </a:r>
          </a:p>
        </p:txBody>
      </p:sp>
      <p:graphicFrame>
        <p:nvGraphicFramePr>
          <p:cNvPr id="58651" name="Group 283"/>
          <p:cNvGraphicFramePr>
            <a:graphicFrameLocks noGrp="1"/>
          </p:cNvGraphicFramePr>
          <p:nvPr>
            <p:ph idx="1"/>
          </p:nvPr>
        </p:nvGraphicFramePr>
        <p:xfrm>
          <a:off x="190500" y="1600200"/>
          <a:ext cx="8674100" cy="4206875"/>
        </p:xfrm>
        <a:graphic>
          <a:graphicData uri="http://schemas.openxmlformats.org/drawingml/2006/table">
            <a:tbl>
              <a:tblPr/>
              <a:tblGrid>
                <a:gridCol w="2171700"/>
                <a:gridCol w="2679700"/>
                <a:gridCol w="2120900"/>
                <a:gridCol w="1701800"/>
              </a:tblGrid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Маркетинговые данные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Источники данных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Методы сбора данных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Способы коммуникации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69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Внутренняя   отчетность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выручка от продаж;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количество посетителей магазинов;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информация о затратах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Отчеты о маркетинговой деятельности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Отчеты о коммерческой деятельности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Отчеты дистрибьюторов Отчеты о затратах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Количественные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Качественные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Аналитические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Внешние источники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Первичные источники данных: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анкетирование;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интервьюирование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Наблюдение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Опросы потребителей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Тестирование рынка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Личное интервью Интервью по те­лефону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Анкетирование по почте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Источники стандартизированных маркетинговых данных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Аудит магазинов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Исследования групп потребителей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Данные оптовой торговли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62" name="Group 46"/>
          <p:cNvGraphicFramePr>
            <a:graphicFrameLocks noGrp="1"/>
          </p:cNvGraphicFramePr>
          <p:nvPr>
            <p:ph idx="1"/>
          </p:nvPr>
        </p:nvGraphicFramePr>
        <p:xfrm>
          <a:off x="522288" y="2463800"/>
          <a:ext cx="7772400" cy="2773363"/>
        </p:xfrm>
        <a:graphic>
          <a:graphicData uri="http://schemas.openxmlformats.org/drawingml/2006/table">
            <a:tbl>
              <a:tblPr/>
              <a:tblGrid>
                <a:gridCol w="1281112"/>
                <a:gridCol w="3340100"/>
                <a:gridCol w="1870075"/>
                <a:gridCol w="1281113"/>
              </a:tblGrid>
              <a:tr h="7683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Вторичные данные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•   Росгосстат;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специализированные издания и деловая пресса;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аналитические обзоры отраслевых институтов, НИИ;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данные информаци­онных агентств (Интерфакс, РБК и др.);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информационные базы данных (платные);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Интернет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Количественные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Интервью с экс­пертами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58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Качественные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Групповые дискуссии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9697" name="Text Box 40"/>
          <p:cNvSpPr txBox="1">
            <a:spLocks noChangeArrowheads="1"/>
          </p:cNvSpPr>
          <p:nvPr/>
        </p:nvSpPr>
        <p:spPr bwMode="auto">
          <a:xfrm>
            <a:off x="317500" y="1612900"/>
            <a:ext cx="8445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/>
              <a:t>Рекомендуется начинать разработку этого раздела гораздо раньше, чем всех остальных разделов</a:t>
            </a:r>
            <a:r>
              <a:rPr lang="ru-RU"/>
              <a:t> </a:t>
            </a:r>
          </a:p>
        </p:txBody>
      </p:sp>
      <p:sp>
        <p:nvSpPr>
          <p:cNvPr id="199698" name="Rectangle 41"/>
          <p:cNvSpPr>
            <a:spLocks noGrp="1" noChangeArrowheads="1"/>
          </p:cNvSpPr>
          <p:nvPr>
            <p:ph type="title"/>
          </p:nvPr>
        </p:nvSpPr>
        <p:spPr>
          <a:xfrm>
            <a:off x="2057400" y="215900"/>
            <a:ext cx="6045200" cy="317500"/>
          </a:xfrm>
        </p:spPr>
        <p:txBody>
          <a:bodyPr/>
          <a:lstStyle/>
          <a:p>
            <a:pPr algn="ctr" eaLnBrk="1" hangingPunct="1"/>
            <a:r>
              <a:rPr lang="ru-RU" sz="4000" b="1" smtClean="0"/>
              <a:t>АНАЛИЗ РЫНКА</a:t>
            </a:r>
            <a:r>
              <a:rPr lang="ru-RU" sz="4000" smtClean="0"/>
              <a:t> </a:t>
            </a:r>
          </a:p>
        </p:txBody>
      </p:sp>
      <p:sp>
        <p:nvSpPr>
          <p:cNvPr id="199699" name="Text Box 42"/>
          <p:cNvSpPr txBox="1">
            <a:spLocks noChangeArrowheads="1"/>
          </p:cNvSpPr>
          <p:nvPr/>
        </p:nvSpPr>
        <p:spPr bwMode="auto">
          <a:xfrm>
            <a:off x="2362200" y="749300"/>
            <a:ext cx="533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0" i="1"/>
              <a:t>продолжение</a:t>
            </a:r>
          </a:p>
        </p:txBody>
      </p:sp>
      <p:grpSp>
        <p:nvGrpSpPr>
          <p:cNvPr id="199700" name="Group 47"/>
          <p:cNvGrpSpPr>
            <a:grpSpLocks/>
          </p:cNvGrpSpPr>
          <p:nvPr/>
        </p:nvGrpSpPr>
        <p:grpSpPr bwMode="auto">
          <a:xfrm>
            <a:off x="5194300" y="5016500"/>
            <a:ext cx="3644900" cy="1624013"/>
            <a:chOff x="584" y="659"/>
            <a:chExt cx="5176" cy="2647"/>
          </a:xfrm>
        </p:grpSpPr>
        <p:pic>
          <p:nvPicPr>
            <p:cNvPr id="199702" name="Picture 48" descr="axapta_modelling-flow22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4" y="663"/>
              <a:ext cx="5176" cy="2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9703" name="Picture 49" descr="axapta_modelling-flow22b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84" y="663"/>
              <a:ext cx="5176" cy="2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9704" name="Picture 50" descr="axapta_modelling-flow2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84" y="663"/>
              <a:ext cx="5176" cy="2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9705" name="Picture 51" descr="axapta_modelling-flow2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84" y="663"/>
              <a:ext cx="5176" cy="2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9706" name="Picture 52" descr="string01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042" y="659"/>
              <a:ext cx="2571" cy="2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9707" name="Picture 53" descr="string02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042" y="659"/>
              <a:ext cx="2571" cy="2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9708" name="Picture 54" descr="string03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042" y="659"/>
              <a:ext cx="2571" cy="2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9709" name="Picture 55" descr="string04"/>
            <p:cNvPicPr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042" y="659"/>
              <a:ext cx="2571" cy="2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9710" name="Picture 56" descr="string05"/>
            <p:cNvPicPr>
              <a:picLocks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042" y="659"/>
              <a:ext cx="2571" cy="2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9711" name="Picture 57" descr="string06"/>
            <p:cNvPicPr>
              <a:picLocks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042" y="659"/>
              <a:ext cx="2571" cy="2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9712" name="Picture 58" descr="string07"/>
            <p:cNvPicPr>
              <a:picLocks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042" y="659"/>
              <a:ext cx="2571" cy="2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9713" name="Picture 59" descr="string08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042" y="659"/>
              <a:ext cx="2571" cy="2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9701" name="Text Box 60"/>
          <p:cNvSpPr txBox="1">
            <a:spLocks noChangeArrowheads="1"/>
          </p:cNvSpPr>
          <p:nvPr/>
        </p:nvSpPr>
        <p:spPr bwMode="auto">
          <a:xfrm>
            <a:off x="558800" y="5486400"/>
            <a:ext cx="4089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i="1"/>
              <a:t>Самые серьезные ошибки при разработке бизнес-планов, как правило, кроются в разделе «Анализ рынка»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7086600" cy="533400"/>
          </a:xfrm>
        </p:spPr>
        <p:txBody>
          <a:bodyPr/>
          <a:lstStyle/>
          <a:p>
            <a:pPr algn="ctr" eaLnBrk="1" hangingPunct="1"/>
            <a:r>
              <a:rPr lang="ru-RU" sz="2400" b="1" smtClean="0"/>
              <a:t>Общее описание рынка и его целевых сегментов</a:t>
            </a:r>
            <a:r>
              <a:rPr lang="ru-RU" sz="2400" smtClean="0"/>
              <a:t> </a:t>
            </a:r>
          </a:p>
        </p:txBody>
      </p:sp>
      <p:sp>
        <p:nvSpPr>
          <p:cNvPr id="200706" name="Text Box 4"/>
          <p:cNvSpPr txBox="1">
            <a:spLocks noChangeArrowheads="1"/>
          </p:cNvSpPr>
          <p:nvPr/>
        </p:nvSpPr>
        <p:spPr bwMode="auto">
          <a:xfrm>
            <a:off x="914400" y="749300"/>
            <a:ext cx="795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i="1"/>
              <a:t>Анализ потребностей рынка и сегментация потребителей </a:t>
            </a:r>
          </a:p>
        </p:txBody>
      </p:sp>
      <p:sp>
        <p:nvSpPr>
          <p:cNvPr id="200707" name="Text Box 5"/>
          <p:cNvSpPr txBox="1">
            <a:spLocks noChangeArrowheads="1"/>
          </p:cNvSpPr>
          <p:nvPr/>
        </p:nvSpPr>
        <p:spPr bwMode="auto">
          <a:xfrm>
            <a:off x="431800" y="1143000"/>
            <a:ext cx="8521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0" i="1"/>
              <a:t>Ключевые вопросы, на которые необходимо ответить, и ожидаемые результаты</a:t>
            </a:r>
          </a:p>
        </p:txBody>
      </p:sp>
      <p:graphicFrame>
        <p:nvGraphicFramePr>
          <p:cNvPr id="62659" name="Group 195"/>
          <p:cNvGraphicFramePr>
            <a:graphicFrameLocks noGrp="1"/>
          </p:cNvGraphicFramePr>
          <p:nvPr>
            <p:ph idx="1"/>
          </p:nvPr>
        </p:nvGraphicFramePr>
        <p:xfrm>
          <a:off x="217488" y="1905000"/>
          <a:ext cx="8674100" cy="4511675"/>
        </p:xfrm>
        <a:graphic>
          <a:graphicData uri="http://schemas.openxmlformats.org/drawingml/2006/table">
            <a:tbl>
              <a:tblPr/>
              <a:tblGrid>
                <a:gridCol w="3916362"/>
                <a:gridCol w="1960563"/>
                <a:gridCol w="2797175"/>
              </a:tblGrid>
              <a:tr h="4270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Ключевые вопросы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Комментарии к процедурам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Ожидаемый результат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Кто ваш потребитель (заказчик) продукции/услуг?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Сегментация рынка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Определение целевого рынка и его сегментов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09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  Каковы  ваши  основные  сегменты рынка?   Какие   потребители   (или   их группы) являются наиболее привлекательными (в финансовом отношении)? В каких сегментах рынка имеется устойчивый спрос на товар/ услугу?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Выбор целевых сегментов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Определение наиболее привлекательных целе­вых сегментов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58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В чем заключаются товарные особен­ности целевых сегментов и их ассортиментное наполнение? Как компания будет позиционировать свой товар/услугу для этих привлекательных клиентов?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Позиционирование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Выявление того, какие товары и на какие рынки будут поставляться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23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Каков спрос и оценка потенциала рынка в целом и по сегментам? Каково ценовое состояние рынка? Какую долю рынка компания собирается контролировать?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 и оценка привлекательности рынка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спроса и потен­циала рынка. Оценка доли рынка, которую компания намерена контролировать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4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7086600" cy="558800"/>
          </a:xfrm>
        </p:spPr>
        <p:txBody>
          <a:bodyPr/>
          <a:lstStyle/>
          <a:p>
            <a:pPr algn="ctr" eaLnBrk="1" hangingPunct="1"/>
            <a:r>
              <a:rPr lang="ru-RU" sz="2400" b="1" smtClean="0"/>
              <a:t>Общее описание рынка и его целевых сегментов</a:t>
            </a:r>
            <a:r>
              <a:rPr lang="ru-RU" sz="2400" smtClean="0"/>
              <a:t> </a:t>
            </a:r>
          </a:p>
        </p:txBody>
      </p:sp>
      <p:sp>
        <p:nvSpPr>
          <p:cNvPr id="201730" name="Text Box 5"/>
          <p:cNvSpPr txBox="1">
            <a:spLocks noChangeArrowheads="1"/>
          </p:cNvSpPr>
          <p:nvPr/>
        </p:nvSpPr>
        <p:spPr bwMode="auto">
          <a:xfrm>
            <a:off x="1879600" y="977900"/>
            <a:ext cx="624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Прогноз объемов продаж продукции (тыс. шт.) </a:t>
            </a:r>
          </a:p>
        </p:txBody>
      </p:sp>
      <p:graphicFrame>
        <p:nvGraphicFramePr>
          <p:cNvPr id="65081" name="Group 569"/>
          <p:cNvGraphicFramePr>
            <a:graphicFrameLocks noGrp="1"/>
          </p:cNvGraphicFramePr>
          <p:nvPr>
            <p:ph idx="1"/>
          </p:nvPr>
        </p:nvGraphicFramePr>
        <p:xfrm>
          <a:off x="407988" y="1917700"/>
          <a:ext cx="8280400" cy="2449513"/>
        </p:xfrm>
        <a:graphic>
          <a:graphicData uri="http://schemas.openxmlformats.org/drawingml/2006/table">
            <a:tbl>
              <a:tblPr/>
              <a:tblGrid>
                <a:gridCol w="1296987"/>
                <a:gridCol w="609600"/>
                <a:gridCol w="784225"/>
                <a:gridCol w="546100"/>
                <a:gridCol w="787400"/>
                <a:gridCol w="606425"/>
                <a:gridCol w="784225"/>
                <a:gridCol w="636588"/>
                <a:gridCol w="796925"/>
                <a:gridCol w="608012"/>
                <a:gridCol w="823913"/>
              </a:tblGrid>
              <a:tr h="647700">
                <a:tc rowSpan="2"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Рынок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Товар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Сегмент 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Сегмент 2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Сегмент 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9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Изделие 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Изделие В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Изделие С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1812" name="Text Box 570"/>
          <p:cNvSpPr txBox="1">
            <a:spLocks noChangeArrowheads="1"/>
          </p:cNvSpPr>
          <p:nvPr/>
        </p:nvSpPr>
        <p:spPr bwMode="auto">
          <a:xfrm>
            <a:off x="546100" y="4686300"/>
            <a:ext cx="83693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0" i="1"/>
              <a:t>Анализ данных, собранных в данной таблице позволяет ответить на следующие вопросы.</a:t>
            </a:r>
          </a:p>
          <a:p>
            <a:r>
              <a:rPr lang="ru-RU" b="0" i="1"/>
              <a:t>1.  Какие потенциальные группы потребителей предлагают наилучшие перспективные возможности для развития бизнеса?</a:t>
            </a:r>
          </a:p>
          <a:p>
            <a:r>
              <a:rPr lang="ru-RU" b="0" i="1"/>
              <a:t>2.  В каком направлении необходимо работать и от каких изделий стоит отказаться?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7086600" cy="520700"/>
          </a:xfrm>
        </p:spPr>
        <p:txBody>
          <a:bodyPr/>
          <a:lstStyle/>
          <a:p>
            <a:pPr algn="ctr" eaLnBrk="1" hangingPunct="1"/>
            <a:r>
              <a:rPr lang="ru-RU" sz="2800" b="1" i="1" smtClean="0"/>
              <a:t>Определение спроса на продукты (услуги)</a:t>
            </a:r>
          </a:p>
        </p:txBody>
      </p:sp>
      <p:sp>
        <p:nvSpPr>
          <p:cNvPr id="202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17688" y="825500"/>
            <a:ext cx="7137400" cy="1803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i="1" smtClean="0"/>
              <a:t>Потенциал рынка (потенциальная емкость рынка по товару)</a:t>
            </a:r>
            <a:r>
              <a:rPr lang="ru-RU" sz="1800" smtClean="0"/>
              <a:t> характеризует принципиально возможный объем продажи товара в зависимости от общей экономической и политической ситуации в данной стране, демонстрирует верхний предел объема сбыта товаров (в физических единицах или в стоимостном выражении) за определенный период времени. </a:t>
            </a:r>
            <a:r>
              <a:rPr lang="ru-RU" sz="1800" i="1" smtClean="0"/>
              <a:t>Доля рынка</a:t>
            </a:r>
            <a:r>
              <a:rPr lang="ru-RU" sz="1800" smtClean="0"/>
              <a:t>, контролируемая фирмой, определяется отношением объема продаж ее товара к общему объему продаж </a:t>
            </a:r>
          </a:p>
        </p:txBody>
      </p:sp>
      <p:sp>
        <p:nvSpPr>
          <p:cNvPr id="202755" name="Text Box 4"/>
          <p:cNvSpPr txBox="1">
            <a:spLocks noChangeArrowheads="1"/>
          </p:cNvSpPr>
          <p:nvPr/>
        </p:nvSpPr>
        <p:spPr bwMode="auto">
          <a:xfrm>
            <a:off x="152400" y="2679700"/>
            <a:ext cx="8801100" cy="2139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0"/>
              <a:t>Емкость рынка (Е) — это объем продаж конкретного товара (в нату­ральном или стоимостном выражении) на выбранном рынке для страны. Она может быть определена по формуле:</a:t>
            </a:r>
          </a:p>
          <a:p>
            <a:pPr algn="ctr"/>
            <a:r>
              <a:rPr lang="ru-RU"/>
              <a:t>Е = П + И-Э</a:t>
            </a:r>
          </a:p>
          <a:p>
            <a:r>
              <a:rPr lang="ru-RU" sz="1400" b="0"/>
              <a:t>где П — объем производство данного товара в данной стране, И — объем импорта, Э — объем экспорта товара.</a:t>
            </a:r>
          </a:p>
          <a:p>
            <a:r>
              <a:rPr lang="ru-RU" sz="1400" b="0"/>
              <a:t>Текущий спрос на продукт (в отдельных сегментах рынка) может не удовлетворяться объемом его текущего предложения.</a:t>
            </a:r>
          </a:p>
          <a:p>
            <a:r>
              <a:rPr lang="ru-RU" sz="1400" b="0"/>
              <a:t>Степень удовлетворения спроса (К) можно выразить формулой:</a:t>
            </a:r>
          </a:p>
          <a:p>
            <a:pPr algn="ctr"/>
            <a:r>
              <a:rPr lang="ru-RU"/>
              <a:t>К=Е/С</a:t>
            </a:r>
          </a:p>
          <a:p>
            <a:r>
              <a:rPr lang="ru-RU" sz="1400" b="0"/>
              <a:t>где Е — текущая емкость рынка, С — текущий спрос на данный товар.</a:t>
            </a:r>
          </a:p>
        </p:txBody>
      </p:sp>
      <p:sp>
        <p:nvSpPr>
          <p:cNvPr id="202756" name="Text Box 5"/>
          <p:cNvSpPr txBox="1">
            <a:spLocks noChangeArrowheads="1"/>
          </p:cNvSpPr>
          <p:nvPr/>
        </p:nvSpPr>
        <p:spPr bwMode="auto">
          <a:xfrm>
            <a:off x="0" y="5000625"/>
            <a:ext cx="8915400" cy="180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Существует несколько подходов к оценке емкости рынка:</a:t>
            </a:r>
          </a:p>
          <a:p>
            <a:r>
              <a:rPr lang="ru-RU" sz="1400"/>
              <a:t>•   метод прямого счета — </a:t>
            </a:r>
            <a:r>
              <a:rPr lang="ru-RU" sz="1400" b="0"/>
              <a:t>основывается на статистических данных по продажам товара на данном рынке;</a:t>
            </a:r>
          </a:p>
          <a:p>
            <a:r>
              <a:rPr lang="ru-RU" sz="1400"/>
              <a:t>•   метод косвенных оценок — </a:t>
            </a:r>
            <a:r>
              <a:rPr lang="ru-RU" sz="1400" b="0"/>
              <a:t>базируется на использовании оценок рыночного спроса какого-то другого товара, связь которого с ис­комым может быть надежно доказана;</a:t>
            </a:r>
          </a:p>
          <a:p>
            <a:r>
              <a:rPr lang="ru-RU" sz="1400"/>
              <a:t>•   метод пробного рынка — </a:t>
            </a:r>
            <a:r>
              <a:rPr lang="ru-RU" sz="1400" b="0"/>
              <a:t>опирается на метод пробных продаж, использующий часть определенного рынка в целях эксперимен­тальной проверки реакции потребителей на новый товар;</a:t>
            </a:r>
          </a:p>
          <a:p>
            <a:r>
              <a:rPr lang="ru-RU" sz="1400"/>
              <a:t>•   смешанные методы — </a:t>
            </a:r>
            <a:r>
              <a:rPr lang="ru-RU" sz="1400" b="0"/>
              <a:t>применяют сочетание предыдущих мето­дов и методов, учитывающих специфику потребления, а иногда и производства товаров данной отрасли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500" y="0"/>
            <a:ext cx="7086600" cy="381000"/>
          </a:xfrm>
        </p:spPr>
        <p:txBody>
          <a:bodyPr/>
          <a:lstStyle/>
          <a:p>
            <a:pPr algn="ctr" eaLnBrk="1" hangingPunct="1"/>
            <a:r>
              <a:rPr lang="ru-RU" sz="3200" b="1" smtClean="0"/>
              <a:t>Анализ конкурентов</a:t>
            </a:r>
            <a:r>
              <a:rPr lang="ru-RU" sz="3200" smtClean="0"/>
              <a:t> </a:t>
            </a:r>
          </a:p>
        </p:txBody>
      </p:sp>
      <p:sp>
        <p:nvSpPr>
          <p:cNvPr id="203778" name="Text Box 4"/>
          <p:cNvSpPr txBox="1">
            <a:spLocks noChangeArrowheads="1"/>
          </p:cNvSpPr>
          <p:nvPr/>
        </p:nvSpPr>
        <p:spPr bwMode="auto">
          <a:xfrm>
            <a:off x="177800" y="622300"/>
            <a:ext cx="8966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i="1"/>
              <a:t>Цель конкурентного анализа — составить представление о конкурентах, выявить их сильные и слабые стороны, возможности и угрозы внешней среды, а также показать конкурентные преимущества компании</a:t>
            </a:r>
            <a:r>
              <a:rPr lang="ru-RU" sz="1400"/>
              <a:t> </a:t>
            </a:r>
          </a:p>
        </p:txBody>
      </p:sp>
      <p:graphicFrame>
        <p:nvGraphicFramePr>
          <p:cNvPr id="67741" name="Group 157"/>
          <p:cNvGraphicFramePr>
            <a:graphicFrameLocks noGrp="1"/>
          </p:cNvGraphicFramePr>
          <p:nvPr>
            <p:ph idx="1"/>
          </p:nvPr>
        </p:nvGraphicFramePr>
        <p:xfrm>
          <a:off x="254000" y="1270000"/>
          <a:ext cx="8713788" cy="4816475"/>
        </p:xfrm>
        <a:graphic>
          <a:graphicData uri="http://schemas.openxmlformats.org/drawingml/2006/table">
            <a:tbl>
              <a:tblPr/>
              <a:tblGrid>
                <a:gridCol w="2349500"/>
                <a:gridCol w="6364288"/>
              </a:tblGrid>
              <a:tr h="2682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Ключевые вопросы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Комментарии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Кто ваши конкуренты?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Составить список фирм, являющихся вашими ближайшими (территориально) и крупными (по размеру) основными конкурентами, указав название и местонахождение каж­дой из них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Каковы их основные продукты (услуги)?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Перечислить виды продукции (услуг), составляющие основу в общем объеме продаж конкурентов, а также ука­зать, по вашему мнению, наиболее удачные из них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На каких рынках они работают?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Указать наиболее важные рынки сбыта каждого конкурен­та и его долю на этих рынках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Каков объем продаж их продукции (за прошедший год)?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Представить данные по объему реализации продукции конкурентов (в натуральном и стоимостном выражении) за последний год. Если привести подобные сведения невозможно, то можно ограничиться грубым сравнением объемов реализации продукции конкурента с продукцией своей фирмы (в терминах: больше, равно, меньше) по данной категории товаров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98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Каковы наиболее сильные и слабые стороны конкурентов?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Выявить профиль каждого из конкурентов, указав присущие ему достоинства (сильные стороны) и недостатки (слабые стороны). Целью является определение характерных особенностей конкурентов (выход на международный рынок, доступ к дешевым рынкам сырья, транспортных услуг и т. д.), дающих им преимущества в сравнении с вашей фирмой, а также определение их недостатков, кото­рые могут ограничить их успех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99" name="Group 67"/>
          <p:cNvGraphicFramePr>
            <a:graphicFrameLocks noGrp="1"/>
          </p:cNvGraphicFramePr>
          <p:nvPr>
            <p:ph/>
          </p:nvPr>
        </p:nvGraphicFramePr>
        <p:xfrm>
          <a:off x="331788" y="1524000"/>
          <a:ext cx="8329612" cy="4597400"/>
        </p:xfrm>
        <a:graphic>
          <a:graphicData uri="http://schemas.openxmlformats.org/drawingml/2006/table">
            <a:tbl>
              <a:tblPr/>
              <a:tblGrid>
                <a:gridCol w="2157412"/>
                <a:gridCol w="6172200"/>
              </a:tblGrid>
              <a:tr h="1036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Какова доля рынка, контролируемая конкурентом?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Полезно упорядочить конкурентов относительно контролируемой ими доли рынка. Наивысший ранг (1) присваивается конкуренту, контролирующему наибольшую долю рынка. Подобным образом ранжируются все остальные фирмы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84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Какова сбытовая и ценовая политика конкурентов?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Выявить действующих на вашем рынке конкурентов, де­монстрирующих успехи в области эффективного продви­жения товаров на рынок. Описать методы, используемые данными фирмами, определяющие эффективность их сбытовой и ценовой политики (используемые каналы сбыта, реклама, цены, скидки и др.)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Как шло развитие конкуренции за последние 5 лет?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Указать выявленные изменения в развитии конкуренции (усиление или ослабление) и в основных факторах конкуренции. Отметить появление новых или исчезновение бывших ранее конкурентов в отрасли, изменение вашей доли рынка в сравнении с конкурентами. Какие фирмы испытывают трудности и почему?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2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 Каков прогноз развития конкуренции в будущем и изменения ее основных факторов?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Сделать прогноз развития конкуренции в будущем на основе выявленных изменений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4818" name="Rectangle 47"/>
          <p:cNvSpPr>
            <a:spLocks noChangeArrowheads="1"/>
          </p:cNvSpPr>
          <p:nvPr/>
        </p:nvSpPr>
        <p:spPr bwMode="auto">
          <a:xfrm>
            <a:off x="1752600" y="165100"/>
            <a:ext cx="708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kumimoji="0" lang="ru-RU" sz="3200">
                <a:solidFill>
                  <a:schemeClr val="tx2"/>
                </a:solidFill>
              </a:rPr>
              <a:t>Анализ конкурентов</a:t>
            </a:r>
            <a:r>
              <a:rPr kumimoji="0" lang="ru-RU" sz="3200" b="0">
                <a:solidFill>
                  <a:schemeClr val="tx2"/>
                </a:solidFill>
              </a:rPr>
              <a:t> </a:t>
            </a:r>
            <a:br>
              <a:rPr kumimoji="0" lang="ru-RU" sz="3200" b="0">
                <a:solidFill>
                  <a:schemeClr val="tx2"/>
                </a:solidFill>
              </a:rPr>
            </a:br>
            <a:r>
              <a:rPr kumimoji="0" lang="ru-RU" b="0" i="1">
                <a:solidFill>
                  <a:srgbClr val="FFFFFF"/>
                </a:solidFill>
              </a:rPr>
              <a:t>продолжение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b="1" smtClean="0"/>
              <a:t>Анализ конкурентов</a:t>
            </a:r>
            <a:r>
              <a:rPr lang="ru-RU" sz="4000" smtClean="0"/>
              <a:t> </a:t>
            </a:r>
          </a:p>
        </p:txBody>
      </p:sp>
      <p:graphicFrame>
        <p:nvGraphicFramePr>
          <p:cNvPr id="72106" name="Group 426"/>
          <p:cNvGraphicFramePr>
            <a:graphicFrameLocks noGrp="1"/>
          </p:cNvGraphicFramePr>
          <p:nvPr>
            <p:ph idx="1"/>
          </p:nvPr>
        </p:nvGraphicFramePr>
        <p:xfrm>
          <a:off x="458788" y="1549400"/>
          <a:ext cx="8369300" cy="3292475"/>
        </p:xfrm>
        <a:graphic>
          <a:graphicData uri="http://schemas.openxmlformats.org/drawingml/2006/table">
            <a:tbl>
              <a:tblPr/>
              <a:tblGrid>
                <a:gridCol w="1349375"/>
                <a:gridCol w="1011237"/>
                <a:gridCol w="1155700"/>
                <a:gridCol w="2252663"/>
                <a:gridCol w="1300162"/>
                <a:gridCol w="1300163"/>
              </a:tblGrid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Конкуренты (в порядке убывания их значимости)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преимущества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недостатки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ассортиментные группы продукции (совпадающие с вашим предприятием)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Маркетинговые предложения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Используемая бизнес-стратегия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Конкурент 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Конкурент 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Конкурент 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Конкурент 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Конкурент 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Ваша компания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891" name="Picture 4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33625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92" name="Rectangle 428"/>
          <p:cNvSpPr>
            <a:spLocks noChangeArrowheads="1"/>
          </p:cNvSpPr>
          <p:nvPr/>
        </p:nvSpPr>
        <p:spPr bwMode="auto">
          <a:xfrm>
            <a:off x="425450" y="5253038"/>
            <a:ext cx="8293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kumimoji="0" lang="ru-RU" sz="1600" i="1"/>
              <a:t>Для сведения воедино информации о конкурентах и последующего анализа может быть использована табличная форма представления</a:t>
            </a:r>
            <a:r>
              <a:rPr kumimoji="0" lang="ru-RU" sz="160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690" name="Group 138"/>
          <p:cNvGraphicFramePr>
            <a:graphicFrameLocks noGrp="1"/>
          </p:cNvGraphicFramePr>
          <p:nvPr>
            <p:ph idx="1"/>
          </p:nvPr>
        </p:nvGraphicFramePr>
        <p:xfrm>
          <a:off x="368300" y="577850"/>
          <a:ext cx="7772400" cy="5181600"/>
        </p:xfrm>
        <a:graphic>
          <a:graphicData uri="http://schemas.openxmlformats.org/drawingml/2006/table">
            <a:tbl>
              <a:tblPr/>
              <a:tblGrid>
                <a:gridCol w="612775"/>
                <a:gridCol w="2078038"/>
                <a:gridCol w="5081587"/>
              </a:tblGrid>
              <a:tr h="12160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 планирования (функциональная область деятельности)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Планирование производства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Планирование маркетинга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Планирование сбыта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Планирование материально-технического обеспечения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Планирование персонала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Планирование финансов Планирование НИОКР и др.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повторяемости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Систематическое планирование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Единовременное планирование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адаптации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Жесткое планирование Гибкое планирование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детализации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Агрегированное планирование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Детальное планирование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29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координации (по временному признаку)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Последовательное планирование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Синхронное планирование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Скользящее планирование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Внеочередное планирование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1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Ориентация идей планирования (по Р. Акоффу)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Реактивное планирование (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reactive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Инактивное планирование (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inactive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Проективное планирование (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proactive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Интерактивное планирование (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interactive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07" name="Rectangle 10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7086600" cy="623888"/>
          </a:xfrm>
        </p:spPr>
        <p:txBody>
          <a:bodyPr/>
          <a:lstStyle/>
          <a:p>
            <a:pPr algn="ctr" eaLnBrk="1" hangingPunct="1"/>
            <a:r>
              <a:rPr lang="ru-RU" sz="2400" i="1" smtClean="0"/>
              <a:t>Классификация типов планирования</a:t>
            </a:r>
            <a:r>
              <a:rPr lang="ru-RU" sz="2400" smtClean="0"/>
              <a:t> </a:t>
            </a:r>
          </a:p>
        </p:txBody>
      </p:sp>
      <p:grpSp>
        <p:nvGrpSpPr>
          <p:cNvPr id="24608" name="Group 141"/>
          <p:cNvGrpSpPr>
            <a:grpSpLocks/>
          </p:cNvGrpSpPr>
          <p:nvPr/>
        </p:nvGrpSpPr>
        <p:grpSpPr bwMode="auto">
          <a:xfrm>
            <a:off x="7046913" y="3965575"/>
            <a:ext cx="1939925" cy="2838450"/>
            <a:chOff x="4587" y="2647"/>
            <a:chExt cx="1081" cy="1630"/>
          </a:xfrm>
        </p:grpSpPr>
        <p:pic>
          <p:nvPicPr>
            <p:cNvPr id="24609" name="Picture 1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88" y="2647"/>
              <a:ext cx="1080" cy="1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10" name="Text Box 140"/>
            <p:cNvSpPr txBox="1">
              <a:spLocks noChangeArrowheads="1"/>
            </p:cNvSpPr>
            <p:nvPr/>
          </p:nvSpPr>
          <p:spPr bwMode="auto">
            <a:xfrm>
              <a:off x="4587" y="3962"/>
              <a:ext cx="1054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/>
                <a:t>Russell Ackoff at Washington University in St. Louis, May 1993</a:t>
              </a:r>
              <a:endParaRPr lang="ru-RU" sz="1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7086600" cy="406400"/>
          </a:xfrm>
        </p:spPr>
        <p:txBody>
          <a:bodyPr/>
          <a:lstStyle/>
          <a:p>
            <a:pPr algn="ctr" eaLnBrk="1" hangingPunct="1"/>
            <a:r>
              <a:rPr lang="ru-RU" sz="3200" b="1" smtClean="0"/>
              <a:t>ПЛАН МАРКЕТИНГА</a:t>
            </a:r>
            <a:r>
              <a:rPr lang="ru-RU" sz="3200" smtClean="0"/>
              <a:t> </a:t>
            </a:r>
          </a:p>
        </p:txBody>
      </p:sp>
      <p:sp>
        <p:nvSpPr>
          <p:cNvPr id="2068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3888" y="2057400"/>
            <a:ext cx="7772400" cy="4114800"/>
          </a:xfrm>
          <a:ln w="76200" cmpd="tri"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ru-RU" sz="2400" i="1" smtClean="0"/>
              <a:t>1.    Какие цели ставятся перед маркетингом (объем сбыта, доля рынка)?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ru-RU" sz="2400" i="1" smtClean="0"/>
              <a:t>2.    В чем суть концепции маркетинга?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ru-RU" sz="2400" i="1" smtClean="0"/>
              <a:t>3.    Какие методы маркетинга предполагается использовать?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ru-RU" sz="2400" i="1" smtClean="0"/>
              <a:t>4.    Каковы текущие маркетинговые мероприятия, необходимые для до­стижения поставленных целей?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ru-RU" sz="2400" i="1" smtClean="0"/>
              <a:t>5.    Как будет организован маркетинг и каковы основные этапы в реализации стратегии маркетинга?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ru-RU" sz="2400" i="1" smtClean="0"/>
              <a:t>6.    Какие для этого имеются ресурсы?</a:t>
            </a:r>
          </a:p>
        </p:txBody>
      </p:sp>
      <p:sp>
        <p:nvSpPr>
          <p:cNvPr id="206851" name="Text Box 4"/>
          <p:cNvSpPr txBox="1">
            <a:spLocks noChangeArrowheads="1"/>
          </p:cNvSpPr>
          <p:nvPr/>
        </p:nvSpPr>
        <p:spPr bwMode="auto">
          <a:xfrm>
            <a:off x="1892300" y="711200"/>
            <a:ext cx="72517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i="1"/>
              <a:t>План маркетинга является одним из важнейших разделов бизнес-плана. Он включает в себя два основных подраздела:</a:t>
            </a:r>
            <a:r>
              <a:rPr lang="ru-RU" sz="1600"/>
              <a:t> </a:t>
            </a:r>
            <a:r>
              <a:rPr lang="ru-RU" sz="1600" i="1"/>
              <a:t>1) план продаж; 2) стратегия маркетинга</a:t>
            </a:r>
            <a:r>
              <a:rPr lang="ru-RU" sz="1600"/>
              <a:t>.</a:t>
            </a:r>
          </a:p>
        </p:txBody>
      </p:sp>
      <p:sp>
        <p:nvSpPr>
          <p:cNvPr id="206852" name="Text Box 5"/>
          <p:cNvSpPr txBox="1">
            <a:spLocks noChangeArrowheads="1"/>
          </p:cNvSpPr>
          <p:nvPr/>
        </p:nvSpPr>
        <p:spPr bwMode="auto">
          <a:xfrm>
            <a:off x="241300" y="1473200"/>
            <a:ext cx="850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В целом план маркетинга должен отвечать на следующие вопросы </a:t>
            </a:r>
          </a:p>
        </p:txBody>
      </p:sp>
      <p:pic>
        <p:nvPicPr>
          <p:cNvPr id="206853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833563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7086600" cy="546100"/>
          </a:xfrm>
        </p:spPr>
        <p:txBody>
          <a:bodyPr/>
          <a:lstStyle/>
          <a:p>
            <a:pPr algn="ctr" eaLnBrk="1" hangingPunct="1"/>
            <a:r>
              <a:rPr lang="ru-RU" sz="4000" b="1" smtClean="0"/>
              <a:t>План продаж</a:t>
            </a:r>
            <a:r>
              <a:rPr lang="ru-RU" sz="4000" smtClean="0"/>
              <a:t> </a:t>
            </a:r>
          </a:p>
        </p:txBody>
      </p:sp>
      <p:sp>
        <p:nvSpPr>
          <p:cNvPr id="2078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8188" y="1155700"/>
            <a:ext cx="7772400" cy="1397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smtClean="0"/>
              <a:t>1. Статистический прогноз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/>
              <a:t>2. Метод экспертных оценок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/>
              <a:t>3. Прогнозирование по методу безубыточности</a:t>
            </a:r>
          </a:p>
        </p:txBody>
      </p:sp>
      <p:sp>
        <p:nvSpPr>
          <p:cNvPr id="207875" name="Text Box 4"/>
          <p:cNvSpPr txBox="1">
            <a:spLocks noChangeArrowheads="1"/>
          </p:cNvSpPr>
          <p:nvPr/>
        </p:nvSpPr>
        <p:spPr bwMode="auto">
          <a:xfrm>
            <a:off x="1943100" y="660400"/>
            <a:ext cx="637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i="1"/>
              <a:t>Три основных метода прогнозирования продаж</a:t>
            </a:r>
            <a:r>
              <a:rPr lang="ru-RU" sz="2000"/>
              <a:t> </a:t>
            </a:r>
          </a:p>
        </p:txBody>
      </p:sp>
      <p:pic>
        <p:nvPicPr>
          <p:cNvPr id="20787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688" y="2382838"/>
            <a:ext cx="195262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877" name="Text Box 6"/>
          <p:cNvSpPr txBox="1">
            <a:spLocks noChangeArrowheads="1"/>
          </p:cNvSpPr>
          <p:nvPr/>
        </p:nvSpPr>
        <p:spPr bwMode="auto">
          <a:xfrm>
            <a:off x="3225800" y="2705100"/>
            <a:ext cx="462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0" i="1"/>
              <a:t>Прогнозирование сбыта посредством экспоненциального сглаживания </a:t>
            </a:r>
          </a:p>
        </p:txBody>
      </p:sp>
      <p:pic>
        <p:nvPicPr>
          <p:cNvPr id="20787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275" y="3790950"/>
            <a:ext cx="1924050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879" name="Text Box 8"/>
          <p:cNvSpPr txBox="1">
            <a:spLocks noChangeArrowheads="1"/>
          </p:cNvSpPr>
          <p:nvPr/>
        </p:nvSpPr>
        <p:spPr bwMode="auto">
          <a:xfrm>
            <a:off x="2882900" y="3822700"/>
            <a:ext cx="5410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0" i="1"/>
              <a:t>Он опирается на собранные мнения и оценки менеджеров по сбыту относительно объемов продаж каждого товара по каждому из клиентов или секторов рынка </a:t>
            </a:r>
          </a:p>
        </p:txBody>
      </p:sp>
      <p:pic>
        <p:nvPicPr>
          <p:cNvPr id="207880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813" y="5318125"/>
            <a:ext cx="1882775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881" name="Text Box 10"/>
          <p:cNvSpPr txBox="1">
            <a:spLocks noChangeArrowheads="1"/>
          </p:cNvSpPr>
          <p:nvPr/>
        </p:nvSpPr>
        <p:spPr bwMode="auto">
          <a:xfrm>
            <a:off x="2654300" y="5341938"/>
            <a:ext cx="59309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0" i="1"/>
              <a:t>Используется для новых предприятий или новых видов деятельности, когда целью является определение и достижение безубыточ­ного уровня производства и продаж, который необходим для получения дохода, обеспечивающего покрытие затрат.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Rectangle 4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7086600" cy="546100"/>
          </a:xfrm>
        </p:spPr>
        <p:txBody>
          <a:bodyPr/>
          <a:lstStyle/>
          <a:p>
            <a:pPr algn="ctr" eaLnBrk="1" hangingPunct="1"/>
            <a:r>
              <a:rPr lang="ru-RU" sz="4000" b="1" smtClean="0"/>
              <a:t>План продаж</a:t>
            </a:r>
            <a:r>
              <a:rPr lang="ru-RU" sz="4000" smtClean="0"/>
              <a:t> </a:t>
            </a:r>
          </a:p>
        </p:txBody>
      </p:sp>
      <p:graphicFrame>
        <p:nvGraphicFramePr>
          <p:cNvPr id="82130" name="Group 1234"/>
          <p:cNvGraphicFramePr>
            <a:graphicFrameLocks noGrp="1"/>
          </p:cNvGraphicFramePr>
          <p:nvPr>
            <p:ph sz="half" idx="1"/>
          </p:nvPr>
        </p:nvGraphicFramePr>
        <p:xfrm>
          <a:off x="649288" y="939800"/>
          <a:ext cx="8280400" cy="2255838"/>
        </p:xfrm>
        <a:graphic>
          <a:graphicData uri="http://schemas.openxmlformats.org/drawingml/2006/table">
            <a:tbl>
              <a:tblPr/>
              <a:tblGrid>
                <a:gridCol w="1825625"/>
                <a:gridCol w="2058987"/>
                <a:gridCol w="2286000"/>
                <a:gridCol w="2109788"/>
              </a:tblGrid>
              <a:tr h="2238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продукции (услуг)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Сценарии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пессимистический (ед.)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наиболее вероятный (ед.)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оптимистический (ед.)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 gridSpan="4"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8929" name="Text Box 5"/>
          <p:cNvSpPr txBox="1">
            <a:spLocks noChangeArrowheads="1"/>
          </p:cNvSpPr>
          <p:nvPr/>
        </p:nvSpPr>
        <p:spPr bwMode="auto">
          <a:xfrm>
            <a:off x="1917700" y="609600"/>
            <a:ext cx="688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Прогноз продаж продукции (услуг) на 200_-200_ гг. </a:t>
            </a:r>
          </a:p>
        </p:txBody>
      </p:sp>
      <p:graphicFrame>
        <p:nvGraphicFramePr>
          <p:cNvPr id="82129" name="Group 1233"/>
          <p:cNvGraphicFramePr>
            <a:graphicFrameLocks noGrp="1"/>
          </p:cNvGraphicFramePr>
          <p:nvPr>
            <p:ph sz="half" idx="2"/>
          </p:nvPr>
        </p:nvGraphicFramePr>
        <p:xfrm>
          <a:off x="433388" y="3695700"/>
          <a:ext cx="8509000" cy="2717800"/>
        </p:xfrm>
        <a:graphic>
          <a:graphicData uri="http://schemas.openxmlformats.org/drawingml/2006/table">
            <a:tbl>
              <a:tblPr/>
              <a:tblGrid>
                <a:gridCol w="3105150"/>
                <a:gridCol w="1200150"/>
                <a:gridCol w="482600"/>
                <a:gridCol w="430212"/>
                <a:gridCol w="379413"/>
                <a:gridCol w="390525"/>
                <a:gridCol w="457200"/>
                <a:gridCol w="417512"/>
                <a:gridCol w="469900"/>
                <a:gridCol w="379413"/>
                <a:gridCol w="796925"/>
              </a:tblGrid>
              <a:tr h="584200">
                <a:tc rowSpan="2"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Периоды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месяцам)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за год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Изделие (услуга) А, в том числе: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объем продаж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цена за ед.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выручка от продаж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Изделие (услуга) В, в том числе: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 выручка от продаж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9032" name="Text Box 1232"/>
          <p:cNvSpPr txBox="1">
            <a:spLocks noChangeArrowheads="1"/>
          </p:cNvSpPr>
          <p:nvPr/>
        </p:nvSpPr>
        <p:spPr bwMode="auto">
          <a:xfrm>
            <a:off x="1257300" y="3327400"/>
            <a:ext cx="759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План продаж продукции на 200__г. 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828"/>
          <p:cNvSpPr>
            <a:spLocks noChangeArrowheads="1"/>
          </p:cNvSpPr>
          <p:nvPr/>
        </p:nvSpPr>
        <p:spPr bwMode="auto">
          <a:xfrm>
            <a:off x="1905000" y="0"/>
            <a:ext cx="70866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kumimoji="0" lang="ru-RU" sz="3200">
                <a:solidFill>
                  <a:schemeClr val="tx2"/>
                </a:solidFill>
              </a:rPr>
              <a:t>Стратегия маркетинга</a:t>
            </a:r>
            <a:r>
              <a:rPr kumimoji="0" lang="ru-RU" sz="4400" b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09922" name="Text Box 829"/>
          <p:cNvSpPr txBox="1">
            <a:spLocks noChangeArrowheads="1"/>
          </p:cNvSpPr>
          <p:nvPr/>
        </p:nvSpPr>
        <p:spPr bwMode="auto">
          <a:xfrm>
            <a:off x="482600" y="482600"/>
            <a:ext cx="82042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i="1"/>
              <a:t>Стратегия маркетинга должна раскрывать следующее.  </a:t>
            </a:r>
            <a:endParaRPr lang="ru-RU" sz="1600"/>
          </a:p>
          <a:p>
            <a:r>
              <a:rPr lang="ru-RU" sz="1600"/>
              <a:t>1. Главные стратегические установки маркетинга на рынке. </a:t>
            </a:r>
          </a:p>
          <a:p>
            <a:r>
              <a:rPr lang="ru-RU" sz="1600"/>
              <a:t>2. Комплекс маркетинга: </a:t>
            </a:r>
          </a:p>
          <a:p>
            <a:r>
              <a:rPr lang="ru-RU" sz="1600"/>
              <a:t>♦ товар и товарная политика;</a:t>
            </a:r>
          </a:p>
          <a:p>
            <a:r>
              <a:rPr lang="ru-RU" sz="1600"/>
              <a:t>♦  цены и политика ценообразования;</a:t>
            </a:r>
          </a:p>
          <a:p>
            <a:r>
              <a:rPr lang="ru-RU" sz="1600"/>
              <a:t>♦  продажи и сбытовая политика;</a:t>
            </a:r>
          </a:p>
          <a:p>
            <a:r>
              <a:rPr lang="ru-RU" sz="1600"/>
              <a:t>♦  реклама и продвижение.</a:t>
            </a:r>
          </a:p>
          <a:p>
            <a:r>
              <a:rPr lang="ru-RU" sz="1600"/>
              <a:t>3. Маркетинговую программу и бюджет маркетинга.</a:t>
            </a:r>
          </a:p>
        </p:txBody>
      </p:sp>
      <p:graphicFrame>
        <p:nvGraphicFramePr>
          <p:cNvPr id="79756" name="Group 908"/>
          <p:cNvGraphicFramePr>
            <a:graphicFrameLocks noGrp="1"/>
          </p:cNvGraphicFramePr>
          <p:nvPr>
            <p:ph/>
          </p:nvPr>
        </p:nvGraphicFramePr>
        <p:xfrm>
          <a:off x="255588" y="2879725"/>
          <a:ext cx="8647112" cy="3992563"/>
        </p:xfrm>
        <a:graphic>
          <a:graphicData uri="http://schemas.openxmlformats.org/drawingml/2006/table">
            <a:tbl>
              <a:tblPr/>
              <a:tblGrid>
                <a:gridCol w="4238625"/>
                <a:gridCol w="4408487"/>
              </a:tblGrid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Товар и товарная политика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Цены и политика ценообразования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 продуктов (услуг)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Качество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Дизайн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Упаковка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Техническое обслуживание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Сервис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Гарантийное обслуживание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Цена продукта (услуги)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 ценообразования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Скидки и условия платежа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Формы оплаты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Сроки и условия предоставления коммерческого кредита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Продажи и сбытовая политика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Реклама и продвижение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6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Каналы сбыта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География сбыта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оформления заказа до поставки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Транспорт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мероприятий по сбыту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маркетинга (инвестиционные затраты, текущие издержки)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Объекты и каналы коммуникации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Персональная продажа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Политика в отношении торговой марки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маркетинговых мероприятий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маркетинга (инвестиционные затраты, текущие издержки)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9940" name="Text Box 900"/>
          <p:cNvSpPr txBox="1">
            <a:spLocks noChangeArrowheads="1"/>
          </p:cNvSpPr>
          <p:nvPr/>
        </p:nvSpPr>
        <p:spPr bwMode="auto">
          <a:xfrm>
            <a:off x="1676400" y="2400300"/>
            <a:ext cx="659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0" i="1"/>
              <a:t>Вопросы для разработки комплекса маркетинга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Rectangle 2"/>
          <p:cNvSpPr>
            <a:spLocks noGrp="1" noChangeArrowheads="1"/>
          </p:cNvSpPr>
          <p:nvPr>
            <p:ph type="title"/>
          </p:nvPr>
        </p:nvSpPr>
        <p:spPr>
          <a:xfrm>
            <a:off x="1866900" y="254000"/>
            <a:ext cx="7086600" cy="406400"/>
          </a:xfrm>
        </p:spPr>
        <p:txBody>
          <a:bodyPr/>
          <a:lstStyle/>
          <a:p>
            <a:pPr algn="ctr" eaLnBrk="1" hangingPunct="1"/>
            <a:r>
              <a:rPr lang="ru-RU" sz="2400" b="1" smtClean="0"/>
              <a:t>ПЛАН ПРОИЗВОДСТВА</a:t>
            </a: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sp>
        <p:nvSpPr>
          <p:cNvPr id="210946" name="Text Box 4"/>
          <p:cNvSpPr txBox="1">
            <a:spLocks noChangeArrowheads="1"/>
          </p:cNvSpPr>
          <p:nvPr/>
        </p:nvSpPr>
        <p:spPr bwMode="auto">
          <a:xfrm>
            <a:off x="1854200" y="508000"/>
            <a:ext cx="70358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ru-RU" b="0">
                <a:solidFill>
                  <a:schemeClr val="tx2"/>
                </a:solidFill>
              </a:rPr>
              <a:t>1. Описание местоположения</a:t>
            </a:r>
            <a:br>
              <a:rPr kumimoji="0" lang="ru-RU" b="0">
                <a:solidFill>
                  <a:schemeClr val="tx2"/>
                </a:solidFill>
              </a:rPr>
            </a:br>
            <a:r>
              <a:rPr kumimoji="0" lang="ru-RU" b="0">
                <a:solidFill>
                  <a:schemeClr val="tx2"/>
                </a:solidFill>
              </a:rPr>
              <a:t>2. Производственный процесс и его обеспечение</a:t>
            </a:r>
            <a:br>
              <a:rPr kumimoji="0" lang="ru-RU" b="0">
                <a:solidFill>
                  <a:schemeClr val="tx2"/>
                </a:solidFill>
              </a:rPr>
            </a:br>
            <a:r>
              <a:rPr kumimoji="0" lang="ru-RU" b="0">
                <a:solidFill>
                  <a:schemeClr val="tx2"/>
                </a:solidFill>
              </a:rPr>
              <a:t>3. Инвестиционные затраты </a:t>
            </a:r>
            <a:br>
              <a:rPr kumimoji="0" lang="ru-RU" b="0">
                <a:solidFill>
                  <a:schemeClr val="tx2"/>
                </a:solidFill>
              </a:rPr>
            </a:br>
            <a:r>
              <a:rPr kumimoji="0" lang="ru-RU" b="0">
                <a:solidFill>
                  <a:schemeClr val="tx2"/>
                </a:solidFill>
              </a:rPr>
              <a:t>4 Производственные затраты</a:t>
            </a:r>
            <a:br>
              <a:rPr kumimoji="0" lang="ru-RU" b="0">
                <a:solidFill>
                  <a:schemeClr val="tx2"/>
                </a:solidFill>
              </a:rPr>
            </a:br>
            <a:r>
              <a:rPr kumimoji="0" lang="ru-RU" b="0">
                <a:solidFill>
                  <a:schemeClr val="tx2"/>
                </a:solidFill>
              </a:rPr>
              <a:t>5. Операционные конкурентные преимущества</a:t>
            </a:r>
          </a:p>
        </p:txBody>
      </p:sp>
      <p:sp>
        <p:nvSpPr>
          <p:cNvPr id="210947" name="Text Box 5"/>
          <p:cNvSpPr txBox="1">
            <a:spLocks noChangeArrowheads="1"/>
          </p:cNvSpPr>
          <p:nvPr/>
        </p:nvSpPr>
        <p:spPr bwMode="auto">
          <a:xfrm>
            <a:off x="774700" y="2095500"/>
            <a:ext cx="6692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/>
              <a:t>Описание местоположения </a:t>
            </a:r>
          </a:p>
        </p:txBody>
      </p:sp>
      <p:sp>
        <p:nvSpPr>
          <p:cNvPr id="210948" name="Text Box 6"/>
          <p:cNvSpPr txBox="1">
            <a:spLocks noChangeArrowheads="1"/>
          </p:cNvSpPr>
          <p:nvPr/>
        </p:nvSpPr>
        <p:spPr bwMode="auto">
          <a:xfrm>
            <a:off x="152400" y="2451100"/>
            <a:ext cx="8699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0" i="1"/>
              <a:t>Этот подраздел должен показать, насколько удачно выбрано место расположения предприятия</a:t>
            </a:r>
            <a:r>
              <a:rPr lang="ru-RU" b="0"/>
              <a:t> </a:t>
            </a:r>
          </a:p>
        </p:txBody>
      </p:sp>
      <p:sp>
        <p:nvSpPr>
          <p:cNvPr id="210949" name="Text Box 7"/>
          <p:cNvSpPr txBox="1">
            <a:spLocks noChangeArrowheads="1"/>
          </p:cNvSpPr>
          <p:nvPr/>
        </p:nvSpPr>
        <p:spPr bwMode="auto">
          <a:xfrm>
            <a:off x="330200" y="3200400"/>
            <a:ext cx="7785100" cy="284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При этом необходимо дать разъяснения относительно:</a:t>
            </a:r>
          </a:p>
          <a:p>
            <a:r>
              <a:rPr lang="ru-RU"/>
              <a:t>•   транспортных схем (наличие подъездных путей, близость или удаленность автомобильных, железнодорожных и других транспортных магистралей);</a:t>
            </a:r>
          </a:p>
          <a:p>
            <a:r>
              <a:rPr lang="ru-RU"/>
              <a:t>•   коммуникационных сетей (линий электропередач, воды, газа, сточ­ных вод и выбросов);</a:t>
            </a:r>
          </a:p>
          <a:p>
            <a:r>
              <a:rPr lang="ru-RU"/>
              <a:t>•   оценки потребностей дополнительного вложения денег в развитие инфраструктуры (теплосети, водопровода, канализации) при</a:t>
            </a:r>
          </a:p>
          <a:p>
            <a:r>
              <a:rPr lang="ru-RU"/>
              <a:t>реализации проекта и степени удаленности от основных постав­щиков сырья и материалов, а также от потребителей.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1988" y="1282700"/>
            <a:ext cx="77724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/>
              <a:t>1.    Каковы основные технологические операции производственного процесса (по производству продукта, предоставлению услуг)?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2.    Какие операции будут выполняться самостоятельно, а какие будут переданы на субконтракт?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3.    Какое производственное оборудование требуется закупить (арен­довать) в первую очередь, а какое понадобится в будущем?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4.    Каков необходимый объем первоначальных инвестиций?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5.    Каков должен быть план производства и какой должна быть произ­водственная программа для реализации плана продаж?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6.    У кого и на каких условиях будет закупаться сырье? Какова репутация поставщиков?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7.    Какова потребность в производственных ресурсах и какова оценка производственных затрат?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8.    Каковы операционные конкурентные преимущества компании?</a:t>
            </a:r>
          </a:p>
        </p:txBody>
      </p:sp>
      <p:sp>
        <p:nvSpPr>
          <p:cNvPr id="211970" name="Rectangle 4"/>
          <p:cNvSpPr>
            <a:spLocks noGrp="1" noChangeArrowheads="1"/>
          </p:cNvSpPr>
          <p:nvPr>
            <p:ph type="title"/>
          </p:nvPr>
        </p:nvSpPr>
        <p:spPr>
          <a:xfrm>
            <a:off x="1866900" y="254000"/>
            <a:ext cx="7086600" cy="406400"/>
          </a:xfrm>
        </p:spPr>
        <p:txBody>
          <a:bodyPr/>
          <a:lstStyle/>
          <a:p>
            <a:pPr algn="ctr" eaLnBrk="1" hangingPunct="1"/>
            <a:r>
              <a:rPr lang="ru-RU" sz="2400" b="1" smtClean="0"/>
              <a:t>ПЛАН ПРОИЗВОДСТВА</a:t>
            </a: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sp>
        <p:nvSpPr>
          <p:cNvPr id="211971" name="Text Box 5"/>
          <p:cNvSpPr txBox="1">
            <a:spLocks noChangeArrowheads="1"/>
          </p:cNvSpPr>
          <p:nvPr/>
        </p:nvSpPr>
        <p:spPr bwMode="auto">
          <a:xfrm>
            <a:off x="1955800" y="571500"/>
            <a:ext cx="666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Производственный процесс и его обеспечение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Rectangle 4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7086600" cy="812800"/>
          </a:xfrm>
        </p:spPr>
        <p:txBody>
          <a:bodyPr/>
          <a:lstStyle/>
          <a:p>
            <a:pPr algn="ctr" eaLnBrk="1" hangingPunct="1"/>
            <a:r>
              <a:rPr lang="ru-RU" sz="2800" b="1" smtClean="0"/>
              <a:t>ПЛАН ПРОИЗВОДСТВА</a:t>
            </a: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sp>
        <p:nvSpPr>
          <p:cNvPr id="212994" name="Text Box 5"/>
          <p:cNvSpPr txBox="1">
            <a:spLocks noChangeArrowheads="1"/>
          </p:cNvSpPr>
          <p:nvPr/>
        </p:nvSpPr>
        <p:spPr bwMode="auto">
          <a:xfrm>
            <a:off x="2133600" y="469900"/>
            <a:ext cx="666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Производственный процесс и его обеспечение </a:t>
            </a:r>
          </a:p>
        </p:txBody>
      </p:sp>
      <p:sp>
        <p:nvSpPr>
          <p:cNvPr id="212995" name="Text Box 6"/>
          <p:cNvSpPr txBox="1">
            <a:spLocks noChangeArrowheads="1"/>
          </p:cNvSpPr>
          <p:nvPr/>
        </p:nvSpPr>
        <p:spPr bwMode="auto">
          <a:xfrm>
            <a:off x="1968500" y="1206500"/>
            <a:ext cx="6235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i="1"/>
              <a:t>Характеристика производственного процесса </a:t>
            </a:r>
          </a:p>
        </p:txBody>
      </p:sp>
      <p:graphicFrame>
        <p:nvGraphicFramePr>
          <p:cNvPr id="87597" name="Group 557"/>
          <p:cNvGraphicFramePr>
            <a:graphicFrameLocks noGrp="1"/>
          </p:cNvGraphicFramePr>
          <p:nvPr>
            <p:ph idx="1"/>
          </p:nvPr>
        </p:nvGraphicFramePr>
        <p:xfrm>
          <a:off x="661988" y="1905000"/>
          <a:ext cx="8291512" cy="4054475"/>
        </p:xfrm>
        <a:graphic>
          <a:graphicData uri="http://schemas.openxmlformats.org/drawingml/2006/table">
            <a:tbl>
              <a:tblPr/>
              <a:tblGrid>
                <a:gridCol w="265112"/>
                <a:gridCol w="1171575"/>
                <a:gridCol w="876300"/>
                <a:gridCol w="1173163"/>
                <a:gridCol w="1174750"/>
                <a:gridCol w="781050"/>
                <a:gridCol w="1174750"/>
                <a:gridCol w="915987"/>
                <a:gridCol w="758825"/>
              </a:tblGrid>
              <a:tr h="8778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выполняемых работ/ операций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используемого оборудования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«Входной поток» сырья, материалов и др.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«Выходной поток» конечных/промежуточных продуктов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занятых работников, чел.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Нормы времени на выполнение работ/ операций, чел/ч, чел/мин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Нормы выработки вед. времени, шт./ч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Примечание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 Работа 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1.2. Работа 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1.3. Работа С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 и т. д.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4"/>
          <p:cNvSpPr>
            <a:spLocks noGrp="1" noChangeArrowheads="1"/>
          </p:cNvSpPr>
          <p:nvPr>
            <p:ph type="title"/>
          </p:nvPr>
        </p:nvSpPr>
        <p:spPr>
          <a:xfrm>
            <a:off x="2057400" y="177800"/>
            <a:ext cx="7086600" cy="609600"/>
          </a:xfrm>
        </p:spPr>
        <p:txBody>
          <a:bodyPr/>
          <a:lstStyle/>
          <a:p>
            <a:pPr algn="ctr" eaLnBrk="1" hangingPunct="1"/>
            <a:r>
              <a:rPr lang="ru-RU" sz="2800" b="1" smtClean="0"/>
              <a:t>ПЛАН ПРОИЗВОДСТВА</a:t>
            </a: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sp>
        <p:nvSpPr>
          <p:cNvPr id="214018" name="Text Box 5"/>
          <p:cNvSpPr txBox="1">
            <a:spLocks noChangeArrowheads="1"/>
          </p:cNvSpPr>
          <p:nvPr/>
        </p:nvSpPr>
        <p:spPr bwMode="auto">
          <a:xfrm>
            <a:off x="2171700" y="660400"/>
            <a:ext cx="666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Производственный процесс и его обеспечение </a:t>
            </a:r>
          </a:p>
        </p:txBody>
      </p:sp>
      <p:sp>
        <p:nvSpPr>
          <p:cNvPr id="214019" name="Rectangle 6"/>
          <p:cNvSpPr>
            <a:spLocks noChangeArrowheads="1"/>
          </p:cNvSpPr>
          <p:nvPr/>
        </p:nvSpPr>
        <p:spPr bwMode="auto">
          <a:xfrm>
            <a:off x="2036763" y="1046163"/>
            <a:ext cx="5865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kumimoji="0" lang="ru-RU">
                <a:latin typeface="Arial" charset="0"/>
                <a:cs typeface="Times New Roman" pitchFamily="18" charset="0"/>
              </a:rPr>
              <a:t>Бюджет производства компании на 200Х г. (единицы)</a:t>
            </a:r>
            <a:endParaRPr kumimoji="0" lang="ru-RU" b="0">
              <a:latin typeface="Arial" charset="0"/>
            </a:endParaRPr>
          </a:p>
        </p:txBody>
      </p:sp>
      <p:graphicFrame>
        <p:nvGraphicFramePr>
          <p:cNvPr id="89142" name="Group 54"/>
          <p:cNvGraphicFramePr>
            <a:graphicFrameLocks noGrp="1"/>
          </p:cNvGraphicFramePr>
          <p:nvPr/>
        </p:nvGraphicFramePr>
        <p:xfrm>
          <a:off x="309563" y="1544638"/>
          <a:ext cx="8669337" cy="3017837"/>
        </p:xfrm>
        <a:graphic>
          <a:graphicData uri="http://schemas.openxmlformats.org/drawingml/2006/table">
            <a:tbl>
              <a:tblPr/>
              <a:tblGrid>
                <a:gridCol w="3513137"/>
                <a:gridCol w="1020763"/>
                <a:gridCol w="1028700"/>
                <a:gridCol w="1028700"/>
                <a:gridCol w="1038225"/>
                <a:gridCol w="1039812"/>
              </a:tblGrid>
              <a:tr h="2016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Период расчета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за год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Планируемый объем продаж, ед.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Планируемый запас на конец периода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100*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 на начало периода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80*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производства продукции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3220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4066" name="Text Box 61"/>
          <p:cNvSpPr txBox="1">
            <a:spLocks noChangeArrowheads="1"/>
          </p:cNvSpPr>
          <p:nvPr/>
        </p:nvSpPr>
        <p:spPr bwMode="auto">
          <a:xfrm>
            <a:off x="292100" y="5461000"/>
            <a:ext cx="487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/>
              <a:t>V</a:t>
            </a:r>
            <a:r>
              <a:rPr lang="ru-RU" sz="3200" i="1" baseline="-25000"/>
              <a:t>пр</a:t>
            </a:r>
            <a:r>
              <a:rPr lang="ru-RU" sz="3200" i="1"/>
              <a:t>=</a:t>
            </a:r>
            <a:r>
              <a:rPr lang="en-US" sz="3200" i="1"/>
              <a:t>V</a:t>
            </a:r>
            <a:r>
              <a:rPr lang="ru-RU" sz="3200" i="1" baseline="-25000"/>
              <a:t>реал</a:t>
            </a:r>
            <a:r>
              <a:rPr lang="ru-RU" sz="3200" i="1"/>
              <a:t> + (О</a:t>
            </a:r>
            <a:r>
              <a:rPr lang="ru-RU" sz="3200" i="1" baseline="-25000"/>
              <a:t>кон</a:t>
            </a:r>
            <a:r>
              <a:rPr lang="ru-RU" sz="3200" i="1"/>
              <a:t> – О</a:t>
            </a:r>
            <a:r>
              <a:rPr lang="ru-RU" sz="3200" i="1" baseline="-25000"/>
              <a:t>нач</a:t>
            </a:r>
            <a:r>
              <a:rPr lang="ru-RU" sz="3200" i="1"/>
              <a:t>)</a:t>
            </a:r>
          </a:p>
        </p:txBody>
      </p:sp>
      <p:sp>
        <p:nvSpPr>
          <p:cNvPr id="214067" name="Text Box 63"/>
          <p:cNvSpPr txBox="1">
            <a:spLocks noChangeArrowheads="1"/>
          </p:cNvSpPr>
          <p:nvPr/>
        </p:nvSpPr>
        <p:spPr bwMode="auto">
          <a:xfrm>
            <a:off x="177800" y="4800600"/>
            <a:ext cx="896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0" i="1"/>
              <a:t>Плановый объем производства по каждому виду продукции (в на­туральном и стоимостном выражении) можно рассчитать с использованием балансового метода: </a:t>
            </a:r>
          </a:p>
        </p:txBody>
      </p:sp>
      <p:sp>
        <p:nvSpPr>
          <p:cNvPr id="214068" name="Text Box 64"/>
          <p:cNvSpPr txBox="1">
            <a:spLocks noChangeArrowheads="1"/>
          </p:cNvSpPr>
          <p:nvPr/>
        </p:nvSpPr>
        <p:spPr bwMode="auto">
          <a:xfrm>
            <a:off x="4800600" y="5486400"/>
            <a:ext cx="41656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i="1"/>
              <a:t>V</a:t>
            </a:r>
            <a:r>
              <a:rPr lang="ru-RU" b="0" i="1"/>
              <a:t>пр – объем производства в плановом периоде;</a:t>
            </a:r>
          </a:p>
          <a:p>
            <a:pPr>
              <a:spcBef>
                <a:spcPct val="50000"/>
              </a:spcBef>
            </a:pPr>
            <a:r>
              <a:rPr lang="en-US" b="0" i="1"/>
              <a:t>V</a:t>
            </a:r>
            <a:r>
              <a:rPr lang="ru-RU" b="0" i="1"/>
              <a:t>реал - объем реализации в плановом периоде</a:t>
            </a:r>
          </a:p>
        </p:txBody>
      </p:sp>
      <p:sp>
        <p:nvSpPr>
          <p:cNvPr id="214069" name="Text Box 65"/>
          <p:cNvSpPr txBox="1">
            <a:spLocks noChangeArrowheads="1"/>
          </p:cNvSpPr>
          <p:nvPr/>
        </p:nvSpPr>
        <p:spPr bwMode="auto">
          <a:xfrm>
            <a:off x="0" y="6032500"/>
            <a:ext cx="473710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0" i="1"/>
              <a:t>Окон, Онач –остатки готовой продукции на складе на конец и </a:t>
            </a:r>
            <a:r>
              <a:rPr lang="ru-RU" b="0" i="1"/>
              <a:t>начало планового периода</a:t>
            </a:r>
            <a:r>
              <a:rPr lang="ru-RU" sz="1600" b="0" i="1"/>
              <a:t> соответственно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4"/>
          <p:cNvSpPr>
            <a:spLocks noGrp="1" noChangeArrowheads="1"/>
          </p:cNvSpPr>
          <p:nvPr>
            <p:ph type="title"/>
          </p:nvPr>
        </p:nvSpPr>
        <p:spPr>
          <a:xfrm>
            <a:off x="2819400" y="152400"/>
            <a:ext cx="5156200" cy="393700"/>
          </a:xfrm>
        </p:spPr>
        <p:txBody>
          <a:bodyPr/>
          <a:lstStyle/>
          <a:p>
            <a:pPr algn="ctr" eaLnBrk="1" hangingPunct="1"/>
            <a:r>
              <a:rPr lang="ru-RU" sz="2800" b="1" smtClean="0"/>
              <a:t>ПЛАН ПРОИЗВОДСТВА</a:t>
            </a:r>
            <a:endParaRPr lang="ru-RU" sz="2800" smtClean="0"/>
          </a:p>
        </p:txBody>
      </p:sp>
      <p:sp>
        <p:nvSpPr>
          <p:cNvPr id="215042" name="Rectangle 5"/>
          <p:cNvSpPr>
            <a:spLocks noChangeArrowheads="1"/>
          </p:cNvSpPr>
          <p:nvPr/>
        </p:nvSpPr>
        <p:spPr bwMode="auto">
          <a:xfrm>
            <a:off x="3217863" y="584200"/>
            <a:ext cx="399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ru-RU" sz="2400" i="1"/>
              <a:t>Инвестиционные затраты </a:t>
            </a:r>
          </a:p>
        </p:txBody>
      </p:sp>
      <p:sp>
        <p:nvSpPr>
          <p:cNvPr id="215043" name="Rectangle 6"/>
          <p:cNvSpPr>
            <a:spLocks noChangeArrowheads="1"/>
          </p:cNvSpPr>
          <p:nvPr/>
        </p:nvSpPr>
        <p:spPr bwMode="auto">
          <a:xfrm>
            <a:off x="277813" y="1058863"/>
            <a:ext cx="85407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/>
            <a:r>
              <a:rPr kumimoji="0" lang="ru-RU" sz="2000" b="0" i="1"/>
              <a:t>Оцениваются инвестиционные затраты по всем основным составляющим активов предприятия:</a:t>
            </a:r>
          </a:p>
          <a:p>
            <a:pPr indent="457200"/>
            <a:r>
              <a:rPr kumimoji="0" lang="ru-RU" sz="2000" b="0" i="1"/>
              <a:t>•   основные средства;</a:t>
            </a:r>
          </a:p>
          <a:p>
            <a:pPr indent="457200"/>
            <a:r>
              <a:rPr kumimoji="0" lang="ru-RU" sz="2000" b="0" i="1"/>
              <a:t>•   оборотные активы;                                                                     </a:t>
            </a:r>
          </a:p>
          <a:p>
            <a:pPr indent="457200"/>
            <a:r>
              <a:rPr kumimoji="0" lang="ru-RU" sz="2000" b="0" i="1"/>
              <a:t>•   нематериальные активы.</a:t>
            </a:r>
          </a:p>
        </p:txBody>
      </p:sp>
      <p:sp>
        <p:nvSpPr>
          <p:cNvPr id="215044" name="Rectangle 7"/>
          <p:cNvSpPr>
            <a:spLocks noChangeArrowheads="1"/>
          </p:cNvSpPr>
          <p:nvPr/>
        </p:nvSpPr>
        <p:spPr bwMode="auto">
          <a:xfrm>
            <a:off x="3019425" y="2611438"/>
            <a:ext cx="4213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ru-RU"/>
              <a:t>Характеристика зданий и сооружений </a:t>
            </a:r>
          </a:p>
        </p:txBody>
      </p:sp>
      <p:graphicFrame>
        <p:nvGraphicFramePr>
          <p:cNvPr id="91411" name="Group 275"/>
          <p:cNvGraphicFramePr>
            <a:graphicFrameLocks noGrp="1"/>
          </p:cNvGraphicFramePr>
          <p:nvPr>
            <p:ph idx="1"/>
          </p:nvPr>
        </p:nvGraphicFramePr>
        <p:xfrm>
          <a:off x="661988" y="3175000"/>
          <a:ext cx="8202612" cy="2825750"/>
        </p:xfrm>
        <a:graphic>
          <a:graphicData uri="http://schemas.openxmlformats.org/drawingml/2006/table">
            <a:tbl>
              <a:tblPr/>
              <a:tblGrid>
                <a:gridCol w="481012"/>
                <a:gridCol w="2387600"/>
                <a:gridCol w="1016000"/>
                <a:gridCol w="1181100"/>
                <a:gridCol w="1295400"/>
                <a:gridCol w="1841500"/>
              </a:tblGrid>
              <a:tr h="6604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№п/п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помещения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Площадь (кв. м)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Условия получения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Стоимость (тыс. руб.)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Период получения (с__мес.)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Производственные помещения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Складские помещения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Административные помещения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Rectangle 4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7086600" cy="520700"/>
          </a:xfrm>
        </p:spPr>
        <p:txBody>
          <a:bodyPr/>
          <a:lstStyle/>
          <a:p>
            <a:pPr algn="ctr" eaLnBrk="1" hangingPunct="1"/>
            <a:r>
              <a:rPr lang="ru-RU" sz="2400" b="1" smtClean="0"/>
              <a:t>ПЛАН ПРОИЗВОДСТВА</a:t>
            </a:r>
          </a:p>
        </p:txBody>
      </p:sp>
      <p:sp>
        <p:nvSpPr>
          <p:cNvPr id="216066" name="Rectangle 5"/>
          <p:cNvSpPr>
            <a:spLocks noChangeArrowheads="1"/>
          </p:cNvSpPr>
          <p:nvPr/>
        </p:nvSpPr>
        <p:spPr bwMode="auto">
          <a:xfrm>
            <a:off x="3421063" y="546100"/>
            <a:ext cx="399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ru-RU" sz="2400" i="1"/>
              <a:t>Инвестиционные затраты </a:t>
            </a:r>
          </a:p>
        </p:txBody>
      </p:sp>
      <p:sp>
        <p:nvSpPr>
          <p:cNvPr id="216067" name="Rectangle 6"/>
          <p:cNvSpPr>
            <a:spLocks noChangeArrowheads="1"/>
          </p:cNvSpPr>
          <p:nvPr/>
        </p:nvSpPr>
        <p:spPr bwMode="auto">
          <a:xfrm>
            <a:off x="2441575" y="1176338"/>
            <a:ext cx="4211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ru-RU"/>
              <a:t>Перечень необходимого оборудования </a:t>
            </a:r>
          </a:p>
        </p:txBody>
      </p:sp>
      <p:graphicFrame>
        <p:nvGraphicFramePr>
          <p:cNvPr id="93658" name="Group 474"/>
          <p:cNvGraphicFramePr>
            <a:graphicFrameLocks noGrp="1"/>
          </p:cNvGraphicFramePr>
          <p:nvPr>
            <p:ph idx="1"/>
          </p:nvPr>
        </p:nvGraphicFramePr>
        <p:xfrm>
          <a:off x="679450" y="1651000"/>
          <a:ext cx="8464550" cy="3932238"/>
        </p:xfrm>
        <a:graphic>
          <a:graphicData uri="http://schemas.openxmlformats.org/drawingml/2006/table">
            <a:tbl>
              <a:tblPr/>
              <a:tblGrid>
                <a:gridCol w="638175"/>
                <a:gridCol w="3043238"/>
                <a:gridCol w="889000"/>
                <a:gridCol w="1412875"/>
                <a:gridCol w="758825"/>
                <a:gridCol w="831850"/>
                <a:gridCol w="890587"/>
              </a:tblGrid>
              <a:tr h="165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ед.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 получения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Стоимость, тыс. руб.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Период получения (с_ мес.)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(без НДС)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(вкл. НДС)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Основное оборудование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Вспомогательное оборудование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Транспортные средства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Офисное   оборудо­вание, в том числе: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мебель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•   оргтехника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6141" name="Text Box 475"/>
          <p:cNvSpPr txBox="1">
            <a:spLocks noChangeArrowheads="1"/>
          </p:cNvSpPr>
          <p:nvPr/>
        </p:nvSpPr>
        <p:spPr bwMode="auto">
          <a:xfrm>
            <a:off x="241300" y="5765800"/>
            <a:ext cx="89027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0" i="1"/>
              <a:t>Суммарная оценка инвестиционных затрат определяется методом прямого счета на основе оценок затрат на покупку машин и оборудования, технологий, выполнение необходимых работ по гражданскому строительству зданий и сооружений.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7086600" cy="506413"/>
          </a:xfrm>
        </p:spPr>
        <p:txBody>
          <a:bodyPr/>
          <a:lstStyle/>
          <a:p>
            <a:pPr algn="ctr" eaLnBrk="1" hangingPunct="1"/>
            <a:r>
              <a:rPr lang="ru-RU" sz="2400" smtClean="0"/>
              <a:t>Характеристики стратегического, тактического и оперативного планирования </a:t>
            </a:r>
          </a:p>
        </p:txBody>
      </p:sp>
      <p:sp>
        <p:nvSpPr>
          <p:cNvPr id="25602" name="Line 8"/>
          <p:cNvSpPr>
            <a:spLocks noChangeShapeType="1"/>
          </p:cNvSpPr>
          <p:nvPr/>
        </p:nvSpPr>
        <p:spPr bwMode="auto">
          <a:xfrm>
            <a:off x="4149725" y="356235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03" name="Line 4"/>
          <p:cNvSpPr>
            <a:spLocks noChangeShapeType="1"/>
          </p:cNvSpPr>
          <p:nvPr/>
        </p:nvSpPr>
        <p:spPr bwMode="auto">
          <a:xfrm>
            <a:off x="7659688" y="3560763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04" name="Line 5"/>
          <p:cNvSpPr>
            <a:spLocks noChangeShapeType="1"/>
          </p:cNvSpPr>
          <p:nvPr/>
        </p:nvSpPr>
        <p:spPr bwMode="auto">
          <a:xfrm>
            <a:off x="6819900" y="3560763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05" name="Line 6"/>
          <p:cNvSpPr>
            <a:spLocks noChangeShapeType="1"/>
          </p:cNvSpPr>
          <p:nvPr/>
        </p:nvSpPr>
        <p:spPr bwMode="auto">
          <a:xfrm>
            <a:off x="6056313" y="3560763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5218113" y="3560763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07" name="Rectangle 23"/>
          <p:cNvSpPr>
            <a:spLocks noChangeArrowheads="1"/>
          </p:cNvSpPr>
          <p:nvPr/>
        </p:nvSpPr>
        <p:spPr bwMode="auto">
          <a:xfrm>
            <a:off x="898525" y="2074863"/>
            <a:ext cx="10795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5608" name="Rectangle 25"/>
          <p:cNvSpPr>
            <a:spLocks noChangeArrowheads="1"/>
          </p:cNvSpPr>
          <p:nvPr/>
        </p:nvSpPr>
        <p:spPr bwMode="auto">
          <a:xfrm>
            <a:off x="898525" y="2074863"/>
            <a:ext cx="9001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5609" name="Rectangle 27"/>
          <p:cNvSpPr>
            <a:spLocks noChangeArrowheads="1"/>
          </p:cNvSpPr>
          <p:nvPr/>
        </p:nvSpPr>
        <p:spPr bwMode="auto">
          <a:xfrm>
            <a:off x="898525" y="2074863"/>
            <a:ext cx="809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5610" name="Rectangle 29"/>
          <p:cNvSpPr>
            <a:spLocks noChangeArrowheads="1"/>
          </p:cNvSpPr>
          <p:nvPr/>
        </p:nvSpPr>
        <p:spPr bwMode="auto">
          <a:xfrm>
            <a:off x="898525" y="2074863"/>
            <a:ext cx="765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5611" name="Rectangle 31"/>
          <p:cNvSpPr>
            <a:spLocks noChangeArrowheads="1"/>
          </p:cNvSpPr>
          <p:nvPr/>
        </p:nvSpPr>
        <p:spPr bwMode="auto">
          <a:xfrm>
            <a:off x="898525" y="2074863"/>
            <a:ext cx="10096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153850" name="Group 250"/>
          <p:cNvGraphicFramePr>
            <a:graphicFrameLocks noGrp="1"/>
          </p:cNvGraphicFramePr>
          <p:nvPr/>
        </p:nvGraphicFramePr>
        <p:xfrm>
          <a:off x="307975" y="1581150"/>
          <a:ext cx="8710613" cy="3384550"/>
        </p:xfrm>
        <a:graphic>
          <a:graphicData uri="http://schemas.openxmlformats.org/drawingml/2006/table">
            <a:tbl>
              <a:tblPr/>
              <a:tblGrid>
                <a:gridCol w="1604962"/>
                <a:gridCol w="1401763"/>
                <a:gridCol w="1481137"/>
                <a:gridCol w="1223963"/>
                <a:gridCol w="1285875"/>
                <a:gridCol w="1712912"/>
              </a:tblGrid>
              <a:tr h="1460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Структурные признаки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4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дифференциация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детализация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точность информации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временной горизонт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структурированность проблем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Стратегический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Слабая (общий план)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Глобальные параметры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Низкая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Долгосрочный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Слабо структурированные проблемы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Тактический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Оперативный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Сильная (много частных планов)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Детальные параметры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Высокая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Краткосрочный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Четко структурированные проблемы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Rectangle 4"/>
          <p:cNvSpPr>
            <a:spLocks noGrp="1" noChangeArrowheads="1"/>
          </p:cNvSpPr>
          <p:nvPr>
            <p:ph type="title"/>
          </p:nvPr>
        </p:nvSpPr>
        <p:spPr>
          <a:xfrm>
            <a:off x="1892300" y="0"/>
            <a:ext cx="7086600" cy="419100"/>
          </a:xfrm>
        </p:spPr>
        <p:txBody>
          <a:bodyPr/>
          <a:lstStyle/>
          <a:p>
            <a:pPr algn="ctr" eaLnBrk="1" hangingPunct="1"/>
            <a:r>
              <a:rPr lang="ru-RU" sz="2400" b="1" smtClean="0"/>
              <a:t>ПЛАН ПРОИЗВОДСТВА</a:t>
            </a:r>
          </a:p>
        </p:txBody>
      </p:sp>
      <p:sp>
        <p:nvSpPr>
          <p:cNvPr id="217090" name="Rectangle 5"/>
          <p:cNvSpPr>
            <a:spLocks noChangeArrowheads="1"/>
          </p:cNvSpPr>
          <p:nvPr/>
        </p:nvSpPr>
        <p:spPr bwMode="auto">
          <a:xfrm>
            <a:off x="2944813" y="458788"/>
            <a:ext cx="444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kumimoji="0" lang="ru-RU" sz="2400" b="0" i="1"/>
              <a:t>Производственные затраты</a:t>
            </a:r>
          </a:p>
        </p:txBody>
      </p:sp>
      <p:sp>
        <p:nvSpPr>
          <p:cNvPr id="217091" name="Text Box 6"/>
          <p:cNvSpPr txBox="1">
            <a:spLocks noChangeArrowheads="1"/>
          </p:cNvSpPr>
          <p:nvPr/>
        </p:nvSpPr>
        <p:spPr bwMode="auto">
          <a:xfrm>
            <a:off x="2235200" y="1168400"/>
            <a:ext cx="533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000"/>
          </a:p>
        </p:txBody>
      </p:sp>
      <p:sp>
        <p:nvSpPr>
          <p:cNvPr id="217092" name="Text Box 7"/>
          <p:cNvSpPr txBox="1">
            <a:spLocks noChangeArrowheads="1"/>
          </p:cNvSpPr>
          <p:nvPr/>
        </p:nvSpPr>
        <p:spPr bwMode="auto">
          <a:xfrm>
            <a:off x="1663700" y="939800"/>
            <a:ext cx="5600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0" i="1"/>
              <a:t>Заработная плата производственного персонала </a:t>
            </a:r>
          </a:p>
        </p:txBody>
      </p:sp>
      <p:graphicFrame>
        <p:nvGraphicFramePr>
          <p:cNvPr id="95785" name="Group 553"/>
          <p:cNvGraphicFramePr>
            <a:graphicFrameLocks noGrp="1"/>
          </p:cNvGraphicFramePr>
          <p:nvPr>
            <p:ph idx="1"/>
          </p:nvPr>
        </p:nvGraphicFramePr>
        <p:xfrm>
          <a:off x="319088" y="1320800"/>
          <a:ext cx="8089900" cy="5334000"/>
        </p:xfrm>
        <a:graphic>
          <a:graphicData uri="http://schemas.openxmlformats.org/drawingml/2006/table">
            <a:tbl>
              <a:tblPr/>
              <a:tblGrid>
                <a:gridCol w="490537"/>
                <a:gridCol w="1184275"/>
                <a:gridCol w="738188"/>
                <a:gridCol w="1562100"/>
                <a:gridCol w="850900"/>
                <a:gridCol w="850900"/>
                <a:gridCol w="954087"/>
                <a:gridCol w="1458913"/>
              </a:tblGrid>
              <a:tr h="3968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Наименова­ние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Кол-во, чел.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Повременная оплата труда (месячная зар­плата, тыс. руб./мес.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Сдельная оплата труда, тыс. руб.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ФОТ,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руб./мес.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Периодичность и период выплат с___по___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37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производст­венные рабочие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Вспомогательный персонал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Инженерно-технический персонал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Другой обслуживающий персонал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Работники охраны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Rectangle 4"/>
          <p:cNvSpPr>
            <a:spLocks noChangeArrowheads="1"/>
          </p:cNvSpPr>
          <p:nvPr/>
        </p:nvSpPr>
        <p:spPr bwMode="auto">
          <a:xfrm>
            <a:off x="2492375" y="973138"/>
            <a:ext cx="539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kumimoji="0" lang="ru-RU" b="0" i="1"/>
              <a:t>Прямые материальные производственные затраты</a:t>
            </a:r>
            <a:r>
              <a:rPr kumimoji="0" lang="ru-RU" i="1"/>
              <a:t> </a:t>
            </a:r>
          </a:p>
        </p:txBody>
      </p:sp>
      <p:sp>
        <p:nvSpPr>
          <p:cNvPr id="250882" name="Rectangle 5"/>
          <p:cNvSpPr>
            <a:spLocks noChangeArrowheads="1"/>
          </p:cNvSpPr>
          <p:nvPr/>
        </p:nvSpPr>
        <p:spPr bwMode="auto">
          <a:xfrm>
            <a:off x="2805113" y="496888"/>
            <a:ext cx="444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kumimoji="0" lang="ru-RU" sz="2400" b="0" i="1"/>
              <a:t>Производственные затраты</a:t>
            </a:r>
          </a:p>
        </p:txBody>
      </p:sp>
      <p:sp>
        <p:nvSpPr>
          <p:cNvPr id="250883" name="Rectangle 6"/>
          <p:cNvSpPr>
            <a:spLocks noGrp="1" noChangeArrowheads="1"/>
          </p:cNvSpPr>
          <p:nvPr>
            <p:ph type="title"/>
          </p:nvPr>
        </p:nvSpPr>
        <p:spPr>
          <a:xfrm>
            <a:off x="1892300" y="0"/>
            <a:ext cx="7086600" cy="419100"/>
          </a:xfrm>
        </p:spPr>
        <p:txBody>
          <a:bodyPr/>
          <a:lstStyle/>
          <a:p>
            <a:pPr algn="ctr" eaLnBrk="1" hangingPunct="1"/>
            <a:r>
              <a:rPr lang="ru-RU" sz="2400" b="1" smtClean="0"/>
              <a:t>ПЛАН ПРОИЗВОДСТВА</a:t>
            </a:r>
          </a:p>
        </p:txBody>
      </p:sp>
      <p:sp>
        <p:nvSpPr>
          <p:cNvPr id="250884" name="Line 140"/>
          <p:cNvSpPr>
            <a:spLocks noChangeShapeType="1"/>
          </p:cNvSpPr>
          <p:nvPr/>
        </p:nvSpPr>
        <p:spPr bwMode="auto">
          <a:xfrm>
            <a:off x="5187950" y="8636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97772" name="Group 492"/>
          <p:cNvGraphicFramePr>
            <a:graphicFrameLocks noGrp="1"/>
          </p:cNvGraphicFramePr>
          <p:nvPr/>
        </p:nvGraphicFramePr>
        <p:xfrm>
          <a:off x="301625" y="1728788"/>
          <a:ext cx="8478838" cy="4754562"/>
        </p:xfrm>
        <a:graphic>
          <a:graphicData uri="http://schemas.openxmlformats.org/drawingml/2006/table">
            <a:tbl>
              <a:tblPr/>
              <a:tblGrid>
                <a:gridCol w="2057400"/>
                <a:gridCol w="820738"/>
                <a:gridCol w="1235075"/>
                <a:gridCol w="1398587"/>
                <a:gridCol w="1452563"/>
                <a:gridCol w="1514475"/>
              </a:tblGrid>
              <a:tr h="188913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Цена (без НДС), тыс. руб.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Продукт 1  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Продукт 2  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нормы расхода на ед. продукции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 натуральных ед. измерения)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Сырье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Материалы 2.1.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Комплектующие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3.1.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 Топливо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 Электроэнергия (на технологические цели)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29" name="Rectangle 4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7086600" cy="381000"/>
          </a:xfrm>
        </p:spPr>
        <p:txBody>
          <a:bodyPr/>
          <a:lstStyle/>
          <a:p>
            <a:pPr algn="ctr" eaLnBrk="1" hangingPunct="1"/>
            <a:r>
              <a:rPr lang="ru-RU" sz="2800" b="1" smtClean="0"/>
              <a:t>ПЛАН ПРОИЗВОДСТВА</a:t>
            </a:r>
          </a:p>
        </p:txBody>
      </p:sp>
      <p:sp>
        <p:nvSpPr>
          <p:cNvPr id="252930" name="Rectangle 5"/>
          <p:cNvSpPr>
            <a:spLocks noChangeArrowheads="1"/>
          </p:cNvSpPr>
          <p:nvPr/>
        </p:nvSpPr>
        <p:spPr bwMode="auto">
          <a:xfrm>
            <a:off x="2881313" y="280988"/>
            <a:ext cx="444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kumimoji="0" lang="ru-RU" sz="2400" b="0" i="1"/>
              <a:t>Производственные затраты</a:t>
            </a:r>
          </a:p>
        </p:txBody>
      </p:sp>
      <p:sp>
        <p:nvSpPr>
          <p:cNvPr id="252931" name="Rectangle 6"/>
          <p:cNvSpPr>
            <a:spLocks noChangeArrowheads="1"/>
          </p:cNvSpPr>
          <p:nvPr/>
        </p:nvSpPr>
        <p:spPr bwMode="auto">
          <a:xfrm>
            <a:off x="2927350" y="666750"/>
            <a:ext cx="3975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kumimoji="0" lang="ru-RU" sz="2000" i="1"/>
              <a:t>Общепроизводственные расходы </a:t>
            </a:r>
          </a:p>
        </p:txBody>
      </p:sp>
      <p:graphicFrame>
        <p:nvGraphicFramePr>
          <p:cNvPr id="99117" name="Group 813"/>
          <p:cNvGraphicFramePr>
            <a:graphicFrameLocks noGrp="1"/>
          </p:cNvGraphicFramePr>
          <p:nvPr>
            <p:ph idx="1"/>
          </p:nvPr>
        </p:nvGraphicFramePr>
        <p:xfrm>
          <a:off x="317500" y="1041400"/>
          <a:ext cx="8686800" cy="5578475"/>
        </p:xfrm>
        <a:graphic>
          <a:graphicData uri="http://schemas.openxmlformats.org/drawingml/2006/table">
            <a:tbl>
              <a:tblPr/>
              <a:tblGrid>
                <a:gridCol w="1471613"/>
                <a:gridCol w="1438275"/>
                <a:gridCol w="1395412"/>
                <a:gridCol w="1912938"/>
                <a:gridCol w="1541462"/>
                <a:gridCol w="927100"/>
              </a:tblGrid>
              <a:tr h="238125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Значе­ние показателя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Перио­дичность выплат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Период выплат с по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Арендная плата за помещения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Площадь помещения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 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Цена (за ед.)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руб./кв. 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Расходы на ремонт помеще­ний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Площадь помещения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 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Цена (за ед.)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руб./кв. 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Расходы на текущий ремонт основных средств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Стоимость основных средств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3" name="Rectangle 4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7086600" cy="419100"/>
          </a:xfrm>
        </p:spPr>
        <p:txBody>
          <a:bodyPr/>
          <a:lstStyle/>
          <a:p>
            <a:pPr algn="ctr" eaLnBrk="1" hangingPunct="1"/>
            <a:r>
              <a:rPr lang="ru-RU" sz="2400" b="1" smtClean="0"/>
              <a:t>ПЛАН ПРОИЗВОДСТВА</a:t>
            </a:r>
          </a:p>
        </p:txBody>
      </p:sp>
      <p:sp>
        <p:nvSpPr>
          <p:cNvPr id="259074" name="Rectangle 5"/>
          <p:cNvSpPr>
            <a:spLocks noChangeArrowheads="1"/>
          </p:cNvSpPr>
          <p:nvPr/>
        </p:nvSpPr>
        <p:spPr bwMode="auto">
          <a:xfrm>
            <a:off x="2817813" y="433388"/>
            <a:ext cx="444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kumimoji="0" lang="ru-RU" sz="2400" b="0" i="1"/>
              <a:t>Производственные затраты</a:t>
            </a:r>
          </a:p>
        </p:txBody>
      </p:sp>
      <p:sp>
        <p:nvSpPr>
          <p:cNvPr id="259075" name="Rectangle 6"/>
          <p:cNvSpPr>
            <a:spLocks noChangeArrowheads="1"/>
          </p:cNvSpPr>
          <p:nvPr/>
        </p:nvSpPr>
        <p:spPr bwMode="auto">
          <a:xfrm>
            <a:off x="2508250" y="941388"/>
            <a:ext cx="4737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kumimoji="0" lang="ru-RU" sz="2400" i="1"/>
              <a:t>Общепроизводственные расходы </a:t>
            </a:r>
          </a:p>
        </p:txBody>
      </p:sp>
      <p:graphicFrame>
        <p:nvGraphicFramePr>
          <p:cNvPr id="100514" name="Group 162"/>
          <p:cNvGraphicFramePr>
            <a:graphicFrameLocks noGrp="1"/>
          </p:cNvGraphicFramePr>
          <p:nvPr>
            <p:ph idx="1"/>
          </p:nvPr>
        </p:nvGraphicFramePr>
        <p:xfrm>
          <a:off x="661988" y="1905000"/>
          <a:ext cx="7772400" cy="4114800"/>
        </p:xfrm>
        <a:graphic>
          <a:graphicData uri="http://schemas.openxmlformats.org/drawingml/2006/table">
            <a:tbl>
              <a:tblPr/>
              <a:tblGrid>
                <a:gridCol w="1316037"/>
                <a:gridCol w="1287463"/>
                <a:gridCol w="1249362"/>
                <a:gridCol w="1711325"/>
                <a:gridCol w="1377950"/>
                <a:gridCol w="830263"/>
              </a:tblGrid>
              <a:tr h="1476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 Расходы на коммунальные нужды (отопле­ние, освещение)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кВт х ч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Цена (за ед.)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руб./кВт х ч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 Расходы на страхование имущества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33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общепроизводственных расходов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9120" name="Text Box 164"/>
          <p:cNvSpPr txBox="1">
            <a:spLocks noChangeArrowheads="1"/>
          </p:cNvSpPr>
          <p:nvPr/>
        </p:nvSpPr>
        <p:spPr bwMode="auto">
          <a:xfrm>
            <a:off x="2565400" y="1358900"/>
            <a:ext cx="4381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0" i="1"/>
              <a:t>продолжение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5" name="Rectangle 4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7086600" cy="419100"/>
          </a:xfrm>
        </p:spPr>
        <p:txBody>
          <a:bodyPr/>
          <a:lstStyle/>
          <a:p>
            <a:pPr algn="ctr" eaLnBrk="1" hangingPunct="1"/>
            <a:r>
              <a:rPr lang="ru-RU" sz="2400" b="1" smtClean="0"/>
              <a:t>ПЛАН ПРОИЗВОДСТВА</a:t>
            </a:r>
          </a:p>
        </p:txBody>
      </p:sp>
      <p:sp>
        <p:nvSpPr>
          <p:cNvPr id="257026" name="Text Box 5"/>
          <p:cNvSpPr txBox="1">
            <a:spLocks noChangeArrowheads="1"/>
          </p:cNvSpPr>
          <p:nvPr/>
        </p:nvSpPr>
        <p:spPr bwMode="auto">
          <a:xfrm>
            <a:off x="2438400" y="368300"/>
            <a:ext cx="609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/>
              <a:t>Операционные конкурентные преимущества </a:t>
            </a:r>
          </a:p>
        </p:txBody>
      </p:sp>
      <p:sp>
        <p:nvSpPr>
          <p:cNvPr id="257027" name="Text Box 6"/>
          <p:cNvSpPr txBox="1">
            <a:spLocks noChangeArrowheads="1"/>
          </p:cNvSpPr>
          <p:nvPr/>
        </p:nvSpPr>
        <p:spPr bwMode="auto">
          <a:xfrm>
            <a:off x="1714500" y="825500"/>
            <a:ext cx="74295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/>
              <a:t>Цель этого подраздела — выявить и указать конкурентные преимущества, связанные с производственной (операционной) деятельностью предприятия</a:t>
            </a:r>
            <a:r>
              <a:rPr lang="ru-RU"/>
              <a:t> </a:t>
            </a:r>
          </a:p>
        </p:txBody>
      </p:sp>
      <p:sp>
        <p:nvSpPr>
          <p:cNvPr id="257028" name="Text Box 7"/>
          <p:cNvSpPr txBox="1">
            <a:spLocks noChangeArrowheads="1"/>
          </p:cNvSpPr>
          <p:nvPr/>
        </p:nvSpPr>
        <p:spPr bwMode="auto">
          <a:xfrm>
            <a:off x="254000" y="2108200"/>
            <a:ext cx="85852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/>
              <a:t>Источниками операционных конкурентных преимуществ могут быть:</a:t>
            </a:r>
            <a:endParaRPr lang="ru-RU" sz="2400"/>
          </a:p>
          <a:p>
            <a:r>
              <a:rPr lang="ru-RU" sz="2400"/>
              <a:t>1) используемая технология производства;</a:t>
            </a:r>
          </a:p>
          <a:p>
            <a:r>
              <a:rPr lang="ru-RU" sz="2400"/>
              <a:t>2) опыт, квалификация и умения персонала;</a:t>
            </a:r>
          </a:p>
          <a:p>
            <a:r>
              <a:rPr lang="ru-RU" sz="2400"/>
              <a:t>3) экономия на масштабах производства;</a:t>
            </a:r>
          </a:p>
          <a:p>
            <a:r>
              <a:rPr lang="ru-RU" sz="2400"/>
              <a:t>4) низкие прямые издержки;</a:t>
            </a:r>
          </a:p>
          <a:p>
            <a:r>
              <a:rPr lang="ru-RU" sz="2400"/>
              <a:t>5) географическое месторасположение и др.</a:t>
            </a:r>
          </a:p>
        </p:txBody>
      </p:sp>
      <p:sp>
        <p:nvSpPr>
          <p:cNvPr id="257029" name="Text Box 8"/>
          <p:cNvSpPr txBox="1">
            <a:spLocks noChangeArrowheads="1"/>
          </p:cNvSpPr>
          <p:nvPr/>
        </p:nvSpPr>
        <p:spPr bwMode="auto">
          <a:xfrm>
            <a:off x="279400" y="4864100"/>
            <a:ext cx="8394700" cy="1673225"/>
          </a:xfrm>
          <a:prstGeom prst="rect">
            <a:avLst/>
          </a:prstGeom>
          <a:noFill/>
          <a:ln w="57150" cmpd="thickThin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0" i="1">
                <a:solidFill>
                  <a:schemeClr val="tx2"/>
                </a:solidFill>
              </a:rPr>
              <a:t>Разделы «План производства» и «План маркетинга» служат основой для последующего формирования финансового раздела бизнес-плана. Раздел «План производства» непосредственно связан с расчетами денежных потоков по проекту, которые проводятся в финансовом разделе бизнес-плана.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Rectangle 2"/>
          <p:cNvSpPr>
            <a:spLocks noGrp="1" noChangeArrowheads="1"/>
          </p:cNvSpPr>
          <p:nvPr>
            <p:ph type="title"/>
          </p:nvPr>
        </p:nvSpPr>
        <p:spPr>
          <a:xfrm>
            <a:off x="1727200" y="165100"/>
            <a:ext cx="7086600" cy="381000"/>
          </a:xfrm>
        </p:spPr>
        <p:txBody>
          <a:bodyPr/>
          <a:lstStyle/>
          <a:p>
            <a:pPr algn="ctr" eaLnBrk="1" hangingPunct="1"/>
            <a:r>
              <a:rPr lang="ru-RU" sz="2800" b="1" smtClean="0"/>
              <a:t>ОРГАНИЗАЦИОННЫЙ ПЛАН</a:t>
            </a:r>
            <a:r>
              <a:rPr lang="ru-RU" sz="2800" smtClean="0"/>
              <a:t> </a:t>
            </a:r>
          </a:p>
        </p:txBody>
      </p:sp>
      <p:sp>
        <p:nvSpPr>
          <p:cNvPr id="2222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41488" y="660400"/>
            <a:ext cx="7239000" cy="812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i="1" smtClean="0"/>
              <a:t>Цель раздела — показать организационную структуру управления предприятием, дать характеристику состава управленческой команды, которая будет обеспечивать реализацию бизнес-плана.</a:t>
            </a:r>
            <a:r>
              <a:rPr lang="ru-RU" sz="1800" smtClean="0"/>
              <a:t> </a:t>
            </a:r>
          </a:p>
        </p:txBody>
      </p:sp>
      <p:sp>
        <p:nvSpPr>
          <p:cNvPr id="222211" name="Text Box 4"/>
          <p:cNvSpPr txBox="1">
            <a:spLocks noChangeArrowheads="1"/>
          </p:cNvSpPr>
          <p:nvPr/>
        </p:nvSpPr>
        <p:spPr bwMode="auto">
          <a:xfrm>
            <a:off x="431800" y="1689100"/>
            <a:ext cx="7721600" cy="1320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0"/>
              <a:t>1. Организационная структура управления</a:t>
            </a:r>
          </a:p>
          <a:p>
            <a:r>
              <a:rPr lang="ru-RU" sz="2000" b="0"/>
              <a:t>2. Сведения о ключевых менеджерах и владельцах компании</a:t>
            </a:r>
          </a:p>
          <a:p>
            <a:r>
              <a:rPr lang="ru-RU" sz="2000" b="0"/>
              <a:t>3. Кадровая политика и развитие персонала</a:t>
            </a:r>
          </a:p>
          <a:p>
            <a:r>
              <a:rPr lang="ru-RU" sz="2000" b="0"/>
              <a:t>4. Календарный план работ по реализации проекта </a:t>
            </a:r>
          </a:p>
        </p:txBody>
      </p:sp>
      <p:sp>
        <p:nvSpPr>
          <p:cNvPr id="222212" name="Rectangle 5"/>
          <p:cNvSpPr>
            <a:spLocks noChangeArrowheads="1"/>
          </p:cNvSpPr>
          <p:nvPr/>
        </p:nvSpPr>
        <p:spPr bwMode="auto">
          <a:xfrm>
            <a:off x="1452563" y="3081338"/>
            <a:ext cx="6681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ru-RU" b="0" i="1"/>
              <a:t>Заработная плата административно-управленческого персонала</a:t>
            </a:r>
            <a:r>
              <a:rPr kumimoji="0" lang="ru-RU" i="1"/>
              <a:t> </a:t>
            </a:r>
          </a:p>
        </p:txBody>
      </p:sp>
      <p:graphicFrame>
        <p:nvGraphicFramePr>
          <p:cNvPr id="103735" name="Group 311"/>
          <p:cNvGraphicFramePr>
            <a:graphicFrameLocks noGrp="1"/>
          </p:cNvGraphicFramePr>
          <p:nvPr>
            <p:ph sz="half" idx="2"/>
          </p:nvPr>
        </p:nvGraphicFramePr>
        <p:xfrm>
          <a:off x="522288" y="3517900"/>
          <a:ext cx="7950200" cy="2255838"/>
        </p:xfrm>
        <a:graphic>
          <a:graphicData uri="http://schemas.openxmlformats.org/drawingml/2006/table">
            <a:tbl>
              <a:tblPr/>
              <a:tblGrid>
                <a:gridCol w="692150"/>
                <a:gridCol w="2447925"/>
                <a:gridCol w="822325"/>
                <a:gridCol w="1570037"/>
                <a:gridCol w="631825"/>
                <a:gridCol w="1785938"/>
              </a:tblGrid>
              <a:tr h="4206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Должность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чел.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Должностной оклад, тыс. руб./мес.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ФОТ, тыс. руб.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Периодичность выплат, с_ по _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Генеральный директор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Главный бухгалтер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Директор по персоналу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 gridSpan="2"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АУП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Rectangle 4"/>
          <p:cNvSpPr>
            <a:spLocks noGrp="1" noChangeArrowheads="1"/>
          </p:cNvSpPr>
          <p:nvPr>
            <p:ph type="title"/>
          </p:nvPr>
        </p:nvSpPr>
        <p:spPr>
          <a:xfrm>
            <a:off x="1879600" y="0"/>
            <a:ext cx="7086600" cy="596900"/>
          </a:xfrm>
        </p:spPr>
        <p:txBody>
          <a:bodyPr/>
          <a:lstStyle/>
          <a:p>
            <a:pPr algn="ctr" eaLnBrk="1" hangingPunct="1"/>
            <a:r>
              <a:rPr lang="ru-RU" sz="2800" b="1" smtClean="0"/>
              <a:t>ОРГАНИЗАЦИОННЫЙ ПЛАН</a:t>
            </a:r>
            <a:r>
              <a:rPr lang="ru-RU" sz="2800" smtClean="0"/>
              <a:t> </a:t>
            </a:r>
          </a:p>
        </p:txBody>
      </p:sp>
      <p:sp>
        <p:nvSpPr>
          <p:cNvPr id="223234" name="Rectangle 5"/>
          <p:cNvSpPr>
            <a:spLocks noChangeArrowheads="1"/>
          </p:cNvSpPr>
          <p:nvPr/>
        </p:nvSpPr>
        <p:spPr bwMode="auto">
          <a:xfrm>
            <a:off x="1947863" y="935038"/>
            <a:ext cx="5373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ru-RU"/>
              <a:t>Анализ и оценка текущей ситуации по персоналу </a:t>
            </a:r>
          </a:p>
        </p:txBody>
      </p:sp>
      <p:graphicFrame>
        <p:nvGraphicFramePr>
          <p:cNvPr id="105990" name="Group 518"/>
          <p:cNvGraphicFramePr>
            <a:graphicFrameLocks noGrp="1"/>
          </p:cNvGraphicFramePr>
          <p:nvPr>
            <p:ph idx="1"/>
          </p:nvPr>
        </p:nvGraphicFramePr>
        <p:xfrm>
          <a:off x="649288" y="1803400"/>
          <a:ext cx="7772400" cy="3810000"/>
        </p:xfrm>
        <a:graphic>
          <a:graphicData uri="http://schemas.openxmlformats.org/drawingml/2006/table">
            <a:tbl>
              <a:tblPr/>
              <a:tblGrid>
                <a:gridCol w="527050"/>
                <a:gridCol w="1962150"/>
                <a:gridCol w="1085850"/>
                <a:gridCol w="1133475"/>
                <a:gridCol w="1109662"/>
                <a:gridCol w="762000"/>
                <a:gridCol w="1192213"/>
              </a:tblGrid>
              <a:tr h="3556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функций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ФИО руководителей (специалистов)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87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Иванов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Корнев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Власов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Сергеева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производством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сбытом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маркетингом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снабжением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финансами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Rectangle 4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7086600" cy="508000"/>
          </a:xfrm>
        </p:spPr>
        <p:txBody>
          <a:bodyPr/>
          <a:lstStyle/>
          <a:p>
            <a:pPr algn="ctr" eaLnBrk="1" hangingPunct="1"/>
            <a:r>
              <a:rPr lang="ru-RU" sz="2800" b="1" smtClean="0"/>
              <a:t>ОРГАНИЗАЦИОННЫЙ ПЛАН</a:t>
            </a:r>
            <a:r>
              <a:rPr lang="ru-RU" sz="2800" smtClean="0"/>
              <a:t> </a:t>
            </a:r>
          </a:p>
        </p:txBody>
      </p:sp>
      <p:sp>
        <p:nvSpPr>
          <p:cNvPr id="224258" name="Rectangle 5"/>
          <p:cNvSpPr>
            <a:spLocks noChangeArrowheads="1"/>
          </p:cNvSpPr>
          <p:nvPr/>
        </p:nvSpPr>
        <p:spPr bwMode="auto">
          <a:xfrm>
            <a:off x="2513013" y="769938"/>
            <a:ext cx="4964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ru-RU"/>
              <a:t>Оценка степени подготовленности персонала </a:t>
            </a:r>
          </a:p>
        </p:txBody>
      </p:sp>
      <p:graphicFrame>
        <p:nvGraphicFramePr>
          <p:cNvPr id="108035" name="Group 515"/>
          <p:cNvGraphicFramePr>
            <a:graphicFrameLocks noGrp="1"/>
          </p:cNvGraphicFramePr>
          <p:nvPr>
            <p:ph idx="1"/>
          </p:nvPr>
        </p:nvGraphicFramePr>
        <p:xfrm>
          <a:off x="674688" y="1562100"/>
          <a:ext cx="7772400" cy="4181475"/>
        </p:xfrm>
        <a:graphic>
          <a:graphicData uri="http://schemas.openxmlformats.org/drawingml/2006/table">
            <a:tbl>
              <a:tblPr/>
              <a:tblGrid>
                <a:gridCol w="536575"/>
                <a:gridCol w="1633537"/>
                <a:gridCol w="1082675"/>
                <a:gridCol w="1130300"/>
                <a:gridCol w="1000125"/>
                <a:gridCol w="887413"/>
                <a:gridCol w="1501775"/>
              </a:tblGrid>
              <a:tr h="3492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функций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уровня квалификации персонала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Пути решения проблемы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высокий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низкий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51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производством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Иванов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сбытом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Корнев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квалификации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маркетингом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Найм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снабжением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Власов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Переподго­товка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финансами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Сергеева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4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7086600" cy="482600"/>
          </a:xfrm>
        </p:spPr>
        <p:txBody>
          <a:bodyPr/>
          <a:lstStyle/>
          <a:p>
            <a:pPr algn="ctr" eaLnBrk="1" hangingPunct="1"/>
            <a:r>
              <a:rPr lang="ru-RU" sz="2800" b="1" smtClean="0"/>
              <a:t>ОРГАНИЗАЦИОННЫЙ ПЛАН</a:t>
            </a:r>
            <a:r>
              <a:rPr lang="ru-RU" sz="2800" smtClean="0"/>
              <a:t> </a:t>
            </a:r>
          </a:p>
        </p:txBody>
      </p:sp>
      <p:sp>
        <p:nvSpPr>
          <p:cNvPr id="225282" name="Rectangle 5"/>
          <p:cNvSpPr>
            <a:spLocks noChangeArrowheads="1"/>
          </p:cNvSpPr>
          <p:nvPr/>
        </p:nvSpPr>
        <p:spPr bwMode="auto">
          <a:xfrm>
            <a:off x="2513013" y="754063"/>
            <a:ext cx="4233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ru-RU" sz="2000"/>
              <a:t>План работ по реализации проекта</a:t>
            </a:r>
          </a:p>
        </p:txBody>
      </p:sp>
      <p:graphicFrame>
        <p:nvGraphicFramePr>
          <p:cNvPr id="110169" name="Group 601"/>
          <p:cNvGraphicFramePr>
            <a:graphicFrameLocks noGrp="1"/>
          </p:cNvGraphicFramePr>
          <p:nvPr>
            <p:ph idx="1"/>
          </p:nvPr>
        </p:nvGraphicFramePr>
        <p:xfrm>
          <a:off x="293688" y="1374775"/>
          <a:ext cx="8547100" cy="4784725"/>
        </p:xfrm>
        <a:graphic>
          <a:graphicData uri="http://schemas.openxmlformats.org/drawingml/2006/table">
            <a:tbl>
              <a:tblPr/>
              <a:tblGrid>
                <a:gridCol w="2817812"/>
                <a:gridCol w="787400"/>
                <a:gridCol w="663575"/>
                <a:gridCol w="2543175"/>
                <a:gridCol w="1735138"/>
              </a:tblGrid>
              <a:tr h="1524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работ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Сроки, год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Исполнители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Статус работ на июнь 2010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окон­чание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Переговоры с поставщиками оборудования. Заключение контракта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Проектная группа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Последний этап переговоров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Инжиниринг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зависимости от поставщика оборудования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Последний этап переговоров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Изготовление обору­дования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Выбранный поставщик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Последний этап переговоров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Транспортировка оборудования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Выбранный поставщик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Обсуждение условий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Монтаж оборудования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Выбранный поставщик и сотрудники нового предприятия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Обсуждение условий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Запуск и испытания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Выбранный поставщик и сотрудники нового предприятия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Обсуждение условий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783" name="Group 167"/>
          <p:cNvGraphicFramePr>
            <a:graphicFrameLocks noGrp="1"/>
          </p:cNvGraphicFramePr>
          <p:nvPr>
            <p:ph idx="1"/>
          </p:nvPr>
        </p:nvGraphicFramePr>
        <p:xfrm>
          <a:off x="636588" y="2273300"/>
          <a:ext cx="7772400" cy="4114800"/>
        </p:xfrm>
        <a:graphic>
          <a:graphicData uri="http://schemas.openxmlformats.org/drawingml/2006/table">
            <a:tbl>
              <a:tblPr/>
              <a:tblGrid>
                <a:gridCol w="2562225"/>
                <a:gridCol w="715962"/>
                <a:gridCol w="603250"/>
                <a:gridCol w="2312988"/>
                <a:gridCol w="1577975"/>
              </a:tblGrid>
              <a:tr h="8032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Выход на проектные мощности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Выбранный поставщик и сотрудники нового предприятия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Обсуждение условий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2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Экспертиза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АОЗТ «ЛИДЕСМ»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Подписан предварительный договор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2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Проектные работы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Проектно-конструктор-ский технологический институт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Начаты работы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СМР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ОАО «СевЭнергоСтрой»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Проработка договора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Согласования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Дирекция строящегося предприятия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Работы начаты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ко­миссия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Дирекция строящегося предприятия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6349" name="Rectangle 170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7086600" cy="482600"/>
          </a:xfrm>
        </p:spPr>
        <p:txBody>
          <a:bodyPr/>
          <a:lstStyle/>
          <a:p>
            <a:pPr algn="ctr" eaLnBrk="1" hangingPunct="1"/>
            <a:r>
              <a:rPr lang="ru-RU" sz="2800" b="1" smtClean="0"/>
              <a:t>ОРГАНИЗАЦИОННЫЙ ПЛАН</a:t>
            </a:r>
            <a:r>
              <a:rPr lang="ru-RU" sz="2800" smtClean="0"/>
              <a:t> </a:t>
            </a:r>
          </a:p>
        </p:txBody>
      </p:sp>
      <p:sp>
        <p:nvSpPr>
          <p:cNvPr id="226350" name="Rectangle 171"/>
          <p:cNvSpPr>
            <a:spLocks noChangeArrowheads="1"/>
          </p:cNvSpPr>
          <p:nvPr/>
        </p:nvSpPr>
        <p:spPr bwMode="auto">
          <a:xfrm>
            <a:off x="2398713" y="1071563"/>
            <a:ext cx="4233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kumimoji="0" lang="ru-RU" sz="2000"/>
              <a:t>План работ по реализации проекта</a:t>
            </a:r>
          </a:p>
          <a:p>
            <a:pPr algn="ctr"/>
            <a:r>
              <a:rPr kumimoji="0" lang="ru-RU" sz="2000" b="0" i="1"/>
              <a:t>окончание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6476" y="390418"/>
            <a:ext cx="6308333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Последовательное планирование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1962364" y="1356185"/>
            <a:ext cx="474322" cy="36130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2525732" y="1354472"/>
            <a:ext cx="474322" cy="36130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3059993" y="1354473"/>
            <a:ext cx="474322" cy="36130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3604525" y="1364747"/>
            <a:ext cx="474322" cy="36130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4128511" y="1354474"/>
            <a:ext cx="474322" cy="36130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5679897" y="1375020"/>
            <a:ext cx="474322" cy="36130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6243265" y="1373307"/>
            <a:ext cx="474322" cy="36130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6777526" y="1373308"/>
            <a:ext cx="474322" cy="36130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7322058" y="1383582"/>
            <a:ext cx="474322" cy="36130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7846044" y="1373309"/>
            <a:ext cx="474322" cy="36130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26658" name="Прямая со стрелкой 13"/>
          <p:cNvCxnSpPr>
            <a:cxnSpLocks noChangeShapeType="1"/>
          </p:cNvCxnSpPr>
          <p:nvPr/>
        </p:nvCxnSpPr>
        <p:spPr bwMode="auto">
          <a:xfrm>
            <a:off x="4675188" y="1376363"/>
            <a:ext cx="882650" cy="206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6659" name="Прямая со стрелкой 14"/>
          <p:cNvCxnSpPr>
            <a:cxnSpLocks noChangeShapeType="1"/>
          </p:cNvCxnSpPr>
          <p:nvPr/>
        </p:nvCxnSpPr>
        <p:spPr bwMode="auto">
          <a:xfrm>
            <a:off x="4652963" y="1682750"/>
            <a:ext cx="882650" cy="206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6660" name="TextBox 16"/>
          <p:cNvSpPr txBox="1">
            <a:spLocks noChangeArrowheads="1"/>
          </p:cNvSpPr>
          <p:nvPr/>
        </p:nvSpPr>
        <p:spPr bwMode="auto">
          <a:xfrm>
            <a:off x="1941513" y="965200"/>
            <a:ext cx="635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1- долгосрочный план                         2-й долгосрочный план</a:t>
            </a:r>
          </a:p>
        </p:txBody>
      </p:sp>
      <p:sp>
        <p:nvSpPr>
          <p:cNvPr id="26661" name="TextBox 17"/>
          <p:cNvSpPr txBox="1">
            <a:spLocks noChangeArrowheads="1"/>
          </p:cNvSpPr>
          <p:nvPr/>
        </p:nvSpPr>
        <p:spPr bwMode="auto">
          <a:xfrm>
            <a:off x="1931988" y="1819275"/>
            <a:ext cx="6646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Краткосрочные планы                       Краткосрочные планы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4462" y="2402441"/>
            <a:ext cx="6308333" cy="369332"/>
          </a:xfrm>
          <a:prstGeom prst="rect">
            <a:avLst/>
          </a:prstGeom>
        </p:spPr>
        <p:style>
          <a:lnRef idx="0">
            <a:schemeClr val="accent1"/>
          </a:lnRef>
          <a:fillRef idx="1002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bg2"/>
                </a:solidFill>
              </a:rPr>
              <a:t>Скользящее планирование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2299698" y="3121628"/>
            <a:ext cx="474322" cy="36130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2863066" y="3119915"/>
            <a:ext cx="474322" cy="36130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3397327" y="3119916"/>
            <a:ext cx="474322" cy="36130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1002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3941859" y="3130190"/>
            <a:ext cx="474322" cy="36130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1002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4465845" y="3119917"/>
            <a:ext cx="474322" cy="36130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1002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>
            <a:off x="2885326" y="3594239"/>
            <a:ext cx="474322" cy="36130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3448694" y="3592526"/>
            <a:ext cx="474322" cy="36130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3982955" y="3592527"/>
            <a:ext cx="474322" cy="36130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1002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28" name="Скругленный прямоугольник 27"/>
          <p:cNvSpPr/>
          <p:nvPr/>
        </p:nvSpPr>
        <p:spPr bwMode="auto">
          <a:xfrm>
            <a:off x="4527487" y="3602801"/>
            <a:ext cx="474322" cy="36130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1002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5051473" y="3592528"/>
            <a:ext cx="474322" cy="36130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1002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3491501" y="4087398"/>
            <a:ext cx="474322" cy="36130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4054869" y="4085685"/>
            <a:ext cx="474322" cy="36130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32" name="Скругленный прямоугольник 31"/>
          <p:cNvSpPr/>
          <p:nvPr/>
        </p:nvSpPr>
        <p:spPr bwMode="auto">
          <a:xfrm>
            <a:off x="4589130" y="4085686"/>
            <a:ext cx="474322" cy="36130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1002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5133662" y="4095960"/>
            <a:ext cx="474322" cy="36130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1002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34" name="Скругленный прямоугольник 33"/>
          <p:cNvSpPr/>
          <p:nvPr/>
        </p:nvSpPr>
        <p:spPr bwMode="auto">
          <a:xfrm>
            <a:off x="5657648" y="4085687"/>
            <a:ext cx="474322" cy="36130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1002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bg2"/>
                </a:solidFill>
              </a:rPr>
              <a:t>7</a:t>
            </a:r>
          </a:p>
        </p:txBody>
      </p:sp>
      <p:sp>
        <p:nvSpPr>
          <p:cNvPr id="35" name="Скругленный прямоугольник 34"/>
          <p:cNvSpPr/>
          <p:nvPr/>
        </p:nvSpPr>
        <p:spPr bwMode="auto">
          <a:xfrm>
            <a:off x="4077128" y="4580559"/>
            <a:ext cx="474322" cy="36130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36" name="Скругленный прямоугольник 35"/>
          <p:cNvSpPr/>
          <p:nvPr/>
        </p:nvSpPr>
        <p:spPr bwMode="auto">
          <a:xfrm>
            <a:off x="4640496" y="4578846"/>
            <a:ext cx="474322" cy="36130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37" name="Скругленный прямоугольник 36"/>
          <p:cNvSpPr/>
          <p:nvPr/>
        </p:nvSpPr>
        <p:spPr bwMode="auto">
          <a:xfrm>
            <a:off x="5174757" y="4578847"/>
            <a:ext cx="474322" cy="36130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1002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38" name="Скругленный прямоугольник 37"/>
          <p:cNvSpPr/>
          <p:nvPr/>
        </p:nvSpPr>
        <p:spPr bwMode="auto">
          <a:xfrm>
            <a:off x="5719289" y="4589121"/>
            <a:ext cx="474322" cy="36130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1002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bg2"/>
                </a:solidFill>
              </a:rPr>
              <a:t>7</a:t>
            </a:r>
          </a:p>
        </p:txBody>
      </p:sp>
      <p:sp>
        <p:nvSpPr>
          <p:cNvPr id="39" name="Скругленный прямоугольник 38"/>
          <p:cNvSpPr/>
          <p:nvPr/>
        </p:nvSpPr>
        <p:spPr bwMode="auto">
          <a:xfrm>
            <a:off x="6243275" y="4578848"/>
            <a:ext cx="474322" cy="36130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1002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bg2"/>
                </a:solidFill>
              </a:rPr>
              <a:t>8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7086600" cy="787400"/>
          </a:xfrm>
        </p:spPr>
        <p:txBody>
          <a:bodyPr/>
          <a:lstStyle/>
          <a:p>
            <a:pPr algn="ctr" eaLnBrk="1" hangingPunct="1"/>
            <a:r>
              <a:rPr lang="ru-RU" sz="2800" b="1" smtClean="0"/>
              <a:t>ФИНАНСОВЫЙ ПЛАН</a:t>
            </a:r>
            <a:endParaRPr lang="ru-RU" sz="2800" smtClean="0"/>
          </a:p>
        </p:txBody>
      </p:sp>
      <p:sp>
        <p:nvSpPr>
          <p:cNvPr id="2273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0088" y="698500"/>
            <a:ext cx="7010400" cy="1270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smtClean="0"/>
              <a:t>1. Базовые предположения</a:t>
            </a:r>
            <a:br>
              <a:rPr lang="ru-RU" sz="1800" smtClean="0"/>
            </a:br>
            <a:r>
              <a:rPr lang="ru-RU" sz="1800" smtClean="0"/>
              <a:t>2. План прибылей и убытков</a:t>
            </a:r>
            <a:br>
              <a:rPr lang="ru-RU" sz="1800" smtClean="0"/>
            </a:br>
            <a:r>
              <a:rPr lang="ru-RU" sz="1800" smtClean="0"/>
              <a:t>3. План денежных потоков</a:t>
            </a:r>
            <a:br>
              <a:rPr lang="ru-RU" sz="1800" smtClean="0"/>
            </a:br>
            <a:r>
              <a:rPr lang="ru-RU" sz="1800" smtClean="0"/>
              <a:t>4. Прогнозный баланс</a:t>
            </a:r>
            <a:br>
              <a:rPr lang="ru-RU" sz="1800" smtClean="0"/>
            </a:br>
            <a:r>
              <a:rPr lang="ru-RU" sz="1800" smtClean="0"/>
              <a:t>5. Инвестиционный план и финансирование проекта</a:t>
            </a:r>
          </a:p>
        </p:txBody>
      </p:sp>
      <p:sp>
        <p:nvSpPr>
          <p:cNvPr id="227331" name="Text Box 4"/>
          <p:cNvSpPr txBox="1">
            <a:spLocks noChangeArrowheads="1"/>
          </p:cNvSpPr>
          <p:nvPr/>
        </p:nvSpPr>
        <p:spPr bwMode="auto">
          <a:xfrm>
            <a:off x="266700" y="2070100"/>
            <a:ext cx="8547100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0" i="1"/>
              <a:t>Финансовый раздел бизнес-плана включает в себя разработку трех основных финансовых документов, создающих основу для финансового анализа, планирования, мониторинга и контроля.</a:t>
            </a:r>
          </a:p>
          <a:p>
            <a:r>
              <a:rPr lang="ru-RU" sz="2000"/>
              <a:t>1.  План прибылей и убытков</a:t>
            </a:r>
            <a:r>
              <a:rPr lang="ru-RU" sz="1400" b="0"/>
              <a:t> (</a:t>
            </a:r>
            <a:r>
              <a:rPr lang="en-US" sz="1400" b="0"/>
              <a:t>Income Statement</a:t>
            </a:r>
            <a:r>
              <a:rPr lang="ru-RU" sz="1400" b="0"/>
              <a:t>). Показывает доходы, расходы и финансовые результаты деятельности предприя­тия за определенный период.</a:t>
            </a:r>
          </a:p>
          <a:p>
            <a:r>
              <a:rPr lang="ru-RU" sz="2000"/>
              <a:t>2.  План денежных потоков</a:t>
            </a:r>
            <a:r>
              <a:rPr lang="ru-RU" sz="1400" b="0"/>
              <a:t> (</a:t>
            </a:r>
            <a:r>
              <a:rPr lang="en-US" sz="1400" b="0"/>
              <a:t>Cash Flow</a:t>
            </a:r>
            <a:r>
              <a:rPr lang="ru-RU" sz="1400" b="0"/>
              <a:t>). Показывает потоки денежных средств предприятия от операционной, инвестиционной и финансовой деятельности предприятия за период.</a:t>
            </a:r>
          </a:p>
          <a:p>
            <a:r>
              <a:rPr lang="ru-RU" sz="2000"/>
              <a:t>3.  Баланс</a:t>
            </a:r>
            <a:r>
              <a:rPr lang="ru-RU" sz="1400" b="0"/>
              <a:t> (</a:t>
            </a:r>
            <a:r>
              <a:rPr lang="en-US" sz="1400" b="0"/>
              <a:t>Balance Sheet</a:t>
            </a:r>
            <a:r>
              <a:rPr lang="ru-RU" sz="1400" b="0"/>
              <a:t>). Характеризует финансовое положение предприятия (активы, обязательства и собственный капитал) на определенную дату. Составляется укрупненно в виде прогнозного баланса на первый год.</a:t>
            </a:r>
          </a:p>
        </p:txBody>
      </p:sp>
      <p:sp>
        <p:nvSpPr>
          <p:cNvPr id="227332" name="Text Box 7"/>
          <p:cNvSpPr txBox="1">
            <a:spLocks noChangeArrowheads="1"/>
          </p:cNvSpPr>
          <p:nvPr/>
        </p:nvSpPr>
        <p:spPr bwMode="auto">
          <a:xfrm>
            <a:off x="457200" y="4902200"/>
            <a:ext cx="8331200" cy="9255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0" i="1"/>
              <a:t>Кроме того должны быть также представлены результаты:</a:t>
            </a:r>
          </a:p>
          <a:p>
            <a:r>
              <a:rPr lang="ru-RU" b="0" i="1"/>
              <a:t>1) диагностики финансового состояния предприятия </a:t>
            </a:r>
          </a:p>
          <a:p>
            <a:r>
              <a:rPr lang="ru-RU" b="0" i="1"/>
              <a:t>2) анализа и оценки показателей экономической эффективности проекта.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3" name="Rectangle 4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7086600" cy="393700"/>
          </a:xfrm>
        </p:spPr>
        <p:txBody>
          <a:bodyPr/>
          <a:lstStyle/>
          <a:p>
            <a:pPr algn="ctr" eaLnBrk="1" hangingPunct="1"/>
            <a:r>
              <a:rPr lang="ru-RU" sz="2800" b="1" smtClean="0"/>
              <a:t>ФИНАНСОВЫЙ ПЛАН</a:t>
            </a:r>
          </a:p>
        </p:txBody>
      </p:sp>
      <p:sp>
        <p:nvSpPr>
          <p:cNvPr id="228354" name="Text Box 5"/>
          <p:cNvSpPr txBox="1">
            <a:spLocks noChangeArrowheads="1"/>
          </p:cNvSpPr>
          <p:nvPr/>
        </p:nvSpPr>
        <p:spPr bwMode="auto">
          <a:xfrm>
            <a:off x="2552700" y="660400"/>
            <a:ext cx="549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План прибылей и убытков </a:t>
            </a:r>
          </a:p>
        </p:txBody>
      </p:sp>
      <p:sp>
        <p:nvSpPr>
          <p:cNvPr id="228355" name="Rectangle 6"/>
          <p:cNvSpPr>
            <a:spLocks noChangeArrowheads="1"/>
          </p:cNvSpPr>
          <p:nvPr/>
        </p:nvSpPr>
        <p:spPr bwMode="auto">
          <a:xfrm>
            <a:off x="2108200" y="1227138"/>
            <a:ext cx="4879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kumimoji="0" lang="ru-RU" b="0" i="1"/>
              <a:t>Общий формат плана прибылей и убытков</a:t>
            </a:r>
          </a:p>
        </p:txBody>
      </p:sp>
      <p:graphicFrame>
        <p:nvGraphicFramePr>
          <p:cNvPr id="115899" name="Group 187"/>
          <p:cNvGraphicFramePr>
            <a:graphicFrameLocks noGrp="1"/>
          </p:cNvGraphicFramePr>
          <p:nvPr>
            <p:ph idx="1"/>
          </p:nvPr>
        </p:nvGraphicFramePr>
        <p:xfrm>
          <a:off x="661988" y="1905000"/>
          <a:ext cx="6375400" cy="4114800"/>
        </p:xfrm>
        <a:graphic>
          <a:graphicData uri="http://schemas.openxmlformats.org/drawingml/2006/table">
            <a:tbl>
              <a:tblPr/>
              <a:tblGrid>
                <a:gridCol w="1522412"/>
                <a:gridCol w="4852988"/>
              </a:tblGrid>
              <a:tr h="3746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Операция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статьи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Выручка от продаж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Переменные затраты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Валовая прибыль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Постоянные затраты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Прибыль от продаж (операционная прибыль)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доходы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Прибыль до налогообложения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прибыль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Чистая прибыль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Rectangle 4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7086600" cy="368300"/>
          </a:xfrm>
        </p:spPr>
        <p:txBody>
          <a:bodyPr/>
          <a:lstStyle/>
          <a:p>
            <a:pPr algn="ctr" eaLnBrk="1" hangingPunct="1"/>
            <a:r>
              <a:rPr lang="ru-RU" sz="2800" b="1" smtClean="0"/>
              <a:t>ФИНАНСОВЫЙ ПЛАН</a:t>
            </a:r>
          </a:p>
        </p:txBody>
      </p:sp>
      <p:sp>
        <p:nvSpPr>
          <p:cNvPr id="229378" name="Rectangle 6"/>
          <p:cNvSpPr>
            <a:spLocks noChangeArrowheads="1"/>
          </p:cNvSpPr>
          <p:nvPr/>
        </p:nvSpPr>
        <p:spPr bwMode="auto">
          <a:xfrm>
            <a:off x="1803400" y="298450"/>
            <a:ext cx="3757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kumimoji="0" lang="ru-RU" sz="2000" b="0" i="1"/>
              <a:t>План прибылей и убытков</a:t>
            </a:r>
            <a:r>
              <a:rPr kumimoji="0" lang="ru-RU" sz="2000"/>
              <a:t> </a:t>
            </a:r>
          </a:p>
        </p:txBody>
      </p:sp>
      <p:graphicFrame>
        <p:nvGraphicFramePr>
          <p:cNvPr id="119558" name="Group 1798"/>
          <p:cNvGraphicFramePr>
            <a:graphicFrameLocks noGrp="1"/>
          </p:cNvGraphicFramePr>
          <p:nvPr>
            <p:ph idx="1"/>
          </p:nvPr>
        </p:nvGraphicFramePr>
        <p:xfrm>
          <a:off x="458788" y="676275"/>
          <a:ext cx="8240712" cy="5861050"/>
        </p:xfrm>
        <a:graphic>
          <a:graphicData uri="http://schemas.openxmlformats.org/drawingml/2006/table">
            <a:tbl>
              <a:tblPr/>
              <a:tblGrid>
                <a:gridCol w="425450"/>
                <a:gridCol w="3246437"/>
                <a:gridCol w="355600"/>
                <a:gridCol w="355600"/>
                <a:gridCol w="355600"/>
                <a:gridCol w="357188"/>
                <a:gridCol w="355600"/>
                <a:gridCol w="355600"/>
                <a:gridCol w="355600"/>
                <a:gridCol w="355600"/>
                <a:gridCol w="357187"/>
                <a:gridCol w="417513"/>
                <a:gridCol w="493712"/>
                <a:gridCol w="454025"/>
              </a:tblGrid>
              <a:tr h="368300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200_ г. по месяцам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Выручка от продаж (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 НДС и акцизов)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Прямые материальные затраты (без НДС)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Заработная плата производственного персонала (вкл. ЕСН)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Валовая прибыль (п. 1-п. 2-п. 3)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Постоянные   (общехозяйственные и прочие) расходы (без НДС)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Постоянные расходы на заработную плату АУП (вкл. ЕСН)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Амортизационные отчисления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Операционная прибыль/убыток 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(п. 4-п. 5-п. 6-п. 7)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Проценты по кредитам, включаемые в себестоимость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Прибыль до налогообложения 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(п. 8-п. 9-п. 10)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прибыль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Чистая прибыль (п. 11 - п. 12)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1" name="Rectangle 4"/>
          <p:cNvSpPr>
            <a:spLocks noGrp="1" noChangeArrowheads="1"/>
          </p:cNvSpPr>
          <p:nvPr>
            <p:ph type="title"/>
          </p:nvPr>
        </p:nvSpPr>
        <p:spPr>
          <a:xfrm>
            <a:off x="1790700" y="0"/>
            <a:ext cx="7086600" cy="596900"/>
          </a:xfrm>
        </p:spPr>
        <p:txBody>
          <a:bodyPr/>
          <a:lstStyle/>
          <a:p>
            <a:pPr algn="ctr" eaLnBrk="1" hangingPunct="1"/>
            <a:r>
              <a:rPr lang="ru-RU" sz="2800" b="1" smtClean="0"/>
              <a:t>ФИНАНСОВЫЙ ПЛАН</a:t>
            </a:r>
          </a:p>
        </p:txBody>
      </p:sp>
      <p:graphicFrame>
        <p:nvGraphicFramePr>
          <p:cNvPr id="121090" name="Group 258"/>
          <p:cNvGraphicFramePr>
            <a:graphicFrameLocks noGrp="1"/>
          </p:cNvGraphicFramePr>
          <p:nvPr>
            <p:ph sz="half" idx="1"/>
          </p:nvPr>
        </p:nvGraphicFramePr>
        <p:xfrm>
          <a:off x="242888" y="1422400"/>
          <a:ext cx="3924300" cy="3924300"/>
        </p:xfrm>
        <a:graphic>
          <a:graphicData uri="http://schemas.openxmlformats.org/drawingml/2006/table">
            <a:tbl>
              <a:tblPr/>
              <a:tblGrid>
                <a:gridCol w="3924300"/>
              </a:tblGrid>
              <a:tr h="4191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Остаток денежных средств на начало периода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Поступления (приток денежных средств):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А. От операционной деятельности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 От инвестиционной деятельности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 От финансовой деятельности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поступлений: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Выплаты (отток денежных средств):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А. От операционной деятельности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В. От инвестиционной деятельности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 От финансовой деятельности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выплат: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Остаток денежных средств на конец периода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0430" name="Rectangle 5"/>
          <p:cNvSpPr>
            <a:spLocks noChangeArrowheads="1"/>
          </p:cNvSpPr>
          <p:nvPr/>
        </p:nvSpPr>
        <p:spPr bwMode="auto">
          <a:xfrm>
            <a:off x="492125" y="909638"/>
            <a:ext cx="3887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ru-RU" b="0" i="1"/>
              <a:t>План денежных потоков (формат 1)</a:t>
            </a:r>
            <a:r>
              <a:rPr kumimoji="0" lang="ru-RU" i="1"/>
              <a:t> </a:t>
            </a:r>
          </a:p>
        </p:txBody>
      </p:sp>
      <p:sp>
        <p:nvSpPr>
          <p:cNvPr id="230431" name="Rectangle 6"/>
          <p:cNvSpPr>
            <a:spLocks noChangeArrowheads="1"/>
          </p:cNvSpPr>
          <p:nvPr/>
        </p:nvSpPr>
        <p:spPr bwMode="auto">
          <a:xfrm>
            <a:off x="2970213" y="541338"/>
            <a:ext cx="2790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ru-RU"/>
              <a:t>План денежных потоков </a:t>
            </a:r>
          </a:p>
        </p:txBody>
      </p:sp>
      <p:sp>
        <p:nvSpPr>
          <p:cNvPr id="230432" name="Rectangle 98"/>
          <p:cNvSpPr>
            <a:spLocks noChangeArrowheads="1"/>
          </p:cNvSpPr>
          <p:nvPr/>
        </p:nvSpPr>
        <p:spPr bwMode="auto">
          <a:xfrm>
            <a:off x="4733925" y="884238"/>
            <a:ext cx="3887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ru-RU" b="0" i="1"/>
              <a:t>План денежных потоков (формат 2)</a:t>
            </a:r>
            <a:r>
              <a:rPr kumimoji="0" lang="ru-RU" i="1"/>
              <a:t> </a:t>
            </a:r>
          </a:p>
        </p:txBody>
      </p:sp>
      <p:graphicFrame>
        <p:nvGraphicFramePr>
          <p:cNvPr id="121044" name="Group 212"/>
          <p:cNvGraphicFramePr>
            <a:graphicFrameLocks noGrp="1"/>
          </p:cNvGraphicFramePr>
          <p:nvPr>
            <p:ph sz="half" idx="2"/>
          </p:nvPr>
        </p:nvGraphicFramePr>
        <p:xfrm>
          <a:off x="4522788" y="1306513"/>
          <a:ext cx="4343400" cy="5211762"/>
        </p:xfrm>
        <a:graphic>
          <a:graphicData uri="http://schemas.openxmlformats.org/drawingml/2006/table">
            <a:tbl>
              <a:tblPr/>
              <a:tblGrid>
                <a:gridCol w="4343400"/>
              </a:tblGrid>
              <a:tr h="1524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Операционный денежный поток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Поступления: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Выплаты: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 денежный поток от операционной деятельности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Инвестиционный денежный поток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Поступления: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Выплаты: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 денежный поток от инвестиционной деятельности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Финансовый денежный поток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Поступления: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Выплаты: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 денежный поток от финансовой деятельности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Чистое изменение денежных средств (совокупный денежный поток)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Остаток денежных средств на начало периода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Остаток денежных средств на конец периода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Rectangle 4"/>
          <p:cNvSpPr>
            <a:spLocks noGrp="1" noChangeArrowheads="1"/>
          </p:cNvSpPr>
          <p:nvPr>
            <p:ph type="title"/>
          </p:nvPr>
        </p:nvSpPr>
        <p:spPr>
          <a:xfrm>
            <a:off x="1905000" y="0"/>
            <a:ext cx="7086600" cy="368300"/>
          </a:xfrm>
        </p:spPr>
        <p:txBody>
          <a:bodyPr/>
          <a:lstStyle/>
          <a:p>
            <a:pPr algn="ctr" eaLnBrk="1" hangingPunct="1"/>
            <a:r>
              <a:rPr lang="ru-RU" sz="2800" b="1" smtClean="0"/>
              <a:t>ФИНАНСОВЫЙ ПЛАН</a:t>
            </a:r>
          </a:p>
        </p:txBody>
      </p:sp>
      <p:sp>
        <p:nvSpPr>
          <p:cNvPr id="231426" name="Rectangle 5"/>
          <p:cNvSpPr>
            <a:spLocks noChangeArrowheads="1"/>
          </p:cNvSpPr>
          <p:nvPr/>
        </p:nvSpPr>
        <p:spPr bwMode="auto">
          <a:xfrm>
            <a:off x="3084513" y="363538"/>
            <a:ext cx="2790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ru-RU"/>
              <a:t>План денежных потоков </a:t>
            </a:r>
          </a:p>
        </p:txBody>
      </p:sp>
      <p:graphicFrame>
        <p:nvGraphicFramePr>
          <p:cNvPr id="124202" name="Group 298"/>
          <p:cNvGraphicFramePr>
            <a:graphicFrameLocks noGrp="1"/>
          </p:cNvGraphicFramePr>
          <p:nvPr>
            <p:ph idx="1"/>
          </p:nvPr>
        </p:nvGraphicFramePr>
        <p:xfrm>
          <a:off x="585788" y="863600"/>
          <a:ext cx="7772400" cy="5699125"/>
        </p:xfrm>
        <a:graphic>
          <a:graphicData uri="http://schemas.openxmlformats.org/drawingml/2006/table">
            <a:tbl>
              <a:tblPr/>
              <a:tblGrid>
                <a:gridCol w="1214437"/>
                <a:gridCol w="6557963"/>
              </a:tblGrid>
              <a:tr h="2921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Операция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статьи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Выручка от продаж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Переменные издержки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Постоянные издержки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и прочие выплаты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Денежный поток от операционной деятельности (операционный денежный поток)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Поступления от продажи активов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Платежи за приобретенные активы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Денежный поток от инвестиционной деятельности (инвестиционный денежный поток)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Акционерный капитал (поступление денежных средств от выпуска акций)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Заемный капитал (поступления по долгосрочным и краткосрочным займам)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Выплаты в погашение займов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Выплаты % по займам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Выплаты дивидендов собственникам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Денежный поток от финансовой деятельности (финансовый денежный поток)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Чистое изменение денежных средств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Остаток денежных средств на начало периода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Остаток денежных средств на конец периода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Rectangle 4"/>
          <p:cNvSpPr>
            <a:spLocks noChangeArrowheads="1"/>
          </p:cNvSpPr>
          <p:nvPr/>
        </p:nvSpPr>
        <p:spPr bwMode="auto">
          <a:xfrm>
            <a:off x="827088" y="57150"/>
            <a:ext cx="7065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kumimoji="0" lang="ru-RU"/>
              <a:t>План движения денежных средств по проекту, € тыс. без НДС</a:t>
            </a:r>
          </a:p>
          <a:p>
            <a:pPr algn="ctr"/>
            <a:r>
              <a:rPr kumimoji="0" lang="ru-RU" b="0" i="1"/>
              <a:t>пример</a:t>
            </a:r>
          </a:p>
        </p:txBody>
      </p:sp>
      <p:graphicFrame>
        <p:nvGraphicFramePr>
          <p:cNvPr id="126658" name="Group 706"/>
          <p:cNvGraphicFramePr>
            <a:graphicFrameLocks noGrp="1"/>
          </p:cNvGraphicFramePr>
          <p:nvPr>
            <p:ph/>
          </p:nvPr>
        </p:nvGraphicFramePr>
        <p:xfrm>
          <a:off x="433388" y="774700"/>
          <a:ext cx="8532812" cy="5629275"/>
        </p:xfrm>
        <a:graphic>
          <a:graphicData uri="http://schemas.openxmlformats.org/drawingml/2006/table">
            <a:tbl>
              <a:tblPr/>
              <a:tblGrid>
                <a:gridCol w="1530350"/>
                <a:gridCol w="1452562"/>
                <a:gridCol w="698500"/>
                <a:gridCol w="746125"/>
                <a:gridCol w="723900"/>
                <a:gridCol w="712788"/>
                <a:gridCol w="990600"/>
                <a:gridCol w="992187"/>
                <a:gridCol w="685800"/>
              </a:tblGrid>
              <a:tr h="3714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за период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Период планирования, год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Приток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Выручка от реализации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99 794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14 222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21 393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21393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21393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21393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Поступление кредита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26 000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17 500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приток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125 794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17 500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14 222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21 393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21393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21 393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21 393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Отток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Экспертиза существующих основных средств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Технические условия, функции заказчика, согласования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Text Box 4"/>
          <p:cNvSpPr txBox="1">
            <a:spLocks noChangeArrowheads="1"/>
          </p:cNvSpPr>
          <p:nvPr/>
        </p:nvSpPr>
        <p:spPr bwMode="auto">
          <a:xfrm>
            <a:off x="2705100" y="0"/>
            <a:ext cx="370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0" i="1"/>
              <a:t>продолжение</a:t>
            </a:r>
          </a:p>
        </p:txBody>
      </p:sp>
      <p:graphicFrame>
        <p:nvGraphicFramePr>
          <p:cNvPr id="129955" name="Group 1955"/>
          <p:cNvGraphicFramePr>
            <a:graphicFrameLocks noGrp="1"/>
          </p:cNvGraphicFramePr>
          <p:nvPr>
            <p:ph/>
          </p:nvPr>
        </p:nvGraphicFramePr>
        <p:xfrm>
          <a:off x="217488" y="419100"/>
          <a:ext cx="8601075" cy="6016625"/>
        </p:xfrm>
        <a:graphic>
          <a:graphicData uri="http://schemas.openxmlformats.org/drawingml/2006/table">
            <a:tbl>
              <a:tblPr/>
              <a:tblGrid>
                <a:gridCol w="1816100"/>
                <a:gridCol w="1535112"/>
                <a:gridCol w="673100"/>
                <a:gridCol w="762000"/>
                <a:gridCol w="817563"/>
                <a:gridCol w="762000"/>
                <a:gridCol w="762000"/>
                <a:gridCol w="763587"/>
                <a:gridCol w="709613"/>
              </a:tblGrid>
              <a:tr h="228600">
                <a:tc rowSpan="2"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период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Период планирования, год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8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Проектные работы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Строительно-монтажные расходы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5317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3456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Оборудование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13460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12 114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Упаковка и доставка оборудования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Непредвиденные расходы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Услуги по выбору поставщика оборудования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Таможенная пошлина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Общехозяйственные расходы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11975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2567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2567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2567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2567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Общепроизводственные расходы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14 969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2133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Производственные расходы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16 369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2497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3468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3468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3468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3468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Text Box 4"/>
          <p:cNvSpPr txBox="1">
            <a:spLocks noChangeArrowheads="1"/>
          </p:cNvSpPr>
          <p:nvPr/>
        </p:nvSpPr>
        <p:spPr bwMode="auto">
          <a:xfrm>
            <a:off x="2705100" y="0"/>
            <a:ext cx="370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0" i="1"/>
              <a:t>продолжение</a:t>
            </a:r>
          </a:p>
        </p:txBody>
      </p:sp>
      <p:graphicFrame>
        <p:nvGraphicFramePr>
          <p:cNvPr id="131742" name="Group 670"/>
          <p:cNvGraphicFramePr>
            <a:graphicFrameLocks noGrp="1"/>
          </p:cNvGraphicFramePr>
          <p:nvPr>
            <p:ph/>
          </p:nvPr>
        </p:nvGraphicFramePr>
        <p:xfrm>
          <a:off x="268288" y="381000"/>
          <a:ext cx="8697912" cy="6288088"/>
        </p:xfrm>
        <a:graphic>
          <a:graphicData uri="http://schemas.openxmlformats.org/drawingml/2006/table">
            <a:tbl>
              <a:tblPr/>
              <a:tblGrid>
                <a:gridCol w="2462212"/>
                <a:gridCol w="925513"/>
                <a:gridCol w="682625"/>
                <a:gridCol w="769937"/>
                <a:gridCol w="827088"/>
                <a:gridCol w="769937"/>
                <a:gridCol w="769938"/>
                <a:gridCol w="773112"/>
                <a:gridCol w="717550"/>
              </a:tblGrid>
              <a:tr h="412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Фонд заработной платы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3990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прибыль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4077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ФЗП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Возврат основной суммы кредита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26 000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7933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8433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5933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Проценты по кредиту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10 887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2860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2860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2453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1580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отток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112 884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17 363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8550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14194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20 883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21580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18 389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11925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Чистый приток денежных средств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-50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-188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9468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Остаток денежных средств на конец периода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3442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12 910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Приведенный поток доходов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73 564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15 351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6540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9600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12 666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11 111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9746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8549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Приведенный поток затрат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68106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15 231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6579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9581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12364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11208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8378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4766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Коэффициент дисконтирования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0,8772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0,76947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0,67497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0,59208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0,51937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0,45559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0,39964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Ставка дисконтирования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Чистый приведенный поток денежных средств (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NPV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5458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1" name="Rectangle 4"/>
          <p:cNvSpPr>
            <a:spLocks noGrp="1" noChangeArrowheads="1"/>
          </p:cNvSpPr>
          <p:nvPr>
            <p:ph type="title"/>
          </p:nvPr>
        </p:nvSpPr>
        <p:spPr>
          <a:xfrm>
            <a:off x="1778000" y="0"/>
            <a:ext cx="7086600" cy="292100"/>
          </a:xfrm>
        </p:spPr>
        <p:txBody>
          <a:bodyPr/>
          <a:lstStyle/>
          <a:p>
            <a:pPr algn="ctr" eaLnBrk="1" hangingPunct="1"/>
            <a:r>
              <a:rPr lang="ru-RU" sz="2800" b="1" smtClean="0"/>
              <a:t>ФИНАНСОВЫЙ ПЛАН</a:t>
            </a:r>
          </a:p>
        </p:txBody>
      </p:sp>
      <p:sp>
        <p:nvSpPr>
          <p:cNvPr id="235522" name="Rectangle 5"/>
          <p:cNvSpPr>
            <a:spLocks noChangeArrowheads="1"/>
          </p:cNvSpPr>
          <p:nvPr/>
        </p:nvSpPr>
        <p:spPr bwMode="auto">
          <a:xfrm>
            <a:off x="2533650" y="376238"/>
            <a:ext cx="3621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kumimoji="0" lang="ru-RU" i="1"/>
              <a:t>Прогнозный баланс </a:t>
            </a:r>
          </a:p>
        </p:txBody>
      </p:sp>
      <p:graphicFrame>
        <p:nvGraphicFramePr>
          <p:cNvPr id="133219" name="Group 99"/>
          <p:cNvGraphicFramePr>
            <a:graphicFrameLocks noGrp="1"/>
          </p:cNvGraphicFramePr>
          <p:nvPr>
            <p:ph idx="1"/>
          </p:nvPr>
        </p:nvGraphicFramePr>
        <p:xfrm>
          <a:off x="179388" y="825500"/>
          <a:ext cx="8905875" cy="5802313"/>
        </p:xfrm>
        <a:graphic>
          <a:graphicData uri="http://schemas.openxmlformats.org/drawingml/2006/table">
            <a:tbl>
              <a:tblPr/>
              <a:tblGrid>
                <a:gridCol w="2851150"/>
                <a:gridCol w="1130300"/>
                <a:gridCol w="3584575"/>
                <a:gridCol w="1339850"/>
              </a:tblGrid>
              <a:tr h="323850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АКТИВ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ПАССИВ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1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Статьи актива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Статьи пассива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I.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Внеоборотные активы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III.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Капитал и резервы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Уставный капитал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70 000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Здания и оборудование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Нераспределенная прибыль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37 054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Накопленная амортизация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(60 000)'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по разделу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107 954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по разделу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90 000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V.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Краткосрочные обязательства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Оборотные активы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Кредиторская задолженность 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 материалов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Счета начислений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 готовой продукции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3280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по разделу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Дебиторская  задолженность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Денежные средства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по разделу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23 254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АКТИВЫ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113 254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ПАССИВЫ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113 254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Rectangle 4"/>
          <p:cNvSpPr>
            <a:spLocks noChangeArrowheads="1"/>
          </p:cNvSpPr>
          <p:nvPr/>
        </p:nvSpPr>
        <p:spPr bwMode="auto">
          <a:xfrm>
            <a:off x="2266950" y="0"/>
            <a:ext cx="488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kumimoji="0" lang="ru-RU"/>
              <a:t>Порядок расчета статей прогнозного баланса</a:t>
            </a:r>
          </a:p>
        </p:txBody>
      </p:sp>
      <p:graphicFrame>
        <p:nvGraphicFramePr>
          <p:cNvPr id="135238" name="Group 70"/>
          <p:cNvGraphicFramePr>
            <a:graphicFrameLocks noGrp="1"/>
          </p:cNvGraphicFramePr>
          <p:nvPr>
            <p:ph/>
          </p:nvPr>
        </p:nvGraphicFramePr>
        <p:xfrm>
          <a:off x="0" y="450850"/>
          <a:ext cx="9144000" cy="6303963"/>
        </p:xfrm>
        <a:graphic>
          <a:graphicData uri="http://schemas.openxmlformats.org/drawingml/2006/table">
            <a:tbl>
              <a:tblPr/>
              <a:tblGrid>
                <a:gridCol w="2295525"/>
                <a:gridCol w="5765800"/>
                <a:gridCol w="1082675"/>
              </a:tblGrid>
              <a:tr h="217488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АКТИВЫ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153 293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Статьи актива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Порядок расчета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Земля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уровне баланса предшествующего года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50 000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Здания и оборудование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Баланс  предшествующего  года + покупка 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оборудования (бюджет денежных средств)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124 300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Накопленная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амортизация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Баланс предшествующего года + начисленная в плановом  периоде  амортизация  (бюджет 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общепроизводственных расходов)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73 000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 материалов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(Бюджет запасов)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Запасы готовой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продукции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(Бюджет запасов)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Дебиторская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задолженность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Расчет на основе бюджета продаж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23 040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Денежные средства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(Отчет о движении денежных средств)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24 353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ПАССИВЫ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153 293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Уставный капитал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70 000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Нераспределенная прибыль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Баланс предшествующего года + чистая  прибыль в плановом периоде (бюджет  прибылей и убытков)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72 074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Кредиторская      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задолженность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поставщикам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(Бюджет прямых материальных затрат)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2464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Счета начислений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Расчет, налог на прибыль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8755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0575" y="0"/>
            <a:ext cx="6872288" cy="14859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/>
              <a:t>Планирование должно </a:t>
            </a:r>
            <a:r>
              <a:rPr lang="ru-RU" sz="2000" i="1" smtClean="0"/>
              <a:t>соответствовать определенным требованиям</a:t>
            </a:r>
            <a:r>
              <a:rPr lang="ru-RU" sz="2000" smtClean="0"/>
              <a:t>, которые сформулированы </a:t>
            </a:r>
            <a:r>
              <a:rPr lang="ru-RU" sz="2000" i="1" smtClean="0"/>
              <a:t>в виде принципов</a:t>
            </a:r>
            <a:r>
              <a:rPr lang="ru-RU" sz="2000" smtClean="0"/>
              <a:t>, определяют характер планирования и одновременно являются его признаками </a:t>
            </a:r>
          </a:p>
        </p:txBody>
      </p:sp>
      <p:sp>
        <p:nvSpPr>
          <p:cNvPr id="154633" name="Text Box 4"/>
          <p:cNvSpPr txBox="1">
            <a:spLocks noChangeArrowheads="1"/>
          </p:cNvSpPr>
          <p:nvPr/>
        </p:nvSpPr>
        <p:spPr bwMode="auto">
          <a:xfrm>
            <a:off x="0" y="1489075"/>
            <a:ext cx="4022725" cy="24399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/>
              <a:t>Общие принципы</a:t>
            </a:r>
            <a:r>
              <a:rPr lang="ru-RU"/>
              <a:t> планирования </a:t>
            </a:r>
          </a:p>
          <a:p>
            <a:pPr>
              <a:spcBef>
                <a:spcPct val="50000"/>
              </a:spcBef>
            </a:pPr>
            <a:r>
              <a:rPr lang="ru-RU"/>
              <a:t>целенаправленность </a:t>
            </a:r>
          </a:p>
          <a:p>
            <a:pPr>
              <a:spcBef>
                <a:spcPct val="50000"/>
              </a:spcBef>
            </a:pPr>
            <a:r>
              <a:rPr lang="ru-RU"/>
              <a:t>целостность и полнота </a:t>
            </a:r>
          </a:p>
          <a:p>
            <a:pPr>
              <a:spcBef>
                <a:spcPct val="50000"/>
              </a:spcBef>
            </a:pPr>
            <a:r>
              <a:rPr lang="ru-RU"/>
              <a:t>гибкость</a:t>
            </a:r>
          </a:p>
          <a:p>
            <a:pPr>
              <a:spcBef>
                <a:spcPct val="50000"/>
              </a:spcBef>
            </a:pPr>
            <a:r>
              <a:rPr lang="ru-RU"/>
              <a:t>актуальность </a:t>
            </a:r>
          </a:p>
          <a:p>
            <a:pPr>
              <a:spcBef>
                <a:spcPct val="50000"/>
              </a:spcBef>
            </a:pPr>
            <a:r>
              <a:rPr lang="ru-RU"/>
              <a:t>эффективность </a:t>
            </a:r>
          </a:p>
        </p:txBody>
      </p:sp>
      <p:sp>
        <p:nvSpPr>
          <p:cNvPr id="154634" name="Text Box 5"/>
          <p:cNvSpPr txBox="1">
            <a:spLocks noChangeArrowheads="1"/>
          </p:cNvSpPr>
          <p:nvPr/>
        </p:nvSpPr>
        <p:spPr bwMode="auto">
          <a:xfrm>
            <a:off x="4297363" y="1450975"/>
            <a:ext cx="4689475" cy="32654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Специфические принципы планирования</a:t>
            </a:r>
          </a:p>
          <a:p>
            <a:pPr>
              <a:spcBef>
                <a:spcPct val="50000"/>
              </a:spcBef>
            </a:pPr>
            <a:r>
              <a:rPr lang="ru-RU"/>
              <a:t> уровень стандартизации </a:t>
            </a:r>
          </a:p>
          <a:p>
            <a:pPr>
              <a:spcBef>
                <a:spcPct val="50000"/>
              </a:spcBef>
            </a:pPr>
            <a:r>
              <a:rPr lang="ru-RU"/>
              <a:t>уровень точности </a:t>
            </a:r>
          </a:p>
          <a:p>
            <a:pPr>
              <a:spcBef>
                <a:spcPct val="50000"/>
              </a:spcBef>
            </a:pPr>
            <a:r>
              <a:rPr lang="ru-RU"/>
              <a:t>согласованности планов </a:t>
            </a:r>
          </a:p>
          <a:p>
            <a:pPr>
              <a:spcBef>
                <a:spcPct val="50000"/>
              </a:spcBef>
            </a:pPr>
            <a:r>
              <a:rPr lang="ru-RU"/>
              <a:t>уровень документального обеспечения</a:t>
            </a:r>
          </a:p>
          <a:p>
            <a:pPr>
              <a:spcBef>
                <a:spcPct val="50000"/>
              </a:spcBef>
            </a:pPr>
            <a:r>
              <a:rPr lang="ru-RU"/>
              <a:t> принцип непрерывности </a:t>
            </a:r>
          </a:p>
          <a:p>
            <a:pPr>
              <a:spcBef>
                <a:spcPct val="50000"/>
              </a:spcBef>
            </a:pPr>
            <a:r>
              <a:rPr lang="ru-RU"/>
              <a:t>принцип участия и </a:t>
            </a:r>
          </a:p>
          <a:p>
            <a:pPr>
              <a:spcBef>
                <a:spcPct val="50000"/>
              </a:spcBef>
            </a:pPr>
            <a:r>
              <a:rPr lang="ru-RU"/>
              <a:t>другие особенности систем планирования </a:t>
            </a:r>
          </a:p>
        </p:txBody>
      </p:sp>
      <p:grpSp>
        <p:nvGrpSpPr>
          <p:cNvPr id="154635" name="Group 6"/>
          <p:cNvGrpSpPr>
            <a:grpSpLocks/>
          </p:cNvGrpSpPr>
          <p:nvPr/>
        </p:nvGrpSpPr>
        <p:grpSpPr bwMode="auto">
          <a:xfrm>
            <a:off x="257175" y="4389438"/>
            <a:ext cx="3794125" cy="2092325"/>
            <a:chOff x="295" y="799"/>
            <a:chExt cx="5080" cy="2856"/>
          </a:xfrm>
        </p:grpSpPr>
        <p:graphicFrame>
          <p:nvGraphicFramePr>
            <p:cNvPr id="154631" name="Object 7"/>
            <p:cNvGraphicFramePr>
              <a:graphicFrameLocks noChangeAspect="1"/>
            </p:cNvGraphicFramePr>
            <p:nvPr/>
          </p:nvGraphicFramePr>
          <p:xfrm>
            <a:off x="295" y="799"/>
            <a:ext cx="5080" cy="2760"/>
          </p:xfrm>
          <a:graphic>
            <a:graphicData uri="http://schemas.openxmlformats.org/presentationml/2006/ole">
              <p:oleObj spid="_x0000_s154631" name="Bitmap Image" r:id="rId3" imgW="8790476" imgH="5982535" progId="PBrush">
                <p:embed/>
              </p:oleObj>
            </a:graphicData>
          </a:graphic>
        </p:graphicFrame>
        <p:pic>
          <p:nvPicPr>
            <p:cNvPr id="154636" name="Picture 8"/>
            <p:cNvPicPr>
              <a:picLocks noChangeAspect="1" noChangeArrowheads="1"/>
            </p:cNvPicPr>
            <p:nvPr/>
          </p:nvPicPr>
          <p:blipFill>
            <a:blip r:embed="rId4"/>
            <a:srcRect b="4102"/>
            <a:stretch>
              <a:fillRect/>
            </a:stretch>
          </p:blipFill>
          <p:spPr bwMode="auto">
            <a:xfrm>
              <a:off x="1837" y="2024"/>
              <a:ext cx="2175" cy="1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4637" name="Line 9"/>
            <p:cNvSpPr>
              <a:spLocks noChangeShapeType="1"/>
            </p:cNvSpPr>
            <p:nvPr/>
          </p:nvSpPr>
          <p:spPr bwMode="auto">
            <a:xfrm flipH="1">
              <a:off x="3651" y="1752"/>
              <a:ext cx="907" cy="127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638" name="Line 10"/>
            <p:cNvSpPr>
              <a:spLocks noChangeShapeType="1"/>
            </p:cNvSpPr>
            <p:nvPr/>
          </p:nvSpPr>
          <p:spPr bwMode="auto">
            <a:xfrm flipH="1">
              <a:off x="3334" y="2432"/>
              <a:ext cx="180" cy="408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639" name="Line 11"/>
            <p:cNvSpPr>
              <a:spLocks noChangeShapeType="1"/>
            </p:cNvSpPr>
            <p:nvPr/>
          </p:nvSpPr>
          <p:spPr bwMode="auto">
            <a:xfrm flipH="1">
              <a:off x="2880" y="2115"/>
              <a:ext cx="0" cy="499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640" name="Line 12"/>
            <p:cNvSpPr>
              <a:spLocks noChangeShapeType="1"/>
            </p:cNvSpPr>
            <p:nvPr/>
          </p:nvSpPr>
          <p:spPr bwMode="auto">
            <a:xfrm>
              <a:off x="1065" y="1616"/>
              <a:ext cx="1180" cy="127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641" name="Line 13"/>
            <p:cNvSpPr>
              <a:spLocks noChangeShapeType="1"/>
            </p:cNvSpPr>
            <p:nvPr/>
          </p:nvSpPr>
          <p:spPr bwMode="auto">
            <a:xfrm>
              <a:off x="2153" y="2387"/>
              <a:ext cx="319" cy="408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642" name="Line 14"/>
            <p:cNvSpPr>
              <a:spLocks noChangeShapeType="1"/>
            </p:cNvSpPr>
            <p:nvPr/>
          </p:nvSpPr>
          <p:spPr bwMode="auto">
            <a:xfrm flipH="1">
              <a:off x="3878" y="3294"/>
              <a:ext cx="316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643" name="Line 15"/>
            <p:cNvSpPr>
              <a:spLocks noChangeShapeType="1"/>
            </p:cNvSpPr>
            <p:nvPr/>
          </p:nvSpPr>
          <p:spPr bwMode="auto">
            <a:xfrm>
              <a:off x="1563" y="3294"/>
              <a:ext cx="410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54175" y="0"/>
            <a:ext cx="6450013" cy="3397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sz="2000" b="1" smtClean="0"/>
              <a:t>Инвестиционный план и финансирование проекта</a:t>
            </a:r>
            <a:r>
              <a:rPr lang="ru-RU" sz="2000" smtClean="0"/>
              <a:t> </a:t>
            </a:r>
          </a:p>
        </p:txBody>
      </p:sp>
      <p:sp>
        <p:nvSpPr>
          <p:cNvPr id="237570" name="Rectangle 4"/>
          <p:cNvSpPr>
            <a:spLocks noChangeArrowheads="1"/>
          </p:cNvSpPr>
          <p:nvPr/>
        </p:nvSpPr>
        <p:spPr bwMode="auto">
          <a:xfrm>
            <a:off x="3279775" y="738188"/>
            <a:ext cx="1885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ru-RU" b="0" i="1"/>
              <a:t>Кредитный план</a:t>
            </a:r>
            <a:r>
              <a:rPr kumimoji="0" lang="ru-RU" i="1"/>
              <a:t> </a:t>
            </a:r>
          </a:p>
        </p:txBody>
      </p:sp>
      <p:graphicFrame>
        <p:nvGraphicFramePr>
          <p:cNvPr id="137820" name="Group 604"/>
          <p:cNvGraphicFramePr>
            <a:graphicFrameLocks noGrp="1"/>
          </p:cNvGraphicFramePr>
          <p:nvPr>
            <p:ph sz="half" idx="2"/>
          </p:nvPr>
        </p:nvGraphicFramePr>
        <p:xfrm>
          <a:off x="482600" y="1724025"/>
          <a:ext cx="8216900" cy="3427413"/>
        </p:xfrm>
        <a:graphic>
          <a:graphicData uri="http://schemas.openxmlformats.org/drawingml/2006/table">
            <a:tbl>
              <a:tblPr/>
              <a:tblGrid>
                <a:gridCol w="2881313"/>
                <a:gridCol w="1209675"/>
                <a:gridCol w="500062"/>
                <a:gridCol w="501650"/>
                <a:gridCol w="504825"/>
                <a:gridCol w="490538"/>
                <a:gridCol w="612775"/>
                <a:gridCol w="1516062"/>
              </a:tblGrid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Декабрь 200_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Период планирования 200_ г. по месяцам)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за 200_ г.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.....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кредита, тыс. руб.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Ставка годовых, 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Погашение кредита, тыс. руб.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Остаток задолженности, тыс. руб.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Выплата процентов, тыс. руб.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Погашение кредита нарастающим итогом, тыс. руб.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Выплата процентов нарастающим итогом, тыс. руб.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693" name="Group 429"/>
          <p:cNvGraphicFramePr>
            <a:graphicFrameLocks noGrp="1"/>
          </p:cNvGraphicFramePr>
          <p:nvPr>
            <p:ph/>
          </p:nvPr>
        </p:nvGraphicFramePr>
        <p:xfrm>
          <a:off x="257175" y="1925638"/>
          <a:ext cx="8329613" cy="3238500"/>
        </p:xfrm>
        <a:graphic>
          <a:graphicData uri="http://schemas.openxmlformats.org/drawingml/2006/table">
            <a:tbl>
              <a:tblPr/>
              <a:tblGrid>
                <a:gridCol w="2151063"/>
                <a:gridCol w="938212"/>
                <a:gridCol w="776288"/>
                <a:gridCol w="774700"/>
                <a:gridCol w="776287"/>
                <a:gridCol w="762000"/>
                <a:gridCol w="776288"/>
                <a:gridCol w="687387"/>
                <a:gridCol w="687388"/>
              </a:tblGrid>
              <a:tr h="438150">
                <a:tc rowSpan="2"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за период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Период планирования, год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кредита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26 000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17 500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Начисляемые и выплачиваемые проценты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10 887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2860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2860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2453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1580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Возврат основной суммы долга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26 000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7933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8433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5933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Остаток кредита на начало периода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112 100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17 500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26 000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26 000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22 300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14 367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5933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8657" name="Rectangle 430"/>
          <p:cNvSpPr>
            <a:spLocks noChangeArrowheads="1"/>
          </p:cNvSpPr>
          <p:nvPr/>
        </p:nvSpPr>
        <p:spPr bwMode="auto">
          <a:xfrm>
            <a:off x="1654175" y="0"/>
            <a:ext cx="64500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Char char="Ú"/>
            </a:pPr>
            <a:r>
              <a:rPr kumimoji="0" lang="ru-RU" sz="2000"/>
              <a:t>Инвестиционный план и финансирование проекта</a:t>
            </a:r>
            <a:r>
              <a:rPr kumimoji="0" lang="ru-RU" sz="2000" b="0"/>
              <a:t> </a:t>
            </a:r>
          </a:p>
        </p:txBody>
      </p:sp>
      <p:sp>
        <p:nvSpPr>
          <p:cNvPr id="238658" name="Rectangle 431"/>
          <p:cNvSpPr>
            <a:spLocks noChangeArrowheads="1"/>
          </p:cNvSpPr>
          <p:nvPr/>
        </p:nvSpPr>
        <p:spPr bwMode="auto">
          <a:xfrm>
            <a:off x="3279775" y="601663"/>
            <a:ext cx="1885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kumimoji="0" lang="ru-RU" b="0" i="1"/>
              <a:t>Кредитный план</a:t>
            </a:r>
            <a:r>
              <a:rPr kumimoji="0" lang="ru-RU" i="1"/>
              <a:t> </a:t>
            </a:r>
          </a:p>
          <a:p>
            <a:pPr algn="ctr"/>
            <a:r>
              <a:rPr kumimoji="0" lang="ru-RU" b="0" i="1"/>
              <a:t>пример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7" name="Rectangle 2"/>
          <p:cNvSpPr>
            <a:spLocks noGrp="1" noChangeArrowheads="1"/>
          </p:cNvSpPr>
          <p:nvPr>
            <p:ph type="title"/>
          </p:nvPr>
        </p:nvSpPr>
        <p:spPr>
          <a:xfrm>
            <a:off x="1747838" y="0"/>
            <a:ext cx="7086600" cy="482600"/>
          </a:xfrm>
        </p:spPr>
        <p:txBody>
          <a:bodyPr/>
          <a:lstStyle/>
          <a:p>
            <a:pPr algn="ctr" eaLnBrk="1" hangingPunct="1"/>
            <a:r>
              <a:rPr lang="ru-RU" sz="2400" b="1" smtClean="0"/>
              <a:t>АНАЛИЗ И ОЦЕНКА РИСКОВ</a:t>
            </a:r>
            <a:endParaRPr lang="ru-RU" sz="2400" smtClean="0"/>
          </a:p>
        </p:txBody>
      </p:sp>
      <p:sp>
        <p:nvSpPr>
          <p:cNvPr id="2396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20888" y="636588"/>
            <a:ext cx="4232275" cy="9540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/>
              <a:t>1. Виды рисков</a:t>
            </a:r>
            <a:br>
              <a:rPr lang="ru-RU" sz="2000" smtClean="0"/>
            </a:br>
            <a:r>
              <a:rPr lang="ru-RU" sz="2000" smtClean="0"/>
              <a:t>2. Анализ рисков</a:t>
            </a:r>
            <a:br>
              <a:rPr lang="ru-RU" sz="2000" smtClean="0"/>
            </a:br>
            <a:r>
              <a:rPr lang="ru-RU" sz="2000" smtClean="0"/>
              <a:t>3. Приложение</a:t>
            </a:r>
          </a:p>
        </p:txBody>
      </p:sp>
      <p:sp>
        <p:nvSpPr>
          <p:cNvPr id="239619" name="Rectangle 4"/>
          <p:cNvSpPr>
            <a:spLocks noChangeArrowheads="1"/>
          </p:cNvSpPr>
          <p:nvPr/>
        </p:nvSpPr>
        <p:spPr bwMode="auto">
          <a:xfrm>
            <a:off x="292100" y="1679575"/>
            <a:ext cx="8172450" cy="3454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/>
            <a:r>
              <a:rPr kumimoji="0" lang="ru-RU" sz="2000"/>
              <a:t>Анализ рисков</a:t>
            </a:r>
          </a:p>
          <a:p>
            <a:pPr indent="457200"/>
            <a:r>
              <a:rPr kumimoji="0" lang="ru-RU" sz="2000" b="0"/>
              <a:t>1.    Что может причинить ущерб?</a:t>
            </a:r>
          </a:p>
          <a:p>
            <a:pPr indent="457200"/>
            <a:r>
              <a:rPr kumimoji="0" lang="ru-RU" sz="2000" b="0"/>
              <a:t>2.    С какими основными видами риска и наиболее опасными ситуаци­ями связан ваш бизнес?</a:t>
            </a:r>
          </a:p>
          <a:p>
            <a:pPr indent="457200"/>
            <a:r>
              <a:rPr kumimoji="0" lang="ru-RU" sz="2000" b="0"/>
              <a:t>3.    Какова степень серьезности каждого вида риска?</a:t>
            </a:r>
          </a:p>
          <a:p>
            <a:pPr indent="457200"/>
            <a:r>
              <a:rPr kumimoji="0" lang="ru-RU" sz="2000" b="0"/>
              <a:t>4.    К какой области риска относится ваш бизнес?</a:t>
            </a:r>
          </a:p>
          <a:p>
            <a:pPr indent="457200"/>
            <a:r>
              <a:rPr kumimoji="0" lang="ru-RU" sz="2000" b="0"/>
              <a:t>5.    Насколько велики могут быть потери (прямые, косвенные)?</a:t>
            </a:r>
          </a:p>
          <a:p>
            <a:pPr indent="457200"/>
            <a:r>
              <a:rPr kumimoji="0" lang="ru-RU" sz="2000" b="0"/>
              <a:t>6.    Каковы пути предотвращения или снижения ущерба?</a:t>
            </a:r>
          </a:p>
          <a:p>
            <a:pPr indent="457200"/>
            <a:r>
              <a:rPr kumimoji="0" lang="ru-RU" sz="2000" b="0"/>
              <a:t>7.    Каковы возможные пути предотвращения опасностей, угрожающих фирме (программа спасения)?</a:t>
            </a:r>
          </a:p>
          <a:p>
            <a:pPr indent="457200"/>
            <a:r>
              <a:rPr kumimoji="0" lang="ru-RU" sz="2000" b="0"/>
              <a:t>8.    Как вы будете ее претворять в жизнь?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800" b="1" smtClean="0"/>
              <a:t>Шаг 1. Определить перечень рисков</a:t>
            </a:r>
          </a:p>
          <a:p>
            <a:pPr eaLnBrk="1" hangingPunct="1"/>
            <a:r>
              <a:rPr lang="ru-RU" sz="2800" b="1" smtClean="0"/>
              <a:t>Шаг 2. Определить вероятность возникновения каждого риска</a:t>
            </a:r>
            <a:r>
              <a:rPr lang="ru-RU" sz="2800" smtClean="0"/>
              <a:t> </a:t>
            </a:r>
            <a:endParaRPr lang="ru-RU" sz="2800" b="1" smtClean="0"/>
          </a:p>
          <a:p>
            <a:pPr eaLnBrk="1" hangingPunct="1"/>
            <a:r>
              <a:rPr lang="ru-RU" sz="2800" b="1" smtClean="0"/>
              <a:t>Шаг 3. В дополнение можно рекомендовать использование и других ме</a:t>
            </a:r>
            <a:r>
              <a:rPr lang="ru-RU" sz="2800" smtClean="0"/>
              <a:t>тодов </a:t>
            </a:r>
            <a:endParaRPr lang="ru-RU" sz="2800" b="1" smtClean="0"/>
          </a:p>
          <a:p>
            <a:pPr eaLnBrk="1" hangingPunct="1"/>
            <a:r>
              <a:rPr lang="ru-RU" sz="2800" b="1" smtClean="0"/>
              <a:t>Шаг 4. Разработать программу мер по предотвращению рисков и минимизации возможных потерь.</a:t>
            </a:r>
          </a:p>
        </p:txBody>
      </p:sp>
      <p:sp>
        <p:nvSpPr>
          <p:cNvPr id="240642" name="Rectangle 4"/>
          <p:cNvSpPr>
            <a:spLocks noGrp="1" noChangeArrowheads="1"/>
          </p:cNvSpPr>
          <p:nvPr>
            <p:ph type="title"/>
          </p:nvPr>
        </p:nvSpPr>
        <p:spPr>
          <a:xfrm>
            <a:off x="1747838" y="0"/>
            <a:ext cx="7086600" cy="482600"/>
          </a:xfrm>
        </p:spPr>
        <p:txBody>
          <a:bodyPr/>
          <a:lstStyle/>
          <a:p>
            <a:pPr algn="ctr" eaLnBrk="1" hangingPunct="1"/>
            <a:r>
              <a:rPr lang="ru-RU" sz="2800" b="1" smtClean="0"/>
              <a:t>АНАЛИЗ И ОЦЕНКА РИСКОВ</a:t>
            </a:r>
          </a:p>
        </p:txBody>
      </p:sp>
      <p:sp>
        <p:nvSpPr>
          <p:cNvPr id="240643" name="Text Box 5"/>
          <p:cNvSpPr txBox="1">
            <a:spLocks noChangeArrowheads="1"/>
          </p:cNvSpPr>
          <p:nvPr/>
        </p:nvSpPr>
        <p:spPr bwMode="auto">
          <a:xfrm>
            <a:off x="1123950" y="574675"/>
            <a:ext cx="72104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На практике для анализа и оценки рисков, связанных с предпринимательским проектом, рекомендуется использовать следующую процедуру.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7086600" cy="495300"/>
          </a:xfrm>
        </p:spPr>
        <p:txBody>
          <a:bodyPr/>
          <a:lstStyle/>
          <a:p>
            <a:pPr algn="ctr" eaLnBrk="1" hangingPunct="1"/>
            <a:r>
              <a:rPr lang="ru-RU" sz="4000" b="1" smtClean="0"/>
              <a:t>Приложение</a:t>
            </a:r>
            <a:r>
              <a:rPr lang="ru-RU" sz="4000" smtClean="0"/>
              <a:t> </a:t>
            </a:r>
          </a:p>
        </p:txBody>
      </p:sp>
      <p:sp>
        <p:nvSpPr>
          <p:cNvPr id="2416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1988" y="1133475"/>
            <a:ext cx="7772400" cy="48863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/>
              <a:t>•  сведения о руководителях фирмы или проекта;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•  результаты исследования рынка;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• заключения аудиторских фирм;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•   копии патентов, лицензий и др.;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•   подробное описание технических характеристик продукции;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•   описание производственного оборудования, зданий;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•   копии юридических документов (заключенных договоров, гарантийных писем, протоколов о намерениях);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•   сметы затрат на продукцию и услуги;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•   схемы производственной и организационной структуры управления фирмой;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•   отзывы авторитетных организаций;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•   информация, опубликованная в периодической печати (статьи, ссылки на книги).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800" smtClean="0"/>
              <a:t>Основными источниками информации для проведения анализа </a:t>
            </a: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406400" y="1737360"/>
            <a:ext cx="3200400" cy="8534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dirty="0"/>
              <a:t>текущего финансового состояния предприятия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5008880" y="1737360"/>
            <a:ext cx="3200400" cy="8534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dirty="0"/>
              <a:t>проекта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3027363" y="2784475"/>
            <a:ext cx="2590800" cy="619125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bg2"/>
                </a:solidFill>
              </a:rPr>
              <a:t>являются: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487680" y="4511040"/>
            <a:ext cx="3088640" cy="17170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buFontTx/>
              <a:buAutoNum type="arabicParenR"/>
              <a:defRPr/>
            </a:pPr>
            <a:r>
              <a:rPr lang="ru-RU" dirty="0">
                <a:solidFill>
                  <a:schemeClr val="bg2"/>
                </a:solidFill>
              </a:rPr>
              <a:t>бухгалтерский баланс предприятия </a:t>
            </a:r>
          </a:p>
          <a:p>
            <a:pPr marL="342900" indent="-342900">
              <a:buFontTx/>
              <a:buAutoNum type="arabicParenR"/>
              <a:defRPr/>
            </a:pPr>
            <a:r>
              <a:rPr lang="ru-RU" dirty="0">
                <a:solidFill>
                  <a:schemeClr val="bg2"/>
                </a:solidFill>
              </a:rPr>
              <a:t>отчет о финансовых результатах и их использовании 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5334000" y="4541520"/>
            <a:ext cx="3088640" cy="17170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dirty="0">
                <a:solidFill>
                  <a:schemeClr val="bg2"/>
                </a:solidFill>
              </a:rPr>
              <a:t>1. План прибылей и убытков.    </a:t>
            </a:r>
          </a:p>
          <a:p>
            <a:pPr>
              <a:defRPr/>
            </a:pPr>
            <a:r>
              <a:rPr lang="ru-RU" dirty="0">
                <a:solidFill>
                  <a:schemeClr val="bg2"/>
                </a:solidFill>
              </a:rPr>
              <a:t>2. План движения денежных средств.                                               </a:t>
            </a:r>
          </a:p>
          <a:p>
            <a:pPr>
              <a:defRPr/>
            </a:pPr>
            <a:r>
              <a:rPr lang="ru-RU" dirty="0">
                <a:solidFill>
                  <a:schemeClr val="bg2"/>
                </a:solidFill>
              </a:rPr>
              <a:t>3. Прогнозный баланс.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242703" name="Стрелка вниз 8"/>
          <p:cNvSpPr>
            <a:spLocks noChangeArrowheads="1"/>
          </p:cNvSpPr>
          <p:nvPr/>
        </p:nvSpPr>
        <p:spPr bwMode="auto">
          <a:xfrm rot="1728883">
            <a:off x="2535238" y="3511550"/>
            <a:ext cx="623887" cy="811213"/>
          </a:xfrm>
          <a:prstGeom prst="downArrow">
            <a:avLst>
              <a:gd name="adj1" fmla="val 50000"/>
              <a:gd name="adj2" fmla="val 5001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2704" name="Стрелка вниз 9"/>
          <p:cNvSpPr>
            <a:spLocks noChangeArrowheads="1"/>
          </p:cNvSpPr>
          <p:nvPr/>
        </p:nvSpPr>
        <p:spPr bwMode="auto">
          <a:xfrm rot="-2151997">
            <a:off x="5586413" y="3529013"/>
            <a:ext cx="623887" cy="811212"/>
          </a:xfrm>
          <a:prstGeom prst="downArrow">
            <a:avLst>
              <a:gd name="adj1" fmla="val 50000"/>
              <a:gd name="adj2" fmla="val 5001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b="1" i="1" smtClean="0"/>
              <a:t>Сведения об экономическом окружении проекта должны включать в себя:</a:t>
            </a:r>
            <a:endParaRPr lang="ru-RU" sz="3200" b="1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chemeClr val="bg2"/>
                </a:solidFill>
              </a:rPr>
              <a:t>1) прогнозную оценку общего индекса инфляции и прогноз изменения цен на отдельные продукты (услуги) и ресурсы на весь период реализации проекта;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chemeClr val="bg2"/>
                </a:solidFill>
              </a:rPr>
              <a:t>2) прогноз изменения обменного курса валюты или индекса внутренней инфляции иностранной валюты на весь период реализации проекта;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chemeClr val="bg2"/>
                </a:solidFill>
              </a:rPr>
              <a:t>3) сведения о системе налогообложения;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chemeClr val="bg2"/>
                </a:solidFill>
              </a:rPr>
              <a:t>4) сведения об условиях платежей и предоставления кредитов.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7" name="Заголовок 1"/>
          <p:cNvSpPr>
            <a:spLocks noGrp="1"/>
          </p:cNvSpPr>
          <p:nvPr>
            <p:ph type="title"/>
          </p:nvPr>
        </p:nvSpPr>
        <p:spPr>
          <a:xfrm>
            <a:off x="1905000" y="177800"/>
            <a:ext cx="7086600" cy="1447800"/>
          </a:xfrm>
        </p:spPr>
        <p:txBody>
          <a:bodyPr/>
          <a:lstStyle/>
          <a:p>
            <a:pPr eaLnBrk="1" hangingPunct="1"/>
            <a:r>
              <a:rPr lang="ru-RU" sz="2400" smtClean="0"/>
              <a:t>Учет влияния инфляции на реализацию проекта в бизнес-плане состоит в том, чтобы учесть влияние изменения цен на различные виды продукции и ресурсов в период реализации проекта. </a:t>
            </a: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2925763" y="1828800"/>
            <a:ext cx="3789362" cy="4365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i="1" dirty="0">
                <a:solidFill>
                  <a:schemeClr val="bg2"/>
                </a:solidFill>
              </a:rPr>
              <a:t>Показатели инфляции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72720" y="2540000"/>
            <a:ext cx="8585200" cy="13716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marL="342900" indent="-342900">
              <a:buFontTx/>
              <a:buAutoNum type="arabicPeriod"/>
              <a:defRPr/>
            </a:pPr>
            <a:r>
              <a:rPr lang="ru-RU" dirty="0">
                <a:solidFill>
                  <a:schemeClr val="bg2"/>
                </a:solidFill>
              </a:rPr>
              <a:t>Индекс изменения цен (индекс инфляции) на отдельные виды ресурсов, товаров или услуг рассчитывается по формуле:</a:t>
            </a:r>
          </a:p>
          <a:p>
            <a:pPr marL="342900" indent="-342900">
              <a:defRPr/>
            </a:pP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2447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474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474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4745" name="Rectangle 7"/>
          <p:cNvSpPr>
            <a:spLocks noChangeArrowheads="1"/>
          </p:cNvSpPr>
          <p:nvPr/>
        </p:nvSpPr>
        <p:spPr bwMode="auto">
          <a:xfrm>
            <a:off x="0" y="638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b="0">
              <a:latin typeface="Arial" charset="0"/>
            </a:endParaRPr>
          </a:p>
        </p:txBody>
      </p:sp>
      <p:sp>
        <p:nvSpPr>
          <p:cNvPr id="244746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4747" name="Rectangle 10"/>
          <p:cNvSpPr>
            <a:spLocks noChangeArrowheads="1"/>
          </p:cNvSpPr>
          <p:nvPr/>
        </p:nvSpPr>
        <p:spPr bwMode="auto">
          <a:xfrm>
            <a:off x="0" y="638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b="0">
              <a:latin typeface="Arial" charset="0"/>
            </a:endParaRPr>
          </a:p>
        </p:txBody>
      </p:sp>
      <p:sp>
        <p:nvSpPr>
          <p:cNvPr id="244748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4749" name="Rectangle 13"/>
          <p:cNvSpPr>
            <a:spLocks noChangeArrowheads="1"/>
          </p:cNvSpPr>
          <p:nvPr/>
        </p:nvSpPr>
        <p:spPr bwMode="auto">
          <a:xfrm>
            <a:off x="0" y="638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b="0">
              <a:latin typeface="Arial" charset="0"/>
            </a:endParaRPr>
          </a:p>
        </p:txBody>
      </p:sp>
      <p:sp>
        <p:nvSpPr>
          <p:cNvPr id="244750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4751" name="Rectangle 16"/>
          <p:cNvSpPr>
            <a:spLocks noChangeArrowheads="1"/>
          </p:cNvSpPr>
          <p:nvPr/>
        </p:nvSpPr>
        <p:spPr bwMode="auto">
          <a:xfrm>
            <a:off x="0" y="638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b="0">
              <a:latin typeface="Arial" charset="0"/>
            </a:endParaRPr>
          </a:p>
        </p:txBody>
      </p:sp>
      <p:sp>
        <p:nvSpPr>
          <p:cNvPr id="244752" name="Rectangle 19"/>
          <p:cNvSpPr>
            <a:spLocks noChangeArrowheads="1"/>
          </p:cNvSpPr>
          <p:nvPr/>
        </p:nvSpPr>
        <p:spPr bwMode="auto">
          <a:xfrm>
            <a:off x="0" y="638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ru-RU" b="0">
              <a:latin typeface="Arial" charset="0"/>
            </a:endParaRPr>
          </a:p>
        </p:txBody>
      </p:sp>
      <p:sp>
        <p:nvSpPr>
          <p:cNvPr id="244753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475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4755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4756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475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4758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44759" name="Picture 3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7838" y="3281363"/>
            <a:ext cx="2427287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4760" name="Rectangle 34"/>
          <p:cNvSpPr>
            <a:spLocks noChangeArrowheads="1"/>
          </p:cNvSpPr>
          <p:nvPr/>
        </p:nvSpPr>
        <p:spPr bwMode="auto">
          <a:xfrm>
            <a:off x="3597275" y="3187700"/>
            <a:ext cx="50625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kumimoji="0" lang="ru-RU" sz="1200" b="0">
                <a:solidFill>
                  <a:schemeClr val="bg2"/>
                </a:solidFill>
                <a:latin typeface="Arial" charset="0"/>
                <a:cs typeface="Times New Roman" pitchFamily="18" charset="0"/>
              </a:rPr>
              <a:t>— фактическая (либо прогнозируемая) цена в отчетном периоде</a:t>
            </a:r>
            <a:r>
              <a:rPr kumimoji="0" lang="ru-RU" sz="900" b="0">
                <a:solidFill>
                  <a:schemeClr val="bg2"/>
                </a:solidFill>
                <a:latin typeface="Arial" charset="0"/>
              </a:rPr>
              <a:t> </a:t>
            </a:r>
            <a:endParaRPr kumimoji="0" lang="ru-RU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44761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44762" name="Picture 3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1838" y="3556000"/>
            <a:ext cx="4667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4763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44764" name="Picture 4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0563" y="3209925"/>
            <a:ext cx="4667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4765" name="Rectangle 34"/>
          <p:cNvSpPr>
            <a:spLocks noChangeArrowheads="1"/>
          </p:cNvSpPr>
          <p:nvPr/>
        </p:nvSpPr>
        <p:spPr bwMode="auto">
          <a:xfrm>
            <a:off x="3657600" y="3482975"/>
            <a:ext cx="50625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kumimoji="0" lang="ru-RU" sz="1200" b="0">
                <a:solidFill>
                  <a:schemeClr val="bg2"/>
                </a:solidFill>
                <a:latin typeface="Arial" charset="0"/>
                <a:cs typeface="Times New Roman" pitchFamily="18" charset="0"/>
              </a:rPr>
              <a:t>— фактическая (либо прогнозируемая) цена в начальном периоде</a:t>
            </a:r>
            <a:r>
              <a:rPr kumimoji="0" lang="ru-RU" sz="900" b="0">
                <a:solidFill>
                  <a:schemeClr val="bg2"/>
                </a:solidFill>
                <a:latin typeface="Arial" charset="0"/>
              </a:rPr>
              <a:t> </a:t>
            </a:r>
            <a:endParaRPr kumimoji="0" lang="ru-RU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51" name="Прямоугольник 50"/>
          <p:cNvSpPr/>
          <p:nvPr/>
        </p:nvSpPr>
        <p:spPr bwMode="auto">
          <a:xfrm>
            <a:off x="203200" y="4145280"/>
            <a:ext cx="8585200" cy="94488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bg2"/>
                </a:solidFill>
              </a:rPr>
              <a:t>2. Уровень инфляции равен:</a:t>
            </a:r>
          </a:p>
          <a:p>
            <a:pPr marL="342900" indent="-342900">
              <a:defRPr/>
            </a:pP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244769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44770" name="Picture 4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5438" y="4562475"/>
            <a:ext cx="2644775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4771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44772" name="Picture 4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4622800"/>
            <a:ext cx="6953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4773" name="TextBox 56"/>
          <p:cNvSpPr txBox="1">
            <a:spLocks noChangeArrowheads="1"/>
          </p:cNvSpPr>
          <p:nvPr/>
        </p:nvSpPr>
        <p:spPr bwMode="auto">
          <a:xfrm>
            <a:off x="4124325" y="4530725"/>
            <a:ext cx="4379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0">
                <a:solidFill>
                  <a:schemeClr val="bg2"/>
                </a:solidFill>
                <a:latin typeface="Arial" charset="0"/>
                <a:cs typeface="Arial" charset="0"/>
              </a:rPr>
              <a:t>— уровень инфляции за период времени с </a:t>
            </a:r>
            <a:r>
              <a:rPr lang="en-US" sz="1200" b="0">
                <a:solidFill>
                  <a:schemeClr val="bg2"/>
                </a:solidFill>
                <a:latin typeface="Arial" charset="0"/>
                <a:cs typeface="Arial" charset="0"/>
              </a:rPr>
              <a:t>t</a:t>
            </a:r>
            <a:r>
              <a:rPr lang="ru-RU" sz="1200" b="0" baseline="-25000">
                <a:solidFill>
                  <a:schemeClr val="bg2"/>
                </a:solidFill>
                <a:latin typeface="Arial" charset="0"/>
                <a:cs typeface="Arial" charset="0"/>
              </a:rPr>
              <a:t>0</a:t>
            </a:r>
            <a:r>
              <a:rPr lang="ru-RU" sz="1200" b="0">
                <a:solidFill>
                  <a:schemeClr val="bg2"/>
                </a:solidFill>
                <a:latin typeface="Arial" charset="0"/>
                <a:cs typeface="Arial" charset="0"/>
              </a:rPr>
              <a:t> по </a:t>
            </a:r>
            <a:r>
              <a:rPr lang="en-US" sz="1200" b="0">
                <a:solidFill>
                  <a:schemeClr val="bg2"/>
                </a:solidFill>
                <a:latin typeface="Arial" charset="0"/>
                <a:cs typeface="Arial" charset="0"/>
              </a:rPr>
              <a:t>t</a:t>
            </a:r>
            <a:r>
              <a:rPr lang="ru-RU" sz="1200" b="0" baseline="-25000">
                <a:solidFill>
                  <a:schemeClr val="bg2"/>
                </a:solidFill>
                <a:latin typeface="Arial" charset="0"/>
                <a:cs typeface="Arial" charset="0"/>
              </a:rPr>
              <a:t>1</a:t>
            </a:r>
            <a:r>
              <a:rPr lang="ru-RU" sz="1200" b="0">
                <a:solidFill>
                  <a:schemeClr val="bg2"/>
                </a:solidFill>
                <a:latin typeface="Arial" charset="0"/>
                <a:cs typeface="Arial" charset="0"/>
              </a:rPr>
              <a:t/>
            </a:r>
            <a:br>
              <a:rPr lang="ru-RU" sz="1200" b="0">
                <a:solidFill>
                  <a:schemeClr val="bg2"/>
                </a:solidFill>
                <a:latin typeface="Arial" charset="0"/>
                <a:cs typeface="Arial" charset="0"/>
              </a:rPr>
            </a:br>
            <a:endParaRPr lang="ru-RU" sz="1200" b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b="1" smtClean="0"/>
              <a:t>Экономические показатели внутренней среды проекта</a:t>
            </a:r>
            <a:endParaRPr lang="ru-RU" sz="320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61988" y="19050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09" name="Заголовок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086600" cy="695325"/>
          </a:xfrm>
        </p:spPr>
        <p:txBody>
          <a:bodyPr/>
          <a:lstStyle/>
          <a:p>
            <a:pPr algn="ctr" eaLnBrk="1" hangingPunct="1"/>
            <a:r>
              <a:rPr lang="ru-RU" sz="3200" b="1" smtClean="0"/>
              <a:t>Анализ безубыточности</a:t>
            </a:r>
            <a:endParaRPr lang="ru-RU" sz="3200" smtClean="0"/>
          </a:p>
        </p:txBody>
      </p:sp>
      <p:pic>
        <p:nvPicPr>
          <p:cNvPr id="247810" name="Содержимое 5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58875" y="1920875"/>
            <a:ext cx="4591050" cy="2579688"/>
          </a:xfrm>
        </p:spPr>
      </p:pic>
      <p:sp>
        <p:nvSpPr>
          <p:cNvPr id="247811" name="Прямоугольник 6"/>
          <p:cNvSpPr>
            <a:spLocks noChangeArrowheads="1"/>
          </p:cNvSpPr>
          <p:nvPr/>
        </p:nvSpPr>
        <p:spPr bwMode="auto">
          <a:xfrm>
            <a:off x="1198563" y="4225925"/>
            <a:ext cx="1819275" cy="23495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7812" name="Прямоугольник 7"/>
          <p:cNvSpPr>
            <a:spLocks noChangeArrowheads="1"/>
          </p:cNvSpPr>
          <p:nvPr/>
        </p:nvSpPr>
        <p:spPr bwMode="auto">
          <a:xfrm>
            <a:off x="1584325" y="1971675"/>
            <a:ext cx="731838" cy="1157288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7813" name="Прямоугольник 8"/>
          <p:cNvSpPr>
            <a:spLocks noChangeArrowheads="1"/>
          </p:cNvSpPr>
          <p:nvPr/>
        </p:nvSpPr>
        <p:spPr bwMode="auto">
          <a:xfrm>
            <a:off x="5426075" y="2276475"/>
            <a:ext cx="314325" cy="10160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14960" y="944880"/>
            <a:ext cx="8493760" cy="9448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just">
              <a:defRPr/>
            </a:pPr>
            <a:r>
              <a:rPr lang="ru-RU" sz="1400" dirty="0"/>
              <a:t>Цель анализа безубыточности — определить точку объема произ­водства и продаж, при которой общая выручка от продаж будет равна суммарным издержкам на проданную продукцию, т. е. в которой пред­приятие будет способно покрыть все свои затраты без получения при­были. Эту точку называют точкой безубыточности.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5984875" y="2112963"/>
            <a:ext cx="3087688" cy="28352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600" dirty="0"/>
              <a:t>При помощи анализа безубыточности на основе соотнесения ожидаемого объема продаж и точки безубыточности можно рассчитать показатель запаса  прочности,  характеризующий уровень риска. Чем меньше значение запаса прочности, тем выше риск попадания в область убытков:</a:t>
            </a:r>
            <a:endParaRPr lang="ru-RU" sz="1600" dirty="0"/>
          </a:p>
        </p:txBody>
      </p:sp>
      <p:pic>
        <p:nvPicPr>
          <p:cNvPr id="247818" name="Рисунок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" y="5384800"/>
            <a:ext cx="2286000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7819" name="Прямоугольник 12"/>
          <p:cNvSpPr>
            <a:spLocks noChangeArrowheads="1"/>
          </p:cNvSpPr>
          <p:nvPr/>
        </p:nvSpPr>
        <p:spPr bwMode="auto">
          <a:xfrm>
            <a:off x="2570163" y="5211763"/>
            <a:ext cx="6442075" cy="14525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sz="1400"/>
              <a:t>где К — запас прочности (в %); </a:t>
            </a:r>
          </a:p>
          <a:p>
            <a:r>
              <a:rPr lang="en-US" sz="1400"/>
              <a:t>Q</a:t>
            </a:r>
            <a:r>
              <a:rPr lang="ru-RU" sz="1400"/>
              <a:t> — объем ожидаемой (планируемой) реализации продукции; </a:t>
            </a:r>
          </a:p>
          <a:p>
            <a:r>
              <a:rPr lang="en-US" sz="1400"/>
              <a:t>X</a:t>
            </a:r>
            <a:r>
              <a:rPr lang="ru-RU" sz="1400"/>
              <a:t>— объем безубыточной реализации продукции.</a:t>
            </a:r>
          </a:p>
          <a:p>
            <a:r>
              <a:rPr lang="ru-RU" sz="1400"/>
              <a:t>Запас прочности показывает, насколько может сократиться объем продаж, прежде чем предприятие начнет нести убытки. Значение запаса прочности менее </a:t>
            </a:r>
            <a:r>
              <a:rPr lang="ru-RU" sz="1400">
                <a:solidFill>
                  <a:srgbClr val="FFFF00"/>
                </a:solidFill>
              </a:rPr>
              <a:t>30% </a:t>
            </a:r>
            <a:r>
              <a:rPr lang="ru-RU" sz="1400"/>
              <a:t>— признак высокого риска.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usiness Plan">
  <a:themeElements>
    <a:clrScheme name="Business Plan 1">
      <a:dk1>
        <a:srgbClr val="000000"/>
      </a:dk1>
      <a:lt1>
        <a:srgbClr val="EAEAEA"/>
      </a:lt1>
      <a:dk2>
        <a:srgbClr val="00763B"/>
      </a:dk2>
      <a:lt2>
        <a:srgbClr val="FFFFCC"/>
      </a:lt2>
      <a:accent1>
        <a:srgbClr val="CC6600"/>
      </a:accent1>
      <a:accent2>
        <a:srgbClr val="FF9900"/>
      </a:accent2>
      <a:accent3>
        <a:srgbClr val="AABDAF"/>
      </a:accent3>
      <a:accent4>
        <a:srgbClr val="C8C8C8"/>
      </a:accent4>
      <a:accent5>
        <a:srgbClr val="E2B8AA"/>
      </a:accent5>
      <a:accent6>
        <a:srgbClr val="E78A00"/>
      </a:accent6>
      <a:hlink>
        <a:srgbClr val="CC3300"/>
      </a:hlink>
      <a:folHlink>
        <a:srgbClr val="71BB96"/>
      </a:folHlink>
    </a:clrScheme>
    <a:fontScheme name="Business Pl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usiness Plan 1">
        <a:dk1>
          <a:srgbClr val="000000"/>
        </a:dk1>
        <a:lt1>
          <a:srgbClr val="EAEAEA"/>
        </a:lt1>
        <a:dk2>
          <a:srgbClr val="00763B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AABDAF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71BB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2">
        <a:dk1>
          <a:srgbClr val="000000"/>
        </a:dk1>
        <a:lt1>
          <a:srgbClr val="FFFFFF"/>
        </a:lt1>
        <a:dk2>
          <a:srgbClr val="006633"/>
        </a:dk2>
        <a:lt2>
          <a:srgbClr val="FFFFFF"/>
        </a:lt2>
        <a:accent1>
          <a:srgbClr val="009999"/>
        </a:accent1>
        <a:accent2>
          <a:srgbClr val="8263A2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71BB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4">
        <a:dk1>
          <a:srgbClr val="271A0D"/>
        </a:dk1>
        <a:lt1>
          <a:srgbClr val="EAEAEA"/>
        </a:lt1>
        <a:dk2>
          <a:srgbClr val="996633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CAB8AD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CA956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5">
        <a:dk1>
          <a:srgbClr val="001428"/>
        </a:dk1>
        <a:lt1>
          <a:srgbClr val="DDDDDD"/>
        </a:lt1>
        <a:dk2>
          <a:srgbClr val="336699"/>
        </a:dk2>
        <a:lt2>
          <a:srgbClr val="CCFFCC"/>
        </a:lt2>
        <a:accent1>
          <a:srgbClr val="009999"/>
        </a:accent1>
        <a:accent2>
          <a:srgbClr val="8263A2"/>
        </a:accent2>
        <a:accent3>
          <a:srgbClr val="ADB8CA"/>
        </a:accent3>
        <a:accent4>
          <a:srgbClr val="BDBDBD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699BC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7BD1503DA701F4CAB8CC30844CBB403" ma:contentTypeVersion="1" ma:contentTypeDescription="Создание документа." ma:contentTypeScope="" ma:versionID="ad46e725116d7616d9cd974adcb1291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a10c82831e5d625bbb0173136b0368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345B27-D97D-4730-9F5D-DDFF74C27C78}"/>
</file>

<file path=customXml/itemProps2.xml><?xml version="1.0" encoding="utf-8"?>
<ds:datastoreItem xmlns:ds="http://schemas.openxmlformats.org/officeDocument/2006/customXml" ds:itemID="{751AFF48-7B11-49F3-B2B0-76280C4CCC88}"/>
</file>

<file path=customXml/itemProps3.xml><?xml version="1.0" encoding="utf-8"?>
<ds:datastoreItem xmlns:ds="http://schemas.openxmlformats.org/officeDocument/2006/customXml" ds:itemID="{AE2915BF-0B80-4F28-AA7E-ADBD8C66211F}"/>
</file>

<file path=docProps/app.xml><?xml version="1.0" encoding="utf-8"?>
<Properties xmlns="http://schemas.openxmlformats.org/officeDocument/2006/extended-properties" xmlns:vt="http://schemas.openxmlformats.org/officeDocument/2006/docPropsVTypes">
  <Template>Business Plan</Template>
  <TotalTime>1872</TotalTime>
  <Words>9220</Words>
  <Application>Microsoft Office PowerPoint</Application>
  <PresentationFormat>Экран (4:3)</PresentationFormat>
  <Paragraphs>2183</Paragraphs>
  <Slides>110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110</vt:i4>
      </vt:variant>
    </vt:vector>
  </HeadingPairs>
  <TitlesOfParts>
    <vt:vector size="120" baseType="lpstr">
      <vt:lpstr>Times New Roman</vt:lpstr>
      <vt:lpstr>Arial</vt:lpstr>
      <vt:lpstr>Wingdings</vt:lpstr>
      <vt:lpstr>Calibri</vt:lpstr>
      <vt:lpstr>Palatino Linotype</vt:lpstr>
      <vt:lpstr>Business Plan</vt:lpstr>
      <vt:lpstr>Business Plan</vt:lpstr>
      <vt:lpstr>Bitmap Image</vt:lpstr>
      <vt:lpstr>Clip</vt:lpstr>
      <vt:lpstr>Формула</vt:lpstr>
      <vt:lpstr>Слайд 1</vt:lpstr>
      <vt:lpstr>Слайд 2</vt:lpstr>
      <vt:lpstr>Слайд 3</vt:lpstr>
      <vt:lpstr>«План — ничто, планирование — все». экс-президент США, генерал Д. Эйзенхауэр  </vt:lpstr>
      <vt:lpstr>Классификация типов планирования </vt:lpstr>
      <vt:lpstr>Классификация типов планирования </vt:lpstr>
      <vt:lpstr>Характеристики стратегического, тактического и оперативного планирования </vt:lpstr>
      <vt:lpstr>Слайд 8</vt:lpstr>
      <vt:lpstr>Слайд 9</vt:lpstr>
      <vt:lpstr>Стратегическое планирование требует соблюдения трех основных условий </vt:lpstr>
      <vt:lpstr>Соотношение между стратегией и планированием </vt:lpstr>
      <vt:lpstr>Понятие бизнес-плана</vt:lpstr>
      <vt:lpstr>Слайд 13</vt:lpstr>
      <vt:lpstr>Три типа бизнес-планов </vt:lpstr>
      <vt:lpstr>Слайд 15</vt:lpstr>
      <vt:lpstr>Основные принципы (требуемые характеристики) планирования как инструмента управления бизнесом сводятся к следующему.</vt:lpstr>
      <vt:lpstr>Процесс разработки бизнес-плана помогает предпринимателю (менеджеру) ответить на три важнейших вопроса: </vt:lpstr>
      <vt:lpstr>Слайд 18</vt:lpstr>
      <vt:lpstr>Методы планирования и прогнозирования </vt:lpstr>
      <vt:lpstr>Метод SWOT-анализа </vt:lpstr>
      <vt:lpstr>Методы планирования</vt:lpstr>
      <vt:lpstr>Плановые показатели, нормы и нормативы </vt:lpstr>
      <vt:lpstr>Бизнес-модель — это метод устойчивого ведения бизнеса. Она описывает, как бизнес позиционирует себя в рамках своей отрасли и как он собирается себя обеспечивать, т. е. создавать прибыль. </vt:lpstr>
      <vt:lpstr>Бизнес-модель занимает промежуточную ступень между бизнес-идеей и бизнес-планом. Она гораздо шире и полнее, чем бизнес-идея, характеризует суть бизнеса и позволяет решать следующие задачи.</vt:lpstr>
      <vt:lpstr>Основные компоненты бизнес-моделей </vt:lpstr>
      <vt:lpstr>Базовый уровень  служит для отражения сущности бизнес-модели, характерной для многих компаний  «собственнический» уровень в бизнес-модели отражает уникальные нововведения для конкретной компании.  Успех внедрения и реализации бизнес-модели связан с определением и выполнением набора операционных правил </vt:lpstr>
      <vt:lpstr>Основные этапы разработки бизнес-плана </vt:lpstr>
      <vt:lpstr>Общие требования к структуре и содержанию бизнес-плана </vt:lpstr>
      <vt:lpstr>Общие требования к структуре и содержанию бизнес-плана </vt:lpstr>
      <vt:lpstr>Требования к структуре бизнес-плана</vt:lpstr>
      <vt:lpstr>Характеристики профессионально подготовленного бизнес-плана </vt:lpstr>
      <vt:lpstr>ОБЩАЯ СТРУКТУРА И КРАТКОЕ СОДЕРЖАНИЕ БИЗНЕС-ПЛАНА </vt:lpstr>
      <vt:lpstr>ОБЩАЯ СТРУКТУРА И КРАТКОЕ СОДЕРЖАНИЕ БИЗНЕС-ПЛАНА </vt:lpstr>
      <vt:lpstr>ОБЩАЯ СТРУКТУРА И КРАТКОЕ СОДЕРЖАНИЕ БИЗНЕС-ПЛАНА </vt:lpstr>
      <vt:lpstr>ОБЩАЯ СТРУКТУРА И КРАТКОЕ СОДЕРЖАНИЕ БИЗНЕС-ПЛАНА </vt:lpstr>
      <vt:lpstr>Слайд 36</vt:lpstr>
      <vt:lpstr>Слайд 37</vt:lpstr>
      <vt:lpstr>Структура подраздела   «Краткое содержание»  </vt:lpstr>
      <vt:lpstr>Слайд 39</vt:lpstr>
      <vt:lpstr>Структура подраздела  «Общее описание компании» </vt:lpstr>
      <vt:lpstr>Структура подраздела  «Общее описание компании»  (продолжение)</vt:lpstr>
      <vt:lpstr>Анализ отрасли </vt:lpstr>
      <vt:lpstr>Анализ отрасли продолжение </vt:lpstr>
      <vt:lpstr>Налоговое окружение предприятия (основные виды налогов) </vt:lpstr>
      <vt:lpstr>Для предприятий малого и среднего бизнеса процесс отраслевого анализа состоит из трех основных шагов:</vt:lpstr>
      <vt:lpstr>Ключевые факторы успеха в некоторых отраслях </vt:lpstr>
      <vt:lpstr>Цели компании </vt:lpstr>
      <vt:lpstr>Пример формы краткого описания бизнес-идеи </vt:lpstr>
      <vt:lpstr>Продукты и услуги В данном подразделе дается описание тех видов продукции (услуг), которые предлагаются на рынок.</vt:lpstr>
      <vt:lpstr>Слайд 50</vt:lpstr>
      <vt:lpstr>Слайд 51</vt:lpstr>
      <vt:lpstr>АНАЛИЗ РЫНКА </vt:lpstr>
      <vt:lpstr>АНАЛИЗ РЫНКА </vt:lpstr>
      <vt:lpstr>Общее описание рынка и его целевых сегментов </vt:lpstr>
      <vt:lpstr>Общее описание рынка и его целевых сегментов </vt:lpstr>
      <vt:lpstr>Определение спроса на продукты (услуги)</vt:lpstr>
      <vt:lpstr>Анализ конкурентов </vt:lpstr>
      <vt:lpstr>Слайд 58</vt:lpstr>
      <vt:lpstr>Анализ конкурентов </vt:lpstr>
      <vt:lpstr>ПЛАН МАРКЕТИНГА </vt:lpstr>
      <vt:lpstr>План продаж </vt:lpstr>
      <vt:lpstr>План продаж </vt:lpstr>
      <vt:lpstr>Слайд 63</vt:lpstr>
      <vt:lpstr>ПЛАН ПРОИЗВОДСТВА </vt:lpstr>
      <vt:lpstr>ПЛАН ПРОИЗВОДСТВА </vt:lpstr>
      <vt:lpstr>ПЛАН ПРОИЗВОДСТВА </vt:lpstr>
      <vt:lpstr>ПЛАН ПРОИЗВОДСТВА </vt:lpstr>
      <vt:lpstr>ПЛАН ПРОИЗВОДСТВА</vt:lpstr>
      <vt:lpstr>ПЛАН ПРОИЗВОДСТВА</vt:lpstr>
      <vt:lpstr>ПЛАН ПРОИЗВОДСТВА</vt:lpstr>
      <vt:lpstr>ПЛАН ПРОИЗВОДСТВА</vt:lpstr>
      <vt:lpstr>ПЛАН ПРОИЗВОДСТВА</vt:lpstr>
      <vt:lpstr>ПЛАН ПРОИЗВОДСТВА</vt:lpstr>
      <vt:lpstr>ПЛАН ПРОИЗВОДСТВА</vt:lpstr>
      <vt:lpstr>ОРГАНИЗАЦИОННЫЙ ПЛАН </vt:lpstr>
      <vt:lpstr>ОРГАНИЗАЦИОННЫЙ ПЛАН </vt:lpstr>
      <vt:lpstr>ОРГАНИЗАЦИОННЫЙ ПЛАН </vt:lpstr>
      <vt:lpstr>ОРГАНИЗАЦИОННЫЙ ПЛАН </vt:lpstr>
      <vt:lpstr>ОРГАНИЗАЦИОННЫЙ ПЛАН </vt:lpstr>
      <vt:lpstr>ФИНАНСОВЫЙ ПЛАН</vt:lpstr>
      <vt:lpstr>ФИНАНСОВЫЙ ПЛАН</vt:lpstr>
      <vt:lpstr>ФИНАНСОВЫЙ ПЛАН</vt:lpstr>
      <vt:lpstr>ФИНАНСОВЫЙ ПЛАН</vt:lpstr>
      <vt:lpstr>ФИНАНСОВЫЙ ПЛАН</vt:lpstr>
      <vt:lpstr>Слайд 85</vt:lpstr>
      <vt:lpstr>Слайд 86</vt:lpstr>
      <vt:lpstr>Слайд 87</vt:lpstr>
      <vt:lpstr>ФИНАНСОВЫЙ ПЛАН</vt:lpstr>
      <vt:lpstr>Слайд 89</vt:lpstr>
      <vt:lpstr>Слайд 90</vt:lpstr>
      <vt:lpstr>Слайд 91</vt:lpstr>
      <vt:lpstr>АНАЛИЗ И ОЦЕНКА РИСКОВ</vt:lpstr>
      <vt:lpstr>АНАЛИЗ И ОЦЕНКА РИСКОВ</vt:lpstr>
      <vt:lpstr>Приложение </vt:lpstr>
      <vt:lpstr>Основными источниками информации для проведения анализа </vt:lpstr>
      <vt:lpstr>Сведения об экономическом окружении проекта должны включать в себя:</vt:lpstr>
      <vt:lpstr>Учет влияния инфляции на реализацию проекта в бизнес-плане состоит в том, чтобы учесть влияние изменения цен на различные виды продукции и ресурсов в период реализации проекта. </vt:lpstr>
      <vt:lpstr>Экономические показатели внутренней среды проекта</vt:lpstr>
      <vt:lpstr>Анализ безубыточности</vt:lpstr>
      <vt:lpstr>Методы оценки экономической эффективности проекта </vt:lpstr>
      <vt:lpstr>Простой срок окупаемости РВР (Payback Period). </vt:lpstr>
      <vt:lpstr>Бухгалтерская норма доходности ARR  (Accounting Rate of Return)</vt:lpstr>
      <vt:lpstr>Дисконтированный срок окупаемости DPBP (Discounted Payback Period)</vt:lpstr>
      <vt:lpstr>Чистая приведенная стоимость NPV (Net Present Value)</vt:lpstr>
      <vt:lpstr>Внутренняя норма доходности IRR (Internal Rate of Return)</vt:lpstr>
      <vt:lpstr>Индекс прибыльности PI (Profitability Index)</vt:lpstr>
      <vt:lpstr>Анализ чувствительности</vt:lpstr>
      <vt:lpstr>Анализ чувствительности</vt:lpstr>
      <vt:lpstr>СОВРЕМЕННЫЕ ИНФОРМАЦИОННЫЕ ТЕХНОЛОГИИ В БИЗНЕС-ПЛАНИРОВАНИИ </vt:lpstr>
      <vt:lpstr>СПАСИБО!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Булава</dc:creator>
  <cp:lastModifiedBy>Nvorovskiy</cp:lastModifiedBy>
  <cp:revision>74</cp:revision>
  <dcterms:created xsi:type="dcterms:W3CDTF">2009-11-26T08:10:30Z</dcterms:created>
  <dcterms:modified xsi:type="dcterms:W3CDTF">2012-01-30T05:00:51Z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0x010100F7BD1503DA701F4CAB8CC30844CBB403</vt:lpwstr>
  </property>
</Properties>
</file>