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3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61" r:id="rId12"/>
    <p:sldId id="271" r:id="rId13"/>
    <p:sldId id="272" r:id="rId14"/>
    <p:sldId id="258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69621-D37B-4564-9F8A-794FF5FDF945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0786F-6167-4E9C-91AF-B2006413C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felong_learnin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Active_citizenship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 убедить аудиторию в том, что ведущим трендом изменений образования является  индивидуализация</a:t>
            </a:r>
            <a:r>
              <a:rPr lang="ru-RU" baseline="0" dirty="0" smtClean="0"/>
              <a:t>, и наиболее востребованными в будущем будут педагоги, профессионально работающие с ней. Это ТЬЮТОРЫ и ПРЕОПДАВАТЕЛИ С РАЗВИТЫМИ ТЬЮТОРСКИМИ КОМПЕТЕНЦИЯМИ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0786F-6167-4E9C-91AF-B2006413CB0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Lifelong learning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the "</a:t>
            </a:r>
            <a:r>
              <a:rPr lang="en-US" sz="1200" b="1" i="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ongoing, voluntary, and self-motivated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[1]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pursuit of knowledge for either personal or professional reasons. Therefore, it not only enhances social inclusion,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Active citizenship"/>
              </a:rPr>
              <a:t>active citizenship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personal development, but also self-sustainability, as well as competitiveness and employability.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[2]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0786F-6167-4E9C-91AF-B2006413CB0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Высокими требованиями к самоорганизации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Зависимостью от технологий;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Высокой контактностью;</a:t>
            </a:r>
          </a:p>
          <a:p>
            <a:pPr lvl="0"/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Супер-открытостью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(избыточностью, вариативностью,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провокативностью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Доступностью образовательных ресурсов;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Возможностью собирать и хранить информацию по индивидуальным образовательным маршрутам;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Тенденцией к гуманизации.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0786F-6167-4E9C-91AF-B2006413CB0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Высокими требованиями к самоорганизации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Зависимостью от технологий;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Высокой контактностью;</a:t>
            </a:r>
          </a:p>
          <a:p>
            <a:pPr lvl="0"/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Супер-открытостью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(избыточностью, вариативностью,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провокативностью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Доступностью образовательных ресурсов;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Возможностью собирать и хранить информацию по индивидуальным образовательным маршрутам;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Тенденцией к гуманизации.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0786F-6167-4E9C-91AF-B2006413CB0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Высокими требованиями к самоорганизации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Зависимостью от технологий;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Высокой контактностью;</a:t>
            </a:r>
          </a:p>
          <a:p>
            <a:pPr lvl="0"/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Супер-открытостью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(избыточностью, вариативностью,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провокативностью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Доступностью образовательных ресурсов;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Возможностью собирать и хранить информацию по индивидуальным образовательным маршрутам;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Тенденцией к гуманизации.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0786F-6167-4E9C-91AF-B2006413CB0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Высокими требованиями к самоорганизации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Зависимостью от технологий;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Высокой контактностью;</a:t>
            </a:r>
          </a:p>
          <a:p>
            <a:pPr lvl="0"/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Супер-открытостью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(избыточностью, вариативностью,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провокативностью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Доступностью образовательных ресурсов;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Возможностью собирать и хранить информацию по индивидуальным образовательным маршрутам;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Тенденцией к гуманизации.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0786F-6167-4E9C-91AF-B2006413CB0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E6A4-A094-4C95-9A07-18A02EC9E633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ECA3-4D5A-4E26-99DA-7C90804E1CB0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984D-729E-47FC-82D1-DEFB95D66F84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4AE3-6009-4B94-9FAF-862DC63C53E0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F24-E025-40F4-84BA-D018E8E8F899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1CF9-31C2-42BA-898D-F4E75AD17157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7C79-4439-423A-B5EE-93A68ADE7899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3164-3DD6-4C8B-9403-85C0339E72BD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04D-FA24-4735-9669-882127FC61D0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56B8-024D-4AE0-951C-0567DC2732A0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52C9-BE23-44F1-B109-ECA30024263B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A12F-F000-4573-9DD1-184FD2FDD953}" type="datetime1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© Любовь Крашенинникова 2018 г. l.krasheninnikova@gmail.com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F8CCB-0B2D-4D1F-B6A0-A338B3DD2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utor.dreamstudy.ru/blog/article/individualizaciya-sovremennogo-obrazovaniya-kejs-edcrunch2018" TargetMode="External"/><Relationship Id="rId2" Type="http://schemas.openxmlformats.org/officeDocument/2006/relationships/hyperlink" Target="https://thetutor.ru/cifrovaja-sreda/individualizacija-v-sovremennom-i-budushhem-obrazovanii-kejs-edcrunch-2018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thetutor.store/razmyshleniya-o-tyutorstve-seriya-biblioteka-tyutora-vypusk-6" TargetMode="External"/><Relationship Id="rId3" Type="http://schemas.openxmlformats.org/officeDocument/2006/relationships/hyperlink" Target="https://www.youtube.com/watch?v=KvGlHiMacqc" TargetMode="External"/><Relationship Id="rId7" Type="http://schemas.openxmlformats.org/officeDocument/2006/relationships/hyperlink" Target="https://thetutor.store/almanah-tyutorskih-praktik-i-tehnology-seriya-biblioteka-tyutora-vypusk" TargetMode="External"/><Relationship Id="rId2" Type="http://schemas.openxmlformats.org/officeDocument/2006/relationships/hyperlink" Target="https://www.youtube.com/watch?v=WIBVmORtu7Y&amp;t=5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tu7ewgwhcgg" TargetMode="External"/><Relationship Id="rId5" Type="http://schemas.openxmlformats.org/officeDocument/2006/relationships/hyperlink" Target="https://www.youtube.com/watch?v=kDyo3NHjtrg" TargetMode="External"/><Relationship Id="rId4" Type="http://schemas.openxmlformats.org/officeDocument/2006/relationships/hyperlink" Target="https://www.youtube.com/watch?v=nu4LuUUQ0i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77072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Тьютор как педагог, профессионально работающий с индивидуализацией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444" y="476672"/>
            <a:ext cx="269079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75856" y="476672"/>
            <a:ext cx="5328592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Крашенинникова Л.В.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PhD, MBA (Open),</a:t>
            </a:r>
            <a:r>
              <a:rPr lang="ru-RU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Teacher Specialization (UCI via Coursera), </a:t>
            </a:r>
            <a:r>
              <a:rPr lang="ru-RU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тьютор </a:t>
            </a:r>
            <a:r>
              <a:rPr lang="en-US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OUBS</a:t>
            </a:r>
            <a:r>
              <a:rPr lang="ru-RU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региональный эксперт Межрегиональной тьюторской ассоциации (МТА), лауреат </a:t>
            </a:r>
            <a:r>
              <a:rPr lang="en-US" sz="4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EdCrunch</a:t>
            </a:r>
            <a:r>
              <a:rPr lang="en-US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Award 2018 </a:t>
            </a:r>
            <a:r>
              <a:rPr lang="ru-RU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номинации «Лучший курс в области высоких технологий</a:t>
            </a:r>
            <a:r>
              <a:rPr lang="ru-RU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r>
              <a:rPr lang="ru-RU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</a:t>
            </a:r>
            <a:r>
              <a:rPr lang="ru-RU" sz="4600" i="1" dirty="0" smtClean="0"/>
              <a:t>ксперт </a:t>
            </a:r>
            <a:r>
              <a:rPr lang="ru-RU" sz="4600" i="1" dirty="0" smtClean="0"/>
              <a:t>Лаборатории индивидуализации непрерывного образования, Институт непрерывного образования, МГПУ</a:t>
            </a:r>
            <a:endParaRPr lang="ru-RU" sz="46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80920" cy="108012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 чему приводит такое сочетание параметров?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1556792"/>
            <a:ext cx="849694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800" dirty="0" smtClean="0"/>
              <a:t>Сформирован кластер возможностей для индивидуализации и тьюторства, который может считаться </a:t>
            </a:r>
            <a:r>
              <a:rPr lang="ru-RU" sz="2800" b="1" dirty="0" smtClean="0"/>
              <a:t>окном стратегических возможностей </a:t>
            </a:r>
            <a:r>
              <a:rPr lang="ru-RU" sz="2800" dirty="0" smtClean="0"/>
              <a:t>для этого направления в педагогике и людей, профессионально работающих с </a:t>
            </a:r>
            <a:r>
              <a:rPr lang="ru-RU" sz="2800" dirty="0" err="1" smtClean="0"/>
              <a:t>персонализацией</a:t>
            </a:r>
            <a:r>
              <a:rPr lang="ru-RU" sz="2800" dirty="0" smtClean="0"/>
              <a:t>  (</a:t>
            </a:r>
            <a:r>
              <a:rPr lang="ru-RU" sz="2800" b="1" dirty="0" smtClean="0"/>
              <a:t>тьюторов</a:t>
            </a:r>
            <a:r>
              <a:rPr lang="ru-RU" sz="2800" dirty="0" smtClean="0"/>
              <a:t>).</a:t>
            </a:r>
          </a:p>
          <a:p>
            <a:pPr lvl="0" algn="ctr"/>
            <a:endParaRPr lang="ru-RU" sz="2800" dirty="0" smtClean="0"/>
          </a:p>
          <a:p>
            <a:pPr lvl="0" algn="r"/>
            <a:r>
              <a:rPr lang="ru-RU" sz="2000" i="1" dirty="0" smtClean="0"/>
              <a:t>Окно стратегических возможностей- это «новые возможности, которые появляются перед компаниями в результате непредсказуемых изменений внешней среды. Наиболее важными </a:t>
            </a:r>
            <a:r>
              <a:rPr lang="ru-RU" sz="2000" i="1" u="sng" dirty="0" smtClean="0"/>
              <a:t>причинами</a:t>
            </a:r>
            <a:r>
              <a:rPr lang="ru-RU" sz="2000" i="1" dirty="0" smtClean="0"/>
              <a:t> открытия стратегических окон считаются </a:t>
            </a:r>
            <a:r>
              <a:rPr lang="ru-RU" sz="2000" i="1" u="sng" dirty="0" smtClean="0"/>
              <a:t>новые каналы распределения, новые рынки, новое законодательство, новые технологии</a:t>
            </a:r>
            <a:r>
              <a:rPr lang="ru-RU" sz="2000" i="1" dirty="0" smtClean="0"/>
              <a:t>» (Маркетинговый словарь</a:t>
            </a:r>
            <a:r>
              <a:rPr lang="ru-RU" sz="2000" dirty="0" smtClean="0"/>
              <a:t>)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9451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Как используются эти возможности?</a:t>
            </a:r>
            <a:br>
              <a:rPr lang="ru-RU" sz="3600" dirty="0" smtClean="0"/>
            </a:br>
            <a:r>
              <a:rPr lang="ru-RU" sz="2700" i="1" u="sng" dirty="0" smtClean="0"/>
              <a:t>Исследование на </a:t>
            </a:r>
            <a:r>
              <a:rPr lang="en-US" sz="2700" i="1" u="sng" dirty="0" err="1" smtClean="0"/>
              <a:t>EdCrunch</a:t>
            </a:r>
            <a:r>
              <a:rPr lang="en-US" sz="2700" i="1" u="sng" dirty="0" smtClean="0"/>
              <a:t> 2018</a:t>
            </a:r>
            <a:endParaRPr lang="ru-RU" sz="27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80920" cy="4968552"/>
          </a:xfrm>
        </p:spPr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EdCrunch</a:t>
            </a:r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2018 –</a:t>
            </a:r>
            <a:r>
              <a:rPr lang="en-US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18 </a:t>
            </a:r>
            <a:r>
              <a:rPr lang="ru-RU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событий из 150 </a:t>
            </a:r>
            <a:r>
              <a:rPr lang="ru-RU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(12%) </a:t>
            </a:r>
          </a:p>
          <a:p>
            <a:r>
              <a:rPr lang="ru-RU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связаны </a:t>
            </a:r>
            <a:r>
              <a:rPr lang="ru-RU" sz="3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индивидуализацией («персонализация»,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«индивидуализация», «индивидуальный подход», «индивидуальная образовательная программа», «адаптивное обучение» и пр.)</a:t>
            </a: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9451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Как используются эти возможности?  </a:t>
            </a:r>
            <a:r>
              <a:rPr lang="ru-RU" sz="3100" i="1" dirty="0" smtClean="0"/>
              <a:t>Выводы</a:t>
            </a:r>
            <a:endParaRPr lang="ru-RU" sz="31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560840" cy="4968552"/>
          </a:xfrm>
        </p:spPr>
        <p:txBody>
          <a:bodyPr>
            <a:normAutofit fontScale="70000" lnSpcReduction="20000"/>
          </a:bodyPr>
          <a:lstStyle/>
          <a:p>
            <a:pPr marL="266700" lvl="0" indent="-266700" algn="l">
              <a:buFont typeface="Arial" pitchFamily="34" charset="0"/>
              <a:buChar char="•"/>
              <a:tabLst>
                <a:tab pos="358775" algn="l"/>
              </a:tabLst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Персонализация (индивидуализация) является очень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востребованным направлением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реформы образования;</a:t>
            </a:r>
          </a:p>
          <a:p>
            <a:pPr marL="266700" lvl="0" indent="-266700" algn="l">
              <a:buFont typeface="Arial" pitchFamily="34" charset="0"/>
              <a:buChar char="•"/>
              <a:tabLst>
                <a:tab pos="358775" algn="l"/>
              </a:tabLst>
            </a:pP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Онлайн курсы и программы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являются важной компонентой образования, позволяющей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создавать в университете избыточность и вариативность образовательной среды;</a:t>
            </a:r>
          </a:p>
          <a:p>
            <a:pPr marL="266700" lvl="0" indent="-266700" algn="l">
              <a:buFont typeface="Arial" pitchFamily="34" charset="0"/>
              <a:buChar char="•"/>
              <a:tabLst>
                <a:tab pos="358775" algn="l"/>
              </a:tabLst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большинстве случаев вводимые университетами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форматы </a:t>
            </a:r>
            <a:r>
              <a:rPr lang="ru-RU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персонализации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требуют присутствия тьютора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хотя это осознается не всеми университетами. </a:t>
            </a:r>
            <a:r>
              <a:rPr lang="ru-RU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Даже сам термин «тьютор» часто </a:t>
            </a:r>
            <a:r>
              <a:rPr lang="ru-RU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знаком </a:t>
            </a:r>
            <a:r>
              <a:rPr lang="ru-RU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руководству этих университетов;</a:t>
            </a:r>
          </a:p>
          <a:p>
            <a:pPr marL="266700" lvl="0" indent="-266700" algn="l">
              <a:buFont typeface="Arial" pitchFamily="34" charset="0"/>
              <a:buChar char="•"/>
              <a:tabLst>
                <a:tab pos="358775" algn="l"/>
              </a:tabLst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Некоторые 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университеты (ВШЭ) начали работу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 привлечению к сопровождению студентов профессиональных тьюторов;</a:t>
            </a: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9451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Где прочитать об исследовании</a:t>
            </a:r>
            <a:endParaRPr lang="ru-RU" sz="31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560840" cy="4968552"/>
          </a:xfrm>
        </p:spPr>
        <p:txBody>
          <a:bodyPr>
            <a:normAutofit/>
          </a:bodyPr>
          <a:lstStyle/>
          <a:p>
            <a:pPr marL="266700" lvl="0" indent="-266700" algn="l">
              <a:buFont typeface="Arial" pitchFamily="34" charset="0"/>
              <a:buChar char="•"/>
              <a:tabLst>
                <a:tab pos="358775" algn="l"/>
              </a:tabLst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Сайт Межрегиональной тьюторской ассоциации </a:t>
            </a:r>
            <a:r>
              <a:rPr lang="en-U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https://thetutor.ru/cifrovaja-sreda/individualizacija-v-sovremennom-i-budushhem-obrazovanii-kejs-edcrunch-2018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/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66700" lvl="0" indent="-266700" algn="l">
              <a:buFont typeface="Arial" pitchFamily="34" charset="0"/>
              <a:buChar char="•"/>
              <a:tabLst>
                <a:tab pos="358775" algn="l"/>
              </a:tabLst>
            </a:pPr>
            <a:r>
              <a:rPr lang="ru-RU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Блог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 платформе «Школа тьюторов»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https://tutor.dreamstudy.ru/blog/article/individualizaciya-sovremennogo-obrazovaniya-kejs-edcrunch2018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66700" lvl="0" indent="-266700" algn="l">
              <a:buFont typeface="Arial" pitchFamily="34" charset="0"/>
              <a:buChar char="•"/>
              <a:tabLst>
                <a:tab pos="358775" algn="l"/>
              </a:tabLst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5784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на сегодня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136904" cy="475252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5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Начать готовить </a:t>
            </a:r>
            <a:r>
              <a:rPr lang="ru-RU" sz="5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тьюторов, умеющих вести педагогическую (</a:t>
            </a:r>
            <a:r>
              <a:rPr lang="ru-RU" sz="5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тьюторскую</a:t>
            </a:r>
            <a:r>
              <a:rPr lang="ru-RU" sz="5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деятельность в современной образовательной среде. </a:t>
            </a:r>
          </a:p>
          <a:p>
            <a:pPr lvl="0"/>
            <a:r>
              <a:rPr lang="ru-RU" sz="5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Развить </a:t>
            </a:r>
            <a:r>
              <a:rPr lang="ru-RU" sz="5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тьюторские</a:t>
            </a:r>
            <a:r>
              <a:rPr lang="ru-RU" sz="5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компетенции преподавателей на всех этапах получения образования.</a:t>
            </a:r>
          </a:p>
          <a:p>
            <a:pPr lvl="0"/>
            <a:r>
              <a:rPr lang="ru-RU" sz="51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Возможности:</a:t>
            </a:r>
            <a:r>
              <a:rPr lang="ru-RU" sz="5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есть </a:t>
            </a:r>
            <a:r>
              <a:rPr lang="ru-RU" sz="5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тьюторские</a:t>
            </a:r>
            <a:r>
              <a:rPr lang="ru-RU" sz="5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магистратуры, есть </a:t>
            </a:r>
            <a:r>
              <a:rPr lang="ru-RU" sz="5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профстандарт</a:t>
            </a:r>
            <a:r>
              <a:rPr lang="ru-RU" sz="5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тьютора;</a:t>
            </a:r>
          </a:p>
          <a:p>
            <a:pPr lvl="0"/>
            <a:r>
              <a:rPr lang="ru-RU" sz="51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Ограничения</a:t>
            </a:r>
            <a:r>
              <a:rPr lang="ru-RU" sz="5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невозможно сделать из «классического» преподавателя тьютора за короткий срок (3-6 мес.). Необходима магистерская программа или программа профессиональной подготовки.</a:t>
            </a:r>
          </a:p>
          <a:p>
            <a:pPr lvl="0"/>
            <a:endParaRPr lang="ru-RU" sz="5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ru-RU" sz="51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МГПУ с осени 2019 г. запускается магистратура по </a:t>
            </a:r>
            <a:r>
              <a:rPr lang="ru-RU" sz="5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тьюторству</a:t>
            </a:r>
            <a:r>
              <a:rPr lang="ru-RU" sz="51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цифровой образовательной среде. 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5784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посмотреть, почитать по индивидуализации и </a:t>
            </a:r>
            <a:r>
              <a:rPr lang="ru-RU" dirty="0" err="1" smtClean="0"/>
              <a:t>тьюторству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136904" cy="4752528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hlinkClick r:id="rId2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://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www.youtube.com/watch?v=WIBVmORtu7Y&amp;t=5s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www.youtube.com/watch?v=KvGlHiMacqc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https://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www.youtube.com/watch?v=nu4LuUUQ0iI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https://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www.youtube.com/watch?v=kDyo3NHjtrg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6"/>
              </a:rPr>
              <a:t>https://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6"/>
              </a:rPr>
              <a:t>www.youtube.com/watch?v=tu7ewgwhcgg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7"/>
              </a:rPr>
              <a:t>https://thetutor.store/professiya-tyutor-seriya-biblioteka-tyutora-vypusk-2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hlinkClick r:id="rId7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7"/>
              </a:rPr>
              <a:t>https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7"/>
              </a:rPr>
              <a:t>://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7"/>
              </a:rPr>
              <a:t>thetutor.store/almanah-tyutorskih-praktik-i-tehnology-seriya-biblioteka-tyutora-vypusk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8"/>
              </a:rPr>
              <a:t>https://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8"/>
              </a:rPr>
              <a:t>thetutor.store/razmyshleniya-o-tyutorstve-seriya-biblioteka-tyutora-vypusk-6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794519"/>
          </a:xfrm>
        </p:spPr>
        <p:txBody>
          <a:bodyPr/>
          <a:lstStyle/>
          <a:p>
            <a:r>
              <a:rPr lang="ru-RU" dirty="0" smtClean="0"/>
              <a:t>Цель доклада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9552" y="1988840"/>
            <a:ext cx="7920880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Убедить аудиторию в том, что самым важным для нынешних и будущих  педагогов является развитие у себя ТЬЮТОРСКИХ КОМПЕТЕНЦИЙ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794519"/>
          </a:xfrm>
        </p:spPr>
        <p:txBody>
          <a:bodyPr/>
          <a:lstStyle/>
          <a:p>
            <a:r>
              <a:rPr lang="ru-RU" dirty="0" smtClean="0"/>
              <a:t>Образование будущего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83568" y="1484784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Анант</a:t>
            </a:r>
            <a:r>
              <a:rPr lang="ru-RU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Агарвал</a:t>
            </a:r>
            <a:r>
              <a:rPr lang="ru-RU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32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Anant</a:t>
            </a:r>
            <a:r>
              <a:rPr lang="en-US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Agarwal</a:t>
            </a:r>
            <a:r>
              <a:rPr lang="ru-RU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), </a:t>
            </a:r>
            <a:r>
              <a:rPr lang="ru-RU" sz="3200" dirty="0" smtClean="0"/>
              <a:t>доклад «Будущее образования» на </a:t>
            </a:r>
            <a:r>
              <a:rPr lang="en-US" sz="3200" dirty="0" err="1" smtClean="0"/>
              <a:t>EdCrunch</a:t>
            </a:r>
            <a:r>
              <a:rPr lang="ru-RU" sz="3200" dirty="0" smtClean="0"/>
              <a:t> 2018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en-US" sz="1600" dirty="0" smtClean="0"/>
          </a:p>
          <a:p>
            <a:pPr lvl="0"/>
            <a:r>
              <a:rPr lang="ru-RU" sz="2800" dirty="0" smtClean="0"/>
              <a:t>Образование будущего будет характеризоваться следующими параметрами :</a:t>
            </a:r>
            <a:endParaRPr lang="en-US" sz="2800" dirty="0" smtClean="0"/>
          </a:p>
          <a:p>
            <a:pPr lvl="0"/>
            <a:endParaRPr lang="ru-RU" sz="2800" dirty="0" smtClean="0"/>
          </a:p>
          <a:p>
            <a:pPr lvl="0" indent="252000">
              <a:buFont typeface="Arial" pitchFamily="34" charset="0"/>
              <a:buChar char="•"/>
            </a:pPr>
            <a:r>
              <a:rPr lang="ru-RU" sz="3200" dirty="0" smtClean="0"/>
              <a:t>Модульность;</a:t>
            </a:r>
          </a:p>
          <a:p>
            <a:pPr lvl="0" indent="252000">
              <a:buFont typeface="Arial" pitchFamily="34" charset="0"/>
              <a:buChar char="•"/>
            </a:pPr>
            <a:r>
              <a:rPr lang="ru-RU" sz="3200" dirty="0" smtClean="0"/>
              <a:t>Непрерывность, «обучение через всю жизнь» (</a:t>
            </a:r>
            <a:r>
              <a:rPr lang="en-US" sz="3200" dirty="0" smtClean="0"/>
              <a:t>Life Long Learning</a:t>
            </a:r>
            <a:r>
              <a:rPr lang="ru-RU" sz="3200" dirty="0" smtClean="0"/>
              <a:t>);</a:t>
            </a:r>
          </a:p>
          <a:p>
            <a:pPr lvl="0" indent="252000">
              <a:buFont typeface="Arial" pitchFamily="34" charset="0"/>
              <a:buChar char="•"/>
            </a:pPr>
            <a:r>
              <a:rPr lang="ru-RU" sz="3200" dirty="0" smtClean="0"/>
              <a:t>«</a:t>
            </a:r>
            <a:r>
              <a:rPr lang="ru-RU" sz="3200" dirty="0" err="1" smtClean="0"/>
              <a:t>Всеканальность</a:t>
            </a:r>
            <a:r>
              <a:rPr lang="ru-RU" sz="3200" dirty="0" smtClean="0"/>
              <a:t>» (</a:t>
            </a:r>
            <a:r>
              <a:rPr lang="en-US" sz="3200" dirty="0" err="1" smtClean="0"/>
              <a:t>omnichannel</a:t>
            </a:r>
            <a:r>
              <a:rPr lang="en-US" sz="3200" dirty="0" smtClean="0"/>
              <a:t>).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908720"/>
            <a:ext cx="6192688" cy="491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6948264" y="260648"/>
            <a:ext cx="1944216" cy="1152128"/>
          </a:xfrm>
          <a:prstGeom prst="wedgeRoundRectCallout">
            <a:avLst>
              <a:gd name="adj1" fmla="val -48814"/>
              <a:gd name="adj2" fmla="val 69532"/>
              <a:gd name="adj3" fmla="val 16667"/>
            </a:avLst>
          </a:prstGeom>
          <a:solidFill>
            <a:schemeClr val="accent1">
              <a:alpha val="3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Неформальное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39552" y="1124744"/>
            <a:ext cx="1944216" cy="1152128"/>
          </a:xfrm>
          <a:prstGeom prst="wedgeRoundRectCallout">
            <a:avLst>
              <a:gd name="adj1" fmla="val 47631"/>
              <a:gd name="adj2" fmla="val 83597"/>
              <a:gd name="adj3" fmla="val 16667"/>
            </a:avLst>
          </a:prstGeom>
          <a:solidFill>
            <a:schemeClr val="accent1">
              <a:alpha val="3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Целостность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876256" y="2996952"/>
            <a:ext cx="2051720" cy="504056"/>
          </a:xfrm>
          <a:prstGeom prst="wedgeRoundRectCallout">
            <a:avLst>
              <a:gd name="adj1" fmla="val -44301"/>
              <a:gd name="adj2" fmla="val 129236"/>
              <a:gd name="adj3" fmla="val 16667"/>
            </a:avLst>
          </a:prstGeom>
          <a:solidFill>
            <a:schemeClr val="accent1">
              <a:alpha val="3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Индивидуализация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876256" y="4437112"/>
            <a:ext cx="2051720" cy="504056"/>
          </a:xfrm>
          <a:prstGeom prst="wedgeRoundRectCallout">
            <a:avLst>
              <a:gd name="adj1" fmla="val -49942"/>
              <a:gd name="adj2" fmla="val -144025"/>
              <a:gd name="adj3" fmla="val 16667"/>
            </a:avLst>
          </a:prstGeom>
          <a:solidFill>
            <a:schemeClr val="accent1">
              <a:alpha val="3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Бесшовность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3275856" y="4869160"/>
            <a:ext cx="2051720" cy="504056"/>
          </a:xfrm>
          <a:prstGeom prst="wedgeRoundRectCallout">
            <a:avLst>
              <a:gd name="adj1" fmla="val 78683"/>
              <a:gd name="adj2" fmla="val -125655"/>
              <a:gd name="adj3" fmla="val 16667"/>
            </a:avLst>
          </a:prstGeom>
          <a:solidFill>
            <a:schemeClr val="accent1">
              <a:alpha val="3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rgbClr val="0070C0"/>
                </a:solidFill>
              </a:rPr>
              <a:t>Онлайн=оффлайн</a:t>
            </a:r>
            <a:r>
              <a:rPr lang="ru-RU" sz="1600" b="1" dirty="0" smtClean="0">
                <a:solidFill>
                  <a:srgbClr val="0070C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794519"/>
          </a:xfrm>
        </p:spPr>
        <p:txBody>
          <a:bodyPr/>
          <a:lstStyle/>
          <a:p>
            <a:r>
              <a:rPr lang="ru-RU" dirty="0" smtClean="0"/>
              <a:t>Я.Кузьминов (ректор НИУ ВШЭ)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11560" y="2276872"/>
            <a:ext cx="792088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600" dirty="0" smtClean="0"/>
              <a:t>Столбовым путем развития российского образования будет смешанное обручение (</a:t>
            </a:r>
            <a:r>
              <a:rPr lang="en-US" sz="3600" dirty="0" smtClean="0"/>
              <a:t>blended learning</a:t>
            </a:r>
            <a:r>
              <a:rPr lang="ru-RU" sz="3600" dirty="0" smtClean="0"/>
              <a:t>) 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776864" cy="600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652120" y="260648"/>
            <a:ext cx="2808312" cy="338437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7092280" y="1340768"/>
            <a:ext cx="2051720" cy="504056"/>
          </a:xfrm>
          <a:prstGeom prst="wedgeRoundRectCallout">
            <a:avLst>
              <a:gd name="adj1" fmla="val -44301"/>
              <a:gd name="adj2" fmla="val 129236"/>
              <a:gd name="adj3" fmla="val 16667"/>
            </a:avLst>
          </a:prstGeom>
          <a:solidFill>
            <a:schemeClr val="accent1">
              <a:alpha val="3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0">
                  <a:schemeClr val="accent1">
                    <a:tint val="66000"/>
                    <a:satMod val="160000"/>
                    <a:alpha val="41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Индивидуализация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9451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Современная образовательная среда характеризуется, в том числе: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1517011"/>
            <a:ext cx="784887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Зависимостью от технологий, которые быстро меняются;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Высокими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требованиями к самоорганизации;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Высокой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контактностью;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Супер-открытостью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избыточностью, вариативностью,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провокативностью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Доступностью образовательных ресурсов;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Возможностью собирать и хранить информацию по индивидуальным образовательным маршрутам;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Тенденцией к гуманизации.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9451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 чему приводит такое сочетание параметров?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1844824"/>
            <a:ext cx="78488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800" dirty="0" smtClean="0"/>
              <a:t>Необходимость для получающего образования постоянно находиться в ситуации </a:t>
            </a:r>
            <a:r>
              <a:rPr lang="ru-RU" sz="2800" b="1" dirty="0" smtClean="0"/>
              <a:t>выбора</a:t>
            </a:r>
            <a:r>
              <a:rPr lang="ru-RU" sz="2800" dirty="0" smtClean="0"/>
              <a:t> образовательной цели и, соответственно, образовательного модуля, контента,  канала доставки контента, времени, места, темпа обучения.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9451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 чему приводит такое сочетание параметров?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1350641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400" dirty="0" smtClean="0"/>
              <a:t>Меняются отношения вовлеченных в процесс получения образования сторон: обучаемым в любом возрасте становится необходим и желателен не столько источник готовых знаний, сколько педагог, который будет </a:t>
            </a:r>
            <a:r>
              <a:rPr lang="ru-RU" sz="2400" u="sng" dirty="0" smtClean="0"/>
              <a:t>помогать им осуществлять выбор</a:t>
            </a:r>
            <a:r>
              <a:rPr lang="ru-RU" sz="2400" dirty="0" smtClean="0"/>
              <a:t> среди изобилия образовательных возможностей.</a:t>
            </a:r>
          </a:p>
          <a:p>
            <a:pPr lvl="0" algn="ctr"/>
            <a:endParaRPr lang="ru-RU" sz="2800" b="1" i="1" dirty="0" smtClean="0"/>
          </a:p>
          <a:p>
            <a:pPr lvl="0" algn="ctr"/>
            <a:r>
              <a:rPr lang="ru-RU" sz="2800" b="1" i="1" dirty="0" smtClean="0"/>
              <a:t>Таким педагогом, по определению, является </a:t>
            </a:r>
            <a:r>
              <a:rPr lang="ru-RU" sz="2800" b="1" i="1" u="sng" dirty="0" smtClean="0"/>
              <a:t>ТЬЮТОР</a:t>
            </a:r>
            <a:r>
              <a:rPr lang="ru-RU" sz="2800" b="1" i="1" dirty="0" smtClean="0"/>
              <a:t>  как педагог, сопровождающий обучаемого на пути разработки и реализации им индивидуальной образовательной программы (ИОП). </a:t>
            </a:r>
            <a:endParaRPr lang="ru-RU" sz="28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836</Words>
  <Application>Microsoft Office PowerPoint</Application>
  <PresentationFormat>Экран (4:3)</PresentationFormat>
  <Paragraphs>116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Тьютор как педагог, профессионально работающий с индивидуализацией</vt:lpstr>
      <vt:lpstr>Цель доклада</vt:lpstr>
      <vt:lpstr>Образование будущего</vt:lpstr>
      <vt:lpstr>Слайд 4</vt:lpstr>
      <vt:lpstr>Я.Кузьминов (ректор НИУ ВШЭ)</vt:lpstr>
      <vt:lpstr>Слайд 6</vt:lpstr>
      <vt:lpstr>Современная образовательная среда характеризуется, в том числе:</vt:lpstr>
      <vt:lpstr>К чему приводит такое сочетание параметров?</vt:lpstr>
      <vt:lpstr>К чему приводит такое сочетание параметров?</vt:lpstr>
      <vt:lpstr>К чему приводит такое сочетание параметров?</vt:lpstr>
      <vt:lpstr>Как используются эти возможности? Исследование на EdCrunch 2018</vt:lpstr>
      <vt:lpstr>Как используются эти возможности?  Выводы</vt:lpstr>
      <vt:lpstr>Где прочитать об исследовании</vt:lpstr>
      <vt:lpstr>Задачи на сегодня</vt:lpstr>
      <vt:lpstr>Что посмотреть, почитать по индивидуализации и тьюторству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EdCrunch Award 2018</dc:title>
  <dc:creator>lkras_000</dc:creator>
  <cp:lastModifiedBy>lkras_000</cp:lastModifiedBy>
  <cp:revision>99</cp:revision>
  <dcterms:created xsi:type="dcterms:W3CDTF">2018-10-17T09:35:09Z</dcterms:created>
  <dcterms:modified xsi:type="dcterms:W3CDTF">2018-10-24T16:20:20Z</dcterms:modified>
</cp:coreProperties>
</file>