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8" r:id="rId4"/>
    <p:sldId id="269" r:id="rId5"/>
    <p:sldId id="276" r:id="rId6"/>
    <p:sldId id="266" r:id="rId7"/>
    <p:sldId id="270" r:id="rId8"/>
    <p:sldId id="274" r:id="rId9"/>
    <p:sldId id="262" r:id="rId10"/>
    <p:sldId id="275" r:id="rId11"/>
    <p:sldId id="277" r:id="rId12"/>
    <p:sldId id="271" r:id="rId13"/>
    <p:sldId id="272" r:id="rId14"/>
    <p:sldId id="273" r:id="rId15"/>
    <p:sldId id="267" r:id="rId16"/>
    <p:sldId id="260" r:id="rId17"/>
    <p:sldId id="25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468" y="4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AB77C-E3FA-497F-8FE0-9F60BD778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1598F2-5587-47F8-B777-1BEC27EC6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747356-5403-49D4-80EC-BCBD66F6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CDE8D2-798E-41FA-8122-9343DA76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FEEB6-0E81-40CE-A1A6-8D2024BD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6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A5BDC-D1CE-426E-BD3B-77F3F299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CFD7EE-738F-445D-944C-4C5EB3A70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AC634-A03A-4F25-90FE-18C9785A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211FD-1D33-4E62-9E94-7314F681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CCF89-0CF2-4E48-AC11-EE5A1290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29A7FB-699E-4ABE-8A57-F56CC782A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676B2B-0057-4684-8E5A-51DB7356D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BDF49-2E4F-4F74-B66D-4A5543CC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C8C77-584D-4967-AEFC-C3848262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A6E5-0C4F-4F57-992F-C23D6661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4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77C17-9D4A-47C8-871E-6A8A73DF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A2D91-7495-4AA6-9D1D-964EDF01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1AC2F-A480-488B-B1B4-819659A7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BBE88-4286-4081-ACA8-6E70D61C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2346C-B630-4750-8845-B5CAFAE6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4AEAB-BA1A-4649-846C-F5788BC7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6C066-6654-468B-8E2A-906734EBF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747D8-FFE4-4CB2-82E2-1F74C6BF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76904-AFC3-4560-9ABD-BC0C5098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89300-A81E-4025-90BE-7BE0070A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8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21AD5-EA47-4AE7-BDAA-8ED78E2E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97C0D-0FFE-462C-A9B2-3166F335C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A2BD08-4222-4AFF-82C1-005913C4B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CDE10-3663-4A0D-8341-CD3480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2D9081-8A6E-4A47-89CD-15799197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D37199-A1BF-418B-BA57-06969A9E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48E2-2DC8-4857-A6B9-E01C9167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AC92E6-5BC0-4EBA-AD98-ABB61E455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AE3B31-EECC-4098-9A28-DF5792176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B56D99-8582-4501-B74C-05BB5229A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12B0DC-2F15-4A99-A80F-775E7451F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6BA247-468D-453E-8BEE-2B116121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9AF64E-2433-455B-B7F4-F97CC980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77ABBC-744B-4774-9EB1-C4FB5A47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7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1660-6AB0-4255-A3EC-E1C306A9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74D228-5C6A-4E86-BBAE-40F7E549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82AAE-2E7F-4EED-B276-CB8DC8E8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A3F66D-C25E-4965-9D81-379F46AB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6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7DDDCF-D3BF-4A2A-BAA0-5E2D9D3A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162050-356B-43B3-8D40-EBDBED12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F1EF16-5562-4D0B-B9D5-F3AA9123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1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1E2E7-F2FF-4AA4-8A24-43A13054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6B1FDC-0F7E-4279-A2ED-42B636C58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812EDB-420C-4CB8-AE97-3E3F6D3DB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23DCC1-67FC-4F06-BBED-F273F963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4D727-3D99-45BD-AD45-CAD1C1E76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8C8B20-7032-4C4C-B033-E598F0DE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5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BD1BC-40BA-48B7-BE45-8977BD0E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BED198-2B01-4D0F-91D3-B3183A770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B4111E-DDF5-4F06-A08B-23925D368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6A9116-6C8C-4BA9-B370-95A84914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92C082-48DF-488F-986D-F20C3981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2E7329-0ED0-4895-8DAB-713F6A7C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3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50CE3-E125-4A4C-92B3-065586CC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024C86-F263-4D47-9ABB-A920FDB0B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5EE27-0F84-48B9-8343-80BBF49B7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7AF8-3062-4589-A795-EE638C392CE2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3AAFA-B0CC-4BF9-9715-68C4FEB45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0147A-0C5F-420E-969C-3C9A7BA88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CDB4-DFA3-411E-9BE3-6C3140648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HTT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R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erepetitor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ldysh.ru/comm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erepetito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repetitor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ewton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EC60E-510E-4EDE-9180-9FE2C573B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От онлайн-курсов </a:t>
            </a:r>
            <a:br>
              <a:rPr lang="ru-RU" b="1" dirty="0"/>
            </a:br>
            <a:r>
              <a:rPr lang="ru-RU" b="1" dirty="0"/>
              <a:t>– к адаптивному обучению</a:t>
            </a:r>
            <a:r>
              <a:rPr lang="ru-RU" sz="4800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82ED98-28B0-453D-81B6-E072AD514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026" y="4204066"/>
            <a:ext cx="7766936" cy="109689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Дмитрий Кирьянов</a:t>
            </a:r>
            <a:endParaRPr lang="en-US" sz="3200" b="1" dirty="0">
              <a:solidFill>
                <a:schemeClr val="accent1"/>
              </a:solidFill>
            </a:endParaRPr>
          </a:p>
          <a:p>
            <a:r>
              <a:rPr lang="ru-RU" sz="2400" b="1" dirty="0" err="1">
                <a:solidFill>
                  <a:schemeClr val="accent1"/>
                </a:solidFill>
              </a:rPr>
              <a:t>Нерепетитор.ру</a:t>
            </a:r>
            <a:endParaRPr lang="ru-RU" sz="2400" b="1" dirty="0">
              <a:solidFill>
                <a:schemeClr val="accent1"/>
              </a:solidFill>
            </a:endParaRPr>
          </a:p>
          <a:p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9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4FFCA3-06B4-4ED6-8BE4-16912B487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" t="5973" r="25847" b="10124"/>
          <a:stretch/>
        </p:blipFill>
        <p:spPr>
          <a:xfrm>
            <a:off x="0" y="0"/>
            <a:ext cx="10958052" cy="69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6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7C3296-09C6-4F2F-A5D7-734F3D8BD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5" r="2971" b="9583"/>
          <a:stretch/>
        </p:blipFill>
        <p:spPr>
          <a:xfrm>
            <a:off x="-814389" y="0"/>
            <a:ext cx="13420383" cy="71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6F94A21-199B-4EFB-AAD5-FEAD8D9EB87B}"/>
              </a:ext>
            </a:extLst>
          </p:cNvPr>
          <p:cNvSpPr txBox="1">
            <a:spLocks/>
          </p:cNvSpPr>
          <p:nvPr/>
        </p:nvSpPr>
        <p:spPr>
          <a:xfrm>
            <a:off x="107269" y="275092"/>
            <a:ext cx="10442054" cy="10239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400" dirty="0"/>
              <a:t>Минимальная траектория обучения</a:t>
            </a:r>
            <a:endParaRPr lang="en-US" sz="66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D59AE1-FF08-433F-BC1F-95EA5B3B5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4" b="17860"/>
          <a:stretch/>
        </p:blipFill>
        <p:spPr bwMode="auto">
          <a:xfrm>
            <a:off x="790119" y="1161143"/>
            <a:ext cx="6568624" cy="569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67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6F94A21-199B-4EFB-AAD5-FEAD8D9EB87B}"/>
              </a:ext>
            </a:extLst>
          </p:cNvPr>
          <p:cNvSpPr txBox="1">
            <a:spLocks/>
          </p:cNvSpPr>
          <p:nvPr/>
        </p:nvSpPr>
        <p:spPr>
          <a:xfrm>
            <a:off x="217714" y="162841"/>
            <a:ext cx="10331609" cy="10239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800" dirty="0"/>
              <a:t>RDF</a:t>
            </a:r>
            <a:r>
              <a:rPr lang="en-US" sz="4000" dirty="0"/>
              <a:t>:</a:t>
            </a:r>
            <a:r>
              <a:rPr lang="ru-RU" sz="4000" dirty="0"/>
              <a:t> </a:t>
            </a:r>
            <a:r>
              <a:rPr lang="ru-RU" sz="4000" dirty="0" err="1"/>
              <a:t>Resource</a:t>
            </a:r>
            <a:r>
              <a:rPr lang="ru-RU" sz="4000" dirty="0"/>
              <a:t> </a:t>
            </a:r>
            <a:r>
              <a:rPr lang="ru-RU" sz="4000" dirty="0" err="1"/>
              <a:t>Description</a:t>
            </a:r>
            <a:r>
              <a:rPr lang="ru-RU" sz="4000" dirty="0"/>
              <a:t> </a:t>
            </a:r>
            <a:r>
              <a:rPr lang="ru-RU" sz="4000" dirty="0" err="1"/>
              <a:t>Framework</a:t>
            </a:r>
            <a:endParaRPr lang="ru-RU" sz="4000" dirty="0"/>
          </a:p>
          <a:p>
            <a:pPr>
              <a:defRPr/>
            </a:pPr>
            <a:endParaRPr lang="en-US" sz="6000" dirty="0"/>
          </a:p>
        </p:txBody>
      </p:sp>
      <p:pic>
        <p:nvPicPr>
          <p:cNvPr id="5122" name="Picture 2" descr="Файл:Сравнение RDF и HTTP.png">
            <a:extLst>
              <a:ext uri="{FF2B5EF4-FFF2-40B4-BE49-F238E27FC236}">
                <a16:creationId xmlns:a16="http://schemas.microsoft.com/office/drawing/2014/main" id="{AD33A607-9F7A-4DF7-AEA5-CCB71DF4D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8"/>
          <a:stretch/>
        </p:blipFill>
        <p:spPr bwMode="auto">
          <a:xfrm>
            <a:off x="302976" y="1094830"/>
            <a:ext cx="8739423" cy="56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6F94A21-199B-4EFB-AAD5-FEAD8D9EB87B}"/>
              </a:ext>
            </a:extLst>
          </p:cNvPr>
          <p:cNvSpPr txBox="1">
            <a:spLocks/>
          </p:cNvSpPr>
          <p:nvPr/>
        </p:nvSpPr>
        <p:spPr>
          <a:xfrm>
            <a:off x="2859314" y="3185"/>
            <a:ext cx="7777094" cy="8967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6000" dirty="0"/>
              <a:t>Что дальше?</a:t>
            </a:r>
            <a:endParaRPr lang="ru-RU" sz="4800" dirty="0"/>
          </a:p>
          <a:p>
            <a:pPr>
              <a:defRPr/>
            </a:pPr>
            <a:endParaRPr lang="en-US" sz="7200" dirty="0"/>
          </a:p>
        </p:txBody>
      </p:sp>
      <p:pic>
        <p:nvPicPr>
          <p:cNvPr id="7170" name="Picture 2" descr="https://upload.wikimedia.org/wikipedia/commons/thumb/0/08/LOD_Cloud_2014.svg/1024px-LOD_Cloud_2014.svg.png">
            <a:extLst>
              <a:ext uri="{FF2B5EF4-FFF2-40B4-BE49-F238E27FC236}">
                <a16:creationId xmlns:a16="http://schemas.microsoft.com/office/drawing/2014/main" id="{3CD499E6-1566-486F-B113-0879CC8A8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>
                  <a:alpha val="98824"/>
                </a:srgbClr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" b="33541"/>
          <a:stretch/>
        </p:blipFill>
        <p:spPr bwMode="auto">
          <a:xfrm>
            <a:off x="241832" y="1029399"/>
            <a:ext cx="9391252" cy="42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3FE96-6841-4DD4-8B21-4EB364696FB2}"/>
              </a:ext>
            </a:extLst>
          </p:cNvPr>
          <p:cNvSpPr txBox="1"/>
          <p:nvPr/>
        </p:nvSpPr>
        <p:spPr>
          <a:xfrm>
            <a:off x="352979" y="5305381"/>
            <a:ext cx="928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Linked Open Data </a:t>
            </a:r>
            <a:r>
              <a:rPr lang="ru-RU" sz="2800" dirty="0">
                <a:solidFill>
                  <a:schemeClr val="accent2"/>
                </a:solidFill>
              </a:rPr>
              <a:t>– облачный проект</a:t>
            </a:r>
            <a:r>
              <a:rPr lang="en-US" sz="2800" dirty="0">
                <a:solidFill>
                  <a:schemeClr val="accent2"/>
                </a:solidFill>
              </a:rPr>
              <a:t>, </a:t>
            </a:r>
            <a:r>
              <a:rPr lang="ru-RU" sz="2800" dirty="0">
                <a:solidFill>
                  <a:schemeClr val="accent2"/>
                </a:solidFill>
              </a:rPr>
              <a:t>стартовал в</a:t>
            </a:r>
            <a:r>
              <a:rPr lang="en-US" sz="2800" dirty="0">
                <a:solidFill>
                  <a:schemeClr val="accent2"/>
                </a:solidFill>
              </a:rPr>
              <a:t> 2007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0A9B91-AA7D-4FF4-B4B7-B39D79A2FAF8}"/>
              </a:ext>
            </a:extLst>
          </p:cNvPr>
          <p:cNvSpPr/>
          <p:nvPr/>
        </p:nvSpPr>
        <p:spPr>
          <a:xfrm>
            <a:off x="352979" y="5828601"/>
            <a:ext cx="9280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Linked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Data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(связанные данные) — описание методов публикации связанных между собой структурированных данных, основанных на 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HTTP"/>
              </a:rPr>
              <a:t>HTTP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RDF"/>
              </a:rPr>
              <a:t>RDF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и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URIs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для работы с данными из разных источников (в </a:t>
            </a: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</a:rPr>
              <a:t>т.ч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., выполнение запросов).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178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D2BB9F-50CF-454C-A3C9-0D63AF48D6CD}"/>
              </a:ext>
            </a:extLst>
          </p:cNvPr>
          <p:cNvSpPr/>
          <p:nvPr/>
        </p:nvSpPr>
        <p:spPr>
          <a:xfrm>
            <a:off x="1357084" y="3182257"/>
            <a:ext cx="8556172" cy="355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http://nerepetitor.ru</a:t>
            </a:r>
            <a:r>
              <a:rPr lang="ru-RU" sz="60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br>
              <a:rPr lang="ru-RU" sz="4800" dirty="0"/>
            </a:br>
            <a:r>
              <a:rPr lang="ru-RU" sz="4800" dirty="0">
                <a:solidFill>
                  <a:srgbClr val="000000"/>
                </a:solidFill>
                <a:latin typeface="Georgia" panose="02040502050405020303" pitchFamily="18" charset="0"/>
              </a:rPr>
              <a:t>тел. </a:t>
            </a:r>
            <a:r>
              <a:rPr lang="ru-RU" sz="4800" b="1" dirty="0">
                <a:solidFill>
                  <a:srgbClr val="000000"/>
                </a:solidFill>
                <a:latin typeface="Georgia" panose="02040502050405020303" pitchFamily="18" charset="0"/>
              </a:rPr>
              <a:t>(915) 387 5251,</a:t>
            </a:r>
            <a:br>
              <a:rPr lang="ru-RU" sz="4800" dirty="0"/>
            </a:br>
            <a:r>
              <a:rPr lang="ru-RU" sz="4800" dirty="0" err="1">
                <a:solidFill>
                  <a:srgbClr val="000000"/>
                </a:solidFill>
                <a:latin typeface="Georgia" panose="02040502050405020303" pitchFamily="18" charset="0"/>
              </a:rPr>
              <a:t>skype</a:t>
            </a:r>
            <a:r>
              <a:rPr lang="ru-RU" sz="4800" dirty="0">
                <a:solidFill>
                  <a:srgbClr val="000000"/>
                </a:solidFill>
                <a:latin typeface="Georgia" panose="02040502050405020303" pitchFamily="18" charset="0"/>
              </a:rPr>
              <a:t>: </a:t>
            </a:r>
            <a:r>
              <a:rPr lang="ru-RU" sz="48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dmitry.kiryanov</a:t>
            </a:r>
            <a:r>
              <a:rPr lang="ru-RU" sz="480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5937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FCFD47-14DE-43FF-B9F9-D734CF040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" t="13334" r="26661" b="11773"/>
          <a:stretch/>
        </p:blipFill>
        <p:spPr>
          <a:xfrm>
            <a:off x="0" y="-697604"/>
            <a:ext cx="12192000" cy="75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1.m24.ru/c/917277.483xp.jpg">
            <a:extLst>
              <a:ext uri="{FF2B5EF4-FFF2-40B4-BE49-F238E27FC236}">
                <a16:creationId xmlns:a16="http://schemas.microsoft.com/office/drawing/2014/main" id="{F1D5D90A-83B0-47F4-9082-FFF18B98D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0587"/>
            <a:ext cx="12192000" cy="90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7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3C79DB6-26A8-4380-B0E0-FB40BD44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D62DAC-65A5-45A8-BF71-5657A003E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r="3393" b="18807"/>
          <a:stretch/>
        </p:blipFill>
        <p:spPr>
          <a:xfrm>
            <a:off x="0" y="0"/>
            <a:ext cx="12192000" cy="5820627"/>
          </a:xfrm>
          <a:prstGeom prst="rect">
            <a:avLst/>
          </a:prstGeom>
        </p:spPr>
      </p:pic>
      <p:sp>
        <p:nvSpPr>
          <p:cNvPr id="4" name="Скругленная прямоугольная выноска 6">
            <a:extLst>
              <a:ext uri="{FF2B5EF4-FFF2-40B4-BE49-F238E27FC236}">
                <a16:creationId xmlns:a16="http://schemas.microsoft.com/office/drawing/2014/main" id="{7BF5B19C-BE2F-4775-A17C-1168E904EF03}"/>
              </a:ext>
            </a:extLst>
          </p:cNvPr>
          <p:cNvSpPr/>
          <p:nvPr/>
        </p:nvSpPr>
        <p:spPr>
          <a:xfrm>
            <a:off x="6753225" y="6185752"/>
            <a:ext cx="5182648" cy="578455"/>
          </a:xfrm>
          <a:prstGeom prst="wedgeRoundRectCallout">
            <a:avLst>
              <a:gd name="adj1" fmla="val -66014"/>
              <a:gd name="adj2" fmla="val -5335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hlinkClick r:id="rId3"/>
              </a:rPr>
              <a:t>www.keldysh.ru/comma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823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6F94A21-199B-4EFB-AAD5-FEAD8D9EB87B}"/>
              </a:ext>
            </a:extLst>
          </p:cNvPr>
          <p:cNvSpPr txBox="1">
            <a:spLocks/>
          </p:cNvSpPr>
          <p:nvPr/>
        </p:nvSpPr>
        <p:spPr>
          <a:xfrm>
            <a:off x="107269" y="275092"/>
            <a:ext cx="10442054" cy="10239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4400" dirty="0"/>
              <a:t>Минимальная траектория обучения</a:t>
            </a:r>
            <a:endParaRPr lang="en-US" sz="6600" dirty="0"/>
          </a:p>
        </p:txBody>
      </p:sp>
      <p:pic>
        <p:nvPicPr>
          <p:cNvPr id="2050" name="Рисунок 7">
            <a:extLst>
              <a:ext uri="{FF2B5EF4-FFF2-40B4-BE49-F238E27FC236}">
                <a16:creationId xmlns:a16="http://schemas.microsoft.com/office/drawing/2014/main" id="{3C659965-DAF8-4385-B6AA-7A0343FC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" y="1804533"/>
            <a:ext cx="9820502" cy="43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h-map">
            <a:extLst>
              <a:ext uri="{FF2B5EF4-FFF2-40B4-BE49-F238E27FC236}">
                <a16:creationId xmlns:a16="http://schemas.microsoft.com/office/drawing/2014/main" id="{C5D5651D-678E-49C1-95C8-9A37A82C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6" y="333829"/>
            <a:ext cx="7535987" cy="652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B6F94A21-199B-4EFB-AAD5-FEAD8D9EB87B}"/>
              </a:ext>
            </a:extLst>
          </p:cNvPr>
          <p:cNvSpPr txBox="1">
            <a:spLocks/>
          </p:cNvSpPr>
          <p:nvPr/>
        </p:nvSpPr>
        <p:spPr>
          <a:xfrm>
            <a:off x="3676809" y="177355"/>
            <a:ext cx="7075714" cy="10239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5400" dirty="0"/>
              <a:t>«Карты знаний»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4489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6096" y="2995590"/>
            <a:ext cx="8229600" cy="1023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rgbClr val="222222"/>
                </a:solidFill>
                <a:hlinkClick r:id="rId2"/>
              </a:rPr>
              <a:t>НЕРЕПЕТИТОР.РУ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D18DEA-CBA6-4C86-B41A-52FA01780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06" r="6799" b="34194"/>
          <a:stretch/>
        </p:blipFill>
        <p:spPr>
          <a:xfrm>
            <a:off x="0" y="-1"/>
            <a:ext cx="12045256" cy="536841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096000" y="5368412"/>
            <a:ext cx="5182648" cy="1071946"/>
          </a:xfrm>
          <a:prstGeom prst="wedgeRoundRectCallout">
            <a:avLst>
              <a:gd name="adj1" fmla="val -45246"/>
              <a:gd name="adj2" fmla="val -11632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Сервис адаптивного обучения</a:t>
            </a:r>
          </a:p>
          <a:p>
            <a:pPr algn="ctr"/>
            <a:r>
              <a:rPr lang="en-US" sz="2400" dirty="0">
                <a:hlinkClick r:id="rId4"/>
              </a:rPr>
              <a:t>www.nerepetitor.ru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635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1DEC06-3B89-4543-9EE4-093AD3F46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2" r="919" b="7312"/>
          <a:stretch/>
        </p:blipFill>
        <p:spPr>
          <a:xfrm>
            <a:off x="0" y="0"/>
            <a:ext cx="1132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7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6F94A21-199B-4EFB-AAD5-FEAD8D9EB87B}"/>
              </a:ext>
            </a:extLst>
          </p:cNvPr>
          <p:cNvSpPr txBox="1">
            <a:spLocks/>
          </p:cNvSpPr>
          <p:nvPr/>
        </p:nvSpPr>
        <p:spPr>
          <a:xfrm>
            <a:off x="3676809" y="177355"/>
            <a:ext cx="7075714" cy="10239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5400" dirty="0"/>
              <a:t>«Карты знаний»</a:t>
            </a:r>
            <a:endParaRPr lang="en-US" sz="5400" dirty="0"/>
          </a:p>
        </p:txBody>
      </p:sp>
      <p:pic>
        <p:nvPicPr>
          <p:cNvPr id="3074" name="Рисунок 8">
            <a:extLst>
              <a:ext uri="{FF2B5EF4-FFF2-40B4-BE49-F238E27FC236}">
                <a16:creationId xmlns:a16="http://schemas.microsoft.com/office/drawing/2014/main" id="{B3BACA98-7319-45A9-BAD1-D90D7313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3" y="1218748"/>
            <a:ext cx="8970639" cy="543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66EFB6-C20F-453A-8C31-BCAD77335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0" t="18208" r="19435" b="16462"/>
          <a:stretch/>
        </p:blipFill>
        <p:spPr>
          <a:xfrm>
            <a:off x="0" y="0"/>
            <a:ext cx="12192000" cy="68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7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AD2F42-9913-4977-BA87-238F51D56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69" t="5921" r="10937" b="7200"/>
          <a:stretch/>
        </p:blipFill>
        <p:spPr>
          <a:xfrm>
            <a:off x="-693173" y="0"/>
            <a:ext cx="12885174" cy="6657975"/>
          </a:xfrm>
          <a:prstGeom prst="rect">
            <a:avLst/>
          </a:prstGeom>
        </p:spPr>
      </p:pic>
      <p:sp>
        <p:nvSpPr>
          <p:cNvPr id="3" name="Скругленная прямоугольная выноска 6">
            <a:extLst>
              <a:ext uri="{FF2B5EF4-FFF2-40B4-BE49-F238E27FC236}">
                <a16:creationId xmlns:a16="http://schemas.microsoft.com/office/drawing/2014/main" id="{8212E54E-023E-4EEC-AB0F-3A173D6A97F5}"/>
              </a:ext>
            </a:extLst>
          </p:cNvPr>
          <p:cNvSpPr/>
          <p:nvPr/>
        </p:nvSpPr>
        <p:spPr>
          <a:xfrm>
            <a:off x="7439025" y="3768212"/>
            <a:ext cx="3324225" cy="879988"/>
          </a:xfrm>
          <a:prstGeom prst="wedgeRoundRectCallout">
            <a:avLst>
              <a:gd name="adj1" fmla="val -66527"/>
              <a:gd name="adj2" fmla="val -6003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hlinkClick r:id="rId3"/>
              </a:rPr>
              <a:t>www.knewton.com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6361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69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Тема Office</vt:lpstr>
      <vt:lpstr>От онлайн-курсов  – к адаптивному обучению </vt:lpstr>
      <vt:lpstr>Презентация PowerPoint</vt:lpstr>
      <vt:lpstr>Презентация PowerPoint</vt:lpstr>
      <vt:lpstr>Презентация PowerPoint</vt:lpstr>
      <vt:lpstr>НЕРЕПЕТИТОР.РУ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Кирьянов</dc:creator>
  <cp:lastModifiedBy>Дмитрий Кирьянов</cp:lastModifiedBy>
  <cp:revision>8</cp:revision>
  <dcterms:created xsi:type="dcterms:W3CDTF">2017-09-25T12:14:28Z</dcterms:created>
  <dcterms:modified xsi:type="dcterms:W3CDTF">2018-10-25T10:55:02Z</dcterms:modified>
</cp:coreProperties>
</file>