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7" r:id="rId2"/>
    <p:sldId id="257" r:id="rId3"/>
    <p:sldId id="259" r:id="rId4"/>
    <p:sldId id="260" r:id="rId5"/>
    <p:sldId id="262" r:id="rId6"/>
    <p:sldId id="378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22" r:id="rId17"/>
    <p:sldId id="335" r:id="rId18"/>
    <p:sldId id="336" r:id="rId19"/>
    <p:sldId id="337" r:id="rId20"/>
    <p:sldId id="338" r:id="rId21"/>
    <p:sldId id="341" r:id="rId22"/>
    <p:sldId id="344" r:id="rId23"/>
    <p:sldId id="346" r:id="rId24"/>
    <p:sldId id="3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9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ite.unesco.org/" TargetMode="External"/><Relationship Id="rId4" Type="http://schemas.openxmlformats.org/officeDocument/2006/relationships/hyperlink" Target="mailto:akhor@list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nesdoc.unesco.org/images/0025/002590/259013e.pd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is.unesco.org/en/blog/global-framework-measure-digital-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apcom.ru/files/News/Images/2013/mil_cat_rus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Neil_Howe" TargetMode="External"/><Relationship Id="rId4" Type="http://schemas.openxmlformats.org/officeDocument/2006/relationships/hyperlink" Target="https://en.wikipedia.org/wiki/William_Straus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s.nashaucheba.ru/docs/270/index-1762195.html" TargetMode="Externa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iite.unesco.org/publications/list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ite.unesco.org/" TargetMode="External"/><Relationship Id="rId4" Type="http://schemas.openxmlformats.org/officeDocument/2006/relationships/hyperlink" Target="mailto:akhor@list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92" y="259080"/>
            <a:ext cx="2307336" cy="1155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526024"/>
            <a:ext cx="1828800" cy="1054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5480" y="954024"/>
            <a:ext cx="1005840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744"/>
              </a:lnSpc>
            </a:pPr>
            <a:r>
              <a:rPr lang="en-US" sz="650">
                <a:solidFill>
                  <a:srgbClr val="363636"/>
                </a:solidFill>
                <a:latin typeface="Arial"/>
              </a:rPr>
              <a:t>United Nations Educational, Scientific and Cultural Organization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0776" y="954024"/>
            <a:ext cx="1082040" cy="292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744"/>
              </a:lnSpc>
            </a:pPr>
            <a:r>
              <a:rPr lang="en-US" sz="650">
                <a:solidFill>
                  <a:srgbClr val="363636"/>
                </a:solidFill>
                <a:latin typeface="Arial"/>
              </a:rPr>
              <a:t>UNESCO Institute</a:t>
            </a:r>
          </a:p>
          <a:p>
            <a:pPr indent="0">
              <a:lnSpc>
                <a:spcPts val="744"/>
              </a:lnSpc>
            </a:pPr>
            <a:r>
              <a:rPr lang="en-US" sz="650">
                <a:solidFill>
                  <a:srgbClr val="363636"/>
                </a:solidFill>
                <a:latin typeface="Arial"/>
              </a:rPr>
              <a:t>for Information Technologies</a:t>
            </a:r>
          </a:p>
          <a:p>
            <a:pPr indent="0">
              <a:lnSpc>
                <a:spcPts val="744"/>
              </a:lnSpc>
            </a:pPr>
            <a:r>
              <a:rPr lang="en-US" sz="650">
                <a:solidFill>
                  <a:srgbClr val="363636"/>
                </a:solidFill>
                <a:latin typeface="Arial"/>
              </a:rPr>
              <a:t>in Education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2640" y="1624584"/>
            <a:ext cx="2179320" cy="3587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  <a:spcAft>
                <a:spcPts val="1190"/>
              </a:spcAft>
            </a:pPr>
            <a:r>
              <a:rPr lang="en-US" sz="1300">
                <a:solidFill>
                  <a:srgbClr val="3A5D88"/>
                </a:solidFill>
                <a:latin typeface="Arial"/>
              </a:rPr>
              <a:t>POLICY ADVOCACY AND RESEARCH</a:t>
            </a:r>
          </a:p>
          <a:p>
            <a:pPr indent="0">
              <a:lnSpc>
                <a:spcPts val="1450"/>
              </a:lnSpc>
              <a:spcAft>
                <a:spcPts val="1190"/>
              </a:spcAft>
            </a:pPr>
            <a:r>
              <a:rPr lang="en-US" sz="1300">
                <a:solidFill>
                  <a:srgbClr val="3A5D88"/>
                </a:solidFill>
                <a:latin typeface="Arial"/>
              </a:rPr>
              <a:t>TECHNICAL ASSISTANCE</a:t>
            </a:r>
          </a:p>
          <a:p>
            <a:pPr indent="0" algn="ctr">
              <a:lnSpc>
                <a:spcPts val="1680"/>
              </a:lnSpc>
            </a:pPr>
            <a:r>
              <a:rPr lang="en-US" sz="1300">
                <a:solidFill>
                  <a:srgbClr val="3A5D88"/>
                </a:solidFill>
                <a:latin typeface="Arial"/>
              </a:rPr>
              <a:t>TEACHER</a:t>
            </a:r>
          </a:p>
          <a:p>
            <a:pPr indent="0" algn="ctr">
              <a:lnSpc>
                <a:spcPts val="1680"/>
              </a:lnSpc>
            </a:pPr>
            <a:r>
              <a:rPr lang="en-US" sz="1300">
                <a:solidFill>
                  <a:srgbClr val="3A5D88"/>
                </a:solidFill>
                <a:latin typeface="Arial"/>
              </a:rPr>
              <a:t>PROFESSIONAL</a:t>
            </a:r>
          </a:p>
          <a:p>
            <a:pPr indent="0" algn="ctr">
              <a:lnSpc>
                <a:spcPts val="1680"/>
              </a:lnSpc>
              <a:spcAft>
                <a:spcPts val="1190"/>
              </a:spcAft>
            </a:pPr>
            <a:r>
              <a:rPr lang="en-US" sz="1300">
                <a:solidFill>
                  <a:srgbClr val="3A5D88"/>
                </a:solidFill>
                <a:latin typeface="Arial"/>
              </a:rPr>
              <a:t>DEVELOPMENT</a:t>
            </a:r>
          </a:p>
          <a:p>
            <a:pPr marL="228600" indent="0">
              <a:lnSpc>
                <a:spcPts val="1450"/>
              </a:lnSpc>
              <a:spcAft>
                <a:spcPts val="1190"/>
              </a:spcAft>
            </a:pPr>
            <a:r>
              <a:rPr lang="en-US" sz="1300">
                <a:solidFill>
                  <a:srgbClr val="3A5D88"/>
                </a:solidFill>
                <a:latin typeface="Arial"/>
              </a:rPr>
              <a:t>DIGITAL PEDAGOGY</a:t>
            </a:r>
          </a:p>
          <a:p>
            <a:pPr indent="0" algn="ctr">
              <a:lnSpc>
                <a:spcPts val="1680"/>
              </a:lnSpc>
              <a:spcAft>
                <a:spcPts val="1190"/>
              </a:spcAft>
            </a:pPr>
            <a:r>
              <a:rPr lang="en-US" sz="1300">
                <a:solidFill>
                  <a:srgbClr val="3A5D88"/>
                </a:solidFill>
                <a:latin typeface="Arial"/>
              </a:rPr>
              <a:t>OPEN EDUCATIONAL RESOURCESAND LEARNING MATERIALS</a:t>
            </a:r>
          </a:p>
          <a:p>
            <a:pPr indent="0" algn="ctr">
              <a:lnSpc>
                <a:spcPts val="1680"/>
              </a:lnSpc>
            </a:pPr>
            <a:r>
              <a:rPr lang="en-US" sz="1300">
                <a:solidFill>
                  <a:srgbClr val="3A5D88"/>
                </a:solidFill>
                <a:latin typeface="Arial"/>
              </a:rPr>
              <a:t>NETWORKING AND PARTNERSHIP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0496" y="185928"/>
            <a:ext cx="5754624" cy="440512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082800">
              <a:lnSpc>
                <a:spcPts val="1728"/>
              </a:lnSpc>
              <a:spcAft>
                <a:spcPts val="1190"/>
              </a:spcAft>
            </a:pPr>
            <a:r>
              <a:rPr lang="en-US" sz="1400" dirty="0">
                <a:latin typeface="Segoe UI"/>
              </a:rPr>
              <a:t>SMART RUSSIA: </a:t>
            </a:r>
            <a:r>
              <a:rPr lang="ru" sz="1400" dirty="0">
                <a:latin typeface="Segoe UI"/>
              </a:rPr>
              <a:t>"Возрастная периодизация и цифровая грамотность: базовые цифровые компетенции для каждого уровня образования."</a:t>
            </a:r>
          </a:p>
          <a:p>
            <a:pPr indent="0" algn="r">
              <a:lnSpc>
                <a:spcPts val="1340"/>
              </a:lnSpc>
              <a:spcAft>
                <a:spcPts val="3010"/>
              </a:spcAft>
            </a:pPr>
            <a:r>
              <a:rPr lang="ru" sz="1100" dirty="0">
                <a:solidFill>
                  <a:srgbClr val="3A5D88"/>
                </a:solidFill>
                <a:latin typeface="Calibri"/>
              </a:rPr>
              <a:t>Москва 11 октября 2018</a:t>
            </a:r>
          </a:p>
          <a:p>
            <a:pPr marL="406400" indent="76200">
              <a:lnSpc>
                <a:spcPts val="3360"/>
              </a:lnSpc>
              <a:spcAft>
                <a:spcPts val="2660"/>
              </a:spcAft>
            </a:pPr>
            <a:r>
              <a:rPr lang="ru-RU" sz="2800" b="1" i="1" dirty="0">
                <a:solidFill>
                  <a:srgbClr val="3A5D88"/>
                </a:solidFill>
              </a:rPr>
              <a:t>Возрастная периодизация и цифровая грамотность: базовые цифровые компетенции для каждого уровня образования</a:t>
            </a:r>
            <a:r>
              <a:rPr lang="ru" sz="2800" b="1" i="1" dirty="0" smtClean="0">
                <a:solidFill>
                  <a:srgbClr val="3A5D88"/>
                </a:solidFill>
                <a:latin typeface="Calibri"/>
              </a:rPr>
              <a:t> </a:t>
            </a:r>
            <a:r>
              <a:rPr lang="ru" sz="2800" b="1" i="1" dirty="0">
                <a:solidFill>
                  <a:srgbClr val="3A5D88"/>
                </a:solidFill>
                <a:latin typeface="Calibri"/>
              </a:rPr>
              <a:t>ИКТ и Рамочная программа действий ЮНЕСКО «Образование 2030».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0944" y="4797552"/>
            <a:ext cx="3837432" cy="1203198"/>
          </a:xfrm>
          <a:prstGeom prst="rect">
            <a:avLst/>
          </a:prstGeom>
          <a:solidFill>
            <a:srgbClr val="E1EEF2"/>
          </a:solidFill>
        </p:spPr>
        <p:txBody>
          <a:bodyPr lIns="0" tIns="0" rIns="0" bIns="0">
            <a:noAutofit/>
          </a:bodyPr>
          <a:lstStyle/>
          <a:p>
            <a:pPr indent="2082800">
              <a:lnSpc>
                <a:spcPts val="2010"/>
              </a:lnSpc>
              <a:spcBef>
                <a:spcPts val="2660"/>
              </a:spcBef>
            </a:pPr>
            <a:r>
              <a:rPr lang="ru" sz="1800" dirty="0">
                <a:solidFill>
                  <a:srgbClr val="3A5D88"/>
                </a:solidFill>
                <a:latin typeface="Arial"/>
              </a:rPr>
              <a:t>Профессор </a:t>
            </a:r>
            <a:r>
              <a:rPr lang="ru" sz="1800" dirty="0" smtClean="0">
                <a:solidFill>
                  <a:srgbClr val="3A5D88"/>
                </a:solidFill>
                <a:latin typeface="Arial"/>
              </a:rPr>
              <a:t>Хорошилов Александр Владиевич </a:t>
            </a:r>
            <a:r>
              <a:rPr lang="ru" sz="1300" dirty="0" smtClean="0">
                <a:solidFill>
                  <a:srgbClr val="3A5D88"/>
                </a:solidFill>
                <a:latin typeface="Arial"/>
              </a:rPr>
              <a:t>консультант </a:t>
            </a:r>
            <a:r>
              <a:rPr lang="ru" sz="1300" dirty="0">
                <a:solidFill>
                  <a:srgbClr val="3A5D88"/>
                </a:solidFill>
                <a:latin typeface="Arial"/>
              </a:rPr>
              <a:t>Финансового </a:t>
            </a:r>
            <a:r>
              <a:rPr lang="ru" sz="1300" dirty="0" smtClean="0">
                <a:solidFill>
                  <a:srgbClr val="3A5D88"/>
                </a:solidFill>
                <a:latin typeface="Arial"/>
              </a:rPr>
              <a:t>Университета </a:t>
            </a:r>
            <a:r>
              <a:rPr lang="ru" sz="1600" b="1" dirty="0" smtClean="0">
                <a:solidFill>
                  <a:srgbClr val="3A5D88"/>
                </a:solidFill>
                <a:latin typeface="Calibri"/>
              </a:rPr>
              <a:t>Руководитель </a:t>
            </a:r>
            <a:r>
              <a:rPr lang="ru" sz="1600" b="1" dirty="0">
                <a:solidFill>
                  <a:srgbClr val="3A5D88"/>
                </a:solidFill>
                <a:latin typeface="Calibri"/>
              </a:rPr>
              <a:t>ИИТО ЮНЕСКО (2014-2017гг)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7480" y="6623304"/>
            <a:ext cx="406603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320"/>
              </a:lnSpc>
              <a:spcBef>
                <a:spcPts val="4270"/>
              </a:spcBef>
            </a:pPr>
            <a:r>
              <a:rPr lang="en-US" sz="1900" b="1">
                <a:solidFill>
                  <a:srgbClr val="3A5D88"/>
                </a:solidFill>
                <a:latin typeface="Calibri"/>
                <a:hlinkClick r:id="rId4"/>
              </a:rPr>
              <a:t>akhor@list.ru</a:t>
            </a:r>
            <a:r>
              <a:rPr lang="en-US" sz="1900" b="1">
                <a:solidFill>
                  <a:srgbClr val="3A5D88"/>
                </a:solidFill>
                <a:latin typeface="Calibri"/>
                <a:hlinkClick r:id="rId5"/>
              </a:rPr>
              <a:t> </a:t>
            </a:r>
            <a:r>
              <a:rPr lang="en-US" sz="1900" b="1" u="sng">
                <a:solidFill>
                  <a:srgbClr val="0367C4"/>
                </a:solidFill>
                <a:latin typeface="Calibri"/>
                <a:hlinkClick r:id="rId5"/>
              </a:rPr>
              <a:t>http://iite.unesco.org</a:t>
            </a:r>
          </a:p>
        </p:txBody>
      </p:sp>
    </p:spTree>
    <p:extLst>
      <p:ext uri="{BB962C8B-B14F-4D97-AF65-F5344CB8AC3E}">
        <p14:creationId xmlns:p14="http://schemas.microsoft.com/office/powerpoint/2010/main" val="187911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20" y="963168"/>
            <a:ext cx="7330440" cy="5215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1248" y="219456"/>
            <a:ext cx="9467088" cy="4754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760"/>
              </a:lnSpc>
            </a:pPr>
            <a:r>
              <a:rPr lang="ru" sz="3900">
                <a:latin typeface="Calibri"/>
              </a:rPr>
              <a:t>Ландшафт цифровых компетенций 21 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7312" y="1267968"/>
            <a:ext cx="78638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Flexibility and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67600" y="1267968"/>
            <a:ext cx="1322832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Intercultural and social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5504" y="1395984"/>
            <a:ext cx="1164336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en-US" sz="1600" b="1">
                <a:solidFill>
                  <a:srgbClr val="D18735"/>
                </a:solidFill>
                <a:latin typeface="Calibri"/>
              </a:rPr>
              <a:t>Digital Literacy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2176" y="1438656"/>
            <a:ext cx="682752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adaptability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94320" y="1444752"/>
            <a:ext cx="463296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attitude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74208" y="1676400"/>
            <a:ext cx="48768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Personal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0" y="1853184"/>
            <a:ext cx="768096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en-US" sz="1000">
                <a:latin typeface="Segoe UI"/>
              </a:rPr>
              <a:t>development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8432" y="2157984"/>
            <a:ext cx="475488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Problem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2032" y="2225040"/>
            <a:ext cx="774192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Collaboration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79392" y="2328672"/>
            <a:ext cx="402336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solidFill>
                  <a:srgbClr val="281414"/>
                </a:solidFill>
                <a:latin typeface="Calibri"/>
              </a:rPr>
              <a:t>solving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23104" y="2474976"/>
            <a:ext cx="1274064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en-US" sz="1600" b="1">
                <a:solidFill>
                  <a:srgbClr val="616060"/>
                </a:solidFill>
                <a:latin typeface="Calibri"/>
              </a:rPr>
              <a:t>Internet literacy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50608" y="2645664"/>
            <a:ext cx="493776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Safe and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8352" y="2663952"/>
            <a:ext cx="682752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solidFill>
                  <a:srgbClr val="281414"/>
                </a:solidFill>
                <a:latin typeface="Calibri"/>
              </a:rPr>
              <a:t>Information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95744" y="2816352"/>
            <a:ext cx="615696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productive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41776" y="2852928"/>
            <a:ext cx="762000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1280"/>
              </a:lnSpc>
            </a:pPr>
            <a:r>
              <a:rPr lang="en-US" sz="1050">
                <a:solidFill>
                  <a:srgbClr val="281414"/>
                </a:solidFill>
                <a:latin typeface="Calibri"/>
              </a:rPr>
              <a:t>management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40880" y="2999232"/>
            <a:ext cx="725424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participation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58384" y="3115056"/>
            <a:ext cx="615696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en-US" sz="1600" b="1">
                <a:solidFill>
                  <a:srgbClr val="616060"/>
                </a:solidFill>
                <a:latin typeface="Calibri"/>
              </a:rPr>
              <a:t>Literacy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17392" y="3267456"/>
            <a:ext cx="932688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en-US" sz="1600" b="1">
                <a:solidFill>
                  <a:srgbClr val="D657A0"/>
                </a:solidFill>
                <a:latin typeface="Calibri"/>
              </a:rPr>
              <a:t>Information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70176" y="3285744"/>
            <a:ext cx="749808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Initiative and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89648" y="3328416"/>
            <a:ext cx="487680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50"/>
              </a:lnSpc>
            </a:pPr>
            <a:r>
              <a:rPr lang="en-US" sz="1400">
                <a:solidFill>
                  <a:srgbClr val="569FCE"/>
                </a:solidFill>
                <a:latin typeface="Times New Roman"/>
              </a:rPr>
              <a:t>Media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15712" y="3389376"/>
            <a:ext cx="676656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Operational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21040" y="3389376"/>
            <a:ext cx="792480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Responsibility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70176" y="3468624"/>
            <a:ext cx="591312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autonomy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94176" y="3511296"/>
            <a:ext cx="585216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en-US" sz="1600" b="1">
                <a:solidFill>
                  <a:srgbClr val="D657A0"/>
                </a:solidFill>
                <a:latin typeface="Calibri"/>
              </a:rPr>
              <a:t>literacy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46976" y="3553968"/>
            <a:ext cx="585216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en-US" sz="1600" b="1">
                <a:solidFill>
                  <a:srgbClr val="569FCE"/>
                </a:solidFill>
                <a:latin typeface="Calibri"/>
              </a:rPr>
              <a:t>literacy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22976" y="3566160"/>
            <a:ext cx="262128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40"/>
              </a:lnSpc>
            </a:pPr>
            <a:r>
              <a:rPr lang="en-US" sz="1100">
                <a:latin typeface="Calibri"/>
              </a:rPr>
              <a:t>skills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59680" y="3834384"/>
            <a:ext cx="1176528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1280"/>
              </a:lnSpc>
            </a:pPr>
            <a:r>
              <a:rPr lang="en-US" sz="1050">
                <a:latin typeface="Calibri"/>
              </a:rPr>
              <a:t>Application skills for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35296" y="4011168"/>
            <a:ext cx="1231392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networked visual and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29456" y="4023360"/>
            <a:ext cx="390144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solidFill>
                  <a:srgbClr val="281414"/>
                </a:solidFill>
                <a:latin typeface="Calibri"/>
              </a:rPr>
              <a:t>Critical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50736" y="4114800"/>
            <a:ext cx="798576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Creativity and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12080" y="4187952"/>
            <a:ext cx="871728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dynamic media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89248" y="4200144"/>
            <a:ext cx="676656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information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42176" y="4322064"/>
            <a:ext cx="615696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expression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25824" y="4401312"/>
            <a:ext cx="60960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processing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54752" y="4675632"/>
            <a:ext cx="877824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Culture-related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42560" y="4858512"/>
            <a:ext cx="896112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en-US" sz="1000">
                <a:latin typeface="Segoe UI"/>
              </a:rPr>
              <a:t>communication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76016" y="4974336"/>
            <a:ext cx="390144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Critical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72400" y="4980432"/>
            <a:ext cx="475488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Creative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45536" y="5151120"/>
            <a:ext cx="45720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attitude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78496" y="5151120"/>
            <a:ext cx="463296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  <a:spcAft>
                <a:spcPts val="3640"/>
              </a:spcAft>
            </a:pPr>
            <a:r>
              <a:rPr lang="en-US" sz="1050">
                <a:latin typeface="Calibri"/>
              </a:rPr>
              <a:t>attitude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95344" y="5967984"/>
            <a:ext cx="3730752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600"/>
              </a:lnSpc>
              <a:spcBef>
                <a:spcPts val="3640"/>
              </a:spcBef>
            </a:pPr>
            <a:r>
              <a:rPr lang="en-US" sz="1200" b="1">
                <a:solidFill>
                  <a:srgbClr val="3A5D88"/>
                </a:solidFill>
                <a:latin typeface="Segoe UI"/>
              </a:rPr>
              <a:t>Figure 2 : Digital Competence landscape for 21st century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40" y="1496568"/>
            <a:ext cx="3599688" cy="4355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5464" y="478536"/>
            <a:ext cx="9116568" cy="521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130"/>
              </a:lnSpc>
              <a:spcAft>
                <a:spcPts val="5250"/>
              </a:spcAft>
            </a:pPr>
            <a:r>
              <a:rPr lang="ru" sz="4200">
                <a:latin typeface="Calibri"/>
              </a:rPr>
              <a:t>Цифровые навыки для жизни и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4620" y="6128766"/>
            <a:ext cx="5858256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070"/>
              </a:lnSpc>
              <a:spcBef>
                <a:spcPts val="840"/>
              </a:spcBef>
            </a:pPr>
            <a:r>
              <a:rPr lang="en-US" sz="1700" u="sng" dirty="0">
                <a:solidFill>
                  <a:srgbClr val="0367C4"/>
                </a:solidFill>
                <a:latin typeface="Calibri"/>
                <a:hlinkClick r:id="rId3"/>
              </a:rPr>
              <a:t>http://unesdoc.unesco.org/images/0025/002590/259013e.pdf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" y="1551432"/>
            <a:ext cx="6193536" cy="1926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36" y="1027176"/>
            <a:ext cx="4706112" cy="2548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848" y="374904"/>
            <a:ext cx="11338560" cy="4389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4320"/>
              </a:lnSpc>
              <a:spcAft>
                <a:spcPts val="1540"/>
              </a:spcAft>
            </a:pPr>
            <a:r>
              <a:rPr lang="ru" sz="3900">
                <a:latin typeface="Calibri"/>
              </a:rPr>
              <a:t>Глобальная рамка измерения цифровой грамотности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752" y="917448"/>
            <a:ext cx="8497824" cy="445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4320"/>
              </a:lnSpc>
              <a:spcAft>
                <a:spcPts val="1540"/>
              </a:spcAft>
            </a:pPr>
            <a:r>
              <a:rPr lang="ru" sz="3900">
                <a:latin typeface="Calibri"/>
              </a:rPr>
              <a:t>(статистический институт ЮНЕСКО - </a:t>
            </a:r>
            <a:r>
              <a:rPr lang="en-US" sz="3900">
                <a:latin typeface="Calibri"/>
              </a:rPr>
              <a:t>UIS)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0184" y="3660648"/>
            <a:ext cx="10283952" cy="21115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28600">
              <a:lnSpc>
                <a:spcPts val="3024"/>
              </a:lnSpc>
            </a:pPr>
            <a:r>
              <a:rPr lang="ru" sz="2600" dirty="0">
                <a:latin typeface="Calibri"/>
              </a:rPr>
              <a:t>• От фермера какао в Гане, использующего мобильный телефон для продажи сельскохозяйственных культур, до медсестры в Швеции, использующей телемедицину для проверки пациентов на дому -цифровая грамотность считается важным набором навыков, необходимых для поиска информации и общения в </a:t>
            </a:r>
            <a:r>
              <a:rPr lang="ru" sz="2600" dirty="0" smtClean="0">
                <a:latin typeface="Calibri"/>
              </a:rPr>
              <a:t>современном </a:t>
            </a:r>
            <a:r>
              <a:rPr lang="ru-RU" sz="2600" dirty="0"/>
              <a:t>мире.</a:t>
            </a:r>
          </a:p>
          <a:p>
            <a:pPr indent="-228600">
              <a:lnSpc>
                <a:spcPts val="3024"/>
              </a:lnSpc>
            </a:pPr>
            <a:endParaRPr lang="ru" sz="2600" dirty="0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184" y="6079998"/>
            <a:ext cx="11230356" cy="5113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0952" indent="-228600">
              <a:lnSpc>
                <a:spcPts val="3170"/>
              </a:lnSpc>
            </a:pPr>
            <a:r>
              <a:rPr lang="en-US" sz="2400" dirty="0" smtClean="0">
                <a:solidFill>
                  <a:srgbClr val="0367C4"/>
                </a:solidFill>
                <a:latin typeface="Calibri"/>
                <a:hlinkClick r:id="rId4"/>
              </a:rPr>
              <a:t>http</a:t>
            </a:r>
            <a:r>
              <a:rPr lang="en-US" sz="2400" dirty="0">
                <a:solidFill>
                  <a:srgbClr val="0367C4"/>
                </a:solidFill>
                <a:latin typeface="Calibri"/>
                <a:hlinkClick r:id="rId4"/>
              </a:rPr>
              <a:t>://</a:t>
            </a:r>
            <a:r>
              <a:rPr lang="en-US" sz="2400" dirty="0" smtClean="0">
                <a:solidFill>
                  <a:srgbClr val="0367C4"/>
                </a:solidFill>
                <a:latin typeface="Calibri"/>
                <a:hlinkClick r:id="rId4"/>
              </a:rPr>
              <a:t>uis.unesco.org/en/blog/global-framework-measure-digital-</a:t>
            </a:r>
            <a:r>
              <a:rPr lang="en-US" sz="2400" u="sng" dirty="0" smtClean="0">
                <a:solidFill>
                  <a:srgbClr val="0367C4"/>
                </a:solidFill>
                <a:latin typeface="Calibri"/>
              </a:rPr>
              <a:t>literacy</a:t>
            </a:r>
            <a:endParaRPr lang="en-US" sz="2400" u="sng" dirty="0">
              <a:solidFill>
                <a:srgbClr val="0367C4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226" y="637794"/>
            <a:ext cx="2529840" cy="262128"/>
          </a:xfrm>
          <a:prstGeom prst="rect">
            <a:avLst/>
          </a:prstGeom>
          <a:solidFill>
            <a:srgbClr val="4674C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</a:pPr>
            <a:r>
              <a:rPr lang="ru" sz="1700" b="1" dirty="0">
                <a:solidFill>
                  <a:srgbClr val="FFFFFF"/>
                </a:solidFill>
                <a:latin typeface="Calibri"/>
              </a:rPr>
              <a:t>ОБЛАСТЬ КОМПЕТЕНЦИЙ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35930" y="637794"/>
            <a:ext cx="1836420" cy="262128"/>
          </a:xfrm>
          <a:prstGeom prst="rect">
            <a:avLst/>
          </a:prstGeom>
          <a:solidFill>
            <a:srgbClr val="4674C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</a:pPr>
            <a:r>
              <a:rPr lang="ru" sz="1700" b="1" dirty="0">
                <a:solidFill>
                  <a:srgbClr val="FFFFFF"/>
                </a:solidFill>
                <a:latin typeface="Calibri"/>
              </a:rPr>
              <a:t>КОМПЕТЕНТНОСТИ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64142"/>
              </p:ext>
            </p:extLst>
          </p:nvPr>
        </p:nvGraphicFramePr>
        <p:xfrm>
          <a:off x="0" y="1270254"/>
          <a:ext cx="12188952" cy="5145024"/>
        </p:xfrm>
        <a:graphic>
          <a:graphicData uri="http://schemas.openxmlformats.org/drawingml/2006/table">
            <a:tbl>
              <a:tblPr/>
              <a:tblGrid>
                <a:gridCol w="4325112"/>
                <a:gridCol w="7863840"/>
              </a:tblGrid>
              <a:tr h="1554480">
                <a:tc>
                  <a:txBody>
                    <a:bodyPr/>
                    <a:lstStyle/>
                    <a:p>
                      <a:pPr marL="101600" indent="0">
                        <a:lnSpc>
                          <a:spcPts val="2184"/>
                        </a:lnSpc>
                      </a:pPr>
                      <a:r>
                        <a:rPr lang="ru" sz="1700" dirty="0">
                          <a:latin typeface="Calibri"/>
                        </a:rPr>
                        <a:t>0</a:t>
                      </a:r>
                      <a:r>
                        <a:rPr lang="ru" sz="1700" dirty="0">
                          <a:solidFill>
                            <a:srgbClr val="FF0000"/>
                          </a:solidFill>
                          <a:latin typeface="Calibri"/>
                        </a:rPr>
                        <a:t>. Основы аппаратного и программного обеспечения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2136"/>
                        </a:lnSpc>
                      </a:pPr>
                      <a:r>
                        <a:rPr lang="ru" sz="1700" dirty="0">
                          <a:solidFill>
                            <a:srgbClr val="FF0000"/>
                          </a:solidFill>
                          <a:latin typeface="Calibri"/>
                        </a:rPr>
                        <a:t>0.1 базовые знания об оборудовании, такие как включение / выключение и зарядка, запирающие и блокирующие устройства</a:t>
                      </a:r>
                    </a:p>
                    <a:p>
                      <a:pPr marL="266700" indent="0">
                        <a:lnSpc>
                          <a:spcPts val="2136"/>
                        </a:lnSpc>
                      </a:pPr>
                      <a:r>
                        <a:rPr lang="ru" sz="1700" dirty="0">
                          <a:solidFill>
                            <a:srgbClr val="FF0000"/>
                          </a:solidFill>
                          <a:latin typeface="Calibri"/>
                        </a:rPr>
                        <a:t>0.2 базовые знания о программном обеспечении, такие как управление учетными записями пользователей и паролями, вход в систему и настройка конфиденциальности и т. д.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</a:tr>
              <a:tr h="1627632">
                <a:tc>
                  <a:txBody>
                    <a:bodyPr/>
                    <a:lstStyle/>
                    <a:p>
                      <a:pPr marL="101600" indent="0">
                        <a:lnSpc>
                          <a:spcPts val="2184"/>
                        </a:lnSpc>
                      </a:pPr>
                      <a:r>
                        <a:rPr lang="ru" sz="1700">
                          <a:latin typeface="Calibri"/>
                        </a:rPr>
                        <a:t>1. Информационная грамотность и работа с данными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1.1    просмотр, поиск и фильтрация данных, информации и цифрового контента</a:t>
                      </a:r>
                    </a:p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1.2    оценка данных, информации и цифрового контента</a:t>
                      </a:r>
                    </a:p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1.3    управление данными, информацией и цифровым контентом</a:t>
                      </a:r>
                    </a:p>
                  </a:txBody>
                  <a:tcPr marL="0" marR="0" marT="0" marB="0" anchor="ctr">
                    <a:solidFill>
                      <a:srgbClr val="E1EEF2"/>
                    </a:solidFill>
                  </a:tcPr>
                </a:tc>
              </a:tr>
              <a:tr h="1962912">
                <a:tc>
                  <a:txBody>
                    <a:bodyPr/>
                    <a:lstStyle/>
                    <a:p>
                      <a:pPr marL="101600" indent="0">
                        <a:lnSpc>
                          <a:spcPts val="2070"/>
                        </a:lnSpc>
                      </a:pPr>
                      <a:r>
                        <a:rPr lang="ru" sz="1700">
                          <a:latin typeface="Calibri"/>
                        </a:rPr>
                        <a:t>2. Коммуникация и сотрудничество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2.1    взаимодействие с помощью цифровых технологий</a:t>
                      </a:r>
                    </a:p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2.2    обмен данными с помощью цифровых технологий</a:t>
                      </a:r>
                    </a:p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2.3    участие в гражданстве через цифровые технологии</a:t>
                      </a:r>
                    </a:p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2.4    сотрудничество с помощью цифровых технологий</a:t>
                      </a:r>
                    </a:p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2.5    Сетевой этикет</a:t>
                      </a:r>
                    </a:p>
                    <a:p>
                      <a:pPr marL="2667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2.6    управление цифровой идентичностью</a:t>
                      </a:r>
                    </a:p>
                  </a:txBody>
                  <a:tcPr marL="0" marR="0" marT="0" marB="0" anchor="b">
                    <a:solidFill>
                      <a:srgbClr val="E1EEF2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08460"/>
              </p:ext>
            </p:extLst>
          </p:nvPr>
        </p:nvGraphicFramePr>
        <p:xfrm>
          <a:off x="195072" y="201168"/>
          <a:ext cx="11993880" cy="6411468"/>
        </p:xfrm>
        <a:graphic>
          <a:graphicData uri="http://schemas.openxmlformats.org/drawingml/2006/table">
            <a:tbl>
              <a:tblPr/>
              <a:tblGrid>
                <a:gridCol w="3367278"/>
                <a:gridCol w="8626602"/>
              </a:tblGrid>
              <a:tr h="210312">
                <a:tc>
                  <a:txBody>
                    <a:bodyPr/>
                    <a:lstStyle/>
                    <a:p>
                      <a:pPr marL="1244600" indent="0">
                        <a:lnSpc>
                          <a:spcPts val="2070"/>
                        </a:lnSpc>
                      </a:pPr>
                      <a:r>
                        <a:rPr lang="ru" sz="1700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ОБЛАСТЬ</a:t>
                      </a:r>
                      <a:endParaRPr lang="ru" sz="1700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solidFill>
                      <a:srgbClr val="4674CA"/>
                    </a:solidFill>
                  </a:tcPr>
                </a:tc>
                <a:tc>
                  <a:txBody>
                    <a:bodyPr/>
                    <a:lstStyle/>
                    <a:p>
                      <a:pPr marL="1066800" indent="0">
                        <a:lnSpc>
                          <a:spcPts val="2070"/>
                        </a:lnSpc>
                      </a:pPr>
                      <a:r>
                        <a:rPr lang="ru" sz="1700" b="1" dirty="0">
                          <a:solidFill>
                            <a:srgbClr val="FFFFFF"/>
                          </a:solidFill>
                          <a:latin typeface="Calibri"/>
                        </a:rPr>
                        <a:t>КОМПЕТЕНТНОСТИ</a:t>
                      </a:r>
                    </a:p>
                  </a:txBody>
                  <a:tcPr marL="0" marR="0" marT="0" marB="0">
                    <a:solidFill>
                      <a:srgbClr val="4674CA"/>
                    </a:solidFill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indent="0" algn="ctr">
                        <a:lnSpc>
                          <a:spcPts val="2070"/>
                        </a:lnSpc>
                      </a:pPr>
                      <a:r>
                        <a:rPr lang="ru" sz="1700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КОМПЕТЕНЦИЙ</a:t>
                      </a:r>
                      <a:endParaRPr lang="ru" sz="1700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solidFill>
                      <a:srgbClr val="4674CA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 dirty="0"/>
                    </a:p>
                  </a:txBody>
                  <a:tcPr marL="0" marR="0" marT="0" marB="0">
                    <a:solidFill>
                      <a:srgbClr val="4674CA"/>
                    </a:solidFill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marL="304800" indent="0">
                        <a:lnSpc>
                          <a:spcPts val="2136"/>
                        </a:lnSpc>
                      </a:pPr>
                      <a:r>
                        <a:rPr lang="ru" sz="1700">
                          <a:latin typeface="Calibri"/>
                        </a:rPr>
                        <a:t>3.Создание цифрового контента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0">
                        <a:lnSpc>
                          <a:spcPts val="2136"/>
                        </a:lnSpc>
                      </a:pPr>
                      <a:r>
                        <a:rPr lang="ru" sz="1700" dirty="0">
                          <a:latin typeface="Calibri"/>
                        </a:rPr>
                        <a:t>3.1    разработка цифрового контента</a:t>
                      </a:r>
                    </a:p>
                    <a:p>
                      <a:pPr marL="127000" indent="0">
                        <a:lnSpc>
                          <a:spcPts val="2136"/>
                        </a:lnSpc>
                      </a:pPr>
                      <a:r>
                        <a:rPr lang="ru" sz="1700" dirty="0">
                          <a:latin typeface="Calibri"/>
                        </a:rPr>
                        <a:t>3.2    интеграция и доработка цифрового контента</a:t>
                      </a:r>
                    </a:p>
                    <a:p>
                      <a:pPr marL="127000" indent="0">
                        <a:lnSpc>
                          <a:spcPts val="2136"/>
                        </a:lnSpc>
                      </a:pPr>
                      <a:r>
                        <a:rPr lang="ru" sz="1700" dirty="0">
                          <a:latin typeface="Calibri"/>
                        </a:rPr>
                        <a:t>3.3    Авторское право и лицензии</a:t>
                      </a:r>
                    </a:p>
                    <a:p>
                      <a:pPr marL="127000" indent="0">
                        <a:lnSpc>
                          <a:spcPts val="2136"/>
                        </a:lnSpc>
                      </a:pPr>
                      <a:r>
                        <a:rPr lang="ru" sz="1700" dirty="0">
                          <a:latin typeface="Calibri"/>
                        </a:rPr>
                        <a:t>3.4    Программирование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marL="304800" indent="0">
                        <a:lnSpc>
                          <a:spcPts val="2070"/>
                        </a:lnSpc>
                      </a:pPr>
                      <a:r>
                        <a:rPr lang="ru" sz="1700">
                          <a:latin typeface="Calibri"/>
                        </a:rPr>
                        <a:t>4. Безопасность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 dirty="0" smtClean="0">
                          <a:latin typeface="Calibri"/>
                        </a:rPr>
                        <a:t>4.1    </a:t>
                      </a:r>
                      <a:r>
                        <a:rPr lang="ru" sz="1700" dirty="0">
                          <a:latin typeface="Calibri"/>
                        </a:rPr>
                        <a:t>защита устройства</a:t>
                      </a:r>
                    </a:p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4.2    Защита персональных данных и конфиденциальности</a:t>
                      </a:r>
                    </a:p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4.3    охрана здоровья и благополучия</a:t>
                      </a:r>
                    </a:p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Calibri"/>
                        </a:rPr>
                        <a:t>4.4    охрана окружающей среды</a:t>
                      </a:r>
                    </a:p>
                  </a:txBody>
                  <a:tcPr marL="0" marR="0" marT="0" marB="0" anchor="b">
                    <a:solidFill>
                      <a:srgbClr val="E1EEF2"/>
                    </a:solidFill>
                  </a:tcPr>
                </a:tc>
              </a:tr>
              <a:tr h="1581912">
                <a:tc>
                  <a:txBody>
                    <a:bodyPr/>
                    <a:lstStyle/>
                    <a:p>
                      <a:pPr marL="304800" indent="0">
                        <a:lnSpc>
                          <a:spcPts val="2070"/>
                        </a:lnSpc>
                      </a:pPr>
                      <a:r>
                        <a:rPr lang="ru" sz="1700">
                          <a:latin typeface="Calibri"/>
                        </a:rPr>
                        <a:t>5. Решение проблем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5.1    решения технических проблем</a:t>
                      </a:r>
                    </a:p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5.2    Выявление потребностей и технологических решений</a:t>
                      </a:r>
                    </a:p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5.3    творческое использование цифровых технологий</a:t>
                      </a:r>
                    </a:p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5.4    выявление пробелов в цифровой компетентности</a:t>
                      </a:r>
                    </a:p>
                    <a:p>
                      <a:pPr marL="127000" indent="0">
                        <a:lnSpc>
                          <a:spcPts val="2160"/>
                        </a:lnSpc>
                      </a:pPr>
                      <a:r>
                        <a:rPr lang="ru" sz="1700">
                          <a:latin typeface="Calibri"/>
                        </a:rPr>
                        <a:t>5.5    вычислительного мышления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</a:tr>
              <a:tr h="1557528">
                <a:tc>
                  <a:txBody>
                    <a:bodyPr/>
                    <a:lstStyle/>
                    <a:p>
                      <a:pPr marL="304800" indent="0">
                        <a:lnSpc>
                          <a:spcPts val="2136"/>
                        </a:lnSpc>
                      </a:pPr>
                      <a:r>
                        <a:rPr lang="ru" sz="1700">
                          <a:solidFill>
                            <a:srgbClr val="FF0000"/>
                          </a:solidFill>
                          <a:latin typeface="Calibri"/>
                        </a:rPr>
                        <a:t>6. Профессиональные компетенции</a:t>
                      </a:r>
                    </a:p>
                  </a:txBody>
                  <a:tcPr marL="0" marR="0" marT="0" marB="0"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533400" indent="0">
                        <a:lnSpc>
                          <a:spcPts val="2136"/>
                        </a:lnSpc>
                      </a:pPr>
                      <a:r>
                        <a:rPr lang="ru" sz="1700" dirty="0">
                          <a:solidFill>
                            <a:srgbClr val="FF0000"/>
                          </a:solidFill>
                          <a:latin typeface="Calibri"/>
                        </a:rPr>
                        <a:t>6. Карьерные компетенции-это знания и навыки, необходимые для работы со специализированным оборудованием/программным обеспечением в конкретной области, таким как инженерное программное обеспечение или аппаратные средства или использование систем управления обучением для предоставления полностью онлайновых или смешанных (композитных) курсов.</a:t>
                      </a:r>
                    </a:p>
                  </a:txBody>
                  <a:tcPr marL="0" marR="0" marT="0" marB="0" anchor="b">
                    <a:solidFill>
                      <a:srgbClr val="E1EEF2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168" y="780288"/>
            <a:ext cx="8927592" cy="521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130"/>
              </a:lnSpc>
              <a:spcAft>
                <a:spcPts val="1330"/>
              </a:spcAft>
            </a:pPr>
            <a:r>
              <a:rPr lang="ru" sz="4200">
                <a:latin typeface="Calibri"/>
              </a:rPr>
              <a:t>Медиа-информационная грамотность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9640" y="1862328"/>
            <a:ext cx="10311384" cy="4221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>
              <a:lnSpc>
                <a:spcPts val="2304"/>
              </a:lnSpc>
              <a:spcBef>
                <a:spcPts val="1330"/>
              </a:spcBef>
              <a:spcAft>
                <a:spcPts val="700"/>
              </a:spcAft>
            </a:pPr>
            <a:r>
              <a:rPr lang="ru" sz="2400">
                <a:latin typeface="Calibri"/>
              </a:rPr>
              <a:t>•    Медийно-информационная грамотность представляет собой комплексное понятие, предложенное ЮНЕСКО в 2007 г. МИГ охватывает все компетенции, связанные с информационной грамотностью и медиаграмотностью, включая также цифровую или технологическую грамотность. В контексте МИГ наибольшее значение имеют разнообразные взаимосвязанные компетенции, необходимые для того, чтобы улучшить взаимодействие людей с информацией и медиа, в том числе и в учебных целях и ситуациях.</a:t>
            </a:r>
          </a:p>
          <a:p>
            <a:pPr marL="241300" indent="-241300">
              <a:lnSpc>
                <a:spcPts val="2304"/>
              </a:lnSpc>
            </a:pPr>
            <a:r>
              <a:rPr lang="ru" sz="2400">
                <a:latin typeface="Calibri"/>
              </a:rPr>
              <a:t>•    Медийно-информационная грамотность -это совокупность знаний, навыков, установок, компетенций и практик, которые позволяют обеспечить эффективный доступ, анализ, критическую оценку, интерпретацию, использование, создание и распространение информации и медийных продуктов с использованием всех необходимых средств и инструментов на творческой, законной и этичной основе. МИГ является неотъемлемой частью т.н. «навыков XXI века», или «мягких» навыков.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760" y="274320"/>
            <a:ext cx="10344912" cy="1871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0" algn="just">
              <a:lnSpc>
                <a:spcPts val="4272"/>
              </a:lnSpc>
            </a:pPr>
            <a:r>
              <a:rPr lang="ru" sz="3900" dirty="0" smtClean="0">
                <a:latin typeface="Calibri"/>
              </a:rPr>
              <a:t>«</a:t>
            </a:r>
            <a:r>
              <a:rPr lang="ru" sz="3900" dirty="0">
                <a:latin typeface="Calibri"/>
              </a:rPr>
              <a:t>Цифровое будущее. Каталог навыков медиа- и информационной грамотности».</a:t>
            </a:r>
          </a:p>
          <a:p>
            <a:pPr marL="241300" indent="-241300">
              <a:lnSpc>
                <a:spcPts val="2010"/>
              </a:lnSpc>
              <a:spcAft>
                <a:spcPts val="4200"/>
              </a:spcAft>
            </a:pPr>
            <a:r>
              <a:rPr lang="ru" sz="1800" dirty="0">
                <a:latin typeface="Arial"/>
              </a:rPr>
              <a:t>- Москва, Межрегиональный центр библиотечного сотрудничества (МЦБС), 2013.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2923032"/>
            <a:ext cx="10235184" cy="3014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6060" indent="-241300">
              <a:lnSpc>
                <a:spcPts val="1680"/>
              </a:lnSpc>
              <a:spcBef>
                <a:spcPts val="4200"/>
              </a:spcBef>
              <a:spcAft>
                <a:spcPts val="630"/>
              </a:spcAft>
            </a:pPr>
            <a:r>
              <a:rPr lang="ru" sz="1800">
                <a:latin typeface="Arial"/>
              </a:rPr>
              <a:t>•    В данном издании представлены ключевые навыки компетентного использования информации во всех ее формах,</a:t>
            </a:r>
          </a:p>
          <a:p>
            <a:pPr marL="226060" indent="-241300">
              <a:lnSpc>
                <a:spcPts val="1656"/>
              </a:lnSpc>
              <a:spcAft>
                <a:spcPts val="630"/>
              </a:spcAft>
            </a:pPr>
            <a:r>
              <a:rPr lang="ru" sz="1800">
                <a:latin typeface="Arial"/>
              </a:rPr>
              <a:t>•    объединенные в ^рамках всеобъемлющего и системного подхода к концепции медиа- и информационной грамотности.</a:t>
            </a:r>
          </a:p>
          <a:p>
            <a:pPr marL="226060" indent="-241300">
              <a:lnSpc>
                <a:spcPts val="1656"/>
              </a:lnSpc>
              <a:spcAft>
                <a:spcPts val="630"/>
              </a:spcAft>
            </a:pPr>
            <a:r>
              <a:rPr lang="ru" sz="1800">
                <a:latin typeface="Arial"/>
              </a:rPr>
              <a:t>•    Рассматриваются все возрастные группы в рамках формального образования и обучения на протяжении всей жизни.</a:t>
            </a:r>
          </a:p>
          <a:p>
            <a:pPr marL="226060" indent="-241300">
              <a:lnSpc>
                <a:spcPts val="1680"/>
              </a:lnSpc>
              <a:spcAft>
                <a:spcPts val="630"/>
              </a:spcAft>
            </a:pPr>
            <a:r>
              <a:rPr lang="ru" sz="1800">
                <a:latin typeface="Arial"/>
              </a:rPr>
              <a:t>•    Издание предназначено для педагогов, специалистов в области медиаобразования и библиотечно-информационных наук, а также руководителей и экспертов органов управления в сфере культуры, науки и образования, представителей</a:t>
            </a:r>
          </a:p>
          <a:p>
            <a:pPr marL="226060" indent="-241300">
              <a:lnSpc>
                <a:spcPts val="2010"/>
              </a:lnSpc>
              <a:spcAft>
                <a:spcPts val="630"/>
              </a:spcAft>
            </a:pPr>
            <a:r>
              <a:rPr lang="ru" sz="1800">
                <a:latin typeface="Arial"/>
              </a:rPr>
              <a:t>•    СМИ, родителей.</a:t>
            </a:r>
          </a:p>
          <a:p>
            <a:pPr marL="226060" indent="-241300">
              <a:lnSpc>
                <a:spcPts val="2010"/>
              </a:lnSpc>
            </a:pPr>
            <a:r>
              <a:rPr lang="ru" sz="1800">
                <a:latin typeface="Arial"/>
                <a:hlinkClick r:id="rId2"/>
              </a:rPr>
              <a:t>•    </a:t>
            </a:r>
            <a:r>
              <a:rPr lang="en-US" sz="1800">
                <a:solidFill>
                  <a:srgbClr val="0367C4"/>
                </a:solidFill>
                <a:latin typeface="Arial"/>
                <a:hlinkClick r:id="rId2"/>
              </a:rPr>
              <a:t>http://www.ifapcom.ru/files/News/Images/2013/mil cat rus.pdf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672" y="1780032"/>
            <a:ext cx="4120896" cy="5077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168" y="94488"/>
            <a:ext cx="1868424" cy="34076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414528"/>
            <a:ext cx="7522464" cy="493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760"/>
              </a:lnSpc>
              <a:spcAft>
                <a:spcPts val="1260"/>
              </a:spcAft>
            </a:pPr>
            <a:r>
              <a:rPr lang="ru" sz="3900" b="1" dirty="0" smtClean="0">
                <a:latin typeface="Calibri"/>
              </a:rPr>
              <a:t>Цифровое </a:t>
            </a:r>
            <a:r>
              <a:rPr lang="ru" sz="3900" b="1" dirty="0">
                <a:latin typeface="Calibri"/>
              </a:rPr>
              <a:t>поколение (Поколение </a:t>
            </a:r>
            <a:r>
              <a:rPr lang="en-US" sz="3900" b="1" dirty="0">
                <a:latin typeface="Calibri"/>
              </a:rPr>
              <a:t>Z)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3624" y="1164336"/>
            <a:ext cx="4504944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</a:pPr>
            <a:r>
              <a:rPr lang="ru" sz="1700">
                <a:latin typeface="Calibri"/>
              </a:rPr>
              <a:t>Теория поколений </a:t>
            </a:r>
            <a:r>
              <a:rPr lang="ru" sz="1500" i="1">
                <a:latin typeface="Calibri"/>
              </a:rPr>
              <a:t>(</a:t>
            </a:r>
            <a:r>
              <a:rPr lang="en-US" sz="1500" i="1" u="sng">
                <a:solidFill>
                  <a:srgbClr val="0367C4"/>
                </a:solidFill>
                <a:latin typeface="Calibri"/>
                <a:hlinkClick r:id="rId4"/>
              </a:rPr>
              <a:t>William Strauss</a:t>
            </a:r>
            <a:r>
              <a:rPr lang="en-US" sz="1500" i="1" u="sng">
                <a:latin typeface="Calibri"/>
              </a:rPr>
              <a:t>,</a:t>
            </a:r>
            <a:r>
              <a:rPr lang="en-US" sz="1500" i="1" u="sng">
                <a:latin typeface="Calibri"/>
                <a:hlinkClick r:id="rId5"/>
              </a:rPr>
              <a:t> </a:t>
            </a:r>
            <a:r>
              <a:rPr lang="en-US" sz="1500" i="1" u="sng">
                <a:solidFill>
                  <a:srgbClr val="0367C4"/>
                </a:solidFill>
                <a:latin typeface="Calibri"/>
                <a:hlinkClick r:id="rId5"/>
              </a:rPr>
              <a:t>Neil Howe</a:t>
            </a:r>
            <a:r>
              <a:rPr lang="en-US" sz="1500" i="1" u="sng">
                <a:latin typeface="Calibri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7336" y="1441704"/>
            <a:ext cx="2328672" cy="2621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10"/>
              </a:lnSpc>
              <a:spcBef>
                <a:spcPts val="1260"/>
              </a:spcBef>
              <a:spcAft>
                <a:spcPts val="630"/>
              </a:spcAft>
            </a:pPr>
            <a:r>
              <a:rPr lang="ru" sz="1800" dirty="0" smtClean="0">
                <a:latin typeface="Arial"/>
              </a:rPr>
              <a:t>Рожденные после </a:t>
            </a:r>
            <a:r>
              <a:rPr lang="en-US" sz="1800" dirty="0">
                <a:latin typeface="Arial"/>
              </a:rPr>
              <a:t>2000 </a:t>
            </a:r>
            <a:r>
              <a:rPr lang="ru" sz="1800" dirty="0">
                <a:latin typeface="Arial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9048" y="1804416"/>
            <a:ext cx="3240024" cy="4675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72"/>
              </a:lnSpc>
              <a:spcBef>
                <a:spcPts val="630"/>
              </a:spcBef>
              <a:spcAft>
                <a:spcPts val="630"/>
              </a:spcAft>
            </a:pPr>
            <a:r>
              <a:rPr lang="ru" sz="1800" dirty="0">
                <a:latin typeface="Arial"/>
              </a:rPr>
              <a:t>«Коренные Жители» Сети -Цифровые аборигены</a:t>
            </a:r>
          </a:p>
          <a:p>
            <a:pPr indent="0">
              <a:lnSpc>
                <a:spcPts val="1848"/>
              </a:lnSpc>
              <a:spcAft>
                <a:spcPts val="630"/>
              </a:spcAft>
            </a:pPr>
            <a:r>
              <a:rPr lang="ru" sz="1800" dirty="0">
                <a:latin typeface="Arial"/>
              </a:rPr>
              <a:t>Интересы: Наука, технологии искусство, социальные коммуникации, здоровый образ жизни</a:t>
            </a:r>
          </a:p>
          <a:p>
            <a:pPr indent="0">
              <a:lnSpc>
                <a:spcPts val="1848"/>
              </a:lnSpc>
              <a:spcAft>
                <a:spcPts val="630"/>
              </a:spcAft>
            </a:pPr>
            <a:r>
              <a:rPr lang="ru" sz="1800" dirty="0" smtClean="0">
                <a:latin typeface="Arial"/>
              </a:rPr>
              <a:t>Навыки: </a:t>
            </a:r>
            <a:r>
              <a:rPr lang="ru" dirty="0">
                <a:latin typeface="Arial"/>
              </a:rPr>
              <a:t>интернет, социальные </a:t>
            </a:r>
            <a:r>
              <a:rPr lang="ru" dirty="0">
                <a:latin typeface="Arial"/>
              </a:rPr>
              <a:t>сети </a:t>
            </a:r>
            <a:r>
              <a:rPr lang="ru" dirty="0">
                <a:latin typeface="Arial"/>
              </a:rPr>
              <a:t>и медиа,мобильные устройства, планшеты,</a:t>
            </a:r>
          </a:p>
          <a:p>
            <a:pPr indent="0">
              <a:lnSpc>
                <a:spcPts val="2010"/>
              </a:lnSpc>
              <a:spcAft>
                <a:spcPts val="630"/>
              </a:spcAft>
            </a:pPr>
            <a:r>
              <a:rPr lang="en-US" dirty="0">
                <a:latin typeface="Arial"/>
              </a:rPr>
              <a:t>VR- </a:t>
            </a:r>
            <a:r>
              <a:rPr lang="ru" dirty="0">
                <a:latin typeface="Arial"/>
              </a:rPr>
              <a:t>и </a:t>
            </a:r>
            <a:r>
              <a:rPr lang="en-US" dirty="0">
                <a:latin typeface="Arial"/>
              </a:rPr>
              <a:t>BD</a:t>
            </a:r>
            <a:r>
              <a:rPr lang="ru" dirty="0">
                <a:latin typeface="Arial"/>
              </a:rPr>
              <a:t>-реальность</a:t>
            </a:r>
          </a:p>
          <a:p>
            <a:pPr indent="0">
              <a:lnSpc>
                <a:spcPts val="2010"/>
              </a:lnSpc>
              <a:spcAft>
                <a:spcPts val="630"/>
              </a:spcAft>
            </a:pPr>
            <a:r>
              <a:rPr lang="ru" dirty="0">
                <a:latin typeface="Arial"/>
              </a:rPr>
              <a:t>С рождения - в Сети</a:t>
            </a:r>
          </a:p>
          <a:p>
            <a:pPr indent="0">
              <a:lnSpc>
                <a:spcPts val="1848"/>
              </a:lnSpc>
              <a:spcAft>
                <a:spcPts val="630"/>
              </a:spcAft>
            </a:pPr>
            <a:r>
              <a:rPr lang="ru" dirty="0">
                <a:latin typeface="Arial"/>
              </a:rPr>
              <a:t>Не боятся общения с незнакомыми людьми</a:t>
            </a:r>
          </a:p>
          <a:p>
            <a:pPr indent="0">
              <a:lnSpc>
                <a:spcPts val="2010"/>
              </a:lnSpc>
              <a:spcAft>
                <a:spcPts val="630"/>
              </a:spcAft>
            </a:pPr>
            <a:r>
              <a:rPr lang="ru" dirty="0">
                <a:latin typeface="Arial"/>
              </a:rPr>
              <a:t>Мало читают</a:t>
            </a:r>
          </a:p>
          <a:p>
            <a:pPr indent="0">
              <a:lnSpc>
                <a:spcPts val="2010"/>
              </a:lnSpc>
            </a:pPr>
            <a:r>
              <a:rPr lang="ru" dirty="0">
                <a:latin typeface="Arial"/>
              </a:rPr>
              <a:t>Много смотрят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04576" y="149352"/>
            <a:ext cx="649224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50"/>
              </a:lnSpc>
            </a:pPr>
            <a:r>
              <a:rPr lang="ru" sz="500" spc="100" baseline="-25000">
                <a:solidFill>
                  <a:srgbClr val="281414"/>
                </a:solidFill>
                <a:latin typeface="Times New Roman"/>
              </a:rPr>
              <a:t>пЛ</a:t>
            </a:r>
            <a:r>
              <a:rPr lang="ru" sz="500" spc="100">
                <a:solidFill>
                  <a:srgbClr val="281414"/>
                </a:solidFill>
                <a:latin typeface="Times New Roman"/>
              </a:rPr>
              <a:t>занно^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50424" y="3063240"/>
            <a:ext cx="1594104" cy="329184"/>
          </a:xfrm>
          <a:prstGeom prst="rect">
            <a:avLst/>
          </a:prstGeom>
          <a:solidFill>
            <a:srgbClr val="FFBA3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40"/>
              </a:lnSpc>
            </a:pPr>
            <a:r>
              <a:rPr lang="ru" sz="750" spc="50">
                <a:solidFill>
                  <a:srgbClr val="C00000"/>
                </a:solidFill>
                <a:latin typeface="Bookman Old Style"/>
              </a:rPr>
              <a:t>ФОНД Р0 иви I</a:t>
            </a:r>
            <a:r>
              <a:rPr lang="ru" sz="700" b="1" i="1">
                <a:solidFill>
                  <a:srgbClr val="C00000"/>
                </a:solidFill>
                <a:latin typeface="Arial Narrow"/>
              </a:rPr>
              <a:t>V</a:t>
            </a:r>
            <a:r>
              <a:rPr lang="ru" sz="750" spc="50">
                <a:solidFill>
                  <a:srgbClr val="C00000"/>
                </a:solidFill>
                <a:latin typeface="Bookman Old Style"/>
              </a:rPr>
              <a:t> н </a:t>
            </a:r>
            <a:r>
              <a:rPr lang="ru" sz="750" spc="50">
                <a:solidFill>
                  <a:srgbClr val="A04219"/>
                </a:solidFill>
                <a:latin typeface="Bookman Old Style"/>
              </a:rPr>
              <a:t>ИНТЕЛЕ!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99776" y="1731264"/>
            <a:ext cx="1292352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40"/>
              </a:lnSpc>
            </a:pPr>
            <a:r>
              <a:rPr lang="en-US" sz="650" spc="100">
                <a:solidFill>
                  <a:srgbClr val="281414"/>
                </a:solidFill>
                <a:latin typeface="Franklin Gothic Heavy"/>
              </a:rPr>
              <a:t>NNlOAOXNjn T3Td AYd </a:t>
            </a:r>
            <a:r>
              <a:rPr lang="ru" sz="650" spc="100">
                <a:solidFill>
                  <a:srgbClr val="281414"/>
                </a:solidFill>
                <a:latin typeface="Franklin Gothic Heavy"/>
              </a:rPr>
              <a:t>АФ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271016"/>
            <a:ext cx="1773936" cy="1554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" y="2993136"/>
            <a:ext cx="1691640" cy="15300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448" y="2825496"/>
            <a:ext cx="1331976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ru" sz="1000">
                <a:solidFill>
                  <a:srgbClr val="363636"/>
                </a:solidFill>
                <a:latin typeface="Segoe UI"/>
              </a:rPr>
              <a:t>ытолохиэп </a:t>
            </a:r>
            <a:r>
              <a:rPr lang="ru" sz="750">
                <a:solidFill>
                  <a:srgbClr val="363636"/>
                </a:solidFill>
                <a:latin typeface="Calibri"/>
              </a:rPr>
              <a:t>ТЭТНЛУЯАФ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29" y="0"/>
            <a:ext cx="9137741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1267690"/>
            <a:ext cx="1778923" cy="1554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" y="2975956"/>
            <a:ext cx="1662546" cy="1088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170" y="2826327"/>
            <a:ext cx="1330037" cy="9975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40"/>
              </a:lnSpc>
            </a:pPr>
            <a:r>
              <a:rPr lang="en-US" sz="750" b="1">
                <a:latin typeface="Arial"/>
              </a:rPr>
              <a:t>NNlOAOXNDn </a:t>
            </a:r>
            <a:r>
              <a:rPr lang="ru" sz="750" b="1">
                <a:latin typeface="Arial"/>
              </a:rPr>
              <a:t>ТЭТЛАУХАФ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105" y="4085705"/>
            <a:ext cx="1596044" cy="328353"/>
          </a:xfrm>
          <a:prstGeom prst="rect">
            <a:avLst/>
          </a:prstGeom>
          <a:solidFill>
            <a:srgbClr val="FAB715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90"/>
              </a:lnSpc>
            </a:pPr>
            <a:r>
              <a:rPr lang="ru" sz="800">
                <a:solidFill>
                  <a:srgbClr val="A04219"/>
                </a:solidFill>
                <a:latin typeface="Arial"/>
              </a:rPr>
              <a:t>№НД РАЗВИТИЯ 1ИИГТ£ЙНЁТ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782" y="0"/>
            <a:ext cx="9122435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08" y="292608"/>
            <a:ext cx="313944" cy="8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" y="966216"/>
            <a:ext cx="8951976" cy="5891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2808" y="368808"/>
            <a:ext cx="313944" cy="179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60"/>
              </a:lnSpc>
            </a:pPr>
            <a:r>
              <a:rPr lang="en-US" sz="1400" cap="small">
                <a:solidFill>
                  <a:srgbClr val="363636"/>
                </a:solidFill>
                <a:latin typeface="Segoe UI"/>
              </a:rPr>
              <a:t>hi: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3728" y="633984"/>
            <a:ext cx="612648" cy="201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432"/>
              </a:lnSpc>
            </a:pPr>
            <a:r>
              <a:rPr lang="en-US" sz="400">
                <a:solidFill>
                  <a:srgbClr val="616060"/>
                </a:solidFill>
                <a:latin typeface="Arial"/>
              </a:rPr>
              <a:t>United Nations Educational, Scientific and Cultural Organization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0008" y="292608"/>
            <a:ext cx="9365742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736600" indent="-736600">
              <a:lnSpc>
                <a:spcPts val="2592"/>
              </a:lnSpc>
            </a:pPr>
            <a:r>
              <a:rPr lang="ru" sz="2300" b="1" i="1" dirty="0" smtClean="0">
                <a:solidFill>
                  <a:srgbClr val="569FCE"/>
                </a:solidFill>
                <a:latin typeface="Calibri"/>
              </a:rPr>
              <a:t>ИИТО </a:t>
            </a:r>
            <a:r>
              <a:rPr lang="ru" sz="2300" b="1" i="1" dirty="0">
                <a:solidFill>
                  <a:srgbClr val="569FCE"/>
                </a:solidFill>
                <a:latin typeface="Calibri"/>
              </a:rPr>
              <a:t>ЮНЕСКО приветствует участников конгресса </a:t>
            </a:r>
            <a:r>
              <a:rPr lang="en-US" sz="2300" b="1" i="1" dirty="0">
                <a:solidFill>
                  <a:srgbClr val="569FCE"/>
                </a:solidFill>
                <a:latin typeface="Calibri"/>
              </a:rPr>
              <a:t>SMART </a:t>
            </a:r>
            <a:r>
              <a:rPr lang="en-US" sz="2300" b="1" i="1" dirty="0" err="1">
                <a:solidFill>
                  <a:srgbClr val="569FCE"/>
                </a:solidFill>
                <a:latin typeface="Calibri"/>
              </a:rPr>
              <a:t>RUSSIA!Ill</a:t>
            </a:r>
            <a:r>
              <a:rPr lang="en-US" sz="2300" b="1" i="1" dirty="0">
                <a:solidFill>
                  <a:srgbClr val="569FCE"/>
                </a:solidFill>
                <a:latin typeface="Calibri"/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4936" y="1286256"/>
            <a:ext cx="1853184" cy="1121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900" b="1">
                <a:solidFill>
                  <a:srgbClr val="3A5D88"/>
                </a:solidFill>
                <a:latin typeface="Calibri"/>
              </a:rPr>
              <a:t>ПОЛИТИКА, ИССЛЕДОВАНИЯ, ТЕХНИЧЕСКОЕ СОДЕЙСТВИЕ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1888" y="2938272"/>
            <a:ext cx="2072640" cy="1085088"/>
          </a:xfrm>
          <a:prstGeom prst="rect">
            <a:avLst/>
          </a:prstGeom>
          <a:solidFill>
            <a:srgbClr val="D1C0C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900" b="1">
                <a:solidFill>
                  <a:srgbClr val="3A5D88"/>
                </a:solidFill>
                <a:latin typeface="Calibri"/>
              </a:rPr>
              <a:t>ЦИФРОВАЯ ПЕДАГОГИКА, ООР, УЧЕБНЫЕ МАТЕРИАЛЫ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04048" y="4431792"/>
            <a:ext cx="243840" cy="1219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60"/>
              </a:lnSpc>
            </a:pPr>
            <a:r>
              <a:rPr lang="ru" sz="900" b="1" i="1">
                <a:solidFill>
                  <a:srgbClr val="616060"/>
                </a:solidFill>
                <a:latin typeface="Bookman Old Style"/>
              </a:rPr>
              <a:t>/</a:t>
            </a:r>
            <a:r>
              <a:rPr lang="ru" sz="1000" i="1">
                <a:solidFill>
                  <a:srgbClr val="616060"/>
                </a:solidFill>
                <a:latin typeface="Franklin Gothic Heavy"/>
              </a:rPr>
              <a:t>1</a:t>
            </a:r>
            <a:r>
              <a:rPr lang="ru" sz="900" b="1" i="1">
                <a:solidFill>
                  <a:srgbClr val="616060"/>
                </a:solidFill>
                <a:latin typeface="Bookman Old Style"/>
              </a:rPr>
              <a:t>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4944" y="4712208"/>
            <a:ext cx="115824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90"/>
              </a:lnSpc>
              <a:spcBef>
                <a:spcPts val="700"/>
              </a:spcBef>
            </a:pPr>
            <a:r>
              <a:rPr lang="ru" sz="1800">
                <a:solidFill>
                  <a:srgbClr val="616060"/>
                </a:solidFill>
                <a:latin typeface="Times New Roman"/>
              </a:rPr>
              <a:t>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40240" y="4840224"/>
            <a:ext cx="188976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130"/>
              </a:lnSpc>
            </a:pPr>
            <a:r>
              <a:rPr lang="ru" sz="1000">
                <a:solidFill>
                  <a:srgbClr val="616060"/>
                </a:solidFill>
                <a:latin typeface="Franklin Gothic Heavy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83296" y="1496568"/>
            <a:ext cx="2173224" cy="737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2160"/>
              </a:lnSpc>
              <a:spcAft>
                <a:spcPts val="700"/>
              </a:spcAft>
            </a:pPr>
            <a:r>
              <a:rPr lang="ru" sz="1700" b="1">
                <a:solidFill>
                  <a:srgbClr val="3A5D88"/>
                </a:solidFill>
                <a:latin typeface="Calibri"/>
              </a:rPr>
              <a:t>ПРОФЕССИОНАЛЬНОЕ РАЗВИТИЕ, СЕТЕВОЕ ВЗАИМОДЕЙСТВИЕ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76944" y="2438400"/>
            <a:ext cx="588264" cy="161544"/>
          </a:xfrm>
          <a:prstGeom prst="rect">
            <a:avLst/>
          </a:prstGeom>
          <a:solidFill>
            <a:srgbClr val="ED7D31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900" b="1">
                <a:solidFill>
                  <a:srgbClr val="3A5D88"/>
                </a:solidFill>
                <a:latin typeface="Calibri"/>
              </a:rPr>
              <a:t>ИКТ 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58784" y="2727960"/>
            <a:ext cx="1615440" cy="1746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Aft>
                <a:spcPts val="700"/>
              </a:spcAft>
            </a:pPr>
            <a:r>
              <a:rPr lang="ru" sz="1900" b="1">
                <a:solidFill>
                  <a:srgbClr val="3A5D88"/>
                </a:solidFill>
                <a:latin typeface="Calibri"/>
              </a:rPr>
              <a:t>образовании в области здоровья и профилактики здорового образа жизни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68" y="1847088"/>
            <a:ext cx="8677656" cy="351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2656" y="637032"/>
            <a:ext cx="6793992" cy="926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864"/>
              </a:lnSpc>
            </a:pPr>
            <a:r>
              <a:rPr lang="ru" sz="3500" b="1" i="1">
                <a:solidFill>
                  <a:srgbClr val="569FCE"/>
                </a:solidFill>
                <a:latin typeface="Calibri"/>
              </a:rPr>
              <a:t>Какой колледж или университет встретит поколение </a:t>
            </a:r>
            <a:r>
              <a:rPr lang="en-US" sz="3500" b="1" i="1">
                <a:solidFill>
                  <a:srgbClr val="569FCE"/>
                </a:solidFill>
                <a:latin typeface="Calibri"/>
              </a:rPr>
              <a:t>Z?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28" y="1627632"/>
            <a:ext cx="8321040" cy="4834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7024" y="387096"/>
            <a:ext cx="7958328" cy="944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92"/>
              </a:lnSpc>
              <a:spcAft>
                <a:spcPts val="2030"/>
              </a:spcAft>
            </a:pPr>
            <a:r>
              <a:rPr lang="ru" sz="2400" b="1" i="1">
                <a:solidFill>
                  <a:srgbClr val="569FCE"/>
                </a:solidFill>
                <a:latin typeface="Calibri"/>
              </a:rPr>
              <a:t>Сравнение томограмм головного мозга учащихся, задействованных при работе с электронным и обычным учебником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451104"/>
            <a:ext cx="11731752" cy="3916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504" y="2865120"/>
            <a:ext cx="1783080" cy="1341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3296"/>
            <a:ext cx="4599432" cy="2584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4792" y="100584"/>
            <a:ext cx="8302752" cy="2682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30"/>
              </a:lnSpc>
            </a:pPr>
            <a:r>
              <a:rPr lang="ru" sz="2400" b="1" i="1">
                <a:solidFill>
                  <a:srgbClr val="569FCE"/>
                </a:solidFill>
                <a:latin typeface="Calibri"/>
              </a:rPr>
              <a:t>Вопрос: Цифровая педагогика. Модель организации учебного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6504" y="490728"/>
            <a:ext cx="1200912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30"/>
              </a:lnSpc>
            </a:pPr>
            <a:r>
              <a:rPr lang="ru" sz="2400" i="1">
                <a:solidFill>
                  <a:srgbClr val="569FCE"/>
                </a:solidFill>
                <a:latin typeface="Calibri"/>
              </a:rPr>
              <a:t>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40112" y="2414016"/>
            <a:ext cx="1621536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</a:pPr>
            <a:r>
              <a:rPr lang="ru" sz="1700" b="1" i="1">
                <a:solidFill>
                  <a:srgbClr val="569FCE"/>
                </a:solidFill>
                <a:latin typeface="Calibri"/>
              </a:rPr>
              <a:t>прошло 400лет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39656" y="4471416"/>
            <a:ext cx="2417064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</a:pPr>
            <a:r>
              <a:rPr lang="ru" sz="1700" b="1" i="1">
                <a:solidFill>
                  <a:srgbClr val="FF0000"/>
                </a:solidFill>
                <a:latin typeface="Calibri"/>
              </a:rPr>
              <a:t>Цифровая педагогика 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0" y="1773936"/>
            <a:ext cx="6028944" cy="2493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632" y="4325112"/>
            <a:ext cx="3325368" cy="2215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776" y="4322064"/>
            <a:ext cx="2993136" cy="1996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5712" y="259080"/>
            <a:ext cx="9076944" cy="1453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98500" indent="0">
              <a:lnSpc>
                <a:spcPts val="2520"/>
              </a:lnSpc>
            </a:pPr>
            <a:r>
              <a:rPr lang="ru" sz="2000" b="1" i="1">
                <a:solidFill>
                  <a:srgbClr val="569FCE"/>
                </a:solidFill>
                <a:latin typeface="Calibri"/>
              </a:rPr>
              <a:t>Решение: Изменение роли педагога и переход от традиционной модели организации учебного процесса, сконцентрированного вокруг учителя,</a:t>
            </a:r>
          </a:p>
          <a:p>
            <a:pPr indent="0" algn="just">
              <a:lnSpc>
                <a:spcPts val="2440"/>
              </a:lnSpc>
            </a:pPr>
            <a:r>
              <a:rPr lang="ru" sz="2000" b="1" i="1">
                <a:solidFill>
                  <a:srgbClr val="002060"/>
                </a:solidFill>
                <a:latin typeface="Calibri"/>
              </a:rPr>
              <a:t>“    </a:t>
            </a:r>
            <a:r>
              <a:rPr lang="ru" sz="2000" b="1" i="1">
                <a:solidFill>
                  <a:srgbClr val="569FCE"/>
                </a:solidFill>
                <a:latin typeface="Calibri"/>
              </a:rPr>
              <a:t>к новой, концентрирующей учебный процесс вокруг учащегося.</a:t>
            </a:r>
          </a:p>
          <a:p>
            <a:pPr indent="0">
              <a:lnSpc>
                <a:spcPts val="2400"/>
              </a:lnSpc>
            </a:pPr>
            <a:r>
              <a:rPr lang="ru" sz="2000" b="1" i="1">
                <a:solidFill>
                  <a:srgbClr val="002060"/>
                </a:solidFill>
                <a:latin typeface="Calibri"/>
              </a:rPr>
              <a:t>От «Педагогической диктатуры» и авторитарной педагогики к “Педагогической демократии» и гуманистической педагогике сотрудничества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1880" y="6367272"/>
            <a:ext cx="2932176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100"/>
              </a:lnSpc>
            </a:pPr>
            <a:r>
              <a:rPr lang="en-US" sz="900">
                <a:latin typeface="Calibri"/>
                <a:hlinkClick r:id="rId5"/>
              </a:rPr>
              <a:t>http://fs.nashaucheba.ru/docs/270/index-1762195.html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12" y="0"/>
            <a:ext cx="2950464" cy="5510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4352" y="5565648"/>
            <a:ext cx="2164080" cy="950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320"/>
              </a:lnSpc>
            </a:pPr>
            <a:r>
              <a:rPr lang="ru" sz="2500" b="1" i="1">
                <a:solidFill>
                  <a:srgbClr val="002060"/>
                </a:solidFill>
                <a:latin typeface="Segoe UI"/>
              </a:rPr>
              <a:t>Благодарю за </a:t>
            </a:r>
            <a:r>
              <a:rPr lang="ru" sz="2700" b="1" i="1">
                <a:solidFill>
                  <a:srgbClr val="002060"/>
                </a:solidFill>
                <a:latin typeface="Segoe UI"/>
              </a:rPr>
              <a:t>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7424" y="685800"/>
            <a:ext cx="5721096" cy="5343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60"/>
              </a:lnSpc>
              <a:spcAft>
                <a:spcPts val="2380"/>
              </a:spcAft>
            </a:pPr>
            <a:r>
              <a:rPr lang="ru" sz="2900" b="1">
                <a:solidFill>
                  <a:srgbClr val="002060"/>
                </a:solidFill>
                <a:latin typeface="Calibri"/>
              </a:rPr>
              <a:t>Дорогие коллеги, приглашаю вас к сотрудничеству в области Цифровой грамотности, интеграции ИКТ и педагогики, и цифровой трансформации образования для достижения целей Рамки действий ЮНЕСКО «Образование - 2030» ! </a:t>
            </a:r>
            <a:r>
              <a:rPr lang="en-US" sz="2900" b="1">
                <a:solidFill>
                  <a:srgbClr val="FF0000"/>
                </a:solidFill>
                <a:latin typeface="Calibri"/>
              </a:rPr>
              <a:t>UNESCO.ORG</a:t>
            </a:r>
          </a:p>
          <a:p>
            <a:pPr indent="0" algn="ctr">
              <a:lnSpc>
                <a:spcPts val="3000"/>
              </a:lnSpc>
            </a:pPr>
            <a:r>
              <a:rPr lang="ru" sz="2900" b="1">
                <a:solidFill>
                  <a:srgbClr val="FF0000"/>
                </a:solidFill>
                <a:latin typeface="Calibri"/>
              </a:rPr>
              <a:t>Публикации ИИТО ЮНЕСКО: </a:t>
            </a:r>
            <a:r>
              <a:rPr lang="en-US" sz="2400" b="1">
                <a:solidFill>
                  <a:srgbClr val="FF0000"/>
                </a:solidFill>
                <a:latin typeface="Calibri"/>
                <a:hlinkClick r:id="rId3"/>
              </a:rPr>
              <a:t>http://ru.iite.unesco.org/publications/list/</a:t>
            </a:r>
          </a:p>
          <a:p>
            <a:pPr indent="0">
              <a:lnSpc>
                <a:spcPts val="2070"/>
              </a:lnSpc>
              <a:spcAft>
                <a:spcPts val="2380"/>
              </a:spcAft>
            </a:pPr>
            <a:r>
              <a:rPr lang="ru" sz="1700" b="1" i="1">
                <a:solidFill>
                  <a:srgbClr val="3A5D88"/>
                </a:solidFill>
                <a:latin typeface="Calibri"/>
              </a:rPr>
              <a:t>Профессор Александр Хорошилов,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5128" y="6446520"/>
            <a:ext cx="1682496" cy="2987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30"/>
              </a:lnSpc>
              <a:spcBef>
                <a:spcPts val="2380"/>
              </a:spcBef>
            </a:pPr>
            <a:r>
              <a:rPr lang="en-US" sz="2400" u="sng">
                <a:solidFill>
                  <a:srgbClr val="0367C4"/>
                </a:solidFill>
                <a:latin typeface="Calibri"/>
                <a:hlinkClick r:id="rId4"/>
              </a:rPr>
              <a:t>akhor@list.ru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52104" y="6495288"/>
            <a:ext cx="2014728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</a:pPr>
            <a:r>
              <a:rPr lang="en-US" sz="1700" b="1" u="sng">
                <a:solidFill>
                  <a:srgbClr val="0367C4"/>
                </a:solidFill>
                <a:latin typeface="Calibri"/>
                <a:hlinkClick r:id="rId5"/>
              </a:rPr>
              <a:t>http://iite.unesco.org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32" y="1679448"/>
            <a:ext cx="8159496" cy="5123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5440" y="762000"/>
            <a:ext cx="8479536" cy="557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130"/>
              </a:lnSpc>
            </a:pPr>
            <a:r>
              <a:rPr lang="ru" sz="4200" dirty="0" smtClean="0">
                <a:latin typeface="Calibri"/>
              </a:rPr>
              <a:t>Характеристики </a:t>
            </a:r>
            <a:r>
              <a:rPr lang="ru" sz="4200" dirty="0">
                <a:latin typeface="Calibri"/>
              </a:rPr>
              <a:t>Цифровой эпохи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315712"/>
            <a:ext cx="7421880" cy="1542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976" y="42672"/>
            <a:ext cx="11939016" cy="50779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170"/>
              </a:lnSpc>
            </a:pPr>
            <a:r>
              <a:rPr lang="ru" sz="2600">
                <a:latin typeface="Calibri"/>
              </a:rPr>
              <a:t>Цифровая ЭПОХа - Новый этап развития человечества, связанный с</a:t>
            </a:r>
          </a:p>
          <a:p>
            <a:pPr indent="0" algn="just">
              <a:lnSpc>
                <a:spcPts val="3024"/>
              </a:lnSpc>
            </a:pPr>
            <a:r>
              <a:rPr lang="ru" sz="2600">
                <a:latin typeface="Calibri"/>
              </a:rPr>
              <a:t>построением глобального информационного/цифрового общества, основанного на знаниях.</a:t>
            </a:r>
          </a:p>
          <a:p>
            <a:pPr marL="990600" indent="-228600">
              <a:lnSpc>
                <a:spcPts val="1752"/>
              </a:lnSpc>
              <a:spcAft>
                <a:spcPts val="700"/>
              </a:spcAft>
            </a:pPr>
            <a:r>
              <a:rPr lang="ru" sz="1800">
                <a:latin typeface="Arial"/>
              </a:rPr>
              <a:t>•    Сегодня можно с полной уверенностью утверждать, что человечество вышло на качественно новый этап своего развития, связанный с построением глобального информационного/цифрового общества..</a:t>
            </a:r>
          </a:p>
          <a:p>
            <a:pPr marL="990600" indent="-228600">
              <a:lnSpc>
                <a:spcPts val="1776"/>
              </a:lnSpc>
              <a:spcAft>
                <a:spcPts val="700"/>
              </a:spcAft>
            </a:pPr>
            <a:r>
              <a:rPr lang="ru" sz="1800">
                <a:latin typeface="Arial"/>
              </a:rPr>
              <a:t>•    Начало формирования идеологии информационного общества относится к Японии конца 60х годов прошлого тысячелетия.</a:t>
            </a:r>
          </a:p>
          <a:p>
            <a:pPr marL="990600" indent="-228600">
              <a:lnSpc>
                <a:spcPts val="1752"/>
              </a:lnSpc>
              <a:spcAft>
                <a:spcPts val="700"/>
              </a:spcAft>
            </a:pPr>
            <a:r>
              <a:rPr lang="ru" sz="1800">
                <a:latin typeface="Arial"/>
              </a:rPr>
              <a:t>•    однако Очень быстро термины "информационное общество", а затем и "цифровое общество"стали общепринятыми , хотя и достаточно разнообразно определяемыми, а построение информационного/цифрового общества в наши дни уже является важнейшей целью многих международных и национальных организаций, профессиональных ассоциаций и сообществ, государственных и предпринимательских структур. Более того, проблемы построения информационного/ цифрового общества составляют общую платформу взаимодействия всех хозяйствующих субъектов современной экономики для достижения целей устойчивого развития, определенных ООН.</a:t>
            </a:r>
          </a:p>
          <a:p>
            <a:pPr marL="990600" marR="2082800" indent="-228600">
              <a:lnSpc>
                <a:spcPts val="1776"/>
              </a:lnSpc>
              <a:spcAft>
                <a:spcPts val="1400"/>
              </a:spcAft>
            </a:pPr>
            <a:r>
              <a:rPr lang="ru" sz="1800">
                <a:latin typeface="Arial"/>
              </a:rPr>
              <a:t>•    При этом важнейшим фактором структурных изменений в обществе является информатизация или цифровизация социальной сферы и экономики.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6" y="2819400"/>
            <a:ext cx="1572768" cy="1389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5080" y="1478280"/>
            <a:ext cx="6992112" cy="1225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456"/>
              </a:lnSpc>
              <a:spcAft>
                <a:spcPts val="2240"/>
              </a:spcAft>
            </a:pPr>
            <a:r>
              <a:rPr lang="ru" sz="3000">
                <a:latin typeface="Calibri"/>
              </a:rPr>
              <a:t>Знания - принципиально новый ресурс, определяющий устойчивое развитие национальной и мировой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2984" y="3203448"/>
            <a:ext cx="5632704" cy="6949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216"/>
              </a:lnSpc>
              <a:spcAft>
                <a:spcPts val="2240"/>
              </a:spcAft>
            </a:pPr>
            <a:r>
              <a:rPr lang="ru" sz="2900" b="1">
                <a:solidFill>
                  <a:srgbClr val="0000FF"/>
                </a:solidFill>
                <a:latin typeface="Calibri"/>
              </a:rPr>
              <a:t>Знания = 3/4 всего общемирового богатства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0360" y="4453128"/>
            <a:ext cx="6431280" cy="3230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170"/>
              </a:lnSpc>
            </a:pPr>
            <a:r>
              <a:rPr lang="ru" sz="2600">
                <a:solidFill>
                  <a:srgbClr val="0000FF"/>
                </a:solidFill>
                <a:latin typeface="Calibri"/>
              </a:rPr>
              <a:t>Знания, представленные в цифровом виде </a:t>
            </a:r>
            <a:r>
              <a:rPr lang="ru" sz="2600">
                <a:solidFill>
                  <a:srgbClr val="FF0000"/>
                </a:solidFill>
                <a:latin typeface="Calibri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3880" y="4928616"/>
            <a:ext cx="162763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210"/>
              </a:lnSpc>
              <a:spcAft>
                <a:spcPts val="280"/>
              </a:spcAft>
            </a:pPr>
            <a:r>
              <a:rPr lang="ru" sz="2900" i="1">
                <a:solidFill>
                  <a:srgbClr val="FF0000"/>
                </a:solidFill>
                <a:latin typeface="Times New Roman"/>
              </a:rPr>
              <a:t>не только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86456" y="5391912"/>
            <a:ext cx="4864608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210"/>
              </a:lnSpc>
              <a:spcAft>
                <a:spcPts val="280"/>
              </a:spcAft>
            </a:pPr>
            <a:r>
              <a:rPr lang="ru" sz="2700">
                <a:latin typeface="Times New Roman"/>
              </a:rPr>
              <a:t>средства производства, </a:t>
            </a:r>
            <a:r>
              <a:rPr lang="ru" sz="2900" i="1">
                <a:solidFill>
                  <a:srgbClr val="FF0000"/>
                </a:solidFill>
                <a:latin typeface="Times New Roman"/>
              </a:rPr>
              <a:t>но 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6456" y="5788152"/>
            <a:ext cx="7315200" cy="1069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024"/>
              </a:lnSpc>
            </a:pPr>
            <a:r>
              <a:rPr lang="ru" sz="2700">
                <a:latin typeface="Times New Roman"/>
              </a:rPr>
              <a:t>основной результат деятельности экономических субъектов информационного /цифрового общества.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784" y="268986"/>
            <a:ext cx="10605516" cy="64541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4776"/>
              </a:lnSpc>
              <a:spcAft>
                <a:spcPts val="490"/>
              </a:spcAft>
            </a:pPr>
            <a:r>
              <a:rPr lang="ru" sz="4200" dirty="0" smtClean="0">
                <a:solidFill>
                  <a:prstClr val="black"/>
                </a:solidFill>
              </a:rPr>
              <a:t>Ключевые </a:t>
            </a:r>
            <a:r>
              <a:rPr lang="ru" sz="4200" dirty="0">
                <a:solidFill>
                  <a:prstClr val="black"/>
                </a:solidFill>
              </a:rPr>
              <a:t>компетенции цифрового общества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69" y="1345689"/>
            <a:ext cx="7359146" cy="55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6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" y="1353312"/>
            <a:ext cx="11024616" cy="4892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2688" y="804672"/>
            <a:ext cx="8906256" cy="493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130"/>
              </a:lnSpc>
            </a:pPr>
            <a:r>
              <a:rPr lang="ru" sz="4200">
                <a:latin typeface="Calibri"/>
              </a:rPr>
              <a:t>Ключевые компетенции по версии ЕС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7384" y="1709928"/>
            <a:ext cx="460248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570"/>
              </a:lnSpc>
            </a:pPr>
            <a:r>
              <a:rPr lang="en-US" sz="2300" b="1">
                <a:solidFill>
                  <a:srgbClr val="281414"/>
                </a:solidFill>
                <a:latin typeface="Arial"/>
              </a:rPr>
              <a:t>European </a:t>
            </a:r>
            <a:r>
              <a:rPr lang="en-US" sz="2300" b="1">
                <a:latin typeface="Arial"/>
              </a:rPr>
              <a:t>Union </a:t>
            </a:r>
            <a:r>
              <a:rPr lang="ru" sz="2300" b="1">
                <a:latin typeface="Arial"/>
              </a:rPr>
              <a:t>- </a:t>
            </a:r>
            <a:r>
              <a:rPr lang="en-US" sz="2300" b="1">
                <a:latin typeface="Arial"/>
              </a:rPr>
              <a:t>key </a:t>
            </a:r>
            <a:r>
              <a:rPr lang="en-US" sz="2300" b="1">
                <a:solidFill>
                  <a:srgbClr val="281414"/>
                </a:solidFill>
                <a:latin typeface="Arial"/>
              </a:rPr>
              <a:t>competences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4272" y="2145792"/>
            <a:ext cx="4194048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340"/>
              </a:lnSpc>
              <a:spcAft>
                <a:spcPts val="1820"/>
              </a:spcAft>
            </a:pPr>
            <a:r>
              <a:rPr lang="en-US" sz="1200">
                <a:solidFill>
                  <a:srgbClr val="281414"/>
                </a:solidFill>
                <a:latin typeface="Arial"/>
              </a:rPr>
              <a:t>he Reference Framework sets out eight key competences: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5464" y="2575560"/>
            <a:ext cx="4053840" cy="2499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560"/>
              </a:lnSpc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iommunication in the mother tongue;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7864" y="2916936"/>
            <a:ext cx="3858768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560"/>
              </a:lnSpc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immunication in foreign languages;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2584" y="3246120"/>
            <a:ext cx="4529328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36"/>
              </a:lnSpc>
              <a:spcAft>
                <a:spcPts val="350"/>
              </a:spcAft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lathematical competence and basic competences in science and technology;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8744" y="3849624"/>
            <a:ext cx="249326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16"/>
              </a:lnSpc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4)    Digital competence;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840" y="4184904"/>
            <a:ext cx="2231136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16"/>
              </a:lnSpc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5)    Learning to learn;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840" y="4514088"/>
            <a:ext cx="3645408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16"/>
              </a:lnSpc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6)    Social and civic competences;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936" y="4849368"/>
            <a:ext cx="477926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16"/>
              </a:lnSpc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7)    Sense of initiative and entrepreneurship;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4840" y="5178552"/>
            <a:ext cx="4273296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16"/>
              </a:lnSpc>
            </a:pPr>
            <a:r>
              <a:rPr lang="en-US" sz="2100" b="1">
                <a:solidFill>
                  <a:srgbClr val="281414"/>
                </a:solidFill>
                <a:latin typeface="Calibri"/>
              </a:rPr>
              <a:t>8)    Cultural awareness and expression.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54224" y="5846064"/>
            <a:ext cx="1816608" cy="286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00"/>
              </a:lnSpc>
            </a:pPr>
            <a:r>
              <a:rPr lang="en-US" sz="950">
                <a:solidFill>
                  <a:srgbClr val="363636"/>
                </a:solidFill>
                <a:latin typeface="Arial"/>
              </a:rPr>
              <a:t>Sindre Rosvik ■ AGORA - Dehli India </a:t>
            </a:r>
            <a:r>
              <a:rPr lang="en-US" sz="950">
                <a:solidFill>
                  <a:srgbClr val="616060"/>
                </a:solidFill>
                <a:latin typeface="Arial"/>
              </a:rPr>
              <a:t>■ </a:t>
            </a:r>
            <a:r>
              <a:rPr lang="en-US" sz="950">
                <a:solidFill>
                  <a:srgbClr val="363636"/>
                </a:solidFill>
                <a:latin typeface="Arial"/>
              </a:rPr>
              <a:t>2009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93408" y="1664208"/>
            <a:ext cx="3944112" cy="499872"/>
          </a:xfrm>
          <a:prstGeom prst="rect">
            <a:avLst/>
          </a:prstGeom>
          <a:solidFill>
            <a:srgbClr val="99030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40"/>
              </a:lnSpc>
            </a:pPr>
            <a:r>
              <a:rPr lang="en-US" sz="1300" i="1">
                <a:solidFill>
                  <a:srgbClr val="FFFFFF"/>
                </a:solidFill>
                <a:latin typeface="Segoe UI"/>
              </a:rPr>
              <a:t>8 </a:t>
            </a:r>
            <a:r>
              <a:rPr lang="ru" sz="1300" i="1">
                <a:solidFill>
                  <a:srgbClr val="FFFFFF"/>
                </a:solidFill>
                <a:latin typeface="Segoe UI"/>
              </a:rPr>
              <a:t>ключевых компетенций </a:t>
            </a:r>
            <a:r>
              <a:rPr lang="en-US" sz="1300" i="1">
                <a:solidFill>
                  <a:srgbClr val="FFFFFF"/>
                </a:solidFill>
                <a:latin typeface="Segoe UI"/>
              </a:rPr>
              <a:t>no EKC </a:t>
            </a:r>
            <a:r>
              <a:rPr lang="ru" sz="1300" i="1">
                <a:solidFill>
                  <a:srgbClr val="FFFFFF"/>
                </a:solidFill>
                <a:latin typeface="Segoe UI"/>
              </a:rPr>
              <a:t>(Европейскому квалификационному стандарту):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61888" y="2798064"/>
            <a:ext cx="4133088" cy="2798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•умение общаться на родном языке,</a:t>
            </a:r>
          </a:p>
          <a:p>
            <a:pPr indent="0" algn="just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•умение общаться на иностранных языках,</a:t>
            </a:r>
          </a:p>
          <a:p>
            <a:pPr indent="0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•умение проявлять навыки по элементарной математике и компетенции в науке и технологиях,</a:t>
            </a:r>
          </a:p>
          <a:p>
            <a:pPr indent="0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    умение работать с информацией,</a:t>
            </a:r>
          </a:p>
          <a:p>
            <a:pPr indent="0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•уметь учиться,</a:t>
            </a:r>
          </a:p>
          <a:p>
            <a:pPr indent="0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    уметь проявлять межличностные и межкультурные, социальные и гражданские компетенции,</a:t>
            </a:r>
          </a:p>
          <a:p>
            <a:pPr indent="0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    уметь применять навыки предпринимательства,</a:t>
            </a:r>
          </a:p>
          <a:p>
            <a:pPr indent="0">
              <a:lnSpc>
                <a:spcPts val="1992"/>
              </a:lnSpc>
            </a:pPr>
            <a:r>
              <a:rPr lang="ru" sz="1200">
                <a:solidFill>
                  <a:srgbClr val="363636"/>
                </a:solidFill>
                <a:latin typeface="Segoe UI"/>
              </a:rPr>
              <a:t>•    умение формировать ценности на основе мировой и национальной культуры.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08" y="1941576"/>
            <a:ext cx="3206496" cy="585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28" y="5321808"/>
            <a:ext cx="3160776" cy="1139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0" y="1813560"/>
            <a:ext cx="7306056" cy="4617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3168" y="478536"/>
            <a:ext cx="10268712" cy="1124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5130"/>
              </a:lnSpc>
            </a:pPr>
            <a:r>
              <a:rPr lang="ru" sz="4200">
                <a:latin typeface="Calibri"/>
              </a:rPr>
              <a:t>Рамка Цифровых компетенций для граждан</a:t>
            </a:r>
          </a:p>
          <a:p>
            <a:pPr marL="381000" indent="0" algn="ctr">
              <a:lnSpc>
                <a:spcPts val="5130"/>
              </a:lnSpc>
              <a:spcAft>
                <a:spcPts val="2520"/>
              </a:spcAft>
            </a:pPr>
            <a:r>
              <a:rPr lang="ru" sz="4200">
                <a:latin typeface="Calibri"/>
              </a:rPr>
              <a:t>Европейского Союза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0320" y="2520696"/>
            <a:ext cx="30480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450"/>
              </a:lnSpc>
            </a:pPr>
            <a:r>
              <a:rPr lang="en-US" sz="400">
                <a:solidFill>
                  <a:srgbClr val="616060"/>
                </a:solidFill>
                <a:latin typeface="Arial"/>
              </a:rPr>
              <a:t>European</a:t>
            </a:r>
          </a:p>
          <a:p>
            <a:pPr indent="0">
              <a:lnSpc>
                <a:spcPts val="450"/>
              </a:lnSpc>
            </a:pPr>
            <a:r>
              <a:rPr lang="en-US" sz="400">
                <a:solidFill>
                  <a:srgbClr val="616060"/>
                </a:solidFill>
                <a:latin typeface="Arial"/>
              </a:rPr>
              <a:t>Commission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7592" y="2871216"/>
            <a:ext cx="2889504" cy="1322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80"/>
              </a:lnSpc>
              <a:spcBef>
                <a:spcPts val="1330"/>
              </a:spcBef>
              <a:spcAft>
                <a:spcPts val="1330"/>
              </a:spcAft>
            </a:pPr>
            <a:r>
              <a:rPr lang="en-US" sz="1050" spc="200">
                <a:solidFill>
                  <a:srgbClr val="616060"/>
                </a:solidFill>
                <a:latin typeface="Calibri"/>
              </a:rPr>
              <a:t>JRC SCIENCE FOR POLICY REPORT</a:t>
            </a:r>
          </a:p>
          <a:p>
            <a:pPr indent="0">
              <a:lnSpc>
                <a:spcPts val="1368"/>
              </a:lnSpc>
            </a:pPr>
            <a:r>
              <a:rPr lang="en-US" sz="1400">
                <a:latin typeface="Calibri"/>
              </a:rPr>
              <a:t>DigComp 2.0:</a:t>
            </a:r>
          </a:p>
          <a:p>
            <a:pPr indent="0">
              <a:lnSpc>
                <a:spcPts val="1368"/>
              </a:lnSpc>
              <a:spcAft>
                <a:spcPts val="210"/>
              </a:spcAft>
            </a:pPr>
            <a:r>
              <a:rPr lang="en-US" sz="1400">
                <a:latin typeface="Calibri"/>
              </a:rPr>
              <a:t>The Digital Competence Framework for Citizens</a:t>
            </a:r>
          </a:p>
          <a:p>
            <a:pPr marL="1611376" indent="0">
              <a:lnSpc>
                <a:spcPts val="864"/>
              </a:lnSpc>
            </a:pPr>
            <a:r>
              <a:rPr lang="en-US" sz="700" i="1">
                <a:solidFill>
                  <a:srgbClr val="616060"/>
                </a:solidFill>
                <a:latin typeface="Arial"/>
              </a:rPr>
              <a:t>Update Phase 1:</a:t>
            </a:r>
          </a:p>
          <a:p>
            <a:pPr marL="1611376" indent="0">
              <a:lnSpc>
                <a:spcPts val="864"/>
              </a:lnSpc>
              <a:spcAft>
                <a:spcPts val="770"/>
              </a:spcAft>
            </a:pPr>
            <a:r>
              <a:rPr lang="en-US" sz="700" i="1">
                <a:solidFill>
                  <a:srgbClr val="616060"/>
                </a:solidFill>
                <a:latin typeface="Arial"/>
              </a:rPr>
              <a:t>The Conceptual Reference Model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1696" y="4370832"/>
            <a:ext cx="1066800" cy="155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504"/>
              </a:lnSpc>
              <a:spcBef>
                <a:spcPts val="770"/>
              </a:spcBef>
              <a:spcAft>
                <a:spcPts val="4550"/>
              </a:spcAft>
            </a:pPr>
            <a:r>
              <a:rPr lang="en-US" sz="400">
                <a:solidFill>
                  <a:srgbClr val="616060"/>
                </a:solidFill>
                <a:latin typeface="Arial"/>
              </a:rPr>
              <a:t>Riina </a:t>
            </a:r>
            <a:r>
              <a:rPr lang="en-US" sz="400">
                <a:solidFill>
                  <a:srgbClr val="363636"/>
                </a:solidFill>
                <a:latin typeface="Arial"/>
              </a:rPr>
              <a:t>Vuorikari, </a:t>
            </a:r>
            <a:r>
              <a:rPr lang="en-US" sz="400">
                <a:solidFill>
                  <a:srgbClr val="616060"/>
                </a:solidFill>
                <a:latin typeface="Arial"/>
              </a:rPr>
              <a:t>Yves </a:t>
            </a:r>
            <a:r>
              <a:rPr lang="en-US" sz="400">
                <a:solidFill>
                  <a:srgbClr val="363636"/>
                </a:solidFill>
                <a:latin typeface="Arial"/>
              </a:rPr>
              <a:t>Punie, </a:t>
            </a:r>
            <a:r>
              <a:rPr lang="en-US" sz="400">
                <a:solidFill>
                  <a:srgbClr val="616060"/>
                </a:solidFill>
                <a:latin typeface="Arial"/>
              </a:rPr>
              <a:t>Stephanie Carretero, Lieve </a:t>
            </a:r>
            <a:r>
              <a:rPr lang="en-US" sz="400">
                <a:solidFill>
                  <a:srgbClr val="363636"/>
                </a:solidFill>
                <a:latin typeface="Arial"/>
              </a:rPr>
              <a:t>Van den Brande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2287" y="259842"/>
            <a:ext cx="7623048" cy="4754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760"/>
              </a:lnSpc>
            </a:pPr>
            <a:r>
              <a:rPr lang="ru" sz="3900" dirty="0">
                <a:latin typeface="Calibri"/>
              </a:rPr>
              <a:t>Учимся плавать в цифровом океане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4" y="952501"/>
            <a:ext cx="8969093" cy="5905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1424</Words>
  <Application>Microsoft Office PowerPoint</Application>
  <PresentationFormat>Широкоэкранный</PresentationFormat>
  <Paragraphs>203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Bookman Old Style</vt:lpstr>
      <vt:lpstr>Calibri</vt:lpstr>
      <vt:lpstr>Franklin Gothic Heavy</vt:lpstr>
      <vt:lpstr>Segoe UI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Олейниченко Олег Иванович</dc:creator>
  <cp:lastModifiedBy>Олейниченко Олег Иванович</cp:lastModifiedBy>
  <cp:revision>5</cp:revision>
  <dcterms:modified xsi:type="dcterms:W3CDTF">2018-10-17T10:59:39Z</dcterms:modified>
</cp:coreProperties>
</file>