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7" r:id="rId3"/>
    <p:sldId id="260" r:id="rId4"/>
    <p:sldId id="265" r:id="rId5"/>
    <p:sldId id="263" r:id="rId6"/>
    <p:sldId id="261" r:id="rId7"/>
    <p:sldId id="259" r:id="rId8"/>
    <p:sldId id="262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84"/>
    <a:srgbClr val="DF1E25"/>
    <a:srgbClr val="FFFFFF"/>
    <a:srgbClr val="185A8F"/>
    <a:srgbClr val="9EB9CD"/>
    <a:srgbClr val="132F4C"/>
    <a:srgbClr val="173453"/>
    <a:srgbClr val="F8F8F8"/>
    <a:srgbClr val="FE7B1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6" autoAdjust="0"/>
    <p:restoredTop sz="96305" autoAdjust="0"/>
  </p:normalViewPr>
  <p:slideViewPr>
    <p:cSldViewPr>
      <p:cViewPr varScale="1">
        <p:scale>
          <a:sx n="93" d="100"/>
          <a:sy n="93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329E14-C7CA-477B-9F4F-4368120262DE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D68383-1C2A-47A9-9544-E8C6E119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75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5ACA3A-A82E-437C-ADF3-9E134E44F0D2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A0498E-5778-42D1-8C00-5B1A49CF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16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8F5E3A-FA8E-4DC6-AA14-3B59AC5B331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7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5D0F9D-89E2-4FA1-9900-1CC520181A71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9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E23F5E-6C3D-4C8E-B15B-D269CD21BA9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4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6B04AC-EDCD-46D0-8EFE-959894CC1140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6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5AE45-619D-43D3-A078-AC5D5AD9D0C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4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24BA34-15A8-4054-AB7C-0A3EFA34BE0F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5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3C919-F813-46CE-9505-BDD818B31EDB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1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94" y="1588"/>
            <a:ext cx="9142412" cy="6856412"/>
          </a:xfrm>
          <a:prstGeom prst="rect">
            <a:avLst/>
          </a:prstGeom>
          <a:gradFill rotWithShape="0">
            <a:gsLst>
              <a:gs pos="0">
                <a:srgbClr val="EFF8F5">
                  <a:alpha val="10001"/>
                </a:srgbClr>
              </a:gs>
              <a:gs pos="100000">
                <a:srgbClr val="EFF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EF06-D4D9-49D6-A34B-CFC8E9E3F7D1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E808-F778-47D1-8E7D-1B233179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907179"/>
            <a:ext cx="9144000" cy="45719"/>
          </a:xfrm>
          <a:prstGeom prst="rect">
            <a:avLst/>
          </a:prstGeom>
          <a:solidFill>
            <a:srgbClr val="DF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52"/>
          <a:stretch/>
        </p:blipFill>
        <p:spPr>
          <a:xfrm>
            <a:off x="97296" y="29470"/>
            <a:ext cx="874304" cy="891081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 userDrawn="1"/>
        </p:nvSpPr>
        <p:spPr bwMode="auto">
          <a:xfrm>
            <a:off x="5940152" y="0"/>
            <a:ext cx="3203848" cy="9071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/>
            <a:r>
              <a:rPr lang="ru-RU" altLang="ru-RU" sz="2800" b="1" dirty="0" smtClean="0">
                <a:solidFill>
                  <a:srgbClr val="007184"/>
                </a:solidFill>
                <a:latin typeface="Sochi2014"/>
              </a:rPr>
              <a:t>ДЕНЬ КАРЬЕРЫ</a:t>
            </a:r>
            <a:br>
              <a:rPr lang="ru-RU" altLang="ru-RU" sz="2800" b="1" dirty="0" smtClean="0">
                <a:solidFill>
                  <a:srgbClr val="007184"/>
                </a:solidFill>
                <a:latin typeface="Sochi2014"/>
              </a:rPr>
            </a:br>
            <a:r>
              <a:rPr lang="ru-RU" altLang="ru-RU" sz="1400" dirty="0" smtClean="0">
                <a:solidFill>
                  <a:srgbClr val="007184"/>
                </a:solidFill>
                <a:latin typeface="Arial" pitchFamily="34" charset="0"/>
              </a:rPr>
              <a:t>В ФИНАНСОВОМ УНИВЕРСИТЕТЕ</a:t>
            </a:r>
            <a:endParaRPr lang="ru-RU" altLang="ru-RU" sz="1600" dirty="0" smtClean="0">
              <a:solidFill>
                <a:srgbClr val="007184"/>
              </a:solidFill>
              <a:latin typeface="Sochi201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" y="29470"/>
            <a:ext cx="3712842" cy="8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2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C3FB-5059-4F3B-BC6E-673139BCF1BD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631B-7BB5-4A6E-8F67-811A18F45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FD8-864B-4D16-8CF4-751BD9CA6425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462E-9305-4948-9717-B29390E68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698D-7B31-4A63-B16B-419639BB838A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7818-A3D8-4681-9258-278743642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3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C8AF-38E1-4575-9CC4-6F53BB05C678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9452-0934-4B5F-B2A5-BB7F87924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7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A10B-0B61-4612-9E8D-690368C4E1C2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EE5-F94A-4F9D-B5BF-12C7C2B01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5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026E-2611-4D37-A676-1C47E21C7E5A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47D7-49CD-442B-B75E-A92E2A8DB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5EF4-D9B2-4E83-8611-93AFCFF1D277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A992-D0D3-4A9C-86B7-4994E0CD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4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085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83DD-2437-4F6C-9838-2E574798ACE6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61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085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9E68-B41F-4460-97A4-BED0DD260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FF8F5">
                  <a:alpha val="10001"/>
                </a:srgbClr>
              </a:gs>
              <a:gs pos="100000">
                <a:srgbClr val="EFF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1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E128-972B-4886-BC15-EC729E97DF9E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9508-0154-4EDA-9F4F-836226B36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FF69-7ACD-45EC-B6AC-638AA7DB9DBE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8C1F-3B03-4E78-A848-89F26892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5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19546-799E-482A-B1F2-49D1E52E4A4B}" type="datetime1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641C30-5B3F-4AFB-8E98-38824591F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FF8F5">
                  <a:alpha val="10001"/>
                </a:srgbClr>
              </a:gs>
              <a:gs pos="100000">
                <a:srgbClr val="EFF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logo_FU_R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-65" r="25" b="80378"/>
          <a:stretch/>
        </p:blipFill>
        <p:spPr bwMode="auto">
          <a:xfrm>
            <a:off x="2915017" y="169372"/>
            <a:ext cx="3248025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68224"/>
            <a:ext cx="9144000" cy="14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40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8000" b="1" i="0" u="none" strike="noStrike" cap="none" normalizeH="0" baseline="0" dirty="0" smtClean="0">
                <a:ln>
                  <a:noFill/>
                </a:ln>
                <a:solidFill>
                  <a:srgbClr val="007184"/>
                </a:solidFill>
                <a:effectLst/>
                <a:latin typeface="Calibri" panose="020F0502020204030204" pitchFamily="34" charset="0"/>
              </a:rPr>
              <a:t>ДЕНЬ КАРЬЕРЫ</a:t>
            </a:r>
          </a:p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007184"/>
                </a:solidFill>
                <a:effectLst/>
                <a:latin typeface="Calibri" panose="020F0502020204030204" pitchFamily="34" charset="0"/>
              </a:rPr>
              <a:t>В Финансовом университете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6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 bwMode="auto">
          <a:xfrm>
            <a:off x="2051720" y="2852936"/>
            <a:ext cx="5040560" cy="184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38" y="4859463"/>
            <a:ext cx="4455524" cy="13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Прямоугольник 3"/>
          <p:cNvSpPr>
            <a:spLocks noChangeArrowheads="1"/>
          </p:cNvSpPr>
          <p:nvPr/>
        </p:nvSpPr>
        <p:spPr bwMode="auto">
          <a:xfrm>
            <a:off x="2627783" y="2465706"/>
            <a:ext cx="62211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Ярмарка вакансий и стажировок для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студентов и 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выпускников Финансового университета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 и 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других вузов г. Москвы</a:t>
            </a:r>
          </a:p>
        </p:txBody>
      </p:sp>
      <p:sp>
        <p:nvSpPr>
          <p:cNvPr id="3081" name="Прямоугольник 5"/>
          <p:cNvSpPr>
            <a:spLocks noChangeArrowheads="1"/>
          </p:cNvSpPr>
          <p:nvPr/>
        </p:nvSpPr>
        <p:spPr bwMode="auto">
          <a:xfrm>
            <a:off x="342742" y="1206830"/>
            <a:ext cx="8483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b="1" i="1" u="sng" dirty="0">
                <a:solidFill>
                  <a:srgbClr val="DF1E25"/>
                </a:solidFill>
                <a:latin typeface="Calibri" panose="020F0502020204030204" pitchFamily="34" charset="0"/>
              </a:rPr>
              <a:t>День </a:t>
            </a:r>
            <a:r>
              <a:rPr lang="ru-RU" altLang="ru-RU" sz="2800" b="1" i="1" u="sng" dirty="0" smtClean="0">
                <a:solidFill>
                  <a:srgbClr val="DF1E25"/>
                </a:solidFill>
                <a:latin typeface="Calibri" panose="020F0502020204030204" pitchFamily="34" charset="0"/>
              </a:rPr>
              <a:t>карьеры </a:t>
            </a:r>
            <a:r>
              <a:rPr lang="en-US" altLang="ru-RU" sz="2800" b="1" i="1" u="sng" dirty="0" smtClean="0">
                <a:solidFill>
                  <a:srgbClr val="DF1E25"/>
                </a:solidFill>
                <a:latin typeface="Calibri" panose="020F0502020204030204" pitchFamily="34" charset="0"/>
              </a:rPr>
              <a:t>c </a:t>
            </a:r>
            <a:r>
              <a:rPr lang="en-US" altLang="ru-RU" sz="2800" b="1" i="1" u="sng" dirty="0">
                <a:solidFill>
                  <a:srgbClr val="DF1E25"/>
                </a:solidFill>
                <a:latin typeface="Calibri" panose="020F0502020204030204" pitchFamily="34" charset="0"/>
              </a:rPr>
              <a:t>2002 </a:t>
            </a:r>
            <a:r>
              <a:rPr lang="ru-RU" altLang="ru-RU" sz="2800" b="1" i="1" u="sng" dirty="0">
                <a:solidFill>
                  <a:srgbClr val="DF1E25"/>
                </a:solidFill>
                <a:latin typeface="Calibri" panose="020F0502020204030204" pitchFamily="34" charset="0"/>
              </a:rPr>
              <a:t>года</a:t>
            </a:r>
          </a:p>
        </p:txBody>
      </p:sp>
      <p:sp>
        <p:nvSpPr>
          <p:cNvPr id="3083" name="Прямоугольник 9"/>
          <p:cNvSpPr>
            <a:spLocks noChangeArrowheads="1"/>
          </p:cNvSpPr>
          <p:nvPr/>
        </p:nvSpPr>
        <p:spPr bwMode="auto">
          <a:xfrm>
            <a:off x="5364163" y="6165304"/>
            <a:ext cx="346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/>
            <a:r>
              <a:rPr lang="en-US" altLang="ru-RU" sz="2000" i="1" u="sng" dirty="0">
                <a:solidFill>
                  <a:srgbClr val="DF1E25"/>
                </a:solidFill>
                <a:latin typeface="Calibri" panose="020F0502020204030204" pitchFamily="34" charset="0"/>
              </a:rPr>
              <a:t>www.fa.ru/projects/careerday</a:t>
            </a:r>
            <a:endParaRPr lang="ru-RU" altLang="ru-RU" sz="2000" i="1" u="sng" dirty="0">
              <a:solidFill>
                <a:srgbClr val="DF1E25"/>
              </a:solidFill>
              <a:latin typeface="Calibri" panose="020F0502020204030204" pitchFamily="34" charset="0"/>
            </a:endParaRPr>
          </a:p>
        </p:txBody>
      </p:sp>
      <p:sp>
        <p:nvSpPr>
          <p:cNvPr id="3084" name="Прямоугольник 12"/>
          <p:cNvSpPr>
            <a:spLocks noChangeArrowheads="1"/>
          </p:cNvSpPr>
          <p:nvPr/>
        </p:nvSpPr>
        <p:spPr bwMode="auto">
          <a:xfrm>
            <a:off x="2627783" y="4263690"/>
            <a:ext cx="623205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Крупнейшее 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карьерное мероприятие Финансового университета, направленное на содействие занятости студентов и трудоустройство выпускников, а также на расширение взаимовыгодного сотрудничества с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партнерами-работодателями</a:t>
            </a:r>
            <a:endParaRPr lang="ru-RU" altLang="ru-RU" sz="2000" dirty="0">
              <a:solidFill>
                <a:srgbClr val="007184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http://cs10680.vk.me/u6265301/156073566/x_762b886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0195"/>
          <a:stretch/>
        </p:blipFill>
        <p:spPr bwMode="auto">
          <a:xfrm>
            <a:off x="339269" y="2152813"/>
            <a:ext cx="2161880" cy="164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http://cs10680.vk.me/u6265301/156073566/x_0cc55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2" y="4263690"/>
            <a:ext cx="2158407" cy="161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AutoShape 20" descr="http://img-fotki.yandex.ru/get/6522/134618034.23/0_9050c_bb9d4487_XX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4851622" y="2132856"/>
            <a:ext cx="4032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400" i="1" u="sng" dirty="0" smtClean="0">
                <a:solidFill>
                  <a:srgbClr val="DF1E25"/>
                </a:solidFill>
                <a:latin typeface="Calibri" panose="020F0502020204030204" pitchFamily="34" charset="0"/>
              </a:rPr>
              <a:t>В программе мероприятия:</a:t>
            </a:r>
            <a:endParaRPr lang="ru-RU" altLang="ru-RU" sz="2400" i="1" u="sng" dirty="0">
              <a:solidFill>
                <a:srgbClr val="DF1E25"/>
              </a:solidFill>
              <a:latin typeface="Calibri" panose="020F0502020204030204" pitchFamily="34" charset="0"/>
            </a:endParaRPr>
          </a:p>
        </p:txBody>
      </p:sp>
      <p:pic>
        <p:nvPicPr>
          <p:cNvPr id="5127" name="Picture 6" descr="http://img-fotki.yandex.ru/get/4418/134618034.3/0_59295_234726df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676871"/>
            <a:ext cx="4349750" cy="441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Прямоугольник 3"/>
          <p:cNvSpPr>
            <a:spLocks noChangeArrowheads="1"/>
          </p:cNvSpPr>
          <p:nvPr/>
        </p:nvSpPr>
        <p:spPr bwMode="auto">
          <a:xfrm>
            <a:off x="4860031" y="3005078"/>
            <a:ext cx="4032449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Стендовая сессия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– 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более чем 40 компаний-работодателей</a:t>
            </a:r>
          </a:p>
          <a:p>
            <a:pPr>
              <a:buFont typeface="Wingdings" pitchFamily="2" charset="2"/>
              <a:buChar char="§"/>
            </a:pPr>
            <a:endParaRPr lang="ru-RU" altLang="ru-RU" sz="2000" dirty="0">
              <a:solidFill>
                <a:srgbClr val="007184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Мастер-классы</a:t>
            </a:r>
            <a:r>
              <a:rPr lang="en-US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тренинги</a:t>
            </a:r>
            <a:r>
              <a:rPr lang="en-US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бизнес-кейсы</a:t>
            </a:r>
            <a:endParaRPr lang="ru-RU" altLang="ru-RU" sz="2000" dirty="0">
              <a:solidFill>
                <a:srgbClr val="007184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altLang="ru-RU" sz="2000" dirty="0">
              <a:solidFill>
                <a:srgbClr val="007184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Консультации </a:t>
            </a:r>
            <a:r>
              <a:rPr lang="en-US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HR-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специалистов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ru-RU" altLang="ru-RU" sz="2000" dirty="0">
              <a:solidFill>
                <a:srgbClr val="007184"/>
              </a:solidFill>
              <a:latin typeface="Sochi201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20638" y="1196752"/>
            <a:ext cx="905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i="1" u="sng" dirty="0">
                <a:solidFill>
                  <a:srgbClr val="DF1E25"/>
                </a:solidFill>
                <a:latin typeface="Calibri" panose="020F0502020204030204" pitchFamily="34" charset="0"/>
              </a:rPr>
              <a:t>Это возможность для студентов и выпускников: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7" y="2195859"/>
            <a:ext cx="2394672" cy="179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154" name="Группа 1"/>
          <p:cNvGrpSpPr>
            <a:grpSpLocks/>
          </p:cNvGrpSpPr>
          <p:nvPr/>
        </p:nvGrpSpPr>
        <p:grpSpPr bwMode="auto">
          <a:xfrm>
            <a:off x="431800" y="2047032"/>
            <a:ext cx="8280400" cy="3755212"/>
            <a:chOff x="432000" y="2047072"/>
            <a:chExt cx="8280000" cy="3755670"/>
          </a:xfrm>
          <a:noFill/>
        </p:grpSpPr>
        <p:sp>
          <p:nvSpPr>
            <p:cNvPr id="6159" name="Прямоугольник 35"/>
            <p:cNvSpPr>
              <a:spLocks noChangeArrowheads="1"/>
            </p:cNvSpPr>
            <p:nvPr/>
          </p:nvSpPr>
          <p:spPr bwMode="auto">
            <a:xfrm>
              <a:off x="3347864" y="2047072"/>
              <a:ext cx="5364136" cy="22162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just"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Найти место работы или стажировки в ведущих </a:t>
              </a: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организациях</a:t>
              </a:r>
              <a:endPara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algn="just">
                <a:buFont typeface="Wingdings" pitchFamily="2" charset="2"/>
                <a:buChar char="§"/>
              </a:pPr>
              <a:endPara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algn="just"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Выбрать место прохождения практики</a:t>
              </a:r>
            </a:p>
            <a:p>
              <a:pPr algn="just">
                <a:buFont typeface="Wingdings" pitchFamily="2" charset="2"/>
                <a:buChar char="§"/>
              </a:pPr>
              <a:endPara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algn="just"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Попасть в кадровый резерв </a:t>
              </a: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организаций</a:t>
              </a:r>
              <a:endParaRPr lang="en-US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algn="just">
                <a:buFont typeface="Wingdings" pitchFamily="2" charset="2"/>
                <a:buChar char="§"/>
              </a:pPr>
              <a:endParaRPr lang="ru-RU" altLang="ru-RU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60" name="Прямоугольник 8"/>
            <p:cNvSpPr>
              <a:spLocks noChangeArrowheads="1"/>
            </p:cNvSpPr>
            <p:nvPr/>
          </p:nvSpPr>
          <p:spPr bwMode="auto">
            <a:xfrm>
              <a:off x="432000" y="4171327"/>
              <a:ext cx="8280000" cy="1631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Принять участие в </a:t>
              </a: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мастер-классах</a:t>
              </a:r>
              <a:r>
                <a:rPr lang="en-US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,</a:t>
              </a: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 тренингах</a:t>
              </a:r>
              <a:r>
                <a:rPr lang="en-US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, </a:t>
              </a: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бизнес-кейсах</a:t>
              </a:r>
              <a:endPara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>
                <a:buFont typeface="Wingdings" pitchFamily="2" charset="2"/>
                <a:buChar char="§"/>
              </a:pPr>
              <a:endPara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Изучить рынок труда молодых специалистов</a:t>
              </a:r>
            </a:p>
            <a:p>
              <a:pPr>
                <a:buFont typeface="Wingdings" pitchFamily="2" charset="2"/>
                <a:buChar char="§"/>
              </a:pPr>
              <a:endPara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Получить </a:t>
              </a: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справочники по планированию и развитию карьеры</a:t>
              </a:r>
              <a:endParaRPr lang="ru-RU" altLang="ru-RU" sz="9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ffoocrhvvw.xn--p1ai/about_us/images/_shutterstock_FC0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5801"/>
            <a:ext cx="2341847" cy="156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20638" y="1124744"/>
            <a:ext cx="9015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i="1" u="sng" dirty="0">
                <a:solidFill>
                  <a:srgbClr val="DF1E25"/>
                </a:solidFill>
                <a:latin typeface="Calibri" panose="020F0502020204030204" pitchFamily="34" charset="0"/>
              </a:rPr>
              <a:t>Это возможность для работодателей:</a:t>
            </a:r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431800" y="1944564"/>
            <a:ext cx="8280400" cy="4868812"/>
            <a:chOff x="432000" y="2161337"/>
            <a:chExt cx="8280000" cy="4867250"/>
          </a:xfrm>
          <a:noFill/>
        </p:grpSpPr>
        <p:sp>
          <p:nvSpPr>
            <p:cNvPr id="7182" name="Прямоугольник 6"/>
            <p:cNvSpPr>
              <a:spLocks noChangeArrowheads="1"/>
            </p:cNvSpPr>
            <p:nvPr/>
          </p:nvSpPr>
          <p:spPr bwMode="auto">
            <a:xfrm>
              <a:off x="3132000" y="2161337"/>
              <a:ext cx="5580000" cy="25537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just">
                <a:buFont typeface="Wingdings" pitchFamily="2" charset="2"/>
                <a:buChar char="§"/>
              </a:pP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Привлечь молодых специалистов на постоянную работу</a:t>
              </a:r>
            </a:p>
            <a:p>
              <a:pPr algn="just">
                <a:buFont typeface="Wingdings" pitchFamily="2" charset="2"/>
                <a:buChar char="§"/>
              </a:pPr>
              <a:endPara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algn="just">
                <a:buFont typeface="Wingdings" pitchFamily="2" charset="2"/>
                <a:buChar char="§"/>
              </a:pP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Осуществить </a:t>
              </a: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отбор студентов на стажировку</a:t>
              </a:r>
            </a:p>
            <a:p>
              <a:pPr algn="just">
                <a:buFont typeface="Wingdings" pitchFamily="2" charset="2"/>
                <a:buChar char="§"/>
              </a:pPr>
              <a:endPara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algn="just">
                <a:buFont typeface="Wingdings" pitchFamily="2" charset="2"/>
                <a:buChar char="§"/>
              </a:pPr>
              <a:r>
                <a:rPr lang="ru-RU" alt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Пригласить </a:t>
              </a:r>
              <a:r>
                <a:rPr lang="ru-RU" alt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студентов для прохождения практики</a:t>
              </a:r>
              <a:endParaRPr lang="en-US" alt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>
                <a:buFont typeface="Wingdings" pitchFamily="2" charset="2"/>
                <a:buChar char="§"/>
              </a:pPr>
              <a:endParaRPr lang="ru-RU" altLang="ru-RU" sz="2000" dirty="0">
                <a:solidFill>
                  <a:srgbClr val="007184"/>
                </a:solidFill>
                <a:latin typeface="Sochi201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2000" y="4567164"/>
              <a:ext cx="8280000" cy="246142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Осуществить отбор студентов и выпускников на программы набора молодых специалистов</a:t>
              </a: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Сформировать кадровый резерв молодых специалистов</a:t>
              </a: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dirty="0">
                  <a:solidFill>
                    <a:srgbClr val="007184"/>
                  </a:solidFill>
                  <a:latin typeface="Calibri" panose="020F0502020204030204" pitchFamily="34" charset="0"/>
                </a:rPr>
                <a:t>Провести мастер-класс, тренинг, бизнес-кейс, </a:t>
              </a:r>
              <a:r>
                <a:rPr lang="ru-RU" sz="2000" dirty="0" smtClean="0">
                  <a:solidFill>
                    <a:srgbClr val="007184"/>
                  </a:solidFill>
                  <a:latin typeface="Calibri" panose="020F0502020204030204" pitchFamily="34" charset="0"/>
                </a:rPr>
                <a:t>тестирование</a:t>
              </a:r>
              <a:endParaRPr 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ru-RU" sz="2000" dirty="0">
                <a:solidFill>
                  <a:srgbClr val="007184"/>
                </a:solidFill>
                <a:latin typeface="Calibri" panose="020F0502020204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7184"/>
                </a:solidFill>
                <a:latin typeface="Sochi2014" panose="020B0704030204080304" pitchFamily="34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6"/>
          <p:cNvSpPr>
            <a:spLocks noChangeArrowheads="1"/>
          </p:cNvSpPr>
          <p:nvPr/>
        </p:nvSpPr>
        <p:spPr bwMode="auto">
          <a:xfrm>
            <a:off x="20638" y="958850"/>
            <a:ext cx="90439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600" i="1" u="sng" dirty="0">
                <a:solidFill>
                  <a:srgbClr val="DF1E25"/>
                </a:solidFill>
                <a:latin typeface="Calibri" panose="020F0502020204030204" pitchFamily="34" charset="0"/>
              </a:rPr>
              <a:t>Участники мероприятия «День карьеры» </a:t>
            </a:r>
            <a:r>
              <a:rPr lang="ru-RU" altLang="ru-RU" sz="2600" i="1" u="sng" dirty="0" smtClean="0">
                <a:solidFill>
                  <a:srgbClr val="DF1E25"/>
                </a:solidFill>
                <a:latin typeface="Calibri" panose="020F0502020204030204" pitchFamily="34" charset="0"/>
              </a:rPr>
              <a:t>(весна 2017</a:t>
            </a:r>
            <a:r>
              <a:rPr lang="en-US" altLang="ru-RU" sz="2600" i="1" u="sng" dirty="0" smtClean="0">
                <a:solidFill>
                  <a:srgbClr val="DF1E25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600" i="1" u="sng" dirty="0" smtClean="0">
                <a:solidFill>
                  <a:srgbClr val="DF1E25"/>
                </a:solidFill>
                <a:latin typeface="Calibri" panose="020F0502020204030204" pitchFamily="34" charset="0"/>
              </a:rPr>
              <a:t>г.):</a:t>
            </a:r>
            <a:endParaRPr lang="ru-RU" altLang="ru-RU" sz="2600" i="1" u="sng" dirty="0">
              <a:solidFill>
                <a:srgbClr val="DF1E25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b="5100"/>
          <a:stretch/>
        </p:blipFill>
        <p:spPr>
          <a:xfrm>
            <a:off x="0" y="1611830"/>
            <a:ext cx="9144000" cy="524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-14400" y="1412776"/>
            <a:ext cx="915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i="1" u="sng" dirty="0">
                <a:solidFill>
                  <a:srgbClr val="DF1E25"/>
                </a:solidFill>
                <a:latin typeface="Calibri" panose="020F0502020204030204" pitchFamily="34" charset="0"/>
              </a:rPr>
              <a:t>Место проведения:</a:t>
            </a:r>
          </a:p>
          <a:p>
            <a:endParaRPr lang="ru-RU" altLang="ru-RU" sz="2000" dirty="0">
              <a:solidFill>
                <a:srgbClr val="0071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Финансовый университет </a:t>
            </a:r>
          </a:p>
          <a:p>
            <a:pPr algn="ctr"/>
            <a:r>
              <a:rPr 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г</a:t>
            </a:r>
            <a:r>
              <a:rPr 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. </a:t>
            </a:r>
            <a:r>
              <a:rPr 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Москва, Ленинградский проспект</a:t>
            </a:r>
            <a:r>
              <a:rPr 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, д. 49</a:t>
            </a:r>
          </a:p>
        </p:txBody>
      </p:sp>
      <p:grpSp>
        <p:nvGrpSpPr>
          <p:cNvPr id="4102" name="Группа 1"/>
          <p:cNvGrpSpPr>
            <a:grpSpLocks/>
          </p:cNvGrpSpPr>
          <p:nvPr/>
        </p:nvGrpSpPr>
        <p:grpSpPr bwMode="auto">
          <a:xfrm>
            <a:off x="249975" y="3212976"/>
            <a:ext cx="8629650" cy="2581275"/>
            <a:chOff x="263604" y="3767670"/>
            <a:chExt cx="8628876" cy="2581055"/>
          </a:xfrm>
        </p:grpSpPr>
        <p:pic>
          <p:nvPicPr>
            <p:cNvPr id="4108" name="Picture 2" descr="http://img-fotki.yandex.ru/get/6615/134618034.2c/0_940d6_7861962d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4303" r="3619"/>
            <a:stretch>
              <a:fillRect/>
            </a:stretch>
          </p:blipFill>
          <p:spPr bwMode="auto">
            <a:xfrm>
              <a:off x="271243" y="3772261"/>
              <a:ext cx="2275737" cy="1560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4" descr="http://img-fotki.yandex.ru/get/6616/134618034.2c/0_940d1_2659dab_or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997" y="4805115"/>
              <a:ext cx="2403558" cy="1543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6" descr="http://img-fotki.yandex.ru/get/6515/134618034.2c/0_940cc_1d31b8ef_or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967" y="3767670"/>
              <a:ext cx="1392089" cy="927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8" descr="http://img-fotki.yandex.ru/get/6418/134618034.25/0_91d49_e3e3ce2a_ori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67" b="12086"/>
            <a:stretch>
              <a:fillRect/>
            </a:stretch>
          </p:blipFill>
          <p:spPr bwMode="auto">
            <a:xfrm>
              <a:off x="4199042" y="3767670"/>
              <a:ext cx="2039513" cy="927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0" descr="http://img-fotki.yandex.ru/get/6420/134618034.23/0_904f0_483a1859_L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967" y="4805115"/>
              <a:ext cx="1028044" cy="1543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 descr="http://img-fotki.yandex.ru/get/6523/134618034.23/0_904e5_5f555213_XXX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602" y="5462827"/>
              <a:ext cx="1301378" cy="885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6" descr="http://img-fotki.yandex.ru/get/6519/134618034.23/0_904f5_a066537_XXXL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541" y="3767670"/>
              <a:ext cx="2523939" cy="1681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8" descr="http://img-fotki.yandex.ru/get/6423/134618034.23/0_90504_bb0e9375_XXXL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58"/>
            <a:stretch>
              <a:fillRect/>
            </a:stretch>
          </p:blipFill>
          <p:spPr bwMode="auto">
            <a:xfrm>
              <a:off x="263604" y="5462827"/>
              <a:ext cx="852012" cy="885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4" descr="http://img-fotki.yandex.ru/get/6619/134618034.23/0_90502_23390619_L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57"/>
            <a:stretch>
              <a:fillRect/>
            </a:stretch>
          </p:blipFill>
          <p:spPr bwMode="auto">
            <a:xfrm>
              <a:off x="6368542" y="5583538"/>
              <a:ext cx="1371810" cy="765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6" descr="http://img-fotki.yandex.ru/get/6621/134618034.23/0_90500_ce89a3ce_L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8" r="2229"/>
            <a:stretch>
              <a:fillRect/>
            </a:stretch>
          </p:blipFill>
          <p:spPr bwMode="auto">
            <a:xfrm>
              <a:off x="7870339" y="5583538"/>
              <a:ext cx="1018445" cy="765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3" descr="C:\Users\EVKulbaeva\AppData\Local\Microsoft\Windows\Temporary Internet Files\Content.Word\Схема проезда главного здания университета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8001"/>
          <a:stretch/>
        </p:blipFill>
        <p:spPr bwMode="auto">
          <a:xfrm>
            <a:off x="7016666" y="1022114"/>
            <a:ext cx="1859262" cy="20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366712" y="1228725"/>
            <a:ext cx="834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i="1" u="sng" dirty="0">
                <a:solidFill>
                  <a:srgbClr val="DF1E25"/>
                </a:solidFill>
                <a:latin typeface="Calibri" panose="020F0502020204030204" pitchFamily="34" charset="0"/>
              </a:rPr>
              <a:t>Контакты:</a:t>
            </a:r>
          </a:p>
        </p:txBody>
      </p:sp>
      <p:sp>
        <p:nvSpPr>
          <p:cNvPr id="9225" name="Прямоугольник 7"/>
          <p:cNvSpPr>
            <a:spLocks noChangeArrowheads="1"/>
          </p:cNvSpPr>
          <p:nvPr/>
        </p:nvSpPr>
        <p:spPr bwMode="auto">
          <a:xfrm>
            <a:off x="2843213" y="3081338"/>
            <a:ext cx="5870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1600" dirty="0">
                <a:solidFill>
                  <a:srgbClr val="DF1E25"/>
                </a:solidFill>
                <a:latin typeface="Calibri" panose="020F0502020204030204" pitchFamily="34" charset="0"/>
              </a:rPr>
              <a:t>а</a:t>
            </a:r>
            <a:r>
              <a:rPr lang="ru-RU" altLang="ru-RU" sz="16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дрес:  </a:t>
            </a:r>
            <a:r>
              <a:rPr lang="ru-RU" altLang="ru-RU" sz="1600" dirty="0">
                <a:solidFill>
                  <a:srgbClr val="007184"/>
                </a:solidFill>
                <a:latin typeface="Calibri" panose="020F0502020204030204" pitchFamily="34" charset="0"/>
              </a:rPr>
              <a:t>ул. Кибальчича, д. 1, корпус «А», </a:t>
            </a:r>
            <a:r>
              <a:rPr lang="ru-RU" altLang="ru-RU" sz="1600" dirty="0" err="1">
                <a:solidFill>
                  <a:srgbClr val="007184"/>
                </a:solidFill>
                <a:latin typeface="Calibri" panose="020F0502020204030204" pitchFamily="34" charset="0"/>
              </a:rPr>
              <a:t>каб</a:t>
            </a:r>
            <a:r>
              <a:rPr lang="ru-RU" altLang="ru-RU" sz="1600" dirty="0">
                <a:solidFill>
                  <a:srgbClr val="007184"/>
                </a:solidFill>
                <a:latin typeface="Calibri" panose="020F0502020204030204" pitchFamily="34" charset="0"/>
              </a:rPr>
              <a:t>. 15</a:t>
            </a:r>
          </a:p>
          <a:p>
            <a:r>
              <a:rPr lang="ru-RU" altLang="ru-RU" sz="1600" dirty="0">
                <a:solidFill>
                  <a:srgbClr val="DF1E25"/>
                </a:solidFill>
                <a:latin typeface="Calibri" panose="020F0502020204030204" pitchFamily="34" charset="0"/>
              </a:rPr>
              <a:t>т</a:t>
            </a:r>
            <a:r>
              <a:rPr lang="ru-RU" altLang="ru-RU" sz="16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ел.: </a:t>
            </a:r>
            <a:r>
              <a:rPr lang="en-US" altLang="ru-RU" sz="16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7184"/>
                </a:solidFill>
                <a:latin typeface="Calibri" panose="020F0502020204030204" pitchFamily="34" charset="0"/>
              </a:rPr>
              <a:t>8 (495) </a:t>
            </a:r>
            <a:r>
              <a:rPr lang="ru-RU" altLang="ru-RU" sz="16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683-79-61</a:t>
            </a:r>
            <a:r>
              <a:rPr lang="en-US" altLang="ru-RU" sz="16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16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8 </a:t>
            </a:r>
            <a:r>
              <a:rPr lang="ru-RU" altLang="ru-RU" sz="1600" dirty="0">
                <a:solidFill>
                  <a:srgbClr val="007184"/>
                </a:solidFill>
                <a:latin typeface="Calibri" panose="020F0502020204030204" pitchFamily="34" charset="0"/>
              </a:rPr>
              <a:t>(499) </a:t>
            </a:r>
            <a:r>
              <a:rPr lang="ru-RU" altLang="ru-RU" sz="16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270-46-36</a:t>
            </a:r>
            <a:endParaRPr lang="ru-RU" altLang="ru-RU" sz="1600" dirty="0">
              <a:solidFill>
                <a:srgbClr val="007184"/>
              </a:solidFill>
              <a:latin typeface="Calibri" panose="020F0502020204030204" pitchFamily="34" charset="0"/>
            </a:endParaRPr>
          </a:p>
          <a:p>
            <a:r>
              <a:rPr lang="en-US" altLang="ru-RU" sz="1600" dirty="0">
                <a:solidFill>
                  <a:srgbClr val="DF1E25"/>
                </a:solidFill>
                <a:latin typeface="Calibri" panose="020F0502020204030204" pitchFamily="34" charset="0"/>
              </a:rPr>
              <a:t>e</a:t>
            </a:r>
            <a:r>
              <a:rPr lang="en-US" altLang="ru-RU" sz="16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-mail</a:t>
            </a:r>
            <a:r>
              <a:rPr lang="en-US" altLang="ru-RU" sz="1600" dirty="0">
                <a:solidFill>
                  <a:srgbClr val="DF1E25"/>
                </a:solidFill>
                <a:latin typeface="Calibri" panose="020F0502020204030204" pitchFamily="34" charset="0"/>
              </a:rPr>
              <a:t>:  </a:t>
            </a:r>
            <a:r>
              <a:rPr lang="en-US" altLang="ru-RU" sz="1600" dirty="0">
                <a:solidFill>
                  <a:srgbClr val="007184"/>
                </a:solidFill>
                <a:latin typeface="Calibri" panose="020F0502020204030204" pitchFamily="34" charset="0"/>
              </a:rPr>
              <a:t>career@fa.ru</a:t>
            </a:r>
            <a:endParaRPr lang="ru-RU" altLang="ru-RU" sz="1600" dirty="0">
              <a:solidFill>
                <a:srgbClr val="007184"/>
              </a:solidFill>
              <a:latin typeface="Calibri" panose="020F0502020204030204" pitchFamily="34" charset="0"/>
            </a:endParaRPr>
          </a:p>
        </p:txBody>
      </p:sp>
      <p:sp>
        <p:nvSpPr>
          <p:cNvPr id="9226" name="Прямоугольник 8"/>
          <p:cNvSpPr>
            <a:spLocks noChangeArrowheads="1"/>
          </p:cNvSpPr>
          <p:nvPr/>
        </p:nvSpPr>
        <p:spPr bwMode="auto">
          <a:xfrm>
            <a:off x="428625" y="6021288"/>
            <a:ext cx="82851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Будем рады видеть Вас в числе участников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Дня карьеры!</a:t>
            </a:r>
            <a:endParaRPr lang="ru-RU" altLang="ru-RU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368301" y="4221088"/>
            <a:ext cx="83454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2000" i="1" dirty="0" smtClean="0">
                <a:solidFill>
                  <a:srgbClr val="007184"/>
                </a:solidFill>
                <a:latin typeface="Calibri" panose="020F0502020204030204" pitchFamily="34" charset="0"/>
              </a:rPr>
              <a:t>Информация </a:t>
            </a:r>
            <a:r>
              <a:rPr lang="ru-RU" altLang="ru-RU" sz="2000" i="1" dirty="0">
                <a:solidFill>
                  <a:srgbClr val="007184"/>
                </a:solidFill>
                <a:latin typeface="Calibri" panose="020F0502020204030204" pitchFamily="34" charset="0"/>
              </a:rPr>
              <a:t>для участников </a:t>
            </a:r>
            <a:r>
              <a:rPr lang="ru-RU" altLang="ru-RU" sz="2000" i="1" dirty="0" smtClean="0">
                <a:solidFill>
                  <a:srgbClr val="007184"/>
                </a:solidFill>
                <a:latin typeface="Calibri" panose="020F0502020204030204" pitchFamily="34" charset="0"/>
              </a:rPr>
              <a:t>Дня карьеры:</a:t>
            </a:r>
          </a:p>
          <a:p>
            <a:endParaRPr lang="ru-RU" altLang="ru-RU" sz="20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altLang="ru-RU" sz="20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fa.ru/projects/</a:t>
            </a:r>
            <a:r>
              <a:rPr lang="en-US" altLang="ru-RU" sz="2000" dirty="0" err="1" smtClean="0">
                <a:solidFill>
                  <a:srgbClr val="DF1E25"/>
                </a:solidFill>
                <a:latin typeface="Calibri" panose="020F0502020204030204" pitchFamily="34" charset="0"/>
              </a:rPr>
              <a:t>careerday</a:t>
            </a:r>
            <a:r>
              <a:rPr lang="ru-RU" altLang="ru-RU" sz="20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– страница Дня карьеры</a:t>
            </a:r>
          </a:p>
          <a:p>
            <a:r>
              <a:rPr lang="en-US" altLang="ru-RU" sz="20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vk.com/careerdayfu1</a:t>
            </a:r>
            <a:r>
              <a:rPr lang="ru-RU" altLang="ru-RU" sz="20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7</a:t>
            </a:r>
            <a:r>
              <a:rPr lang="en-US" altLang="ru-RU" sz="2000" dirty="0" smtClean="0">
                <a:solidFill>
                  <a:srgbClr val="DF1E25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–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страница мероприятия </a:t>
            </a:r>
            <a:r>
              <a:rPr lang="ru-RU" altLang="ru-RU" sz="2000" dirty="0" err="1" smtClean="0">
                <a:solidFill>
                  <a:srgbClr val="007184"/>
                </a:solidFill>
                <a:latin typeface="Calibri" panose="020F0502020204030204" pitchFamily="34" charset="0"/>
              </a:rPr>
              <a:t>ВКонтакте</a:t>
            </a:r>
            <a:endParaRPr lang="ru-RU" altLang="ru-RU" sz="2000" dirty="0">
              <a:solidFill>
                <a:srgbClr val="007184"/>
              </a:solidFill>
              <a:latin typeface="Calibri" panose="020F0502020204030204" pitchFamily="34" charset="0"/>
            </a:endParaRPr>
          </a:p>
        </p:txBody>
      </p:sp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2843213" y="2001838"/>
            <a:ext cx="58705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За дополнительной информацией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обращайтесь 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в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Управление планирования и </a:t>
            </a:r>
            <a:r>
              <a:rPr lang="ru-RU" altLang="ru-RU" sz="2000" dirty="0">
                <a:solidFill>
                  <a:srgbClr val="007184"/>
                </a:solidFill>
                <a:latin typeface="Calibri" panose="020F0502020204030204" pitchFamily="34" charset="0"/>
              </a:rPr>
              <a:t>развития </a:t>
            </a:r>
            <a:r>
              <a:rPr lang="ru-RU" altLang="ru-RU" sz="2000" dirty="0" smtClean="0">
                <a:solidFill>
                  <a:srgbClr val="007184"/>
                </a:solidFill>
                <a:latin typeface="Calibri" panose="020F0502020204030204" pitchFamily="34" charset="0"/>
              </a:rPr>
              <a:t>карьеры Финансового университета</a:t>
            </a:r>
            <a:endParaRPr lang="en-US" altLang="ru-RU" sz="2000" dirty="0">
              <a:solidFill>
                <a:srgbClr val="00718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1" y="1628800"/>
            <a:ext cx="2468201" cy="246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264</Words>
  <Application>Microsoft Office PowerPoint</Application>
  <PresentationFormat>Экран (4:3)</PresentationFormat>
  <Paragraphs>56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Финансовая академия при правительстве 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развития карьеры и  сотрудничества с работодателями</dc:title>
  <dc:creator>Мольдерф М.С.</dc:creator>
  <cp:lastModifiedBy>Галкина Татьяна Валерьевна</cp:lastModifiedBy>
  <cp:revision>252</cp:revision>
  <cp:lastPrinted>2014-03-21T12:34:54Z</cp:lastPrinted>
  <dcterms:created xsi:type="dcterms:W3CDTF">2012-11-06T11:18:57Z</dcterms:created>
  <dcterms:modified xsi:type="dcterms:W3CDTF">2017-09-28T13:39:59Z</dcterms:modified>
</cp:coreProperties>
</file>