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753600" cy="7315200"/>
  <p:notesSz cx="9753600" cy="73152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3" d="100"/>
          <a:sy n="73" d="100"/>
        </p:scale>
        <p:origin x="864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02121" y="1980933"/>
            <a:ext cx="8384540" cy="1525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chemeClr val="bg1"/>
                </a:solidFill>
                <a:latin typeface="Liberation Sans"/>
                <a:cs typeface="Liberatio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12121"/>
                </a:solidFill>
                <a:latin typeface="Arial"/>
                <a:cs typeface="Arial"/>
              </a:defRPr>
            </a:lvl1pPr>
          </a:lstStyle>
          <a:p>
            <a:pPr marL="6350">
              <a:lnSpc>
                <a:spcPts val="1875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37C79"/>
                </a:solidFill>
                <a:latin typeface="Liberation Sans"/>
                <a:cs typeface="Liberatio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12121"/>
                </a:solidFill>
                <a:latin typeface="Liberation Sans"/>
                <a:cs typeface="Liberation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12121"/>
                </a:solidFill>
                <a:latin typeface="Arial"/>
                <a:cs typeface="Arial"/>
              </a:defRPr>
            </a:lvl1pPr>
          </a:lstStyle>
          <a:p>
            <a:pPr marL="6350">
              <a:lnSpc>
                <a:spcPts val="1875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37C79"/>
                </a:solidFill>
                <a:latin typeface="Liberation Sans"/>
                <a:cs typeface="Liberatio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12121"/>
                </a:solidFill>
                <a:latin typeface="Arial"/>
                <a:cs typeface="Arial"/>
              </a:defRPr>
            </a:lvl1pPr>
          </a:lstStyle>
          <a:p>
            <a:pPr marL="6350">
              <a:lnSpc>
                <a:spcPts val="1875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37C79"/>
                </a:solidFill>
                <a:latin typeface="Liberation Sans"/>
                <a:cs typeface="Liberatio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12121"/>
                </a:solidFill>
                <a:latin typeface="Arial"/>
                <a:cs typeface="Arial"/>
              </a:defRPr>
            </a:lvl1pPr>
          </a:lstStyle>
          <a:p>
            <a:pPr marL="6350">
              <a:lnSpc>
                <a:spcPts val="1875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12121"/>
                </a:solidFill>
                <a:latin typeface="Arial"/>
                <a:cs typeface="Arial"/>
              </a:defRPr>
            </a:lvl1pPr>
          </a:lstStyle>
          <a:p>
            <a:pPr marL="6350">
              <a:lnSpc>
                <a:spcPts val="1875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81225" y="154853"/>
            <a:ext cx="125730" cy="990600"/>
          </a:xfrm>
          <a:custGeom>
            <a:avLst/>
            <a:gdLst/>
            <a:ahLst/>
            <a:cxnLst/>
            <a:rect l="l" t="t" r="r" b="b"/>
            <a:pathLst>
              <a:path w="125730" h="990600">
                <a:moveTo>
                  <a:pt x="0" y="0"/>
                </a:moveTo>
                <a:lnTo>
                  <a:pt x="0" y="990600"/>
                </a:lnTo>
                <a:lnTo>
                  <a:pt x="125677" y="990600"/>
                </a:lnTo>
                <a:lnTo>
                  <a:pt x="12567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40677" y="650153"/>
            <a:ext cx="543560" cy="495300"/>
          </a:xfrm>
          <a:custGeom>
            <a:avLst/>
            <a:gdLst/>
            <a:ahLst/>
            <a:cxnLst/>
            <a:rect l="l" t="t" r="r" b="b"/>
            <a:pathLst>
              <a:path w="543560" h="495300">
                <a:moveTo>
                  <a:pt x="542991" y="495300"/>
                </a:moveTo>
                <a:lnTo>
                  <a:pt x="0" y="495300"/>
                </a:lnTo>
                <a:lnTo>
                  <a:pt x="542991" y="0"/>
                </a:lnTo>
                <a:lnTo>
                  <a:pt x="542991" y="495300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0677" y="154853"/>
            <a:ext cx="543560" cy="495300"/>
          </a:xfrm>
          <a:custGeom>
            <a:avLst/>
            <a:gdLst/>
            <a:ahLst/>
            <a:cxnLst/>
            <a:rect l="l" t="t" r="r" b="b"/>
            <a:pathLst>
              <a:path w="543560" h="495300">
                <a:moveTo>
                  <a:pt x="542991" y="495300"/>
                </a:moveTo>
                <a:lnTo>
                  <a:pt x="0" y="0"/>
                </a:lnTo>
                <a:lnTo>
                  <a:pt x="542991" y="0"/>
                </a:lnTo>
                <a:lnTo>
                  <a:pt x="542991" y="495300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104458" y="154853"/>
            <a:ext cx="560070" cy="990600"/>
          </a:xfrm>
          <a:custGeom>
            <a:avLst/>
            <a:gdLst/>
            <a:ahLst/>
            <a:cxnLst/>
            <a:rect l="l" t="t" r="r" b="b"/>
            <a:pathLst>
              <a:path w="560069" h="990600">
                <a:moveTo>
                  <a:pt x="16896" y="990600"/>
                </a:moveTo>
                <a:lnTo>
                  <a:pt x="0" y="990600"/>
                </a:lnTo>
                <a:lnTo>
                  <a:pt x="0" y="0"/>
                </a:lnTo>
                <a:lnTo>
                  <a:pt x="16896" y="0"/>
                </a:lnTo>
                <a:lnTo>
                  <a:pt x="559887" y="495300"/>
                </a:lnTo>
                <a:lnTo>
                  <a:pt x="16896" y="990600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01850" y="270410"/>
            <a:ext cx="4008120" cy="393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337C79"/>
                </a:solidFill>
                <a:latin typeface="Liberation Sans"/>
                <a:cs typeface="Liberatio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4979" y="1411668"/>
            <a:ext cx="8803640" cy="4557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12121"/>
                </a:solidFill>
                <a:latin typeface="Liberation Sans"/>
                <a:cs typeface="Liberation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185573" y="6812656"/>
            <a:ext cx="165100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12121"/>
                </a:solidFill>
                <a:latin typeface="Arial"/>
                <a:cs typeface="Arial"/>
              </a:defRPr>
            </a:lvl1pPr>
          </a:lstStyle>
          <a:p>
            <a:pPr marL="6350">
              <a:lnSpc>
                <a:spcPts val="1875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jp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g"/><Relationship Id="rId11" Type="http://schemas.openxmlformats.org/officeDocument/2006/relationships/image" Target="../media/image37.jp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jp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3" Type="http://schemas.openxmlformats.org/officeDocument/2006/relationships/hyperlink" Target="http://www.facebook.com/" TargetMode="External"/><Relationship Id="rId7" Type="http://schemas.openxmlformats.org/officeDocument/2006/relationships/image" Target="../media/image54.jpg"/><Relationship Id="rId2" Type="http://schemas.openxmlformats.org/officeDocument/2006/relationships/hyperlink" Target="mailto:businfo@fa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g"/><Relationship Id="rId11" Type="http://schemas.openxmlformats.org/officeDocument/2006/relationships/image" Target="../media/image58.jpg"/><Relationship Id="rId5" Type="http://schemas.openxmlformats.org/officeDocument/2006/relationships/image" Target="../media/image52.png"/><Relationship Id="rId10" Type="http://schemas.openxmlformats.org/officeDocument/2006/relationships/image" Target="../media/image57.jpg"/><Relationship Id="rId4" Type="http://schemas.openxmlformats.org/officeDocument/2006/relationships/image" Target="../media/image51.png"/><Relationship Id="rId9" Type="http://schemas.openxmlformats.org/officeDocument/2006/relationships/image" Target="../media/image5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5890"/>
              </a:lnSpc>
              <a:spcBef>
                <a:spcPts val="130"/>
              </a:spcBef>
            </a:pPr>
            <a:r>
              <a:rPr spc="20" dirty="0"/>
              <a:t>О </a:t>
            </a:r>
            <a:r>
              <a:rPr spc="105" dirty="0"/>
              <a:t>перспективах</a:t>
            </a:r>
            <a:r>
              <a:rPr spc="-114" dirty="0"/>
              <a:t> </a:t>
            </a:r>
            <a:r>
              <a:rPr spc="105" dirty="0"/>
              <a:t>развития</a:t>
            </a:r>
          </a:p>
          <a:p>
            <a:pPr marL="2607310">
              <a:lnSpc>
                <a:spcPts val="5890"/>
              </a:lnSpc>
            </a:pPr>
            <a:r>
              <a:rPr spc="105" dirty="0"/>
              <a:t>кафедры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89979" y="3447783"/>
            <a:ext cx="7408545" cy="78611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4000" b="1" spc="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b="1" spc="114" dirty="0">
                <a:solidFill>
                  <a:srgbClr val="FFFFFF"/>
                </a:solidFill>
                <a:latin typeface="Liberation Sans"/>
                <a:cs typeface="Liberation Sans"/>
              </a:rPr>
              <a:t>Бизнес</a:t>
            </a:r>
            <a:r>
              <a:rPr sz="4000" spc="64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5000" b="1" spc="114" dirty="0">
                <a:solidFill>
                  <a:srgbClr val="FFFFFF"/>
                </a:solidFill>
                <a:latin typeface="Liberation Sans"/>
                <a:cs typeface="Liberation Sans"/>
              </a:rPr>
              <a:t>информатик</a:t>
            </a:r>
            <a:r>
              <a:rPr sz="5000" b="1" spc="15" dirty="0">
                <a:solidFill>
                  <a:srgbClr val="FFFFFF"/>
                </a:solidFill>
                <a:latin typeface="Liberation Sans"/>
                <a:cs typeface="Liberation Sans"/>
              </a:rPr>
              <a:t>а</a:t>
            </a:r>
            <a:endParaRPr sz="5000" dirty="0">
              <a:latin typeface="Liberation Sans"/>
              <a:cs typeface="Liberation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047099"/>
            <a:ext cx="120650" cy="1268095"/>
          </a:xfrm>
          <a:custGeom>
            <a:avLst/>
            <a:gdLst/>
            <a:ahLst/>
            <a:cxnLst/>
            <a:rect l="l" t="t" r="r" b="b"/>
            <a:pathLst>
              <a:path w="120650" h="1268095">
                <a:moveTo>
                  <a:pt x="0" y="1268100"/>
                </a:moveTo>
                <a:lnTo>
                  <a:pt x="120215" y="1268100"/>
                </a:lnTo>
                <a:lnTo>
                  <a:pt x="120215" y="0"/>
                </a:lnTo>
                <a:lnTo>
                  <a:pt x="0" y="0"/>
                </a:lnTo>
                <a:lnTo>
                  <a:pt x="0" y="1268100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6729" y="6047099"/>
            <a:ext cx="799465" cy="1268095"/>
          </a:xfrm>
          <a:custGeom>
            <a:avLst/>
            <a:gdLst/>
            <a:ahLst/>
            <a:cxnLst/>
            <a:rect l="l" t="t" r="r" b="b"/>
            <a:pathLst>
              <a:path w="799465" h="1268095">
                <a:moveTo>
                  <a:pt x="179753" y="1268100"/>
                </a:moveTo>
                <a:lnTo>
                  <a:pt x="0" y="1268100"/>
                </a:lnTo>
                <a:lnTo>
                  <a:pt x="0" y="0"/>
                </a:lnTo>
                <a:lnTo>
                  <a:pt x="24108" y="0"/>
                </a:lnTo>
                <a:lnTo>
                  <a:pt x="798862" y="704851"/>
                </a:lnTo>
                <a:lnTo>
                  <a:pt x="179753" y="1268100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85694" y="6773708"/>
            <a:ext cx="0" cy="541655"/>
          </a:xfrm>
          <a:custGeom>
            <a:avLst/>
            <a:gdLst/>
            <a:ahLst/>
            <a:cxnLst/>
            <a:rect l="l" t="t" r="r" b="b"/>
            <a:pathLst>
              <a:path h="541654">
                <a:moveTo>
                  <a:pt x="0" y="0"/>
                </a:moveTo>
                <a:lnTo>
                  <a:pt x="0" y="541491"/>
                </a:lnTo>
              </a:path>
            </a:pathLst>
          </a:custGeom>
          <a:ln w="69111">
            <a:solidFill>
              <a:srgbClr val="FFCC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7518" y="7063923"/>
            <a:ext cx="275590" cy="251460"/>
          </a:xfrm>
          <a:custGeom>
            <a:avLst/>
            <a:gdLst/>
            <a:ahLst/>
            <a:cxnLst/>
            <a:rect l="l" t="t" r="r" b="b"/>
            <a:pathLst>
              <a:path w="275590" h="251459">
                <a:moveTo>
                  <a:pt x="275049" y="251276"/>
                </a:moveTo>
                <a:lnTo>
                  <a:pt x="0" y="251276"/>
                </a:lnTo>
                <a:lnTo>
                  <a:pt x="275049" y="0"/>
                </a:lnTo>
                <a:lnTo>
                  <a:pt x="275049" y="251276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34895" y="6773708"/>
            <a:ext cx="318135" cy="290830"/>
          </a:xfrm>
          <a:custGeom>
            <a:avLst/>
            <a:gdLst/>
            <a:ahLst/>
            <a:cxnLst/>
            <a:rect l="l" t="t" r="r" b="b"/>
            <a:pathLst>
              <a:path w="318134" h="290829">
                <a:moveTo>
                  <a:pt x="317671" y="290215"/>
                </a:moveTo>
                <a:lnTo>
                  <a:pt x="0" y="0"/>
                </a:lnTo>
                <a:lnTo>
                  <a:pt x="317671" y="0"/>
                </a:lnTo>
                <a:lnTo>
                  <a:pt x="317671" y="290215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18820" y="6773708"/>
            <a:ext cx="327660" cy="541655"/>
          </a:xfrm>
          <a:custGeom>
            <a:avLst/>
            <a:gdLst/>
            <a:ahLst/>
            <a:cxnLst/>
            <a:rect l="l" t="t" r="r" b="b"/>
            <a:pathLst>
              <a:path w="327660" h="541654">
                <a:moveTo>
                  <a:pt x="52507" y="541491"/>
                </a:moveTo>
                <a:lnTo>
                  <a:pt x="0" y="541491"/>
                </a:lnTo>
                <a:lnTo>
                  <a:pt x="0" y="0"/>
                </a:lnTo>
                <a:lnTo>
                  <a:pt x="9885" y="0"/>
                </a:lnTo>
                <a:lnTo>
                  <a:pt x="327556" y="290215"/>
                </a:lnTo>
                <a:lnTo>
                  <a:pt x="52507" y="541491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05308" y="4832195"/>
            <a:ext cx="149860" cy="1216660"/>
          </a:xfrm>
          <a:custGeom>
            <a:avLst/>
            <a:gdLst/>
            <a:ahLst/>
            <a:cxnLst/>
            <a:rect l="l" t="t" r="r" b="b"/>
            <a:pathLst>
              <a:path w="149859" h="1216660">
                <a:moveTo>
                  <a:pt x="0" y="0"/>
                </a:moveTo>
                <a:lnTo>
                  <a:pt x="0" y="1216179"/>
                </a:lnTo>
                <a:lnTo>
                  <a:pt x="149750" y="1216179"/>
                </a:lnTo>
                <a:lnTo>
                  <a:pt x="149750" y="0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9804" y="5441795"/>
            <a:ext cx="668655" cy="607060"/>
          </a:xfrm>
          <a:custGeom>
            <a:avLst/>
            <a:gdLst/>
            <a:ahLst/>
            <a:cxnLst/>
            <a:rect l="l" t="t" r="r" b="b"/>
            <a:pathLst>
              <a:path w="668655" h="607060">
                <a:moveTo>
                  <a:pt x="668528" y="606579"/>
                </a:moveTo>
                <a:lnTo>
                  <a:pt x="0" y="606579"/>
                </a:lnTo>
                <a:lnTo>
                  <a:pt x="668528" y="0"/>
                </a:lnTo>
                <a:lnTo>
                  <a:pt x="668528" y="60657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6474" y="4832195"/>
            <a:ext cx="672465" cy="609600"/>
          </a:xfrm>
          <a:custGeom>
            <a:avLst/>
            <a:gdLst/>
            <a:ahLst/>
            <a:cxnLst/>
            <a:rect l="l" t="t" r="r" b="b"/>
            <a:pathLst>
              <a:path w="672465" h="609600">
                <a:moveTo>
                  <a:pt x="671857" y="609600"/>
                </a:moveTo>
                <a:lnTo>
                  <a:pt x="0" y="0"/>
                </a:lnTo>
                <a:lnTo>
                  <a:pt x="671857" y="0"/>
                </a:lnTo>
                <a:lnTo>
                  <a:pt x="671857" y="60960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52035" y="4832195"/>
            <a:ext cx="692785" cy="1216660"/>
          </a:xfrm>
          <a:custGeom>
            <a:avLst/>
            <a:gdLst/>
            <a:ahLst/>
            <a:cxnLst/>
            <a:rect l="l" t="t" r="r" b="b"/>
            <a:pathLst>
              <a:path w="692785" h="1216660">
                <a:moveTo>
                  <a:pt x="24236" y="1216179"/>
                </a:moveTo>
                <a:lnTo>
                  <a:pt x="0" y="1216179"/>
                </a:lnTo>
                <a:lnTo>
                  <a:pt x="0" y="0"/>
                </a:lnTo>
                <a:lnTo>
                  <a:pt x="20906" y="0"/>
                </a:lnTo>
                <a:lnTo>
                  <a:pt x="692764" y="609600"/>
                </a:lnTo>
                <a:lnTo>
                  <a:pt x="24236" y="121617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56702" y="0"/>
            <a:ext cx="179070" cy="1376680"/>
          </a:xfrm>
          <a:custGeom>
            <a:avLst/>
            <a:gdLst/>
            <a:ahLst/>
            <a:cxnLst/>
            <a:rect l="l" t="t" r="r" b="b"/>
            <a:pathLst>
              <a:path w="179070" h="1376680">
                <a:moveTo>
                  <a:pt x="178817" y="0"/>
                </a:moveTo>
                <a:lnTo>
                  <a:pt x="0" y="0"/>
                </a:lnTo>
                <a:lnTo>
                  <a:pt x="0" y="1376362"/>
                </a:lnTo>
                <a:lnTo>
                  <a:pt x="178817" y="1376362"/>
                </a:lnTo>
                <a:lnTo>
                  <a:pt x="178817" y="0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89265" y="675004"/>
            <a:ext cx="771525" cy="701675"/>
          </a:xfrm>
          <a:custGeom>
            <a:avLst/>
            <a:gdLst/>
            <a:ahLst/>
            <a:cxnLst/>
            <a:rect l="l" t="t" r="r" b="b"/>
            <a:pathLst>
              <a:path w="771525" h="701675">
                <a:moveTo>
                  <a:pt x="770914" y="701358"/>
                </a:moveTo>
                <a:lnTo>
                  <a:pt x="0" y="701358"/>
                </a:lnTo>
                <a:lnTo>
                  <a:pt x="770914" y="0"/>
                </a:lnTo>
                <a:lnTo>
                  <a:pt x="770914" y="701358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18233" y="0"/>
            <a:ext cx="742315" cy="675005"/>
          </a:xfrm>
          <a:custGeom>
            <a:avLst/>
            <a:gdLst/>
            <a:ahLst/>
            <a:cxnLst/>
            <a:rect l="l" t="t" r="r" b="b"/>
            <a:pathLst>
              <a:path w="742315" h="675005">
                <a:moveTo>
                  <a:pt x="741947" y="675004"/>
                </a:moveTo>
                <a:lnTo>
                  <a:pt x="0" y="0"/>
                </a:lnTo>
                <a:lnTo>
                  <a:pt x="741947" y="0"/>
                </a:lnTo>
                <a:lnTo>
                  <a:pt x="741947" y="675004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32032" y="0"/>
            <a:ext cx="799465" cy="1376680"/>
          </a:xfrm>
          <a:custGeom>
            <a:avLst/>
            <a:gdLst/>
            <a:ahLst/>
            <a:cxnLst/>
            <a:rect l="l" t="t" r="r" b="b"/>
            <a:pathLst>
              <a:path w="799465" h="1376680">
                <a:moveTo>
                  <a:pt x="27947" y="1376362"/>
                </a:moveTo>
                <a:lnTo>
                  <a:pt x="0" y="1376362"/>
                </a:lnTo>
                <a:lnTo>
                  <a:pt x="0" y="0"/>
                </a:lnTo>
                <a:lnTo>
                  <a:pt x="56915" y="0"/>
                </a:lnTo>
                <a:lnTo>
                  <a:pt x="798862" y="675004"/>
                </a:lnTo>
                <a:lnTo>
                  <a:pt x="27947" y="1376362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400992" y="696762"/>
            <a:ext cx="0" cy="570230"/>
          </a:xfrm>
          <a:custGeom>
            <a:avLst/>
            <a:gdLst/>
            <a:ahLst/>
            <a:cxnLst/>
            <a:rect l="l" t="t" r="r" b="b"/>
            <a:pathLst>
              <a:path h="570230">
                <a:moveTo>
                  <a:pt x="0" y="0"/>
                </a:moveTo>
                <a:lnTo>
                  <a:pt x="0" y="570062"/>
                </a:lnTo>
              </a:path>
            </a:pathLst>
          </a:custGeom>
          <a:ln w="69111">
            <a:solidFill>
              <a:srgbClr val="FFCC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61540" y="986977"/>
            <a:ext cx="306705" cy="280035"/>
          </a:xfrm>
          <a:custGeom>
            <a:avLst/>
            <a:gdLst/>
            <a:ahLst/>
            <a:cxnLst/>
            <a:rect l="l" t="t" r="r" b="b"/>
            <a:pathLst>
              <a:path w="306704" h="280034">
                <a:moveTo>
                  <a:pt x="306323" y="279847"/>
                </a:moveTo>
                <a:lnTo>
                  <a:pt x="0" y="279847"/>
                </a:lnTo>
                <a:lnTo>
                  <a:pt x="306323" y="0"/>
                </a:lnTo>
                <a:lnTo>
                  <a:pt x="306323" y="279847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50193" y="696762"/>
            <a:ext cx="318135" cy="290830"/>
          </a:xfrm>
          <a:custGeom>
            <a:avLst/>
            <a:gdLst/>
            <a:ahLst/>
            <a:cxnLst/>
            <a:rect l="l" t="t" r="r" b="b"/>
            <a:pathLst>
              <a:path w="318134" h="290830">
                <a:moveTo>
                  <a:pt x="317671" y="290215"/>
                </a:moveTo>
                <a:lnTo>
                  <a:pt x="0" y="0"/>
                </a:lnTo>
                <a:lnTo>
                  <a:pt x="317671" y="0"/>
                </a:lnTo>
                <a:lnTo>
                  <a:pt x="317671" y="290215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434115" y="696762"/>
            <a:ext cx="320040" cy="570230"/>
          </a:xfrm>
          <a:custGeom>
            <a:avLst/>
            <a:gdLst/>
            <a:ahLst/>
            <a:cxnLst/>
            <a:rect l="l" t="t" r="r" b="b"/>
            <a:pathLst>
              <a:path w="320040" h="570230">
                <a:moveTo>
                  <a:pt x="21232" y="570062"/>
                </a:moveTo>
                <a:lnTo>
                  <a:pt x="0" y="570062"/>
                </a:lnTo>
                <a:lnTo>
                  <a:pt x="0" y="0"/>
                </a:lnTo>
                <a:lnTo>
                  <a:pt x="9885" y="0"/>
                </a:lnTo>
                <a:lnTo>
                  <a:pt x="319484" y="282840"/>
                </a:lnTo>
                <a:lnTo>
                  <a:pt x="319484" y="297589"/>
                </a:lnTo>
                <a:lnTo>
                  <a:pt x="21232" y="570062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791059" y="6152889"/>
            <a:ext cx="4206279" cy="7662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2400" spc="-30" dirty="0">
                <a:solidFill>
                  <a:srgbClr val="FFFFFF"/>
                </a:solidFill>
                <a:latin typeface="Liberation Sans"/>
                <a:cs typeface="Liberation Sans"/>
              </a:rPr>
              <a:t>Зав. кафедрой </a:t>
            </a:r>
            <a:r>
              <a:rPr sz="2400" spc="-30" dirty="0">
                <a:solidFill>
                  <a:srgbClr val="FFFFFF"/>
                </a:solidFill>
                <a:latin typeface="Liberation Sans"/>
                <a:cs typeface="Liberation Sans"/>
              </a:rPr>
              <a:t>Н</a:t>
            </a:r>
            <a:r>
              <a:rPr sz="2400" spc="-3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2400" spc="-30" dirty="0">
                <a:solidFill>
                  <a:srgbClr val="FFFFFF"/>
                </a:solidFill>
                <a:latin typeface="Liberation Sans"/>
                <a:cs typeface="Liberation Sans"/>
              </a:rPr>
              <a:t>Ф</a:t>
            </a:r>
            <a:r>
              <a:rPr sz="2400" spc="-3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2400" spc="-30" dirty="0">
                <a:solidFill>
                  <a:srgbClr val="FFFFFF"/>
                </a:solidFill>
                <a:latin typeface="Liberation Sans"/>
                <a:cs typeface="Liberation Sans"/>
              </a:rPr>
              <a:t>Алтухова</a:t>
            </a:r>
            <a:endParaRPr lang="ru-RU" sz="2400" spc="-30" dirty="0">
              <a:solidFill>
                <a:srgbClr val="FFFFFF"/>
              </a:solidFill>
              <a:latin typeface="Liberation Sans"/>
              <a:cs typeface="Liberation Sans"/>
            </a:endParaRPr>
          </a:p>
          <a:p>
            <a:pPr marL="12700" algn="r">
              <a:lnSpc>
                <a:spcPct val="100000"/>
              </a:lnSpc>
              <a:spcBef>
                <a:spcPts val="114"/>
              </a:spcBef>
            </a:pPr>
            <a:r>
              <a:rPr lang="ru-RU" sz="2400" spc="-30" dirty="0">
                <a:solidFill>
                  <a:srgbClr val="FFFFFF"/>
                </a:solidFill>
                <a:latin typeface="Liberation Sans"/>
                <a:cs typeface="Liberation Sans"/>
              </a:rPr>
              <a:t>29-05-2018</a:t>
            </a:r>
            <a:endParaRPr sz="2400" dirty="0">
              <a:latin typeface="Liberation Sans"/>
              <a:cs typeface="Liberatio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1225" y="154853"/>
            <a:ext cx="125730" cy="990600"/>
          </a:xfrm>
          <a:custGeom>
            <a:avLst/>
            <a:gdLst/>
            <a:ahLst/>
            <a:cxnLst/>
            <a:rect l="l" t="t" r="r" b="b"/>
            <a:pathLst>
              <a:path w="125730" h="990600">
                <a:moveTo>
                  <a:pt x="0" y="0"/>
                </a:moveTo>
                <a:lnTo>
                  <a:pt x="0" y="990600"/>
                </a:lnTo>
                <a:lnTo>
                  <a:pt x="125677" y="990600"/>
                </a:lnTo>
                <a:lnTo>
                  <a:pt x="12567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0677" y="650153"/>
            <a:ext cx="543560" cy="495300"/>
          </a:xfrm>
          <a:custGeom>
            <a:avLst/>
            <a:gdLst/>
            <a:ahLst/>
            <a:cxnLst/>
            <a:rect l="l" t="t" r="r" b="b"/>
            <a:pathLst>
              <a:path w="543560" h="495300">
                <a:moveTo>
                  <a:pt x="542991" y="495300"/>
                </a:moveTo>
                <a:lnTo>
                  <a:pt x="0" y="495300"/>
                </a:lnTo>
                <a:lnTo>
                  <a:pt x="542991" y="0"/>
                </a:lnTo>
                <a:lnTo>
                  <a:pt x="542991" y="495300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677" y="154853"/>
            <a:ext cx="543560" cy="495300"/>
          </a:xfrm>
          <a:custGeom>
            <a:avLst/>
            <a:gdLst/>
            <a:ahLst/>
            <a:cxnLst/>
            <a:rect l="l" t="t" r="r" b="b"/>
            <a:pathLst>
              <a:path w="543560" h="495300">
                <a:moveTo>
                  <a:pt x="542991" y="495300"/>
                </a:moveTo>
                <a:lnTo>
                  <a:pt x="0" y="0"/>
                </a:lnTo>
                <a:lnTo>
                  <a:pt x="542991" y="0"/>
                </a:lnTo>
                <a:lnTo>
                  <a:pt x="542991" y="495300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04458" y="154853"/>
            <a:ext cx="560070" cy="990600"/>
          </a:xfrm>
          <a:custGeom>
            <a:avLst/>
            <a:gdLst/>
            <a:ahLst/>
            <a:cxnLst/>
            <a:rect l="l" t="t" r="r" b="b"/>
            <a:pathLst>
              <a:path w="560069" h="990600">
                <a:moveTo>
                  <a:pt x="16896" y="990600"/>
                </a:moveTo>
                <a:lnTo>
                  <a:pt x="0" y="990600"/>
                </a:lnTo>
                <a:lnTo>
                  <a:pt x="0" y="0"/>
                </a:lnTo>
                <a:lnTo>
                  <a:pt x="16896" y="0"/>
                </a:lnTo>
                <a:lnTo>
                  <a:pt x="559887" y="495300"/>
                </a:lnTo>
                <a:lnTo>
                  <a:pt x="16896" y="990600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01850" y="489485"/>
            <a:ext cx="3128645" cy="3937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pc="45" dirty="0"/>
              <a:t>Партнеры</a:t>
            </a:r>
            <a:r>
              <a:rPr spc="-55" dirty="0"/>
              <a:t> </a:t>
            </a:r>
            <a:r>
              <a:rPr spc="45" dirty="0"/>
              <a:t>кафедры</a:t>
            </a:r>
          </a:p>
        </p:txBody>
      </p:sp>
      <p:sp>
        <p:nvSpPr>
          <p:cNvPr id="7" name="object 7"/>
          <p:cNvSpPr/>
          <p:nvPr/>
        </p:nvSpPr>
        <p:spPr>
          <a:xfrm>
            <a:off x="0" y="176272"/>
            <a:ext cx="512445" cy="929005"/>
          </a:xfrm>
          <a:custGeom>
            <a:avLst/>
            <a:gdLst/>
            <a:ahLst/>
            <a:cxnLst/>
            <a:rect l="l" t="t" r="r" b="b"/>
            <a:pathLst>
              <a:path w="512445" h="929005">
                <a:moveTo>
                  <a:pt x="0" y="928618"/>
                </a:moveTo>
                <a:lnTo>
                  <a:pt x="0" y="0"/>
                </a:lnTo>
                <a:lnTo>
                  <a:pt x="511874" y="464309"/>
                </a:lnTo>
                <a:lnTo>
                  <a:pt x="0" y="928618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62919" y="6659389"/>
            <a:ext cx="0" cy="571500"/>
          </a:xfrm>
          <a:custGeom>
            <a:avLst/>
            <a:gdLst/>
            <a:ahLst/>
            <a:cxnLst/>
            <a:rect l="l" t="t" r="r" b="b"/>
            <a:pathLst>
              <a:path h="571500">
                <a:moveTo>
                  <a:pt x="0" y="0"/>
                </a:moveTo>
                <a:lnTo>
                  <a:pt x="0" y="571498"/>
                </a:lnTo>
              </a:path>
            </a:pathLst>
          </a:custGeom>
          <a:ln w="75390">
            <a:solidFill>
              <a:srgbClr val="FF74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12136" y="6945138"/>
            <a:ext cx="314960" cy="285750"/>
          </a:xfrm>
          <a:custGeom>
            <a:avLst/>
            <a:gdLst/>
            <a:ahLst/>
            <a:cxnLst/>
            <a:rect l="l" t="t" r="r" b="b"/>
            <a:pathLst>
              <a:path w="314959" h="285750">
                <a:moveTo>
                  <a:pt x="314505" y="285749"/>
                </a:moveTo>
                <a:lnTo>
                  <a:pt x="0" y="285749"/>
                </a:lnTo>
                <a:lnTo>
                  <a:pt x="314505" y="0"/>
                </a:lnTo>
                <a:lnTo>
                  <a:pt x="314505" y="285749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12136" y="6659389"/>
            <a:ext cx="314960" cy="285750"/>
          </a:xfrm>
          <a:custGeom>
            <a:avLst/>
            <a:gdLst/>
            <a:ahLst/>
            <a:cxnLst/>
            <a:rect l="l" t="t" r="r" b="b"/>
            <a:pathLst>
              <a:path w="314959" h="285750">
                <a:moveTo>
                  <a:pt x="314505" y="285749"/>
                </a:moveTo>
                <a:lnTo>
                  <a:pt x="0" y="0"/>
                </a:lnTo>
                <a:lnTo>
                  <a:pt x="314505" y="0"/>
                </a:lnTo>
                <a:lnTo>
                  <a:pt x="314505" y="285749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99197" y="6659389"/>
            <a:ext cx="324485" cy="571500"/>
          </a:xfrm>
          <a:custGeom>
            <a:avLst/>
            <a:gdLst/>
            <a:ahLst/>
            <a:cxnLst/>
            <a:rect l="l" t="t" r="r" b="b"/>
            <a:pathLst>
              <a:path w="324484" h="571500">
                <a:moveTo>
                  <a:pt x="9786" y="571498"/>
                </a:moveTo>
                <a:lnTo>
                  <a:pt x="0" y="571498"/>
                </a:lnTo>
                <a:lnTo>
                  <a:pt x="0" y="0"/>
                </a:lnTo>
                <a:lnTo>
                  <a:pt x="9786" y="0"/>
                </a:lnTo>
                <a:lnTo>
                  <a:pt x="324291" y="285749"/>
                </a:lnTo>
                <a:lnTo>
                  <a:pt x="9786" y="571498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7225" y="1466850"/>
            <a:ext cx="1771650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6750" y="2505075"/>
            <a:ext cx="1724025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6750" y="4019550"/>
            <a:ext cx="1733550" cy="857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6750" y="5381625"/>
            <a:ext cx="1724025" cy="14192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15044" y="1709826"/>
            <a:ext cx="1990010" cy="259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52775" y="2790825"/>
            <a:ext cx="2028825" cy="5143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71850" y="4048125"/>
            <a:ext cx="1609725" cy="7810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67050" y="4991100"/>
            <a:ext cx="2209800" cy="2209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13481" y="1599446"/>
            <a:ext cx="1732445" cy="5637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85843" y="2589510"/>
            <a:ext cx="1648894" cy="8791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79344" y="4103965"/>
            <a:ext cx="1856658" cy="76217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04026" y="6211011"/>
            <a:ext cx="1573944" cy="4564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34452" y="6204080"/>
            <a:ext cx="0" cy="173990"/>
          </a:xfrm>
          <a:custGeom>
            <a:avLst/>
            <a:gdLst/>
            <a:ahLst/>
            <a:cxnLst/>
            <a:rect l="l" t="t" r="r" b="b"/>
            <a:pathLst>
              <a:path h="173989">
                <a:moveTo>
                  <a:pt x="0" y="0"/>
                </a:moveTo>
                <a:lnTo>
                  <a:pt x="0" y="173751"/>
                </a:lnTo>
              </a:path>
            </a:pathLst>
          </a:custGeom>
          <a:ln w="19482">
            <a:solidFill>
              <a:srgbClr val="1F3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41057" y="6216113"/>
            <a:ext cx="0" cy="161925"/>
          </a:xfrm>
          <a:custGeom>
            <a:avLst/>
            <a:gdLst/>
            <a:ahLst/>
            <a:cxnLst/>
            <a:rect l="l" t="t" r="r" b="b"/>
            <a:pathLst>
              <a:path h="161925">
                <a:moveTo>
                  <a:pt x="0" y="0"/>
                </a:moveTo>
                <a:lnTo>
                  <a:pt x="0" y="161710"/>
                </a:lnTo>
              </a:path>
            </a:pathLst>
          </a:custGeom>
          <a:ln w="20385">
            <a:solidFill>
              <a:srgbClr val="1F3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972884" y="6216113"/>
            <a:ext cx="0" cy="161925"/>
          </a:xfrm>
          <a:custGeom>
            <a:avLst/>
            <a:gdLst/>
            <a:ahLst/>
            <a:cxnLst/>
            <a:rect l="l" t="t" r="r" b="b"/>
            <a:pathLst>
              <a:path h="161925">
                <a:moveTo>
                  <a:pt x="0" y="0"/>
                </a:moveTo>
                <a:lnTo>
                  <a:pt x="0" y="161710"/>
                </a:lnTo>
              </a:path>
            </a:pathLst>
          </a:custGeom>
          <a:ln w="20393">
            <a:solidFill>
              <a:srgbClr val="1F3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80912" y="6258074"/>
            <a:ext cx="84409" cy="11977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85914" y="6258034"/>
            <a:ext cx="70485" cy="121920"/>
          </a:xfrm>
          <a:custGeom>
            <a:avLst/>
            <a:gdLst/>
            <a:ahLst/>
            <a:cxnLst/>
            <a:rect l="l" t="t" r="r" b="b"/>
            <a:pathLst>
              <a:path w="70484" h="121920">
                <a:moveTo>
                  <a:pt x="64109" y="105664"/>
                </a:moveTo>
                <a:lnTo>
                  <a:pt x="28999" y="105664"/>
                </a:lnTo>
                <a:lnTo>
                  <a:pt x="38764" y="104323"/>
                </a:lnTo>
                <a:lnTo>
                  <a:pt x="45793" y="100696"/>
                </a:lnTo>
                <a:lnTo>
                  <a:pt x="50043" y="95372"/>
                </a:lnTo>
                <a:lnTo>
                  <a:pt x="51470" y="88943"/>
                </a:lnTo>
                <a:lnTo>
                  <a:pt x="51470" y="80847"/>
                </a:lnTo>
                <a:lnTo>
                  <a:pt x="47306" y="75313"/>
                </a:lnTo>
                <a:lnTo>
                  <a:pt x="23405" y="64661"/>
                </a:lnTo>
                <a:lnTo>
                  <a:pt x="12631" y="58793"/>
                </a:lnTo>
                <a:lnTo>
                  <a:pt x="5454" y="52233"/>
                </a:lnTo>
                <a:lnTo>
                  <a:pt x="1455" y="44283"/>
                </a:lnTo>
                <a:lnTo>
                  <a:pt x="215" y="34247"/>
                </a:lnTo>
                <a:lnTo>
                  <a:pt x="2930" y="20690"/>
                </a:lnTo>
                <a:lnTo>
                  <a:pt x="10626" y="9829"/>
                </a:lnTo>
                <a:lnTo>
                  <a:pt x="22627" y="2615"/>
                </a:lnTo>
                <a:lnTo>
                  <a:pt x="38261" y="0"/>
                </a:lnTo>
                <a:lnTo>
                  <a:pt x="47986" y="0"/>
                </a:lnTo>
                <a:lnTo>
                  <a:pt x="56576" y="1604"/>
                </a:lnTo>
                <a:lnTo>
                  <a:pt x="63296" y="4160"/>
                </a:lnTo>
                <a:lnTo>
                  <a:pt x="62653" y="15730"/>
                </a:lnTo>
                <a:lnTo>
                  <a:pt x="26442" y="15730"/>
                </a:lnTo>
                <a:lnTo>
                  <a:pt x="19713" y="22693"/>
                </a:lnTo>
                <a:lnTo>
                  <a:pt x="19713" y="31939"/>
                </a:lnTo>
                <a:lnTo>
                  <a:pt x="20999" y="38334"/>
                </a:lnTo>
                <a:lnTo>
                  <a:pt x="24804" y="43539"/>
                </a:lnTo>
                <a:lnTo>
                  <a:pt x="31047" y="47927"/>
                </a:lnTo>
                <a:lnTo>
                  <a:pt x="39651" y="51869"/>
                </a:lnTo>
                <a:lnTo>
                  <a:pt x="46587" y="54632"/>
                </a:lnTo>
                <a:lnTo>
                  <a:pt x="56329" y="59742"/>
                </a:lnTo>
                <a:lnTo>
                  <a:pt x="63713" y="66410"/>
                </a:lnTo>
                <a:lnTo>
                  <a:pt x="68396" y="74725"/>
                </a:lnTo>
                <a:lnTo>
                  <a:pt x="70033" y="84775"/>
                </a:lnTo>
                <a:lnTo>
                  <a:pt x="67905" y="99090"/>
                </a:lnTo>
                <a:lnTo>
                  <a:pt x="64109" y="105664"/>
                </a:lnTo>
                <a:close/>
              </a:path>
              <a:path w="70484" h="121920">
                <a:moveTo>
                  <a:pt x="62369" y="20816"/>
                </a:moveTo>
                <a:lnTo>
                  <a:pt x="56344" y="18053"/>
                </a:lnTo>
                <a:lnTo>
                  <a:pt x="47978" y="15730"/>
                </a:lnTo>
                <a:lnTo>
                  <a:pt x="62653" y="15730"/>
                </a:lnTo>
                <a:lnTo>
                  <a:pt x="62369" y="20816"/>
                </a:lnTo>
                <a:close/>
              </a:path>
              <a:path w="70484" h="121920">
                <a:moveTo>
                  <a:pt x="31996" y="121394"/>
                </a:moveTo>
                <a:lnTo>
                  <a:pt x="23019" y="120926"/>
                </a:lnTo>
                <a:lnTo>
                  <a:pt x="14604" y="119564"/>
                </a:lnTo>
                <a:lnTo>
                  <a:pt x="6886" y="117375"/>
                </a:lnTo>
                <a:lnTo>
                  <a:pt x="0" y="114423"/>
                </a:lnTo>
                <a:lnTo>
                  <a:pt x="1174" y="96832"/>
                </a:lnTo>
                <a:lnTo>
                  <a:pt x="7875" y="100456"/>
                </a:lnTo>
                <a:lnTo>
                  <a:pt x="14745" y="103242"/>
                </a:lnTo>
                <a:lnTo>
                  <a:pt x="21786" y="105032"/>
                </a:lnTo>
                <a:lnTo>
                  <a:pt x="28999" y="105664"/>
                </a:lnTo>
                <a:lnTo>
                  <a:pt x="64109" y="105664"/>
                </a:lnTo>
                <a:lnTo>
                  <a:pt x="61188" y="110723"/>
                </a:lnTo>
                <a:lnTo>
                  <a:pt x="49384" y="118537"/>
                </a:lnTo>
                <a:lnTo>
                  <a:pt x="31996" y="121394"/>
                </a:lnTo>
                <a:close/>
              </a:path>
            </a:pathLst>
          </a:custGeom>
          <a:solidFill>
            <a:srgbClr val="1F3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66128" y="6229720"/>
            <a:ext cx="62865" cy="149860"/>
          </a:xfrm>
          <a:custGeom>
            <a:avLst/>
            <a:gdLst/>
            <a:ahLst/>
            <a:cxnLst/>
            <a:rect l="l" t="t" r="r" b="b"/>
            <a:pathLst>
              <a:path w="62865" h="149860">
                <a:moveTo>
                  <a:pt x="51486" y="149716"/>
                </a:moveTo>
                <a:lnTo>
                  <a:pt x="46116" y="149716"/>
                </a:lnTo>
                <a:lnTo>
                  <a:pt x="34312" y="148273"/>
                </a:lnTo>
                <a:lnTo>
                  <a:pt x="25749" y="143534"/>
                </a:lnTo>
                <a:lnTo>
                  <a:pt x="20533" y="134888"/>
                </a:lnTo>
                <a:lnTo>
                  <a:pt x="18770" y="121721"/>
                </a:lnTo>
                <a:lnTo>
                  <a:pt x="18770" y="45721"/>
                </a:lnTo>
                <a:lnTo>
                  <a:pt x="0" y="45721"/>
                </a:lnTo>
                <a:lnTo>
                  <a:pt x="0" y="29927"/>
                </a:lnTo>
                <a:lnTo>
                  <a:pt x="18770" y="29927"/>
                </a:lnTo>
                <a:lnTo>
                  <a:pt x="18770" y="5805"/>
                </a:lnTo>
                <a:lnTo>
                  <a:pt x="38253" y="0"/>
                </a:lnTo>
                <a:lnTo>
                  <a:pt x="38253" y="29911"/>
                </a:lnTo>
                <a:lnTo>
                  <a:pt x="62569" y="29911"/>
                </a:lnTo>
                <a:lnTo>
                  <a:pt x="62569" y="45697"/>
                </a:lnTo>
                <a:lnTo>
                  <a:pt x="38253" y="45697"/>
                </a:lnTo>
                <a:lnTo>
                  <a:pt x="38253" y="128860"/>
                </a:lnTo>
                <a:lnTo>
                  <a:pt x="41737" y="133954"/>
                </a:lnTo>
                <a:lnTo>
                  <a:pt x="62572" y="133954"/>
                </a:lnTo>
                <a:lnTo>
                  <a:pt x="62585" y="146738"/>
                </a:lnTo>
                <a:lnTo>
                  <a:pt x="57950" y="148375"/>
                </a:lnTo>
                <a:lnTo>
                  <a:pt x="51486" y="149716"/>
                </a:lnTo>
                <a:close/>
              </a:path>
              <a:path w="62865" h="149860">
                <a:moveTo>
                  <a:pt x="62572" y="133954"/>
                </a:moveTo>
                <a:lnTo>
                  <a:pt x="55385" y="133954"/>
                </a:lnTo>
                <a:lnTo>
                  <a:pt x="58853" y="132549"/>
                </a:lnTo>
                <a:lnTo>
                  <a:pt x="62569" y="130928"/>
                </a:lnTo>
                <a:lnTo>
                  <a:pt x="62572" y="133954"/>
                </a:lnTo>
                <a:close/>
              </a:path>
            </a:pathLst>
          </a:custGeom>
          <a:solidFill>
            <a:srgbClr val="1F3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44664" y="6211011"/>
            <a:ext cx="21590" cy="23495"/>
          </a:xfrm>
          <a:custGeom>
            <a:avLst/>
            <a:gdLst/>
            <a:ahLst/>
            <a:cxnLst/>
            <a:rect l="l" t="t" r="r" b="b"/>
            <a:pathLst>
              <a:path w="21590" h="23495">
                <a:moveTo>
                  <a:pt x="21352" y="23172"/>
                </a:moveTo>
                <a:lnTo>
                  <a:pt x="0" y="23172"/>
                </a:lnTo>
                <a:lnTo>
                  <a:pt x="0" y="0"/>
                </a:lnTo>
                <a:lnTo>
                  <a:pt x="21352" y="0"/>
                </a:lnTo>
                <a:lnTo>
                  <a:pt x="21352" y="23172"/>
                </a:lnTo>
                <a:close/>
              </a:path>
            </a:pathLst>
          </a:custGeom>
          <a:solidFill>
            <a:srgbClr val="1F3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55356" y="6259679"/>
            <a:ext cx="0" cy="118745"/>
          </a:xfrm>
          <a:custGeom>
            <a:avLst/>
            <a:gdLst/>
            <a:ahLst/>
            <a:cxnLst/>
            <a:rect l="l" t="t" r="r" b="b"/>
            <a:pathLst>
              <a:path h="118745">
                <a:moveTo>
                  <a:pt x="0" y="0"/>
                </a:moveTo>
                <a:lnTo>
                  <a:pt x="0" y="118152"/>
                </a:lnTo>
              </a:path>
            </a:pathLst>
          </a:custGeom>
          <a:ln w="19482">
            <a:solidFill>
              <a:srgbClr val="1F3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483381" y="6229720"/>
            <a:ext cx="62865" cy="149860"/>
          </a:xfrm>
          <a:custGeom>
            <a:avLst/>
            <a:gdLst/>
            <a:ahLst/>
            <a:cxnLst/>
            <a:rect l="l" t="t" r="r" b="b"/>
            <a:pathLst>
              <a:path w="62865" h="149860">
                <a:moveTo>
                  <a:pt x="51486" y="149716"/>
                </a:moveTo>
                <a:lnTo>
                  <a:pt x="46156" y="149716"/>
                </a:lnTo>
                <a:lnTo>
                  <a:pt x="34347" y="148273"/>
                </a:lnTo>
                <a:lnTo>
                  <a:pt x="25773" y="143534"/>
                </a:lnTo>
                <a:lnTo>
                  <a:pt x="20546" y="134888"/>
                </a:lnTo>
                <a:lnTo>
                  <a:pt x="18778" y="121721"/>
                </a:lnTo>
                <a:lnTo>
                  <a:pt x="18778" y="45721"/>
                </a:lnTo>
                <a:lnTo>
                  <a:pt x="0" y="45721"/>
                </a:lnTo>
                <a:lnTo>
                  <a:pt x="0" y="29927"/>
                </a:lnTo>
                <a:lnTo>
                  <a:pt x="18786" y="29927"/>
                </a:lnTo>
                <a:lnTo>
                  <a:pt x="18786" y="5805"/>
                </a:lnTo>
                <a:lnTo>
                  <a:pt x="38269" y="0"/>
                </a:lnTo>
                <a:lnTo>
                  <a:pt x="38269" y="29911"/>
                </a:lnTo>
                <a:lnTo>
                  <a:pt x="62609" y="29911"/>
                </a:lnTo>
                <a:lnTo>
                  <a:pt x="62609" y="45697"/>
                </a:lnTo>
                <a:lnTo>
                  <a:pt x="38269" y="45697"/>
                </a:lnTo>
                <a:lnTo>
                  <a:pt x="38269" y="128860"/>
                </a:lnTo>
                <a:lnTo>
                  <a:pt x="41761" y="133954"/>
                </a:lnTo>
                <a:lnTo>
                  <a:pt x="62611" y="133954"/>
                </a:lnTo>
                <a:lnTo>
                  <a:pt x="62617" y="146738"/>
                </a:lnTo>
                <a:lnTo>
                  <a:pt x="57990" y="148375"/>
                </a:lnTo>
                <a:lnTo>
                  <a:pt x="51486" y="149716"/>
                </a:lnTo>
                <a:close/>
              </a:path>
              <a:path w="62865" h="149860">
                <a:moveTo>
                  <a:pt x="62611" y="133954"/>
                </a:moveTo>
                <a:lnTo>
                  <a:pt x="55409" y="133954"/>
                </a:lnTo>
                <a:lnTo>
                  <a:pt x="58917" y="132549"/>
                </a:lnTo>
                <a:lnTo>
                  <a:pt x="62609" y="130928"/>
                </a:lnTo>
                <a:lnTo>
                  <a:pt x="62611" y="133954"/>
                </a:lnTo>
                <a:close/>
              </a:path>
            </a:pathLst>
          </a:custGeom>
          <a:solidFill>
            <a:srgbClr val="1F3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561046" y="6259671"/>
            <a:ext cx="84455" cy="120014"/>
          </a:xfrm>
          <a:custGeom>
            <a:avLst/>
            <a:gdLst/>
            <a:ahLst/>
            <a:cxnLst/>
            <a:rect l="l" t="t" r="r" b="b"/>
            <a:pathLst>
              <a:path w="84454" h="120014">
                <a:moveTo>
                  <a:pt x="34521" y="119781"/>
                </a:moveTo>
                <a:lnTo>
                  <a:pt x="20422" y="117530"/>
                </a:lnTo>
                <a:lnTo>
                  <a:pt x="9523" y="110630"/>
                </a:lnTo>
                <a:lnTo>
                  <a:pt x="2492" y="98862"/>
                </a:lnTo>
                <a:lnTo>
                  <a:pt x="0" y="82004"/>
                </a:lnTo>
                <a:lnTo>
                  <a:pt x="0" y="0"/>
                </a:lnTo>
                <a:lnTo>
                  <a:pt x="19474" y="0"/>
                </a:lnTo>
                <a:lnTo>
                  <a:pt x="19474" y="76247"/>
                </a:lnTo>
                <a:lnTo>
                  <a:pt x="20756" y="88354"/>
                </a:lnTo>
                <a:lnTo>
                  <a:pt x="24515" y="96700"/>
                </a:lnTo>
                <a:lnTo>
                  <a:pt x="30622" y="101529"/>
                </a:lnTo>
                <a:lnTo>
                  <a:pt x="38948" y="103085"/>
                </a:lnTo>
                <a:lnTo>
                  <a:pt x="62870" y="103085"/>
                </a:lnTo>
                <a:lnTo>
                  <a:pt x="59038" y="109227"/>
                </a:lnTo>
                <a:lnTo>
                  <a:pt x="52255" y="115203"/>
                </a:lnTo>
                <a:lnTo>
                  <a:pt x="44084" y="118664"/>
                </a:lnTo>
                <a:lnTo>
                  <a:pt x="34521" y="119781"/>
                </a:lnTo>
                <a:close/>
              </a:path>
              <a:path w="84454" h="120014">
                <a:moveTo>
                  <a:pt x="62870" y="103085"/>
                </a:moveTo>
                <a:lnTo>
                  <a:pt x="38948" y="103085"/>
                </a:lnTo>
                <a:lnTo>
                  <a:pt x="49315" y="101087"/>
                </a:lnTo>
                <a:lnTo>
                  <a:pt x="57209" y="95096"/>
                </a:lnTo>
                <a:lnTo>
                  <a:pt x="62236" y="85110"/>
                </a:lnTo>
                <a:lnTo>
                  <a:pt x="64000" y="71129"/>
                </a:lnTo>
                <a:lnTo>
                  <a:pt x="64000" y="0"/>
                </a:lnTo>
                <a:lnTo>
                  <a:pt x="83482" y="0"/>
                </a:lnTo>
                <a:lnTo>
                  <a:pt x="83585" y="99106"/>
                </a:lnTo>
                <a:lnTo>
                  <a:pt x="83645" y="100569"/>
                </a:lnTo>
                <a:lnTo>
                  <a:pt x="64439" y="100569"/>
                </a:lnTo>
                <a:lnTo>
                  <a:pt x="62870" y="103085"/>
                </a:lnTo>
                <a:close/>
              </a:path>
              <a:path w="84454" h="120014">
                <a:moveTo>
                  <a:pt x="84393" y="118144"/>
                </a:moveTo>
                <a:lnTo>
                  <a:pt x="65614" y="118144"/>
                </a:lnTo>
                <a:lnTo>
                  <a:pt x="64911" y="100569"/>
                </a:lnTo>
                <a:lnTo>
                  <a:pt x="83645" y="100569"/>
                </a:lnTo>
                <a:lnTo>
                  <a:pt x="83846" y="105503"/>
                </a:lnTo>
                <a:lnTo>
                  <a:pt x="84151" y="111857"/>
                </a:lnTo>
                <a:lnTo>
                  <a:pt x="84393" y="118144"/>
                </a:lnTo>
                <a:close/>
              </a:path>
            </a:pathLst>
          </a:custGeom>
          <a:solidFill>
            <a:srgbClr val="1F3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660926" y="6229720"/>
            <a:ext cx="62865" cy="149860"/>
          </a:xfrm>
          <a:custGeom>
            <a:avLst/>
            <a:gdLst/>
            <a:ahLst/>
            <a:cxnLst/>
            <a:rect l="l" t="t" r="r" b="b"/>
            <a:pathLst>
              <a:path w="62865" h="149860">
                <a:moveTo>
                  <a:pt x="51478" y="149716"/>
                </a:moveTo>
                <a:lnTo>
                  <a:pt x="46156" y="149716"/>
                </a:lnTo>
                <a:lnTo>
                  <a:pt x="34351" y="148273"/>
                </a:lnTo>
                <a:lnTo>
                  <a:pt x="25771" y="143534"/>
                </a:lnTo>
                <a:lnTo>
                  <a:pt x="20534" y="134888"/>
                </a:lnTo>
                <a:lnTo>
                  <a:pt x="18762" y="121721"/>
                </a:lnTo>
                <a:lnTo>
                  <a:pt x="18762" y="45721"/>
                </a:lnTo>
                <a:lnTo>
                  <a:pt x="0" y="45721"/>
                </a:lnTo>
                <a:lnTo>
                  <a:pt x="0" y="29927"/>
                </a:lnTo>
                <a:lnTo>
                  <a:pt x="18762" y="29927"/>
                </a:lnTo>
                <a:lnTo>
                  <a:pt x="18762" y="5805"/>
                </a:lnTo>
                <a:lnTo>
                  <a:pt x="38253" y="0"/>
                </a:lnTo>
                <a:lnTo>
                  <a:pt x="38253" y="29911"/>
                </a:lnTo>
                <a:lnTo>
                  <a:pt x="62585" y="29911"/>
                </a:lnTo>
                <a:lnTo>
                  <a:pt x="62585" y="45697"/>
                </a:lnTo>
                <a:lnTo>
                  <a:pt x="38253" y="45697"/>
                </a:lnTo>
                <a:lnTo>
                  <a:pt x="38253" y="128860"/>
                </a:lnTo>
                <a:lnTo>
                  <a:pt x="41745" y="133954"/>
                </a:lnTo>
                <a:lnTo>
                  <a:pt x="62585" y="133954"/>
                </a:lnTo>
                <a:lnTo>
                  <a:pt x="62625" y="146738"/>
                </a:lnTo>
                <a:lnTo>
                  <a:pt x="57990" y="148375"/>
                </a:lnTo>
                <a:lnTo>
                  <a:pt x="51478" y="149716"/>
                </a:lnTo>
                <a:close/>
              </a:path>
              <a:path w="62865" h="149860">
                <a:moveTo>
                  <a:pt x="62585" y="133954"/>
                </a:moveTo>
                <a:lnTo>
                  <a:pt x="55401" y="133954"/>
                </a:lnTo>
                <a:lnTo>
                  <a:pt x="58869" y="132549"/>
                </a:lnTo>
                <a:lnTo>
                  <a:pt x="62585" y="130928"/>
                </a:lnTo>
                <a:lnTo>
                  <a:pt x="62585" y="133954"/>
                </a:lnTo>
                <a:close/>
              </a:path>
            </a:pathLst>
          </a:custGeom>
          <a:solidFill>
            <a:srgbClr val="1F3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32813" y="6258042"/>
            <a:ext cx="87630" cy="121920"/>
          </a:xfrm>
          <a:custGeom>
            <a:avLst/>
            <a:gdLst/>
            <a:ahLst/>
            <a:cxnLst/>
            <a:rect l="l" t="t" r="r" b="b"/>
            <a:pathLst>
              <a:path w="87629" h="121920">
                <a:moveTo>
                  <a:pt x="47522" y="121426"/>
                </a:moveTo>
                <a:lnTo>
                  <a:pt x="26888" y="117152"/>
                </a:lnTo>
                <a:lnTo>
                  <a:pt x="12020" y="104971"/>
                </a:lnTo>
                <a:lnTo>
                  <a:pt x="3022" y="85840"/>
                </a:lnTo>
                <a:lnTo>
                  <a:pt x="0" y="60717"/>
                </a:lnTo>
                <a:lnTo>
                  <a:pt x="3004" y="35553"/>
                </a:lnTo>
                <a:lnTo>
                  <a:pt x="11790" y="16443"/>
                </a:lnTo>
                <a:lnTo>
                  <a:pt x="26113" y="4269"/>
                </a:lnTo>
                <a:lnTo>
                  <a:pt x="45684" y="0"/>
                </a:lnTo>
                <a:lnTo>
                  <a:pt x="63412" y="3871"/>
                </a:lnTo>
                <a:lnTo>
                  <a:pt x="76234" y="14835"/>
                </a:lnTo>
                <a:lnTo>
                  <a:pt x="44526" y="14835"/>
                </a:lnTo>
                <a:lnTo>
                  <a:pt x="35544" y="16716"/>
                </a:lnTo>
                <a:lnTo>
                  <a:pt x="27949" y="22921"/>
                </a:lnTo>
                <a:lnTo>
                  <a:pt x="22609" y="34296"/>
                </a:lnTo>
                <a:lnTo>
                  <a:pt x="20393" y="51686"/>
                </a:lnTo>
                <a:lnTo>
                  <a:pt x="86655" y="51686"/>
                </a:lnTo>
                <a:lnTo>
                  <a:pt x="87166" y="56061"/>
                </a:lnTo>
                <a:lnTo>
                  <a:pt x="87166" y="66450"/>
                </a:lnTo>
                <a:lnTo>
                  <a:pt x="20401" y="66450"/>
                </a:lnTo>
                <a:lnTo>
                  <a:pt x="22395" y="84294"/>
                </a:lnTo>
                <a:lnTo>
                  <a:pt x="28419" y="96792"/>
                </a:lnTo>
                <a:lnTo>
                  <a:pt x="38486" y="104159"/>
                </a:lnTo>
                <a:lnTo>
                  <a:pt x="52620" y="106574"/>
                </a:lnTo>
                <a:lnTo>
                  <a:pt x="80253" y="106574"/>
                </a:lnTo>
                <a:lnTo>
                  <a:pt x="80669" y="114455"/>
                </a:lnTo>
                <a:lnTo>
                  <a:pt x="73246" y="117410"/>
                </a:lnTo>
                <a:lnTo>
                  <a:pt x="65057" y="119599"/>
                </a:lnTo>
                <a:lnTo>
                  <a:pt x="56388" y="120959"/>
                </a:lnTo>
                <a:lnTo>
                  <a:pt x="47522" y="121426"/>
                </a:lnTo>
                <a:close/>
              </a:path>
              <a:path w="87629" h="121920">
                <a:moveTo>
                  <a:pt x="86655" y="51686"/>
                </a:moveTo>
                <a:lnTo>
                  <a:pt x="67684" y="51686"/>
                </a:lnTo>
                <a:lnTo>
                  <a:pt x="66246" y="35553"/>
                </a:lnTo>
                <a:lnTo>
                  <a:pt x="61921" y="24038"/>
                </a:lnTo>
                <a:lnTo>
                  <a:pt x="54687" y="17135"/>
                </a:lnTo>
                <a:lnTo>
                  <a:pt x="44526" y="14835"/>
                </a:lnTo>
                <a:lnTo>
                  <a:pt x="76234" y="14835"/>
                </a:lnTo>
                <a:lnTo>
                  <a:pt x="76422" y="14996"/>
                </a:lnTo>
                <a:lnTo>
                  <a:pt x="84433" y="32638"/>
                </a:lnTo>
                <a:lnTo>
                  <a:pt x="86655" y="51686"/>
                </a:lnTo>
                <a:close/>
              </a:path>
              <a:path w="87629" h="121920">
                <a:moveTo>
                  <a:pt x="80253" y="106574"/>
                </a:moveTo>
                <a:lnTo>
                  <a:pt x="52620" y="106574"/>
                </a:lnTo>
                <a:lnTo>
                  <a:pt x="60032" y="105744"/>
                </a:lnTo>
                <a:lnTo>
                  <a:pt x="67326" y="103554"/>
                </a:lnTo>
                <a:lnTo>
                  <a:pt x="74048" y="100450"/>
                </a:lnTo>
                <a:lnTo>
                  <a:pt x="79742" y="96880"/>
                </a:lnTo>
                <a:lnTo>
                  <a:pt x="80253" y="106574"/>
                </a:lnTo>
                <a:close/>
              </a:path>
            </a:pathLst>
          </a:custGeom>
          <a:solidFill>
            <a:srgbClr val="1F3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599443" y="6449264"/>
            <a:ext cx="21590" cy="23495"/>
          </a:xfrm>
          <a:custGeom>
            <a:avLst/>
            <a:gdLst/>
            <a:ahLst/>
            <a:cxnLst/>
            <a:rect l="l" t="t" r="r" b="b"/>
            <a:pathLst>
              <a:path w="21590" h="23495">
                <a:moveTo>
                  <a:pt x="21336" y="23188"/>
                </a:moveTo>
                <a:lnTo>
                  <a:pt x="0" y="23188"/>
                </a:lnTo>
                <a:lnTo>
                  <a:pt x="0" y="0"/>
                </a:lnTo>
                <a:lnTo>
                  <a:pt x="21336" y="0"/>
                </a:lnTo>
                <a:lnTo>
                  <a:pt x="21336" y="23188"/>
                </a:lnTo>
                <a:close/>
              </a:path>
            </a:pathLst>
          </a:custGeom>
          <a:solidFill>
            <a:srgbClr val="1F3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610102" y="6497900"/>
            <a:ext cx="0" cy="118745"/>
          </a:xfrm>
          <a:custGeom>
            <a:avLst/>
            <a:gdLst/>
            <a:ahLst/>
            <a:cxnLst/>
            <a:rect l="l" t="t" r="r" b="b"/>
            <a:pathLst>
              <a:path h="118745">
                <a:moveTo>
                  <a:pt x="0" y="0"/>
                </a:moveTo>
                <a:lnTo>
                  <a:pt x="0" y="118168"/>
                </a:lnTo>
              </a:path>
            </a:pathLst>
          </a:custGeom>
          <a:ln w="19482">
            <a:solidFill>
              <a:srgbClr val="1F3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642346" y="6496272"/>
            <a:ext cx="70025" cy="12141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65476" y="5505450"/>
            <a:ext cx="186798" cy="16574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650012" y="5587199"/>
            <a:ext cx="398145" cy="401320"/>
          </a:xfrm>
          <a:custGeom>
            <a:avLst/>
            <a:gdLst/>
            <a:ahLst/>
            <a:cxnLst/>
            <a:rect l="l" t="t" r="r" b="b"/>
            <a:pathLst>
              <a:path w="398145" h="401320">
                <a:moveTo>
                  <a:pt x="287188" y="401097"/>
                </a:moveTo>
                <a:lnTo>
                  <a:pt x="241464" y="400945"/>
                </a:lnTo>
                <a:lnTo>
                  <a:pt x="0" y="400945"/>
                </a:lnTo>
                <a:lnTo>
                  <a:pt x="0" y="0"/>
                </a:lnTo>
                <a:lnTo>
                  <a:pt x="261945" y="0"/>
                </a:lnTo>
                <a:lnTo>
                  <a:pt x="292787" y="1798"/>
                </a:lnTo>
                <a:lnTo>
                  <a:pt x="343077" y="16199"/>
                </a:lnTo>
                <a:lnTo>
                  <a:pt x="377841" y="44055"/>
                </a:lnTo>
                <a:lnTo>
                  <a:pt x="395373" y="79692"/>
                </a:lnTo>
                <a:lnTo>
                  <a:pt x="395520" y="81054"/>
                </a:lnTo>
                <a:lnTo>
                  <a:pt x="141073" y="81054"/>
                </a:lnTo>
                <a:lnTo>
                  <a:pt x="141073" y="157829"/>
                </a:lnTo>
                <a:lnTo>
                  <a:pt x="375284" y="157829"/>
                </a:lnTo>
                <a:lnTo>
                  <a:pt x="372533" y="161191"/>
                </a:lnTo>
                <a:lnTo>
                  <a:pt x="363237" y="169254"/>
                </a:lnTo>
                <a:lnTo>
                  <a:pt x="352012" y="176423"/>
                </a:lnTo>
                <a:lnTo>
                  <a:pt x="338864" y="182695"/>
                </a:lnTo>
                <a:lnTo>
                  <a:pt x="323796" y="188068"/>
                </a:lnTo>
                <a:lnTo>
                  <a:pt x="339184" y="191923"/>
                </a:lnTo>
                <a:lnTo>
                  <a:pt x="353164" y="196582"/>
                </a:lnTo>
                <a:lnTo>
                  <a:pt x="365737" y="202045"/>
                </a:lnTo>
                <a:lnTo>
                  <a:pt x="376904" y="208317"/>
                </a:lnTo>
                <a:lnTo>
                  <a:pt x="366120" y="233893"/>
                </a:lnTo>
                <a:lnTo>
                  <a:pt x="141073" y="233893"/>
                </a:lnTo>
                <a:lnTo>
                  <a:pt x="141073" y="314956"/>
                </a:lnTo>
                <a:lnTo>
                  <a:pt x="331939" y="314956"/>
                </a:lnTo>
                <a:lnTo>
                  <a:pt x="295620" y="401089"/>
                </a:lnTo>
                <a:lnTo>
                  <a:pt x="287188" y="401097"/>
                </a:lnTo>
                <a:close/>
              </a:path>
              <a:path w="398145" h="401320">
                <a:moveTo>
                  <a:pt x="375284" y="157829"/>
                </a:moveTo>
                <a:lnTo>
                  <a:pt x="202045" y="157829"/>
                </a:lnTo>
                <a:lnTo>
                  <a:pt x="217192" y="157201"/>
                </a:lnTo>
                <a:lnTo>
                  <a:pt x="229840" y="155317"/>
                </a:lnTo>
                <a:lnTo>
                  <a:pt x="259684" y="127562"/>
                </a:lnTo>
                <a:lnTo>
                  <a:pt x="260483" y="118583"/>
                </a:lnTo>
                <a:lnTo>
                  <a:pt x="259684" y="110252"/>
                </a:lnTo>
                <a:lnTo>
                  <a:pt x="230065" y="83541"/>
                </a:lnTo>
                <a:lnTo>
                  <a:pt x="202964" y="81054"/>
                </a:lnTo>
                <a:lnTo>
                  <a:pt x="395520" y="81054"/>
                </a:lnTo>
                <a:lnTo>
                  <a:pt x="397569" y="100090"/>
                </a:lnTo>
                <a:lnTo>
                  <a:pt x="396002" y="117266"/>
                </a:lnTo>
                <a:lnTo>
                  <a:pt x="391302" y="133174"/>
                </a:lnTo>
                <a:lnTo>
                  <a:pt x="383478" y="147815"/>
                </a:lnTo>
                <a:lnTo>
                  <a:pt x="375284" y="157829"/>
                </a:lnTo>
                <a:close/>
              </a:path>
              <a:path w="398145" h="401320">
                <a:moveTo>
                  <a:pt x="331939" y="314956"/>
                </a:moveTo>
                <a:lnTo>
                  <a:pt x="212369" y="314956"/>
                </a:lnTo>
                <a:lnTo>
                  <a:pt x="229106" y="314250"/>
                </a:lnTo>
                <a:lnTo>
                  <a:pt x="243178" y="312131"/>
                </a:lnTo>
                <a:lnTo>
                  <a:pt x="274439" y="290337"/>
                </a:lnTo>
                <a:lnTo>
                  <a:pt x="278135" y="273171"/>
                </a:lnTo>
                <a:lnTo>
                  <a:pt x="277219" y="264748"/>
                </a:lnTo>
                <a:lnTo>
                  <a:pt x="243262" y="236594"/>
                </a:lnTo>
                <a:lnTo>
                  <a:pt x="212089" y="233893"/>
                </a:lnTo>
                <a:lnTo>
                  <a:pt x="366120" y="233893"/>
                </a:lnTo>
                <a:lnTo>
                  <a:pt x="331939" y="314956"/>
                </a:lnTo>
                <a:close/>
              </a:path>
            </a:pathLst>
          </a:custGeom>
          <a:solidFill>
            <a:srgbClr val="1F3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78660" y="5587558"/>
            <a:ext cx="492759" cy="401320"/>
          </a:xfrm>
          <a:custGeom>
            <a:avLst/>
            <a:gdLst/>
            <a:ahLst/>
            <a:cxnLst/>
            <a:rect l="l" t="t" r="r" b="b"/>
            <a:pathLst>
              <a:path w="492759" h="401320">
                <a:moveTo>
                  <a:pt x="142671" y="400977"/>
                </a:moveTo>
                <a:lnTo>
                  <a:pt x="0" y="400977"/>
                </a:lnTo>
                <a:lnTo>
                  <a:pt x="169745" y="0"/>
                </a:lnTo>
                <a:lnTo>
                  <a:pt x="323085" y="0"/>
                </a:lnTo>
                <a:lnTo>
                  <a:pt x="366165" y="102174"/>
                </a:lnTo>
                <a:lnTo>
                  <a:pt x="244829" y="102174"/>
                </a:lnTo>
                <a:lnTo>
                  <a:pt x="195212" y="246326"/>
                </a:lnTo>
                <a:lnTo>
                  <a:pt x="426945" y="246326"/>
                </a:lnTo>
                <a:lnTo>
                  <a:pt x="464258" y="334822"/>
                </a:lnTo>
                <a:lnTo>
                  <a:pt x="165430" y="334822"/>
                </a:lnTo>
                <a:lnTo>
                  <a:pt x="142671" y="400977"/>
                </a:lnTo>
                <a:close/>
              </a:path>
              <a:path w="492759" h="401320">
                <a:moveTo>
                  <a:pt x="426945" y="246326"/>
                </a:moveTo>
                <a:lnTo>
                  <a:pt x="293870" y="246326"/>
                </a:lnTo>
                <a:lnTo>
                  <a:pt x="244829" y="102174"/>
                </a:lnTo>
                <a:lnTo>
                  <a:pt x="366165" y="102174"/>
                </a:lnTo>
                <a:lnTo>
                  <a:pt x="426945" y="246326"/>
                </a:lnTo>
                <a:close/>
              </a:path>
              <a:path w="492759" h="401320">
                <a:moveTo>
                  <a:pt x="492151" y="400977"/>
                </a:moveTo>
                <a:lnTo>
                  <a:pt x="345859" y="400977"/>
                </a:lnTo>
                <a:lnTo>
                  <a:pt x="323389" y="334822"/>
                </a:lnTo>
                <a:lnTo>
                  <a:pt x="464258" y="334822"/>
                </a:lnTo>
                <a:lnTo>
                  <a:pt x="492151" y="400977"/>
                </a:lnTo>
                <a:close/>
              </a:path>
            </a:pathLst>
          </a:custGeom>
          <a:solidFill>
            <a:srgbClr val="1F3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72795" y="5588261"/>
            <a:ext cx="149860" cy="400685"/>
          </a:xfrm>
          <a:custGeom>
            <a:avLst/>
            <a:gdLst/>
            <a:ahLst/>
            <a:cxnLst/>
            <a:rect l="l" t="t" r="r" b="b"/>
            <a:pathLst>
              <a:path w="149859" h="400685">
                <a:moveTo>
                  <a:pt x="149312" y="400322"/>
                </a:moveTo>
                <a:lnTo>
                  <a:pt x="0" y="400322"/>
                </a:lnTo>
                <a:lnTo>
                  <a:pt x="0" y="106326"/>
                </a:lnTo>
                <a:lnTo>
                  <a:pt x="41982" y="94839"/>
                </a:lnTo>
                <a:lnTo>
                  <a:pt x="75829" y="71461"/>
                </a:lnTo>
                <a:lnTo>
                  <a:pt x="98438" y="38935"/>
                </a:lnTo>
                <a:lnTo>
                  <a:pt x="106704" y="0"/>
                </a:lnTo>
                <a:lnTo>
                  <a:pt x="149312" y="0"/>
                </a:lnTo>
                <a:lnTo>
                  <a:pt x="149312" y="400322"/>
                </a:lnTo>
                <a:close/>
              </a:path>
            </a:pathLst>
          </a:custGeom>
          <a:solidFill>
            <a:srgbClr val="1F3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94459" y="5588261"/>
            <a:ext cx="149860" cy="400685"/>
          </a:xfrm>
          <a:custGeom>
            <a:avLst/>
            <a:gdLst/>
            <a:ahLst/>
            <a:cxnLst/>
            <a:rect l="l" t="t" r="r" b="b"/>
            <a:pathLst>
              <a:path w="149860" h="400685">
                <a:moveTo>
                  <a:pt x="149288" y="400322"/>
                </a:moveTo>
                <a:lnTo>
                  <a:pt x="0" y="400322"/>
                </a:lnTo>
                <a:lnTo>
                  <a:pt x="0" y="0"/>
                </a:lnTo>
                <a:lnTo>
                  <a:pt x="42600" y="0"/>
                </a:lnTo>
                <a:lnTo>
                  <a:pt x="50862" y="38931"/>
                </a:lnTo>
                <a:lnTo>
                  <a:pt x="73463" y="71458"/>
                </a:lnTo>
                <a:lnTo>
                  <a:pt x="107305" y="94838"/>
                </a:lnTo>
                <a:lnTo>
                  <a:pt x="149288" y="106326"/>
                </a:lnTo>
                <a:lnTo>
                  <a:pt x="149288" y="400322"/>
                </a:lnTo>
                <a:close/>
              </a:path>
            </a:pathLst>
          </a:custGeom>
          <a:solidFill>
            <a:srgbClr val="1F3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355461" y="5585115"/>
            <a:ext cx="64135" cy="61594"/>
          </a:xfrm>
          <a:custGeom>
            <a:avLst/>
            <a:gdLst/>
            <a:ahLst/>
            <a:cxnLst/>
            <a:rect l="l" t="t" r="r" b="b"/>
            <a:pathLst>
              <a:path w="64134" h="61595">
                <a:moveTo>
                  <a:pt x="31988" y="61459"/>
                </a:moveTo>
                <a:lnTo>
                  <a:pt x="19549" y="59038"/>
                </a:lnTo>
                <a:lnTo>
                  <a:pt x="9380" y="52429"/>
                </a:lnTo>
                <a:lnTo>
                  <a:pt x="2518" y="42612"/>
                </a:lnTo>
                <a:lnTo>
                  <a:pt x="0" y="30566"/>
                </a:lnTo>
                <a:lnTo>
                  <a:pt x="2518" y="18726"/>
                </a:lnTo>
                <a:lnTo>
                  <a:pt x="9380" y="9003"/>
                </a:lnTo>
                <a:lnTo>
                  <a:pt x="19549" y="2421"/>
                </a:lnTo>
                <a:lnTo>
                  <a:pt x="31988" y="0"/>
                </a:lnTo>
                <a:lnTo>
                  <a:pt x="32171" y="0"/>
                </a:lnTo>
                <a:lnTo>
                  <a:pt x="44452" y="2421"/>
                </a:lnTo>
                <a:lnTo>
                  <a:pt x="53250" y="8216"/>
                </a:lnTo>
                <a:lnTo>
                  <a:pt x="31589" y="8224"/>
                </a:lnTo>
                <a:lnTo>
                  <a:pt x="23100" y="9968"/>
                </a:lnTo>
                <a:lnTo>
                  <a:pt x="16297" y="14750"/>
                </a:lnTo>
                <a:lnTo>
                  <a:pt x="11783" y="21893"/>
                </a:lnTo>
                <a:lnTo>
                  <a:pt x="10175" y="30566"/>
                </a:lnTo>
                <a:lnTo>
                  <a:pt x="10189" y="30933"/>
                </a:lnTo>
                <a:lnTo>
                  <a:pt x="11782" y="39562"/>
                </a:lnTo>
                <a:lnTo>
                  <a:pt x="16309" y="46721"/>
                </a:lnTo>
                <a:lnTo>
                  <a:pt x="23168" y="51512"/>
                </a:lnTo>
                <a:lnTo>
                  <a:pt x="31796" y="53259"/>
                </a:lnTo>
                <a:lnTo>
                  <a:pt x="53161" y="53259"/>
                </a:lnTo>
                <a:lnTo>
                  <a:pt x="44374" y="59038"/>
                </a:lnTo>
                <a:lnTo>
                  <a:pt x="31988" y="61459"/>
                </a:lnTo>
                <a:close/>
              </a:path>
              <a:path w="64134" h="61595">
                <a:moveTo>
                  <a:pt x="53161" y="53259"/>
                </a:moveTo>
                <a:lnTo>
                  <a:pt x="31796" y="53259"/>
                </a:lnTo>
                <a:lnTo>
                  <a:pt x="40523" y="51587"/>
                </a:lnTo>
                <a:lnTo>
                  <a:pt x="47442" y="46773"/>
                </a:lnTo>
                <a:lnTo>
                  <a:pt x="51981" y="39562"/>
                </a:lnTo>
                <a:lnTo>
                  <a:pt x="52071" y="39149"/>
                </a:lnTo>
                <a:lnTo>
                  <a:pt x="53642" y="30566"/>
                </a:lnTo>
                <a:lnTo>
                  <a:pt x="51986" y="21814"/>
                </a:lnTo>
                <a:lnTo>
                  <a:pt x="47442" y="14737"/>
                </a:lnTo>
                <a:lnTo>
                  <a:pt x="40499" y="9963"/>
                </a:lnTo>
                <a:lnTo>
                  <a:pt x="31796" y="8224"/>
                </a:lnTo>
                <a:lnTo>
                  <a:pt x="31628" y="8216"/>
                </a:lnTo>
                <a:lnTo>
                  <a:pt x="53262" y="8224"/>
                </a:lnTo>
                <a:lnTo>
                  <a:pt x="54445" y="9003"/>
                </a:lnTo>
                <a:lnTo>
                  <a:pt x="61165" y="18726"/>
                </a:lnTo>
                <a:lnTo>
                  <a:pt x="63624" y="30566"/>
                </a:lnTo>
                <a:lnTo>
                  <a:pt x="61162" y="42612"/>
                </a:lnTo>
                <a:lnTo>
                  <a:pt x="54422" y="52429"/>
                </a:lnTo>
                <a:lnTo>
                  <a:pt x="53161" y="53259"/>
                </a:lnTo>
                <a:close/>
              </a:path>
              <a:path w="64134" h="61595">
                <a:moveTo>
                  <a:pt x="28488" y="44547"/>
                </a:moveTo>
                <a:lnTo>
                  <a:pt x="18874" y="44547"/>
                </a:lnTo>
                <a:lnTo>
                  <a:pt x="18874" y="17295"/>
                </a:lnTo>
                <a:lnTo>
                  <a:pt x="20678" y="17103"/>
                </a:lnTo>
                <a:lnTo>
                  <a:pt x="25699" y="16225"/>
                </a:lnTo>
                <a:lnTo>
                  <a:pt x="38620" y="16225"/>
                </a:lnTo>
                <a:lnTo>
                  <a:pt x="41453" y="17111"/>
                </a:lnTo>
                <a:lnTo>
                  <a:pt x="45269" y="19730"/>
                </a:lnTo>
                <a:lnTo>
                  <a:pt x="46483" y="21814"/>
                </a:lnTo>
                <a:lnTo>
                  <a:pt x="46483" y="22876"/>
                </a:lnTo>
                <a:lnTo>
                  <a:pt x="30413" y="22876"/>
                </a:lnTo>
                <a:lnTo>
                  <a:pt x="29534" y="23052"/>
                </a:lnTo>
                <a:lnTo>
                  <a:pt x="28831" y="23052"/>
                </a:lnTo>
                <a:lnTo>
                  <a:pt x="28831" y="29001"/>
                </a:lnTo>
                <a:lnTo>
                  <a:pt x="44518" y="29001"/>
                </a:lnTo>
                <a:lnTo>
                  <a:pt x="43830" y="29679"/>
                </a:lnTo>
                <a:lnTo>
                  <a:pt x="39819" y="30566"/>
                </a:lnTo>
                <a:lnTo>
                  <a:pt x="39819" y="30933"/>
                </a:lnTo>
                <a:lnTo>
                  <a:pt x="43159" y="31955"/>
                </a:lnTo>
                <a:lnTo>
                  <a:pt x="44909" y="34215"/>
                </a:lnTo>
                <a:lnTo>
                  <a:pt x="45150" y="35285"/>
                </a:lnTo>
                <a:lnTo>
                  <a:pt x="28488" y="35285"/>
                </a:lnTo>
                <a:lnTo>
                  <a:pt x="28488" y="44547"/>
                </a:lnTo>
                <a:close/>
              </a:path>
              <a:path w="64134" h="61595">
                <a:moveTo>
                  <a:pt x="44518" y="29001"/>
                </a:moveTo>
                <a:lnTo>
                  <a:pt x="34081" y="29001"/>
                </a:lnTo>
                <a:lnTo>
                  <a:pt x="35480" y="27579"/>
                </a:lnTo>
                <a:lnTo>
                  <a:pt x="35480" y="23747"/>
                </a:lnTo>
                <a:lnTo>
                  <a:pt x="33666" y="22876"/>
                </a:lnTo>
                <a:lnTo>
                  <a:pt x="46483" y="22876"/>
                </a:lnTo>
                <a:lnTo>
                  <a:pt x="46483" y="27060"/>
                </a:lnTo>
                <a:lnTo>
                  <a:pt x="44518" y="29001"/>
                </a:lnTo>
                <a:close/>
              </a:path>
              <a:path w="64134" h="61595">
                <a:moveTo>
                  <a:pt x="47690" y="44555"/>
                </a:moveTo>
                <a:lnTo>
                  <a:pt x="37047" y="44547"/>
                </a:lnTo>
                <a:lnTo>
                  <a:pt x="36167" y="43485"/>
                </a:lnTo>
                <a:lnTo>
                  <a:pt x="35120" y="39149"/>
                </a:lnTo>
                <a:lnTo>
                  <a:pt x="34760" y="36522"/>
                </a:lnTo>
                <a:lnTo>
                  <a:pt x="33338" y="35285"/>
                </a:lnTo>
                <a:lnTo>
                  <a:pt x="45150" y="35285"/>
                </a:lnTo>
                <a:lnTo>
                  <a:pt x="46635" y="42096"/>
                </a:lnTo>
                <a:lnTo>
                  <a:pt x="47338" y="43661"/>
                </a:lnTo>
                <a:lnTo>
                  <a:pt x="47690" y="445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710958" y="6439172"/>
            <a:ext cx="22225" cy="37465"/>
          </a:xfrm>
          <a:custGeom>
            <a:avLst/>
            <a:gdLst/>
            <a:ahLst/>
            <a:cxnLst/>
            <a:rect l="l" t="t" r="r" b="b"/>
            <a:pathLst>
              <a:path w="22225" h="37464">
                <a:moveTo>
                  <a:pt x="21807" y="4048"/>
                </a:moveTo>
                <a:lnTo>
                  <a:pt x="0" y="4048"/>
                </a:lnTo>
                <a:lnTo>
                  <a:pt x="0" y="0"/>
                </a:lnTo>
                <a:lnTo>
                  <a:pt x="21807" y="0"/>
                </a:lnTo>
                <a:lnTo>
                  <a:pt x="21807" y="4048"/>
                </a:lnTo>
                <a:close/>
              </a:path>
              <a:path w="22225" h="37464">
                <a:moveTo>
                  <a:pt x="13257" y="37185"/>
                </a:moveTo>
                <a:lnTo>
                  <a:pt x="8542" y="37185"/>
                </a:lnTo>
                <a:lnTo>
                  <a:pt x="8542" y="4048"/>
                </a:lnTo>
                <a:lnTo>
                  <a:pt x="13257" y="4048"/>
                </a:lnTo>
                <a:lnTo>
                  <a:pt x="13257" y="37185"/>
                </a:lnTo>
                <a:close/>
              </a:path>
            </a:pathLst>
          </a:custGeom>
          <a:solidFill>
            <a:srgbClr val="1F3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737839" y="6439172"/>
            <a:ext cx="33655" cy="37465"/>
          </a:xfrm>
          <a:custGeom>
            <a:avLst/>
            <a:gdLst/>
            <a:ahLst/>
            <a:cxnLst/>
            <a:rect l="l" t="t" r="r" b="b"/>
            <a:pathLst>
              <a:path w="33654" h="37464">
                <a:moveTo>
                  <a:pt x="4474" y="37185"/>
                </a:moveTo>
                <a:lnTo>
                  <a:pt x="0" y="37185"/>
                </a:lnTo>
                <a:lnTo>
                  <a:pt x="0" y="0"/>
                </a:lnTo>
                <a:lnTo>
                  <a:pt x="7271" y="0"/>
                </a:lnTo>
                <a:lnTo>
                  <a:pt x="8888" y="5126"/>
                </a:lnTo>
                <a:lnTo>
                  <a:pt x="4474" y="5126"/>
                </a:lnTo>
                <a:lnTo>
                  <a:pt x="4474" y="37185"/>
                </a:lnTo>
                <a:close/>
              </a:path>
              <a:path w="33654" h="37464">
                <a:moveTo>
                  <a:pt x="20627" y="29600"/>
                </a:moveTo>
                <a:lnTo>
                  <a:pt x="16677" y="29600"/>
                </a:lnTo>
                <a:lnTo>
                  <a:pt x="26250" y="0"/>
                </a:lnTo>
                <a:lnTo>
                  <a:pt x="33290" y="0"/>
                </a:lnTo>
                <a:lnTo>
                  <a:pt x="33290" y="5126"/>
                </a:lnTo>
                <a:lnTo>
                  <a:pt x="28679" y="5126"/>
                </a:lnTo>
                <a:lnTo>
                  <a:pt x="20627" y="29600"/>
                </a:lnTo>
                <a:close/>
              </a:path>
              <a:path w="33654" h="37464">
                <a:moveTo>
                  <a:pt x="18131" y="37185"/>
                </a:moveTo>
                <a:lnTo>
                  <a:pt x="14711" y="37185"/>
                </a:lnTo>
                <a:lnTo>
                  <a:pt x="4578" y="5126"/>
                </a:lnTo>
                <a:lnTo>
                  <a:pt x="8888" y="5126"/>
                </a:lnTo>
                <a:lnTo>
                  <a:pt x="16605" y="29600"/>
                </a:lnTo>
                <a:lnTo>
                  <a:pt x="20627" y="29600"/>
                </a:lnTo>
                <a:lnTo>
                  <a:pt x="18131" y="37185"/>
                </a:lnTo>
                <a:close/>
              </a:path>
              <a:path w="33654" h="37464">
                <a:moveTo>
                  <a:pt x="33290" y="37185"/>
                </a:moveTo>
                <a:lnTo>
                  <a:pt x="28791" y="37185"/>
                </a:lnTo>
                <a:lnTo>
                  <a:pt x="28791" y="5126"/>
                </a:lnTo>
                <a:lnTo>
                  <a:pt x="33290" y="5126"/>
                </a:lnTo>
                <a:lnTo>
                  <a:pt x="33290" y="37185"/>
                </a:lnTo>
                <a:close/>
              </a:path>
            </a:pathLst>
          </a:custGeom>
          <a:solidFill>
            <a:srgbClr val="1F3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">
              <a:lnSpc>
                <a:spcPts val="1875"/>
              </a:lnSpc>
            </a:pPr>
            <a:r>
              <a:rPr spc="5" dirty="0"/>
              <a:t>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066925" cy="7315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13860" y="955184"/>
            <a:ext cx="135255" cy="1083310"/>
          </a:xfrm>
          <a:custGeom>
            <a:avLst/>
            <a:gdLst/>
            <a:ahLst/>
            <a:cxnLst/>
            <a:rect l="l" t="t" r="r" b="b"/>
            <a:pathLst>
              <a:path w="135255" h="1083310">
                <a:moveTo>
                  <a:pt x="0" y="0"/>
                </a:moveTo>
                <a:lnTo>
                  <a:pt x="0" y="1083165"/>
                </a:lnTo>
                <a:lnTo>
                  <a:pt x="135075" y="1083165"/>
                </a:lnTo>
                <a:lnTo>
                  <a:pt x="13507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20167" y="1498109"/>
            <a:ext cx="596900" cy="540385"/>
          </a:xfrm>
          <a:custGeom>
            <a:avLst/>
            <a:gdLst/>
            <a:ahLst/>
            <a:cxnLst/>
            <a:rect l="l" t="t" r="r" b="b"/>
            <a:pathLst>
              <a:path w="596900" h="540385">
                <a:moveTo>
                  <a:pt x="596390" y="540240"/>
                </a:moveTo>
                <a:lnTo>
                  <a:pt x="0" y="540240"/>
                </a:lnTo>
                <a:lnTo>
                  <a:pt x="596390" y="0"/>
                </a:lnTo>
                <a:lnTo>
                  <a:pt x="596390" y="540240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17202" y="955184"/>
            <a:ext cx="599440" cy="542925"/>
          </a:xfrm>
          <a:custGeom>
            <a:avLst/>
            <a:gdLst/>
            <a:ahLst/>
            <a:cxnLst/>
            <a:rect l="l" t="t" r="r" b="b"/>
            <a:pathLst>
              <a:path w="599439" h="542925">
                <a:moveTo>
                  <a:pt x="599354" y="542925"/>
                </a:moveTo>
                <a:lnTo>
                  <a:pt x="0" y="0"/>
                </a:lnTo>
                <a:lnTo>
                  <a:pt x="599354" y="0"/>
                </a:lnTo>
                <a:lnTo>
                  <a:pt x="599354" y="542925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46238" y="955184"/>
            <a:ext cx="618490" cy="1083310"/>
          </a:xfrm>
          <a:custGeom>
            <a:avLst/>
            <a:gdLst/>
            <a:ahLst/>
            <a:cxnLst/>
            <a:rect l="l" t="t" r="r" b="b"/>
            <a:pathLst>
              <a:path w="618489" h="1083310">
                <a:moveTo>
                  <a:pt x="21614" y="1083165"/>
                </a:moveTo>
                <a:lnTo>
                  <a:pt x="0" y="1083165"/>
                </a:lnTo>
                <a:lnTo>
                  <a:pt x="0" y="0"/>
                </a:lnTo>
                <a:lnTo>
                  <a:pt x="18650" y="0"/>
                </a:lnTo>
                <a:lnTo>
                  <a:pt x="618004" y="542925"/>
                </a:lnTo>
                <a:lnTo>
                  <a:pt x="21614" y="1083165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85742" y="2049289"/>
            <a:ext cx="0" cy="571500"/>
          </a:xfrm>
          <a:custGeom>
            <a:avLst/>
            <a:gdLst/>
            <a:ahLst/>
            <a:cxnLst/>
            <a:rect l="l" t="t" r="r" b="b"/>
            <a:pathLst>
              <a:path h="571500">
                <a:moveTo>
                  <a:pt x="0" y="0"/>
                </a:moveTo>
                <a:lnTo>
                  <a:pt x="0" y="571498"/>
                </a:lnTo>
              </a:path>
            </a:pathLst>
          </a:custGeom>
          <a:ln w="75390">
            <a:solidFill>
              <a:srgbClr val="FF74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34957" y="2335039"/>
            <a:ext cx="314960" cy="285750"/>
          </a:xfrm>
          <a:custGeom>
            <a:avLst/>
            <a:gdLst/>
            <a:ahLst/>
            <a:cxnLst/>
            <a:rect l="l" t="t" r="r" b="b"/>
            <a:pathLst>
              <a:path w="314959" h="285750">
                <a:moveTo>
                  <a:pt x="314505" y="285749"/>
                </a:moveTo>
                <a:lnTo>
                  <a:pt x="0" y="285749"/>
                </a:lnTo>
                <a:lnTo>
                  <a:pt x="314505" y="0"/>
                </a:lnTo>
                <a:lnTo>
                  <a:pt x="314505" y="285749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4957" y="2049289"/>
            <a:ext cx="314960" cy="285750"/>
          </a:xfrm>
          <a:custGeom>
            <a:avLst/>
            <a:gdLst/>
            <a:ahLst/>
            <a:cxnLst/>
            <a:rect l="l" t="t" r="r" b="b"/>
            <a:pathLst>
              <a:path w="314959" h="285750">
                <a:moveTo>
                  <a:pt x="314505" y="285749"/>
                </a:moveTo>
                <a:lnTo>
                  <a:pt x="0" y="0"/>
                </a:lnTo>
                <a:lnTo>
                  <a:pt x="314505" y="0"/>
                </a:lnTo>
                <a:lnTo>
                  <a:pt x="314505" y="285749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22023" y="2049289"/>
            <a:ext cx="324485" cy="571500"/>
          </a:xfrm>
          <a:custGeom>
            <a:avLst/>
            <a:gdLst/>
            <a:ahLst/>
            <a:cxnLst/>
            <a:rect l="l" t="t" r="r" b="b"/>
            <a:pathLst>
              <a:path w="324485" h="571500">
                <a:moveTo>
                  <a:pt x="9786" y="571498"/>
                </a:moveTo>
                <a:lnTo>
                  <a:pt x="0" y="571498"/>
                </a:lnTo>
                <a:lnTo>
                  <a:pt x="0" y="0"/>
                </a:lnTo>
                <a:lnTo>
                  <a:pt x="9786" y="0"/>
                </a:lnTo>
                <a:lnTo>
                  <a:pt x="324291" y="285749"/>
                </a:lnTo>
                <a:lnTo>
                  <a:pt x="9786" y="571498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235325" y="1759749"/>
            <a:ext cx="5772785" cy="1454150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2700" marR="5080" algn="ctr">
              <a:lnSpc>
                <a:spcPct val="79900"/>
              </a:lnSpc>
              <a:spcBef>
                <a:spcPts val="990"/>
              </a:spcBef>
            </a:pPr>
            <a:r>
              <a:rPr sz="3600" spc="75" dirty="0" err="1">
                <a:solidFill>
                  <a:srgbClr val="4BB8B4"/>
                </a:solidFill>
              </a:rPr>
              <a:t>Перспективы</a:t>
            </a:r>
            <a:br>
              <a:rPr lang="en-US" sz="3600" spc="75" dirty="0">
                <a:solidFill>
                  <a:srgbClr val="4BB8B4"/>
                </a:solidFill>
              </a:rPr>
            </a:br>
            <a:r>
              <a:rPr sz="3600" spc="-55" dirty="0">
                <a:solidFill>
                  <a:srgbClr val="4BB8B4"/>
                </a:solidFill>
              </a:rPr>
              <a:t> </a:t>
            </a:r>
            <a:r>
              <a:rPr sz="3600" spc="70" dirty="0">
                <a:solidFill>
                  <a:srgbClr val="4BB8B4"/>
                </a:solidFill>
              </a:rPr>
              <a:t>развития  кафедры</a:t>
            </a:r>
            <a:endParaRPr sz="3600" dirty="0"/>
          </a:p>
          <a:p>
            <a:pPr marL="12700">
              <a:lnSpc>
                <a:spcPts val="3450"/>
              </a:lnSpc>
            </a:pPr>
            <a:r>
              <a:rPr sz="2850" b="0" spc="155" dirty="0">
                <a:solidFill>
                  <a:srgbClr val="4BB8B4"/>
                </a:solidFill>
                <a:latin typeface="Arial"/>
                <a:cs typeface="Arial"/>
              </a:rPr>
              <a:t>"</a:t>
            </a:r>
            <a:r>
              <a:rPr sz="3600" spc="155" dirty="0">
                <a:solidFill>
                  <a:srgbClr val="4BB8B4"/>
                </a:solidFill>
              </a:rPr>
              <a:t>Бизнес</a:t>
            </a:r>
            <a:r>
              <a:rPr sz="2850" b="0" spc="155" dirty="0">
                <a:solidFill>
                  <a:srgbClr val="4BB8B4"/>
                </a:solidFill>
                <a:latin typeface="Arial"/>
                <a:cs typeface="Arial"/>
              </a:rPr>
              <a:t>-</a:t>
            </a:r>
            <a:r>
              <a:rPr sz="3600" spc="155" dirty="0">
                <a:solidFill>
                  <a:srgbClr val="4BB8B4"/>
                </a:solidFill>
              </a:rPr>
              <a:t>информатика</a:t>
            </a:r>
            <a:r>
              <a:rPr sz="2850" b="0" spc="155" dirty="0">
                <a:solidFill>
                  <a:srgbClr val="4BB8B4"/>
                </a:solidFill>
                <a:latin typeface="Arial"/>
                <a:cs typeface="Arial"/>
              </a:rPr>
              <a:t>"</a:t>
            </a:r>
            <a:endParaRPr sz="285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81091" y="3211358"/>
            <a:ext cx="0" cy="570230"/>
          </a:xfrm>
          <a:custGeom>
            <a:avLst/>
            <a:gdLst/>
            <a:ahLst/>
            <a:cxnLst/>
            <a:rect l="l" t="t" r="r" b="b"/>
            <a:pathLst>
              <a:path h="570229">
                <a:moveTo>
                  <a:pt x="0" y="0"/>
                </a:moveTo>
                <a:lnTo>
                  <a:pt x="0" y="570066"/>
                </a:lnTo>
              </a:path>
            </a:pathLst>
          </a:custGeom>
          <a:ln w="69111">
            <a:solidFill>
              <a:srgbClr val="FFCC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41637" y="3501573"/>
            <a:ext cx="306705" cy="280035"/>
          </a:xfrm>
          <a:custGeom>
            <a:avLst/>
            <a:gdLst/>
            <a:ahLst/>
            <a:cxnLst/>
            <a:rect l="l" t="t" r="r" b="b"/>
            <a:pathLst>
              <a:path w="306705" h="280035">
                <a:moveTo>
                  <a:pt x="306328" y="279851"/>
                </a:moveTo>
                <a:lnTo>
                  <a:pt x="0" y="279851"/>
                </a:lnTo>
                <a:lnTo>
                  <a:pt x="306328" y="0"/>
                </a:lnTo>
                <a:lnTo>
                  <a:pt x="306328" y="279851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30293" y="3211358"/>
            <a:ext cx="318135" cy="290830"/>
          </a:xfrm>
          <a:custGeom>
            <a:avLst/>
            <a:gdLst/>
            <a:ahLst/>
            <a:cxnLst/>
            <a:rect l="l" t="t" r="r" b="b"/>
            <a:pathLst>
              <a:path w="318135" h="290829">
                <a:moveTo>
                  <a:pt x="317671" y="290215"/>
                </a:moveTo>
                <a:lnTo>
                  <a:pt x="0" y="0"/>
                </a:lnTo>
                <a:lnTo>
                  <a:pt x="317671" y="0"/>
                </a:lnTo>
                <a:lnTo>
                  <a:pt x="317671" y="290215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14215" y="3211358"/>
            <a:ext cx="327660" cy="570230"/>
          </a:xfrm>
          <a:custGeom>
            <a:avLst/>
            <a:gdLst/>
            <a:ahLst/>
            <a:cxnLst/>
            <a:rect l="l" t="t" r="r" b="b"/>
            <a:pathLst>
              <a:path w="327660" h="570229">
                <a:moveTo>
                  <a:pt x="21228" y="570066"/>
                </a:moveTo>
                <a:lnTo>
                  <a:pt x="0" y="570066"/>
                </a:lnTo>
                <a:lnTo>
                  <a:pt x="0" y="0"/>
                </a:lnTo>
                <a:lnTo>
                  <a:pt x="9885" y="0"/>
                </a:lnTo>
                <a:lnTo>
                  <a:pt x="327556" y="290215"/>
                </a:lnTo>
                <a:lnTo>
                  <a:pt x="21228" y="570066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3955895"/>
            <a:ext cx="145415" cy="1216660"/>
          </a:xfrm>
          <a:custGeom>
            <a:avLst/>
            <a:gdLst/>
            <a:ahLst/>
            <a:cxnLst/>
            <a:rect l="l" t="t" r="r" b="b"/>
            <a:pathLst>
              <a:path w="145415" h="1216660">
                <a:moveTo>
                  <a:pt x="0" y="0"/>
                </a:moveTo>
                <a:lnTo>
                  <a:pt x="0" y="1216179"/>
                </a:lnTo>
                <a:lnTo>
                  <a:pt x="145383" y="1216179"/>
                </a:lnTo>
                <a:lnTo>
                  <a:pt x="145383" y="0"/>
                </a:lnTo>
                <a:lnTo>
                  <a:pt x="0" y="0"/>
                </a:lnTo>
                <a:close/>
              </a:path>
            </a:pathLst>
          </a:custGeom>
          <a:solidFill>
            <a:srgbClr val="4BB8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2360" y="3955895"/>
            <a:ext cx="692785" cy="1216660"/>
          </a:xfrm>
          <a:custGeom>
            <a:avLst/>
            <a:gdLst/>
            <a:ahLst/>
            <a:cxnLst/>
            <a:rect l="l" t="t" r="r" b="b"/>
            <a:pathLst>
              <a:path w="692785" h="1216660">
                <a:moveTo>
                  <a:pt x="24236" y="1216179"/>
                </a:moveTo>
                <a:lnTo>
                  <a:pt x="0" y="1216179"/>
                </a:lnTo>
                <a:lnTo>
                  <a:pt x="0" y="0"/>
                </a:lnTo>
                <a:lnTo>
                  <a:pt x="20906" y="0"/>
                </a:lnTo>
                <a:lnTo>
                  <a:pt x="692764" y="609600"/>
                </a:lnTo>
                <a:lnTo>
                  <a:pt x="24236" y="1216179"/>
                </a:lnTo>
                <a:close/>
              </a:path>
            </a:pathLst>
          </a:custGeom>
          <a:solidFill>
            <a:srgbClr val="4BB8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29569" y="6345064"/>
            <a:ext cx="0" cy="571500"/>
          </a:xfrm>
          <a:custGeom>
            <a:avLst/>
            <a:gdLst/>
            <a:ahLst/>
            <a:cxnLst/>
            <a:rect l="l" t="t" r="r" b="b"/>
            <a:pathLst>
              <a:path h="571500">
                <a:moveTo>
                  <a:pt x="0" y="0"/>
                </a:moveTo>
                <a:lnTo>
                  <a:pt x="0" y="571498"/>
                </a:lnTo>
              </a:path>
            </a:pathLst>
          </a:custGeom>
          <a:ln w="75390">
            <a:solidFill>
              <a:srgbClr val="FF74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678786" y="6630813"/>
            <a:ext cx="314960" cy="285750"/>
          </a:xfrm>
          <a:custGeom>
            <a:avLst/>
            <a:gdLst/>
            <a:ahLst/>
            <a:cxnLst/>
            <a:rect l="l" t="t" r="r" b="b"/>
            <a:pathLst>
              <a:path w="314959" h="285750">
                <a:moveTo>
                  <a:pt x="314505" y="285749"/>
                </a:moveTo>
                <a:lnTo>
                  <a:pt x="0" y="285749"/>
                </a:lnTo>
                <a:lnTo>
                  <a:pt x="314505" y="0"/>
                </a:lnTo>
                <a:lnTo>
                  <a:pt x="314505" y="285749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678786" y="6345064"/>
            <a:ext cx="314960" cy="285750"/>
          </a:xfrm>
          <a:custGeom>
            <a:avLst/>
            <a:gdLst/>
            <a:ahLst/>
            <a:cxnLst/>
            <a:rect l="l" t="t" r="r" b="b"/>
            <a:pathLst>
              <a:path w="314959" h="285750">
                <a:moveTo>
                  <a:pt x="314505" y="285749"/>
                </a:moveTo>
                <a:lnTo>
                  <a:pt x="0" y="0"/>
                </a:lnTo>
                <a:lnTo>
                  <a:pt x="314505" y="0"/>
                </a:lnTo>
                <a:lnTo>
                  <a:pt x="314505" y="285749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65847" y="6345064"/>
            <a:ext cx="324485" cy="571500"/>
          </a:xfrm>
          <a:custGeom>
            <a:avLst/>
            <a:gdLst/>
            <a:ahLst/>
            <a:cxnLst/>
            <a:rect l="l" t="t" r="r" b="b"/>
            <a:pathLst>
              <a:path w="324484" h="571500">
                <a:moveTo>
                  <a:pt x="9786" y="571498"/>
                </a:moveTo>
                <a:lnTo>
                  <a:pt x="0" y="571498"/>
                </a:lnTo>
                <a:lnTo>
                  <a:pt x="0" y="0"/>
                </a:lnTo>
                <a:lnTo>
                  <a:pt x="9786" y="0"/>
                </a:lnTo>
                <a:lnTo>
                  <a:pt x="324291" y="285749"/>
                </a:lnTo>
                <a:lnTo>
                  <a:pt x="9786" y="571498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1850" y="413285"/>
            <a:ext cx="3337560" cy="3937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pc="50" dirty="0"/>
              <a:t>Стратегическая</a:t>
            </a:r>
            <a:r>
              <a:rPr spc="-90" dirty="0"/>
              <a:t> </a:t>
            </a:r>
            <a:r>
              <a:rPr spc="40" dirty="0"/>
              <a:t>цель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76272"/>
            <a:ext cx="512445" cy="929005"/>
          </a:xfrm>
          <a:custGeom>
            <a:avLst/>
            <a:gdLst/>
            <a:ahLst/>
            <a:cxnLst/>
            <a:rect l="l" t="t" r="r" b="b"/>
            <a:pathLst>
              <a:path w="512445" h="929005">
                <a:moveTo>
                  <a:pt x="0" y="928618"/>
                </a:moveTo>
                <a:lnTo>
                  <a:pt x="0" y="0"/>
                </a:lnTo>
                <a:lnTo>
                  <a:pt x="511874" y="464309"/>
                </a:lnTo>
                <a:lnTo>
                  <a:pt x="0" y="928618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62919" y="6659389"/>
            <a:ext cx="0" cy="571500"/>
          </a:xfrm>
          <a:custGeom>
            <a:avLst/>
            <a:gdLst/>
            <a:ahLst/>
            <a:cxnLst/>
            <a:rect l="l" t="t" r="r" b="b"/>
            <a:pathLst>
              <a:path h="571500">
                <a:moveTo>
                  <a:pt x="0" y="0"/>
                </a:moveTo>
                <a:lnTo>
                  <a:pt x="0" y="571498"/>
                </a:lnTo>
              </a:path>
            </a:pathLst>
          </a:custGeom>
          <a:ln w="75390">
            <a:solidFill>
              <a:srgbClr val="FF74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12136" y="6945138"/>
            <a:ext cx="314960" cy="285750"/>
          </a:xfrm>
          <a:custGeom>
            <a:avLst/>
            <a:gdLst/>
            <a:ahLst/>
            <a:cxnLst/>
            <a:rect l="l" t="t" r="r" b="b"/>
            <a:pathLst>
              <a:path w="314959" h="285750">
                <a:moveTo>
                  <a:pt x="314505" y="285749"/>
                </a:moveTo>
                <a:lnTo>
                  <a:pt x="0" y="285749"/>
                </a:lnTo>
                <a:lnTo>
                  <a:pt x="314505" y="0"/>
                </a:lnTo>
                <a:lnTo>
                  <a:pt x="314505" y="285749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12136" y="6659389"/>
            <a:ext cx="314960" cy="285750"/>
          </a:xfrm>
          <a:custGeom>
            <a:avLst/>
            <a:gdLst/>
            <a:ahLst/>
            <a:cxnLst/>
            <a:rect l="l" t="t" r="r" b="b"/>
            <a:pathLst>
              <a:path w="314959" h="285750">
                <a:moveTo>
                  <a:pt x="314505" y="285749"/>
                </a:moveTo>
                <a:lnTo>
                  <a:pt x="0" y="0"/>
                </a:lnTo>
                <a:lnTo>
                  <a:pt x="314505" y="0"/>
                </a:lnTo>
                <a:lnTo>
                  <a:pt x="314505" y="285749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99197" y="6659389"/>
            <a:ext cx="324485" cy="571500"/>
          </a:xfrm>
          <a:custGeom>
            <a:avLst/>
            <a:gdLst/>
            <a:ahLst/>
            <a:cxnLst/>
            <a:rect l="l" t="t" r="r" b="b"/>
            <a:pathLst>
              <a:path w="324484" h="571500">
                <a:moveTo>
                  <a:pt x="9786" y="571498"/>
                </a:moveTo>
                <a:lnTo>
                  <a:pt x="0" y="571498"/>
                </a:lnTo>
                <a:lnTo>
                  <a:pt x="0" y="0"/>
                </a:lnTo>
                <a:lnTo>
                  <a:pt x="9786" y="0"/>
                </a:lnTo>
                <a:lnTo>
                  <a:pt x="324291" y="285749"/>
                </a:lnTo>
                <a:lnTo>
                  <a:pt x="9786" y="571498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87425" y="1428356"/>
            <a:ext cx="8472170" cy="30369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7200"/>
              </a:lnSpc>
              <a:spcBef>
                <a:spcPts val="95"/>
              </a:spcBef>
            </a:pPr>
            <a:r>
              <a:rPr lang="ru-RU" sz="2400" dirty="0">
                <a:solidFill>
                  <a:srgbClr val="212121"/>
                </a:solidFill>
                <a:latin typeface="Liberation Sans"/>
                <a:cs typeface="Liberation Sans"/>
              </a:rPr>
              <a:t>Кафедра</a:t>
            </a:r>
            <a:r>
              <a:rPr sz="240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«</a:t>
            </a:r>
            <a:r>
              <a:rPr sz="2400" dirty="0">
                <a:solidFill>
                  <a:srgbClr val="212121"/>
                </a:solidFill>
                <a:latin typeface="Liberation Sans"/>
                <a:cs typeface="Liberation Sans"/>
              </a:rPr>
              <a:t>Бизнес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-</a:t>
            </a:r>
            <a:r>
              <a:rPr sz="2400" dirty="0">
                <a:solidFill>
                  <a:srgbClr val="212121"/>
                </a:solidFill>
                <a:latin typeface="Liberation Sans"/>
                <a:cs typeface="Liberation Sans"/>
              </a:rPr>
              <a:t>информатика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» </a:t>
            </a:r>
            <a:r>
              <a:rPr sz="2400" b="1" dirty="0">
                <a:solidFill>
                  <a:srgbClr val="212121"/>
                </a:solidFill>
                <a:latin typeface="Liberation Sans"/>
                <a:cs typeface="Liberation Sans"/>
              </a:rPr>
              <a:t>центр компетенций </a:t>
            </a:r>
            <a:r>
              <a:rPr sz="2400" dirty="0">
                <a:solidFill>
                  <a:srgbClr val="212121"/>
                </a:solidFill>
                <a:latin typeface="Liberation Sans"/>
                <a:cs typeface="Liberation Sans"/>
              </a:rPr>
              <a:t>по внедрению </a:t>
            </a:r>
            <a:r>
              <a:rPr sz="2400" spc="5" dirty="0">
                <a:solidFill>
                  <a:srgbClr val="212121"/>
                </a:solidFill>
                <a:latin typeface="Liberation Sans"/>
                <a:cs typeface="Liberation Sans"/>
              </a:rPr>
              <a:t>и </a:t>
            </a:r>
            <a:r>
              <a:rPr sz="2400" dirty="0">
                <a:solidFill>
                  <a:srgbClr val="212121"/>
                </a:solidFill>
                <a:latin typeface="Liberation Sans"/>
                <a:cs typeface="Liberation Sans"/>
              </a:rPr>
              <a:t>управлению  информационными системами </a:t>
            </a:r>
            <a:r>
              <a:rPr sz="2400" spc="5" dirty="0">
                <a:solidFill>
                  <a:srgbClr val="212121"/>
                </a:solidFill>
                <a:latin typeface="Liberation Sans"/>
                <a:cs typeface="Liberation Sans"/>
              </a:rPr>
              <a:t>и </a:t>
            </a:r>
            <a:r>
              <a:rPr sz="2400" dirty="0">
                <a:solidFill>
                  <a:srgbClr val="212121"/>
                </a:solidFill>
                <a:latin typeface="Liberation Sans"/>
                <a:cs typeface="Liberation Sans"/>
              </a:rPr>
              <a:t>технологиями для подготовки кадров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,  </a:t>
            </a:r>
            <a:r>
              <a:rPr sz="2400" dirty="0">
                <a:solidFill>
                  <a:srgbClr val="212121"/>
                </a:solidFill>
                <a:latin typeface="Liberation Sans"/>
                <a:cs typeface="Liberation Sans"/>
              </a:rPr>
              <a:t>ориентированных на реализацию задач цифровой трансформации российской  экономики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, </a:t>
            </a:r>
            <a:r>
              <a:rPr sz="2400" dirty="0">
                <a:solidFill>
                  <a:srgbClr val="212121"/>
                </a:solidFill>
                <a:latin typeface="Liberation Sans"/>
                <a:cs typeface="Liberation Sans"/>
              </a:rPr>
              <a:t>обозначенной </a:t>
            </a:r>
            <a:r>
              <a:rPr sz="2400" spc="5" dirty="0">
                <a:solidFill>
                  <a:srgbClr val="212121"/>
                </a:solidFill>
                <a:latin typeface="Liberation Sans"/>
                <a:cs typeface="Liberation Sans"/>
              </a:rPr>
              <a:t>в </a:t>
            </a:r>
            <a:r>
              <a:rPr sz="2400" dirty="0">
                <a:solidFill>
                  <a:srgbClr val="212121"/>
                </a:solidFill>
                <a:latin typeface="Liberation Sans"/>
                <a:cs typeface="Liberation Sans"/>
              </a:rPr>
              <a:t>Программе цифровой экономики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, </a:t>
            </a:r>
            <a:r>
              <a:rPr sz="2400" dirty="0">
                <a:solidFill>
                  <a:srgbClr val="212121"/>
                </a:solidFill>
                <a:latin typeface="Liberation Sans"/>
                <a:cs typeface="Liberation Sans"/>
              </a:rPr>
              <a:t>принятой Правительством  Российской Федерации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27.07.2017, </a:t>
            </a:r>
            <a:r>
              <a:rPr sz="2400" spc="10" dirty="0">
                <a:solidFill>
                  <a:srgbClr val="212121"/>
                </a:solidFill>
                <a:latin typeface="Liberation Sans"/>
                <a:cs typeface="Liberation Sans"/>
              </a:rPr>
              <a:t>№</a:t>
            </a:r>
            <a:r>
              <a:rPr sz="2400" spc="-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1632-</a:t>
            </a:r>
            <a:r>
              <a:rPr sz="2400" dirty="0">
                <a:solidFill>
                  <a:srgbClr val="212121"/>
                </a:solidFill>
                <a:latin typeface="Liberation Sans"/>
                <a:cs typeface="Liberation Sans"/>
              </a:rPr>
              <a:t>р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75"/>
              </a:lnSpc>
            </a:pPr>
            <a:r>
              <a:rPr spc="5" dirty="0"/>
              <a:t>9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1850" y="413285"/>
            <a:ext cx="6318250" cy="3937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pc="50" dirty="0"/>
              <a:t>Направления стратегического</a:t>
            </a:r>
            <a:r>
              <a:rPr spc="-145" dirty="0"/>
              <a:t> </a:t>
            </a:r>
            <a:r>
              <a:rPr spc="45" dirty="0"/>
              <a:t>развития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76272"/>
            <a:ext cx="512445" cy="929005"/>
          </a:xfrm>
          <a:custGeom>
            <a:avLst/>
            <a:gdLst/>
            <a:ahLst/>
            <a:cxnLst/>
            <a:rect l="l" t="t" r="r" b="b"/>
            <a:pathLst>
              <a:path w="512445" h="929005">
                <a:moveTo>
                  <a:pt x="0" y="928618"/>
                </a:moveTo>
                <a:lnTo>
                  <a:pt x="0" y="0"/>
                </a:lnTo>
                <a:lnTo>
                  <a:pt x="511874" y="464309"/>
                </a:lnTo>
                <a:lnTo>
                  <a:pt x="0" y="928618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62919" y="6659389"/>
            <a:ext cx="0" cy="571500"/>
          </a:xfrm>
          <a:custGeom>
            <a:avLst/>
            <a:gdLst/>
            <a:ahLst/>
            <a:cxnLst/>
            <a:rect l="l" t="t" r="r" b="b"/>
            <a:pathLst>
              <a:path h="571500">
                <a:moveTo>
                  <a:pt x="0" y="0"/>
                </a:moveTo>
                <a:lnTo>
                  <a:pt x="0" y="571498"/>
                </a:lnTo>
              </a:path>
            </a:pathLst>
          </a:custGeom>
          <a:ln w="75390">
            <a:solidFill>
              <a:srgbClr val="FF74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12136" y="6945138"/>
            <a:ext cx="314960" cy="285750"/>
          </a:xfrm>
          <a:custGeom>
            <a:avLst/>
            <a:gdLst/>
            <a:ahLst/>
            <a:cxnLst/>
            <a:rect l="l" t="t" r="r" b="b"/>
            <a:pathLst>
              <a:path w="314959" h="285750">
                <a:moveTo>
                  <a:pt x="314505" y="285749"/>
                </a:moveTo>
                <a:lnTo>
                  <a:pt x="0" y="285749"/>
                </a:lnTo>
                <a:lnTo>
                  <a:pt x="314505" y="0"/>
                </a:lnTo>
                <a:lnTo>
                  <a:pt x="314505" y="285749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12136" y="6659389"/>
            <a:ext cx="314960" cy="285750"/>
          </a:xfrm>
          <a:custGeom>
            <a:avLst/>
            <a:gdLst/>
            <a:ahLst/>
            <a:cxnLst/>
            <a:rect l="l" t="t" r="r" b="b"/>
            <a:pathLst>
              <a:path w="314959" h="285750">
                <a:moveTo>
                  <a:pt x="314505" y="285749"/>
                </a:moveTo>
                <a:lnTo>
                  <a:pt x="0" y="0"/>
                </a:lnTo>
                <a:lnTo>
                  <a:pt x="314505" y="0"/>
                </a:lnTo>
                <a:lnTo>
                  <a:pt x="314505" y="285749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99197" y="6659389"/>
            <a:ext cx="324485" cy="571500"/>
          </a:xfrm>
          <a:custGeom>
            <a:avLst/>
            <a:gdLst/>
            <a:ahLst/>
            <a:cxnLst/>
            <a:rect l="l" t="t" r="r" b="b"/>
            <a:pathLst>
              <a:path w="324484" h="571500">
                <a:moveTo>
                  <a:pt x="9786" y="571498"/>
                </a:moveTo>
                <a:lnTo>
                  <a:pt x="0" y="571498"/>
                </a:lnTo>
                <a:lnTo>
                  <a:pt x="0" y="0"/>
                </a:lnTo>
                <a:lnTo>
                  <a:pt x="9786" y="0"/>
                </a:lnTo>
                <a:lnTo>
                  <a:pt x="324291" y="285749"/>
                </a:lnTo>
                <a:lnTo>
                  <a:pt x="9786" y="571498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32423" y="2050013"/>
            <a:ext cx="126709" cy="888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74816" y="2050013"/>
            <a:ext cx="6662420" cy="88900"/>
          </a:xfrm>
          <a:custGeom>
            <a:avLst/>
            <a:gdLst/>
            <a:ahLst/>
            <a:cxnLst/>
            <a:rect l="l" t="t" r="r" b="b"/>
            <a:pathLst>
              <a:path w="6662420" h="88900">
                <a:moveTo>
                  <a:pt x="0" y="0"/>
                </a:moveTo>
                <a:lnTo>
                  <a:pt x="6662383" y="0"/>
                </a:lnTo>
                <a:lnTo>
                  <a:pt x="6662383" y="88810"/>
                </a:lnTo>
                <a:lnTo>
                  <a:pt x="0" y="88810"/>
                </a:lnTo>
                <a:lnTo>
                  <a:pt x="0" y="0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7154" y="1921834"/>
            <a:ext cx="422909" cy="345440"/>
          </a:xfrm>
          <a:custGeom>
            <a:avLst/>
            <a:gdLst/>
            <a:ahLst/>
            <a:cxnLst/>
            <a:rect l="l" t="t" r="r" b="b"/>
            <a:pathLst>
              <a:path w="422909" h="345439">
                <a:moveTo>
                  <a:pt x="170894" y="345169"/>
                </a:moveTo>
                <a:lnTo>
                  <a:pt x="125464" y="339004"/>
                </a:lnTo>
                <a:lnTo>
                  <a:pt x="84641" y="321605"/>
                </a:lnTo>
                <a:lnTo>
                  <a:pt x="50054" y="294619"/>
                </a:lnTo>
                <a:lnTo>
                  <a:pt x="23332" y="259689"/>
                </a:lnTo>
                <a:lnTo>
                  <a:pt x="6104" y="218463"/>
                </a:lnTo>
                <a:lnTo>
                  <a:pt x="0" y="172584"/>
                </a:lnTo>
                <a:lnTo>
                  <a:pt x="6104" y="126705"/>
                </a:lnTo>
                <a:lnTo>
                  <a:pt x="23332" y="85479"/>
                </a:lnTo>
                <a:lnTo>
                  <a:pt x="50054" y="50550"/>
                </a:lnTo>
                <a:lnTo>
                  <a:pt x="84641" y="23563"/>
                </a:lnTo>
                <a:lnTo>
                  <a:pt x="125464" y="6165"/>
                </a:lnTo>
                <a:lnTo>
                  <a:pt x="170894" y="0"/>
                </a:lnTo>
                <a:lnTo>
                  <a:pt x="216610" y="6246"/>
                </a:lnTo>
                <a:lnTo>
                  <a:pt x="257643" y="23866"/>
                </a:lnTo>
                <a:lnTo>
                  <a:pt x="292334" y="51181"/>
                </a:lnTo>
                <a:lnTo>
                  <a:pt x="319023" y="86511"/>
                </a:lnTo>
                <a:lnTo>
                  <a:pt x="336051" y="128179"/>
                </a:lnTo>
                <a:lnTo>
                  <a:pt x="422500" y="128179"/>
                </a:lnTo>
                <a:lnTo>
                  <a:pt x="422500" y="216989"/>
                </a:lnTo>
                <a:lnTo>
                  <a:pt x="336056" y="216989"/>
                </a:lnTo>
                <a:lnTo>
                  <a:pt x="319027" y="258655"/>
                </a:lnTo>
                <a:lnTo>
                  <a:pt x="292337" y="293985"/>
                </a:lnTo>
                <a:lnTo>
                  <a:pt x="257645" y="321301"/>
                </a:lnTo>
                <a:lnTo>
                  <a:pt x="216610" y="338922"/>
                </a:lnTo>
                <a:lnTo>
                  <a:pt x="170894" y="345169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2649" y="2018275"/>
            <a:ext cx="150780" cy="152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67472" y="2049459"/>
            <a:ext cx="989330" cy="946150"/>
          </a:xfrm>
          <a:custGeom>
            <a:avLst/>
            <a:gdLst/>
            <a:ahLst/>
            <a:cxnLst/>
            <a:rect l="l" t="t" r="r" b="b"/>
            <a:pathLst>
              <a:path w="989329" h="946150">
                <a:moveTo>
                  <a:pt x="825303" y="946131"/>
                </a:moveTo>
                <a:lnTo>
                  <a:pt x="781815" y="940263"/>
                </a:lnTo>
                <a:lnTo>
                  <a:pt x="742736" y="923704"/>
                </a:lnTo>
                <a:lnTo>
                  <a:pt x="709628" y="898021"/>
                </a:lnTo>
                <a:lnTo>
                  <a:pt x="684049" y="864779"/>
                </a:lnTo>
                <a:lnTo>
                  <a:pt x="667560" y="825544"/>
                </a:lnTo>
                <a:lnTo>
                  <a:pt x="661717" y="781882"/>
                </a:lnTo>
                <a:lnTo>
                  <a:pt x="663249" y="759350"/>
                </a:lnTo>
                <a:lnTo>
                  <a:pt x="667707" y="737753"/>
                </a:lnTo>
                <a:lnTo>
                  <a:pt x="674883" y="717294"/>
                </a:lnTo>
                <a:lnTo>
                  <a:pt x="684566" y="698174"/>
                </a:lnTo>
                <a:lnTo>
                  <a:pt x="73395" y="84522"/>
                </a:lnTo>
                <a:lnTo>
                  <a:pt x="0" y="84522"/>
                </a:lnTo>
                <a:lnTo>
                  <a:pt x="0" y="0"/>
                </a:lnTo>
                <a:lnTo>
                  <a:pt x="90825" y="0"/>
                </a:lnTo>
                <a:lnTo>
                  <a:pt x="99073" y="819"/>
                </a:lnTo>
                <a:lnTo>
                  <a:pt x="106931" y="3217"/>
                </a:lnTo>
                <a:lnTo>
                  <a:pt x="114175" y="7101"/>
                </a:lnTo>
                <a:lnTo>
                  <a:pt x="120584" y="12379"/>
                </a:lnTo>
                <a:lnTo>
                  <a:pt x="744662" y="639008"/>
                </a:lnTo>
                <a:lnTo>
                  <a:pt x="905370" y="639008"/>
                </a:lnTo>
                <a:lnTo>
                  <a:pt x="940974" y="665747"/>
                </a:lnTo>
                <a:lnTo>
                  <a:pt x="966552" y="698988"/>
                </a:lnTo>
                <a:lnTo>
                  <a:pt x="983042" y="738221"/>
                </a:lnTo>
                <a:lnTo>
                  <a:pt x="988885" y="781882"/>
                </a:lnTo>
                <a:lnTo>
                  <a:pt x="983040" y="825548"/>
                </a:lnTo>
                <a:lnTo>
                  <a:pt x="966547" y="864784"/>
                </a:lnTo>
                <a:lnTo>
                  <a:pt x="940966" y="898026"/>
                </a:lnTo>
                <a:lnTo>
                  <a:pt x="907859" y="923707"/>
                </a:lnTo>
                <a:lnTo>
                  <a:pt x="868782" y="940264"/>
                </a:lnTo>
                <a:lnTo>
                  <a:pt x="825303" y="946131"/>
                </a:lnTo>
                <a:close/>
              </a:path>
              <a:path w="989329" h="946150">
                <a:moveTo>
                  <a:pt x="905370" y="639008"/>
                </a:moveTo>
                <a:lnTo>
                  <a:pt x="744662" y="639008"/>
                </a:lnTo>
                <a:lnTo>
                  <a:pt x="763181" y="629942"/>
                </a:lnTo>
                <a:lnTo>
                  <a:pt x="782911" y="623234"/>
                </a:lnTo>
                <a:lnTo>
                  <a:pt x="803677" y="619071"/>
                </a:lnTo>
                <a:lnTo>
                  <a:pt x="825303" y="617642"/>
                </a:lnTo>
                <a:lnTo>
                  <a:pt x="868791" y="623509"/>
                </a:lnTo>
                <a:lnTo>
                  <a:pt x="905370" y="639008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820619" y="2758873"/>
            <a:ext cx="144335" cy="1449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75762" y="2091720"/>
            <a:ext cx="996315" cy="0"/>
          </a:xfrm>
          <a:custGeom>
            <a:avLst/>
            <a:gdLst/>
            <a:ahLst/>
            <a:cxnLst/>
            <a:rect l="l" t="t" r="r" b="b"/>
            <a:pathLst>
              <a:path w="996315">
                <a:moveTo>
                  <a:pt x="0" y="0"/>
                </a:moveTo>
                <a:lnTo>
                  <a:pt x="996025" y="0"/>
                </a:lnTo>
              </a:path>
            </a:pathLst>
          </a:custGeom>
          <a:ln w="84522">
            <a:solidFill>
              <a:srgbClr val="337C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38559" y="2049459"/>
            <a:ext cx="141522" cy="845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60806" y="2783438"/>
            <a:ext cx="126659" cy="888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74989" y="2783438"/>
            <a:ext cx="7491095" cy="88900"/>
          </a:xfrm>
          <a:custGeom>
            <a:avLst/>
            <a:gdLst/>
            <a:ahLst/>
            <a:cxnLst/>
            <a:rect l="l" t="t" r="r" b="b"/>
            <a:pathLst>
              <a:path w="7491095" h="88900">
                <a:moveTo>
                  <a:pt x="0" y="0"/>
                </a:moveTo>
                <a:lnTo>
                  <a:pt x="7490611" y="0"/>
                </a:lnTo>
                <a:lnTo>
                  <a:pt x="7490611" y="88810"/>
                </a:lnTo>
                <a:lnTo>
                  <a:pt x="0" y="88810"/>
                </a:lnTo>
                <a:lnTo>
                  <a:pt x="0" y="0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7488" y="2655259"/>
            <a:ext cx="422909" cy="345440"/>
          </a:xfrm>
          <a:custGeom>
            <a:avLst/>
            <a:gdLst/>
            <a:ahLst/>
            <a:cxnLst/>
            <a:rect l="l" t="t" r="r" b="b"/>
            <a:pathLst>
              <a:path w="422909" h="345439">
                <a:moveTo>
                  <a:pt x="170826" y="345169"/>
                </a:moveTo>
                <a:lnTo>
                  <a:pt x="125414" y="339004"/>
                </a:lnTo>
                <a:lnTo>
                  <a:pt x="84607" y="321605"/>
                </a:lnTo>
                <a:lnTo>
                  <a:pt x="50034" y="294619"/>
                </a:lnTo>
                <a:lnTo>
                  <a:pt x="23322" y="259689"/>
                </a:lnTo>
                <a:lnTo>
                  <a:pt x="6102" y="218463"/>
                </a:lnTo>
                <a:lnTo>
                  <a:pt x="0" y="172584"/>
                </a:lnTo>
                <a:lnTo>
                  <a:pt x="6102" y="126705"/>
                </a:lnTo>
                <a:lnTo>
                  <a:pt x="23322" y="85479"/>
                </a:lnTo>
                <a:lnTo>
                  <a:pt x="50034" y="50550"/>
                </a:lnTo>
                <a:lnTo>
                  <a:pt x="84607" y="23563"/>
                </a:lnTo>
                <a:lnTo>
                  <a:pt x="125414" y="6165"/>
                </a:lnTo>
                <a:lnTo>
                  <a:pt x="170826" y="0"/>
                </a:lnTo>
                <a:lnTo>
                  <a:pt x="216524" y="6246"/>
                </a:lnTo>
                <a:lnTo>
                  <a:pt x="257541" y="23866"/>
                </a:lnTo>
                <a:lnTo>
                  <a:pt x="292218" y="51181"/>
                </a:lnTo>
                <a:lnTo>
                  <a:pt x="318897" y="86511"/>
                </a:lnTo>
                <a:lnTo>
                  <a:pt x="335918" y="128179"/>
                </a:lnTo>
                <a:lnTo>
                  <a:pt x="422332" y="128179"/>
                </a:lnTo>
                <a:lnTo>
                  <a:pt x="422332" y="216989"/>
                </a:lnTo>
                <a:lnTo>
                  <a:pt x="335923" y="216989"/>
                </a:lnTo>
                <a:lnTo>
                  <a:pt x="318901" y="258655"/>
                </a:lnTo>
                <a:lnTo>
                  <a:pt x="292221" y="293985"/>
                </a:lnTo>
                <a:lnTo>
                  <a:pt x="257542" y="321301"/>
                </a:lnTo>
                <a:lnTo>
                  <a:pt x="216524" y="338922"/>
                </a:lnTo>
                <a:lnTo>
                  <a:pt x="170826" y="345169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2944" y="2751700"/>
            <a:ext cx="150720" cy="152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6150" y="2645077"/>
            <a:ext cx="1072515" cy="1018540"/>
          </a:xfrm>
          <a:custGeom>
            <a:avLst/>
            <a:gdLst/>
            <a:ahLst/>
            <a:cxnLst/>
            <a:rect l="l" t="t" r="r" b="b"/>
            <a:pathLst>
              <a:path w="1072514" h="1018539">
                <a:moveTo>
                  <a:pt x="177370" y="0"/>
                </a:moveTo>
                <a:lnTo>
                  <a:pt x="224524" y="6314"/>
                </a:lnTo>
                <a:lnTo>
                  <a:pt x="266897" y="24133"/>
                </a:lnTo>
                <a:lnTo>
                  <a:pt x="302796" y="51772"/>
                </a:lnTo>
                <a:lnTo>
                  <a:pt x="330530" y="87545"/>
                </a:lnTo>
                <a:lnTo>
                  <a:pt x="348410" y="129768"/>
                </a:lnTo>
                <a:lnTo>
                  <a:pt x="354745" y="176753"/>
                </a:lnTo>
                <a:lnTo>
                  <a:pt x="353084" y="201001"/>
                </a:lnTo>
                <a:lnTo>
                  <a:pt x="348250" y="224242"/>
                </a:lnTo>
                <a:lnTo>
                  <a:pt x="340469" y="246259"/>
                </a:lnTo>
                <a:lnTo>
                  <a:pt x="329970" y="266835"/>
                </a:lnTo>
                <a:lnTo>
                  <a:pt x="992656" y="927208"/>
                </a:lnTo>
                <a:lnTo>
                  <a:pt x="1072238" y="927208"/>
                </a:lnTo>
                <a:lnTo>
                  <a:pt x="1072238" y="1018166"/>
                </a:lnTo>
                <a:lnTo>
                  <a:pt x="973757" y="1018166"/>
                </a:lnTo>
                <a:lnTo>
                  <a:pt x="964814" y="1017284"/>
                </a:lnTo>
                <a:lnTo>
                  <a:pt x="956294" y="1014703"/>
                </a:lnTo>
                <a:lnTo>
                  <a:pt x="948439" y="1010524"/>
                </a:lnTo>
                <a:lnTo>
                  <a:pt x="941490" y="1004844"/>
                </a:lnTo>
                <a:lnTo>
                  <a:pt x="264808" y="330506"/>
                </a:lnTo>
                <a:lnTo>
                  <a:pt x="90555" y="330506"/>
                </a:lnTo>
                <a:lnTo>
                  <a:pt x="51949" y="301730"/>
                </a:lnTo>
                <a:lnTo>
                  <a:pt x="24215" y="265959"/>
                </a:lnTo>
                <a:lnTo>
                  <a:pt x="6335" y="223739"/>
                </a:lnTo>
                <a:lnTo>
                  <a:pt x="0" y="176753"/>
                </a:lnTo>
                <a:lnTo>
                  <a:pt x="6338" y="129763"/>
                </a:lnTo>
                <a:lnTo>
                  <a:pt x="24221" y="87539"/>
                </a:lnTo>
                <a:lnTo>
                  <a:pt x="51958" y="51767"/>
                </a:lnTo>
                <a:lnTo>
                  <a:pt x="87856" y="24130"/>
                </a:lnTo>
                <a:lnTo>
                  <a:pt x="130226" y="6313"/>
                </a:lnTo>
                <a:lnTo>
                  <a:pt x="177370" y="0"/>
                </a:lnTo>
                <a:close/>
              </a:path>
              <a:path w="1072514" h="1018539">
                <a:moveTo>
                  <a:pt x="90555" y="330506"/>
                </a:moveTo>
                <a:lnTo>
                  <a:pt x="264808" y="330506"/>
                </a:lnTo>
                <a:lnTo>
                  <a:pt x="244728" y="340261"/>
                </a:lnTo>
                <a:lnTo>
                  <a:pt x="223335" y="347480"/>
                </a:lnTo>
                <a:lnTo>
                  <a:pt x="200819" y="351960"/>
                </a:lnTo>
                <a:lnTo>
                  <a:pt x="177370" y="353498"/>
                </a:lnTo>
                <a:lnTo>
                  <a:pt x="130217" y="347184"/>
                </a:lnTo>
                <a:lnTo>
                  <a:pt x="90555" y="330506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5258" y="2743859"/>
            <a:ext cx="156501" cy="1559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23717" y="3572286"/>
            <a:ext cx="1069975" cy="91440"/>
          </a:xfrm>
          <a:custGeom>
            <a:avLst/>
            <a:gdLst/>
            <a:ahLst/>
            <a:cxnLst/>
            <a:rect l="l" t="t" r="r" b="b"/>
            <a:pathLst>
              <a:path w="1069975" h="91439">
                <a:moveTo>
                  <a:pt x="1069981" y="90957"/>
                </a:moveTo>
                <a:lnTo>
                  <a:pt x="0" y="90957"/>
                </a:lnTo>
                <a:lnTo>
                  <a:pt x="0" y="0"/>
                </a:lnTo>
                <a:lnTo>
                  <a:pt x="1069981" y="0"/>
                </a:lnTo>
                <a:lnTo>
                  <a:pt x="1069981" y="90957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89019" y="3572290"/>
            <a:ext cx="153451" cy="909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642062" y="4316963"/>
            <a:ext cx="126809" cy="888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75027" y="4316963"/>
            <a:ext cx="7472045" cy="88900"/>
          </a:xfrm>
          <a:custGeom>
            <a:avLst/>
            <a:gdLst/>
            <a:ahLst/>
            <a:cxnLst/>
            <a:rect l="l" t="t" r="r" b="b"/>
            <a:pathLst>
              <a:path w="7472045" h="88900">
                <a:moveTo>
                  <a:pt x="0" y="0"/>
                </a:moveTo>
                <a:lnTo>
                  <a:pt x="7471823" y="0"/>
                </a:lnTo>
                <a:lnTo>
                  <a:pt x="7471823" y="88810"/>
                </a:lnTo>
                <a:lnTo>
                  <a:pt x="0" y="88810"/>
                </a:lnTo>
                <a:lnTo>
                  <a:pt x="0" y="0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7035" y="4188784"/>
            <a:ext cx="422909" cy="345440"/>
          </a:xfrm>
          <a:custGeom>
            <a:avLst/>
            <a:gdLst/>
            <a:ahLst/>
            <a:cxnLst/>
            <a:rect l="l" t="t" r="r" b="b"/>
            <a:pathLst>
              <a:path w="422909" h="345439">
                <a:moveTo>
                  <a:pt x="171029" y="345169"/>
                </a:moveTo>
                <a:lnTo>
                  <a:pt x="125562" y="339004"/>
                </a:lnTo>
                <a:lnTo>
                  <a:pt x="84707" y="321605"/>
                </a:lnTo>
                <a:lnTo>
                  <a:pt x="50093" y="294619"/>
                </a:lnTo>
                <a:lnTo>
                  <a:pt x="23350" y="259689"/>
                </a:lnTo>
                <a:lnTo>
                  <a:pt x="6109" y="218463"/>
                </a:lnTo>
                <a:lnTo>
                  <a:pt x="0" y="172584"/>
                </a:lnTo>
                <a:lnTo>
                  <a:pt x="6109" y="126705"/>
                </a:lnTo>
                <a:lnTo>
                  <a:pt x="23350" y="85479"/>
                </a:lnTo>
                <a:lnTo>
                  <a:pt x="50093" y="50550"/>
                </a:lnTo>
                <a:lnTo>
                  <a:pt x="84707" y="23563"/>
                </a:lnTo>
                <a:lnTo>
                  <a:pt x="125562" y="6165"/>
                </a:lnTo>
                <a:lnTo>
                  <a:pt x="171029" y="0"/>
                </a:lnTo>
                <a:lnTo>
                  <a:pt x="216780" y="6246"/>
                </a:lnTo>
                <a:lnTo>
                  <a:pt x="257846" y="23866"/>
                </a:lnTo>
                <a:lnTo>
                  <a:pt x="292564" y="51181"/>
                </a:lnTo>
                <a:lnTo>
                  <a:pt x="319274" y="86511"/>
                </a:lnTo>
                <a:lnTo>
                  <a:pt x="336316" y="128179"/>
                </a:lnTo>
                <a:lnTo>
                  <a:pt x="422833" y="128179"/>
                </a:lnTo>
                <a:lnTo>
                  <a:pt x="422833" y="216989"/>
                </a:lnTo>
                <a:lnTo>
                  <a:pt x="336321" y="216989"/>
                </a:lnTo>
                <a:lnTo>
                  <a:pt x="319279" y="258655"/>
                </a:lnTo>
                <a:lnTo>
                  <a:pt x="292567" y="293985"/>
                </a:lnTo>
                <a:lnTo>
                  <a:pt x="257847" y="321301"/>
                </a:lnTo>
                <a:lnTo>
                  <a:pt x="216781" y="338922"/>
                </a:lnTo>
                <a:lnTo>
                  <a:pt x="171029" y="345169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52605" y="4285225"/>
            <a:ext cx="150899" cy="152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6069" y="4178602"/>
            <a:ext cx="1069340" cy="1018540"/>
          </a:xfrm>
          <a:custGeom>
            <a:avLst/>
            <a:gdLst/>
            <a:ahLst/>
            <a:cxnLst/>
            <a:rect l="l" t="t" r="r" b="b"/>
            <a:pathLst>
              <a:path w="1069339" h="1018539">
                <a:moveTo>
                  <a:pt x="176852" y="0"/>
                </a:moveTo>
                <a:lnTo>
                  <a:pt x="223868" y="6314"/>
                </a:lnTo>
                <a:lnTo>
                  <a:pt x="266117" y="24133"/>
                </a:lnTo>
                <a:lnTo>
                  <a:pt x="301911" y="51772"/>
                </a:lnTo>
                <a:lnTo>
                  <a:pt x="329565" y="87545"/>
                </a:lnTo>
                <a:lnTo>
                  <a:pt x="347392" y="129768"/>
                </a:lnTo>
                <a:lnTo>
                  <a:pt x="353709" y="176753"/>
                </a:lnTo>
                <a:lnTo>
                  <a:pt x="352053" y="201001"/>
                </a:lnTo>
                <a:lnTo>
                  <a:pt x="347233" y="224242"/>
                </a:lnTo>
                <a:lnTo>
                  <a:pt x="339475" y="246259"/>
                </a:lnTo>
                <a:lnTo>
                  <a:pt x="329006" y="266835"/>
                </a:lnTo>
                <a:lnTo>
                  <a:pt x="989757" y="927208"/>
                </a:lnTo>
                <a:lnTo>
                  <a:pt x="1069107" y="927208"/>
                </a:lnTo>
                <a:lnTo>
                  <a:pt x="1069107" y="1018166"/>
                </a:lnTo>
                <a:lnTo>
                  <a:pt x="970914" y="1018166"/>
                </a:lnTo>
                <a:lnTo>
                  <a:pt x="961996" y="1017284"/>
                </a:lnTo>
                <a:lnTo>
                  <a:pt x="953501" y="1014703"/>
                </a:lnTo>
                <a:lnTo>
                  <a:pt x="945669" y="1010524"/>
                </a:lnTo>
                <a:lnTo>
                  <a:pt x="938741" y="1004844"/>
                </a:lnTo>
                <a:lnTo>
                  <a:pt x="264035" y="330506"/>
                </a:lnTo>
                <a:lnTo>
                  <a:pt x="90290" y="330506"/>
                </a:lnTo>
                <a:lnTo>
                  <a:pt x="51797" y="301730"/>
                </a:lnTo>
                <a:lnTo>
                  <a:pt x="24145" y="265959"/>
                </a:lnTo>
                <a:lnTo>
                  <a:pt x="6317" y="223739"/>
                </a:lnTo>
                <a:lnTo>
                  <a:pt x="0" y="176753"/>
                </a:lnTo>
                <a:lnTo>
                  <a:pt x="6319" y="129763"/>
                </a:lnTo>
                <a:lnTo>
                  <a:pt x="24150" y="87539"/>
                </a:lnTo>
                <a:lnTo>
                  <a:pt x="51806" y="51767"/>
                </a:lnTo>
                <a:lnTo>
                  <a:pt x="87600" y="24130"/>
                </a:lnTo>
                <a:lnTo>
                  <a:pt x="129846" y="6313"/>
                </a:lnTo>
                <a:lnTo>
                  <a:pt x="176852" y="0"/>
                </a:lnTo>
                <a:close/>
              </a:path>
              <a:path w="1069339" h="1018539">
                <a:moveTo>
                  <a:pt x="90290" y="330506"/>
                </a:moveTo>
                <a:lnTo>
                  <a:pt x="264035" y="330506"/>
                </a:lnTo>
                <a:lnTo>
                  <a:pt x="244013" y="340261"/>
                </a:lnTo>
                <a:lnTo>
                  <a:pt x="222683" y="347480"/>
                </a:lnTo>
                <a:lnTo>
                  <a:pt x="200233" y="351960"/>
                </a:lnTo>
                <a:lnTo>
                  <a:pt x="176852" y="353498"/>
                </a:lnTo>
                <a:lnTo>
                  <a:pt x="129837" y="347184"/>
                </a:lnTo>
                <a:lnTo>
                  <a:pt x="90290" y="330506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54888" y="4277384"/>
            <a:ext cx="156044" cy="1559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20512" y="5105811"/>
            <a:ext cx="2626360" cy="91440"/>
          </a:xfrm>
          <a:custGeom>
            <a:avLst/>
            <a:gdLst/>
            <a:ahLst/>
            <a:cxnLst/>
            <a:rect l="l" t="t" r="r" b="b"/>
            <a:pathLst>
              <a:path w="2626360" h="91439">
                <a:moveTo>
                  <a:pt x="2626255" y="90957"/>
                </a:moveTo>
                <a:lnTo>
                  <a:pt x="0" y="90957"/>
                </a:lnTo>
                <a:lnTo>
                  <a:pt x="0" y="0"/>
                </a:lnTo>
                <a:lnTo>
                  <a:pt x="2626255" y="0"/>
                </a:lnTo>
                <a:lnTo>
                  <a:pt x="2626255" y="90957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42098" y="5105815"/>
            <a:ext cx="153002" cy="909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28420" y="5907638"/>
            <a:ext cx="126709" cy="888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74191" y="5907638"/>
            <a:ext cx="7759065" cy="88900"/>
          </a:xfrm>
          <a:custGeom>
            <a:avLst/>
            <a:gdLst/>
            <a:ahLst/>
            <a:cxnLst/>
            <a:rect l="l" t="t" r="r" b="b"/>
            <a:pathLst>
              <a:path w="7759065" h="88900">
                <a:moveTo>
                  <a:pt x="0" y="0"/>
                </a:moveTo>
                <a:lnTo>
                  <a:pt x="7758995" y="0"/>
                </a:lnTo>
                <a:lnTo>
                  <a:pt x="7758995" y="88810"/>
                </a:lnTo>
                <a:lnTo>
                  <a:pt x="0" y="88810"/>
                </a:lnTo>
                <a:lnTo>
                  <a:pt x="0" y="0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56530" y="5779459"/>
            <a:ext cx="422909" cy="345440"/>
          </a:xfrm>
          <a:custGeom>
            <a:avLst/>
            <a:gdLst/>
            <a:ahLst/>
            <a:cxnLst/>
            <a:rect l="l" t="t" r="r" b="b"/>
            <a:pathLst>
              <a:path w="422909" h="345439">
                <a:moveTo>
                  <a:pt x="170894" y="345169"/>
                </a:moveTo>
                <a:lnTo>
                  <a:pt x="125464" y="339004"/>
                </a:lnTo>
                <a:lnTo>
                  <a:pt x="84641" y="321605"/>
                </a:lnTo>
                <a:lnTo>
                  <a:pt x="50054" y="294619"/>
                </a:lnTo>
                <a:lnTo>
                  <a:pt x="23332" y="259689"/>
                </a:lnTo>
                <a:lnTo>
                  <a:pt x="6104" y="218463"/>
                </a:lnTo>
                <a:lnTo>
                  <a:pt x="0" y="172584"/>
                </a:lnTo>
                <a:lnTo>
                  <a:pt x="6104" y="126705"/>
                </a:lnTo>
                <a:lnTo>
                  <a:pt x="23332" y="85479"/>
                </a:lnTo>
                <a:lnTo>
                  <a:pt x="50054" y="50550"/>
                </a:lnTo>
                <a:lnTo>
                  <a:pt x="84641" y="23563"/>
                </a:lnTo>
                <a:lnTo>
                  <a:pt x="125464" y="6165"/>
                </a:lnTo>
                <a:lnTo>
                  <a:pt x="170894" y="0"/>
                </a:lnTo>
                <a:lnTo>
                  <a:pt x="216610" y="6246"/>
                </a:lnTo>
                <a:lnTo>
                  <a:pt x="257643" y="23866"/>
                </a:lnTo>
                <a:lnTo>
                  <a:pt x="292334" y="51181"/>
                </a:lnTo>
                <a:lnTo>
                  <a:pt x="319023" y="86511"/>
                </a:lnTo>
                <a:lnTo>
                  <a:pt x="336051" y="128179"/>
                </a:lnTo>
                <a:lnTo>
                  <a:pt x="422500" y="128179"/>
                </a:lnTo>
                <a:lnTo>
                  <a:pt x="422500" y="216989"/>
                </a:lnTo>
                <a:lnTo>
                  <a:pt x="336056" y="216989"/>
                </a:lnTo>
                <a:lnTo>
                  <a:pt x="319027" y="258655"/>
                </a:lnTo>
                <a:lnTo>
                  <a:pt x="292337" y="293985"/>
                </a:lnTo>
                <a:lnTo>
                  <a:pt x="257645" y="321301"/>
                </a:lnTo>
                <a:lnTo>
                  <a:pt x="216610" y="338922"/>
                </a:lnTo>
                <a:lnTo>
                  <a:pt x="170894" y="345169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52024" y="5875900"/>
            <a:ext cx="150780" cy="152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076402" y="3563934"/>
            <a:ext cx="989965" cy="946150"/>
          </a:xfrm>
          <a:custGeom>
            <a:avLst/>
            <a:gdLst/>
            <a:ahLst/>
            <a:cxnLst/>
            <a:rect l="l" t="t" r="r" b="b"/>
            <a:pathLst>
              <a:path w="989965" h="946150">
                <a:moveTo>
                  <a:pt x="825801" y="946131"/>
                </a:moveTo>
                <a:lnTo>
                  <a:pt x="782286" y="940263"/>
                </a:lnTo>
                <a:lnTo>
                  <a:pt x="743184" y="923704"/>
                </a:lnTo>
                <a:lnTo>
                  <a:pt x="710056" y="898021"/>
                </a:lnTo>
                <a:lnTo>
                  <a:pt x="684462" y="864779"/>
                </a:lnTo>
                <a:lnTo>
                  <a:pt x="667962" y="825544"/>
                </a:lnTo>
                <a:lnTo>
                  <a:pt x="662116" y="781882"/>
                </a:lnTo>
                <a:lnTo>
                  <a:pt x="663649" y="759350"/>
                </a:lnTo>
                <a:lnTo>
                  <a:pt x="668110" y="737753"/>
                </a:lnTo>
                <a:lnTo>
                  <a:pt x="675290" y="717294"/>
                </a:lnTo>
                <a:lnTo>
                  <a:pt x="684979" y="698174"/>
                </a:lnTo>
                <a:lnTo>
                  <a:pt x="73439" y="84522"/>
                </a:lnTo>
                <a:lnTo>
                  <a:pt x="0" y="84522"/>
                </a:lnTo>
                <a:lnTo>
                  <a:pt x="0" y="0"/>
                </a:lnTo>
                <a:lnTo>
                  <a:pt x="90880" y="0"/>
                </a:lnTo>
                <a:lnTo>
                  <a:pt x="99133" y="819"/>
                </a:lnTo>
                <a:lnTo>
                  <a:pt x="106995" y="3217"/>
                </a:lnTo>
                <a:lnTo>
                  <a:pt x="114244" y="7101"/>
                </a:lnTo>
                <a:lnTo>
                  <a:pt x="120656" y="12379"/>
                </a:lnTo>
                <a:lnTo>
                  <a:pt x="745111" y="639008"/>
                </a:lnTo>
                <a:lnTo>
                  <a:pt x="905916" y="639008"/>
                </a:lnTo>
                <a:lnTo>
                  <a:pt x="941542" y="665747"/>
                </a:lnTo>
                <a:lnTo>
                  <a:pt x="967135" y="698988"/>
                </a:lnTo>
                <a:lnTo>
                  <a:pt x="983635" y="738221"/>
                </a:lnTo>
                <a:lnTo>
                  <a:pt x="989482" y="781882"/>
                </a:lnTo>
                <a:lnTo>
                  <a:pt x="983633" y="825548"/>
                </a:lnTo>
                <a:lnTo>
                  <a:pt x="967130" y="864784"/>
                </a:lnTo>
                <a:lnTo>
                  <a:pt x="941534" y="898026"/>
                </a:lnTo>
                <a:lnTo>
                  <a:pt x="908406" y="923707"/>
                </a:lnTo>
                <a:lnTo>
                  <a:pt x="869307" y="940264"/>
                </a:lnTo>
                <a:lnTo>
                  <a:pt x="825801" y="946131"/>
                </a:lnTo>
                <a:close/>
              </a:path>
              <a:path w="989965" h="946150">
                <a:moveTo>
                  <a:pt x="905916" y="639008"/>
                </a:moveTo>
                <a:lnTo>
                  <a:pt x="745111" y="639008"/>
                </a:lnTo>
                <a:lnTo>
                  <a:pt x="763642" y="629942"/>
                </a:lnTo>
                <a:lnTo>
                  <a:pt x="783384" y="623234"/>
                </a:lnTo>
                <a:lnTo>
                  <a:pt x="804162" y="619071"/>
                </a:lnTo>
                <a:lnTo>
                  <a:pt x="825801" y="617642"/>
                </a:lnTo>
                <a:lnTo>
                  <a:pt x="869315" y="623509"/>
                </a:lnTo>
                <a:lnTo>
                  <a:pt x="905916" y="639008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830003" y="4273348"/>
            <a:ext cx="144422" cy="1449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037250" y="3606195"/>
            <a:ext cx="5043805" cy="0"/>
          </a:xfrm>
          <a:custGeom>
            <a:avLst/>
            <a:gdLst/>
            <a:ahLst/>
            <a:cxnLst/>
            <a:rect l="l" t="t" r="r" b="b"/>
            <a:pathLst>
              <a:path w="5043805">
                <a:moveTo>
                  <a:pt x="0" y="0"/>
                </a:moveTo>
                <a:lnTo>
                  <a:pt x="5043457" y="0"/>
                </a:lnTo>
              </a:path>
            </a:pathLst>
          </a:custGeom>
          <a:ln w="84522">
            <a:solidFill>
              <a:srgbClr val="337C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899964" y="3563934"/>
            <a:ext cx="141607" cy="845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076402" y="5106984"/>
            <a:ext cx="989965" cy="946150"/>
          </a:xfrm>
          <a:custGeom>
            <a:avLst/>
            <a:gdLst/>
            <a:ahLst/>
            <a:cxnLst/>
            <a:rect l="l" t="t" r="r" b="b"/>
            <a:pathLst>
              <a:path w="989965" h="946150">
                <a:moveTo>
                  <a:pt x="825801" y="946131"/>
                </a:moveTo>
                <a:lnTo>
                  <a:pt x="782286" y="940263"/>
                </a:lnTo>
                <a:lnTo>
                  <a:pt x="743184" y="923704"/>
                </a:lnTo>
                <a:lnTo>
                  <a:pt x="710056" y="898021"/>
                </a:lnTo>
                <a:lnTo>
                  <a:pt x="684462" y="864779"/>
                </a:lnTo>
                <a:lnTo>
                  <a:pt x="667962" y="825544"/>
                </a:lnTo>
                <a:lnTo>
                  <a:pt x="662116" y="781882"/>
                </a:lnTo>
                <a:lnTo>
                  <a:pt x="663649" y="759350"/>
                </a:lnTo>
                <a:lnTo>
                  <a:pt x="668110" y="737753"/>
                </a:lnTo>
                <a:lnTo>
                  <a:pt x="675290" y="717294"/>
                </a:lnTo>
                <a:lnTo>
                  <a:pt x="684979" y="698174"/>
                </a:lnTo>
                <a:lnTo>
                  <a:pt x="73439" y="84522"/>
                </a:lnTo>
                <a:lnTo>
                  <a:pt x="0" y="84522"/>
                </a:lnTo>
                <a:lnTo>
                  <a:pt x="0" y="0"/>
                </a:lnTo>
                <a:lnTo>
                  <a:pt x="90880" y="0"/>
                </a:lnTo>
                <a:lnTo>
                  <a:pt x="99133" y="819"/>
                </a:lnTo>
                <a:lnTo>
                  <a:pt x="106995" y="3217"/>
                </a:lnTo>
                <a:lnTo>
                  <a:pt x="114244" y="7101"/>
                </a:lnTo>
                <a:lnTo>
                  <a:pt x="120656" y="12379"/>
                </a:lnTo>
                <a:lnTo>
                  <a:pt x="745111" y="639008"/>
                </a:lnTo>
                <a:lnTo>
                  <a:pt x="905916" y="639008"/>
                </a:lnTo>
                <a:lnTo>
                  <a:pt x="941542" y="665747"/>
                </a:lnTo>
                <a:lnTo>
                  <a:pt x="967135" y="698988"/>
                </a:lnTo>
                <a:lnTo>
                  <a:pt x="983635" y="738221"/>
                </a:lnTo>
                <a:lnTo>
                  <a:pt x="989482" y="781882"/>
                </a:lnTo>
                <a:lnTo>
                  <a:pt x="983633" y="825548"/>
                </a:lnTo>
                <a:lnTo>
                  <a:pt x="967130" y="864784"/>
                </a:lnTo>
                <a:lnTo>
                  <a:pt x="941534" y="898026"/>
                </a:lnTo>
                <a:lnTo>
                  <a:pt x="908406" y="923707"/>
                </a:lnTo>
                <a:lnTo>
                  <a:pt x="869307" y="940264"/>
                </a:lnTo>
                <a:lnTo>
                  <a:pt x="825801" y="946131"/>
                </a:lnTo>
                <a:close/>
              </a:path>
              <a:path w="989965" h="946150">
                <a:moveTo>
                  <a:pt x="905916" y="639008"/>
                </a:moveTo>
                <a:lnTo>
                  <a:pt x="745111" y="639008"/>
                </a:lnTo>
                <a:lnTo>
                  <a:pt x="763642" y="629942"/>
                </a:lnTo>
                <a:lnTo>
                  <a:pt x="783384" y="623234"/>
                </a:lnTo>
                <a:lnTo>
                  <a:pt x="804162" y="619071"/>
                </a:lnTo>
                <a:lnTo>
                  <a:pt x="825801" y="617642"/>
                </a:lnTo>
                <a:lnTo>
                  <a:pt x="869315" y="623509"/>
                </a:lnTo>
                <a:lnTo>
                  <a:pt x="905916" y="639008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830003" y="5816398"/>
            <a:ext cx="144422" cy="1449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037250" y="5149245"/>
            <a:ext cx="5043805" cy="0"/>
          </a:xfrm>
          <a:custGeom>
            <a:avLst/>
            <a:gdLst/>
            <a:ahLst/>
            <a:cxnLst/>
            <a:rect l="l" t="t" r="r" b="b"/>
            <a:pathLst>
              <a:path w="5043805">
                <a:moveTo>
                  <a:pt x="0" y="0"/>
                </a:moveTo>
                <a:lnTo>
                  <a:pt x="5043457" y="0"/>
                </a:lnTo>
              </a:path>
            </a:pathLst>
          </a:custGeom>
          <a:ln w="84522">
            <a:solidFill>
              <a:srgbClr val="337C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99964" y="5106984"/>
            <a:ext cx="141607" cy="845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711325" y="1370520"/>
            <a:ext cx="6625590" cy="5026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50" marR="3405504">
              <a:lnSpc>
                <a:spcPct val="114599"/>
              </a:lnSpc>
              <a:spcBef>
                <a:spcPts val="95"/>
              </a:spcBef>
            </a:pPr>
            <a:r>
              <a:rPr sz="1200" spc="-5" dirty="0">
                <a:solidFill>
                  <a:srgbClr val="212121"/>
                </a:solidFill>
                <a:latin typeface="Liberation Sans"/>
                <a:cs typeface="Liberation Sans"/>
              </a:rPr>
              <a:t>Продвижение </a:t>
            </a:r>
            <a:r>
              <a:rPr sz="1200" dirty="0">
                <a:solidFill>
                  <a:srgbClr val="212121"/>
                </a:solidFill>
                <a:latin typeface="Liberation Sans"/>
                <a:cs typeface="Liberation Sans"/>
              </a:rPr>
              <a:t>бренда </a:t>
            </a:r>
            <a:r>
              <a:rPr sz="1200" spc="-5" dirty="0">
                <a:solidFill>
                  <a:srgbClr val="212121"/>
                </a:solidFill>
                <a:latin typeface="Liberation Sans"/>
                <a:cs typeface="Liberation Sans"/>
              </a:rPr>
              <a:t>Финансового  университета </a:t>
            </a:r>
            <a:r>
              <a:rPr sz="1200" dirty="0">
                <a:solidFill>
                  <a:srgbClr val="212121"/>
                </a:solidFill>
                <a:latin typeface="Liberation Sans"/>
                <a:cs typeface="Liberation Sans"/>
              </a:rPr>
              <a:t>как лидера </a:t>
            </a:r>
            <a:r>
              <a:rPr sz="1200" spc="-5" dirty="0">
                <a:solidFill>
                  <a:srgbClr val="212121"/>
                </a:solidFill>
                <a:latin typeface="Liberation Sans"/>
                <a:cs typeface="Liberation Sans"/>
              </a:rPr>
              <a:t>российского </a:t>
            </a:r>
            <a:r>
              <a:rPr sz="1200" dirty="0">
                <a:solidFill>
                  <a:srgbClr val="212121"/>
                </a:solidFill>
                <a:latin typeface="Liberation Sans"/>
                <a:cs typeface="Liberation Sans"/>
              </a:rPr>
              <a:t>рынка  </a:t>
            </a:r>
            <a:r>
              <a:rPr sz="1200" spc="-5" dirty="0">
                <a:solidFill>
                  <a:srgbClr val="212121"/>
                </a:solidFill>
                <a:latin typeface="Liberation Sans"/>
                <a:cs typeface="Liberation Sans"/>
              </a:rPr>
              <a:t>образовательных услуг</a:t>
            </a:r>
            <a:endParaRPr sz="1200">
              <a:latin typeface="Liberation Sans"/>
              <a:cs typeface="Liberation Sans"/>
            </a:endParaRPr>
          </a:p>
          <a:p>
            <a:pPr marL="1660525" marR="5080">
              <a:lnSpc>
                <a:spcPct val="114599"/>
              </a:lnSpc>
              <a:spcBef>
                <a:spcPts val="825"/>
              </a:spcBef>
            </a:pPr>
            <a:r>
              <a:rPr sz="1200" spc="-5" dirty="0">
                <a:solidFill>
                  <a:srgbClr val="212121"/>
                </a:solidFill>
                <a:latin typeface="Liberation Sans"/>
                <a:cs typeface="Liberation Sans"/>
              </a:rPr>
              <a:t>Реализация программы привлечение мотивированных абитуриентов  </a:t>
            </a:r>
            <a:r>
              <a:rPr sz="1200" dirty="0">
                <a:solidFill>
                  <a:srgbClr val="212121"/>
                </a:solidFill>
                <a:latin typeface="Liberation Sans"/>
                <a:cs typeface="Liberation Sans"/>
              </a:rPr>
              <a:t>и </a:t>
            </a:r>
            <a:r>
              <a:rPr sz="1200" spc="-5" dirty="0">
                <a:solidFill>
                  <a:srgbClr val="212121"/>
                </a:solidFill>
                <a:latin typeface="Liberation Sans"/>
                <a:cs typeface="Liberation Sans"/>
              </a:rPr>
              <a:t>выпускников программ подготовки бакалавров </a:t>
            </a:r>
            <a:r>
              <a:rPr sz="1200" dirty="0">
                <a:solidFill>
                  <a:srgbClr val="212121"/>
                </a:solidFill>
                <a:latin typeface="Liberation Sans"/>
                <a:cs typeface="Liberation Sans"/>
              </a:rPr>
              <a:t>для </a:t>
            </a:r>
            <a:r>
              <a:rPr sz="1200" spc="-5" dirty="0">
                <a:solidFill>
                  <a:srgbClr val="212121"/>
                </a:solidFill>
                <a:latin typeface="Liberation Sans"/>
                <a:cs typeface="Liberation Sans"/>
              </a:rPr>
              <a:t>обучения </a:t>
            </a:r>
            <a:r>
              <a:rPr sz="1200" dirty="0">
                <a:solidFill>
                  <a:srgbClr val="212121"/>
                </a:solidFill>
                <a:latin typeface="Liberation Sans"/>
                <a:cs typeface="Liberation Sans"/>
              </a:rPr>
              <a:t>на  </a:t>
            </a:r>
            <a:r>
              <a:rPr sz="1200" spc="-5" dirty="0">
                <a:solidFill>
                  <a:srgbClr val="212121"/>
                </a:solidFill>
                <a:latin typeface="Liberation Sans"/>
                <a:cs typeface="Liberation Sans"/>
              </a:rPr>
              <a:t>программах направления</a:t>
            </a:r>
            <a:r>
              <a:rPr sz="1200" spc="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200" spc="-5" dirty="0">
                <a:solidFill>
                  <a:srgbClr val="212121"/>
                </a:solidFill>
                <a:latin typeface="Arial"/>
                <a:cs typeface="Arial"/>
              </a:rPr>
              <a:t>«</a:t>
            </a:r>
            <a:r>
              <a:rPr sz="1200" spc="-5" dirty="0">
                <a:solidFill>
                  <a:srgbClr val="212121"/>
                </a:solidFill>
                <a:latin typeface="Liberation Sans"/>
                <a:cs typeface="Liberation Sans"/>
              </a:rPr>
              <a:t>Бизнес</a:t>
            </a:r>
            <a:r>
              <a:rPr sz="1200" spc="-5" dirty="0">
                <a:solidFill>
                  <a:srgbClr val="212121"/>
                </a:solidFill>
                <a:latin typeface="Arial"/>
                <a:cs typeface="Arial"/>
              </a:rPr>
              <a:t>-</a:t>
            </a:r>
            <a:r>
              <a:rPr sz="1200" spc="-5" dirty="0">
                <a:solidFill>
                  <a:srgbClr val="212121"/>
                </a:solidFill>
                <a:latin typeface="Liberation Sans"/>
                <a:cs typeface="Liberation Sans"/>
              </a:rPr>
              <a:t>информатика</a:t>
            </a:r>
            <a:r>
              <a:rPr sz="1200" spc="-5" dirty="0">
                <a:solidFill>
                  <a:srgbClr val="212121"/>
                </a:solidFill>
                <a:latin typeface="Arial"/>
                <a:cs typeface="Arial"/>
              </a:rPr>
              <a:t>»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22225" marR="3093085">
              <a:lnSpc>
                <a:spcPct val="114599"/>
              </a:lnSpc>
            </a:pPr>
            <a:r>
              <a:rPr sz="1200" spc="-5" dirty="0">
                <a:solidFill>
                  <a:srgbClr val="212121"/>
                </a:solidFill>
                <a:latin typeface="Liberation Sans"/>
                <a:cs typeface="Liberation Sans"/>
              </a:rPr>
              <a:t>Подготовка квалифицированных кадров </a:t>
            </a:r>
            <a:r>
              <a:rPr sz="1200" dirty="0">
                <a:solidFill>
                  <a:srgbClr val="212121"/>
                </a:solidFill>
                <a:latin typeface="Liberation Sans"/>
                <a:cs typeface="Liberation Sans"/>
              </a:rPr>
              <a:t>для  </a:t>
            </a:r>
            <a:r>
              <a:rPr sz="1200" spc="-5" dirty="0">
                <a:solidFill>
                  <a:srgbClr val="212121"/>
                </a:solidFill>
                <a:latin typeface="Liberation Sans"/>
                <a:cs typeface="Liberation Sans"/>
              </a:rPr>
              <a:t>российского </a:t>
            </a:r>
            <a:r>
              <a:rPr sz="1200" dirty="0">
                <a:solidFill>
                  <a:srgbClr val="212121"/>
                </a:solidFill>
                <a:latin typeface="Liberation Sans"/>
                <a:cs typeface="Liberation Sans"/>
              </a:rPr>
              <a:t>рынка </a:t>
            </a:r>
            <a:r>
              <a:rPr sz="1200" spc="-5" dirty="0">
                <a:solidFill>
                  <a:srgbClr val="212121"/>
                </a:solidFill>
                <a:latin typeface="Liberation Sans"/>
                <a:cs typeface="Liberation Sans"/>
              </a:rPr>
              <a:t>информационных</a:t>
            </a:r>
            <a:r>
              <a:rPr sz="1200" spc="5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200" spc="-5" dirty="0">
                <a:solidFill>
                  <a:srgbClr val="212121"/>
                </a:solidFill>
                <a:latin typeface="Liberation Sans"/>
                <a:cs typeface="Liberation Sans"/>
              </a:rPr>
              <a:t>технологий</a:t>
            </a:r>
            <a:endParaRPr sz="1200">
              <a:latin typeface="Liberation Sans"/>
              <a:cs typeface="Liberation Sans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Times New Roman"/>
              <a:cs typeface="Times New Roman"/>
            </a:endParaRPr>
          </a:p>
          <a:p>
            <a:pPr marL="1708150" marR="141605">
              <a:lnSpc>
                <a:spcPct val="114599"/>
              </a:lnSpc>
            </a:pPr>
            <a:r>
              <a:rPr sz="1200" spc="-5" dirty="0">
                <a:solidFill>
                  <a:srgbClr val="212121"/>
                </a:solidFill>
                <a:latin typeface="Liberation Sans"/>
                <a:cs typeface="Liberation Sans"/>
              </a:rPr>
              <a:t>Развитие научных направлений прикладного </a:t>
            </a:r>
            <a:r>
              <a:rPr sz="1200" dirty="0">
                <a:solidFill>
                  <a:srgbClr val="212121"/>
                </a:solidFill>
                <a:latin typeface="Liberation Sans"/>
                <a:cs typeface="Liberation Sans"/>
              </a:rPr>
              <a:t>и </a:t>
            </a:r>
            <a:r>
              <a:rPr sz="1200" spc="-5" dirty="0">
                <a:solidFill>
                  <a:srgbClr val="212121"/>
                </a:solidFill>
                <a:latin typeface="Liberation Sans"/>
                <a:cs typeface="Liberation Sans"/>
              </a:rPr>
              <a:t>фундаментального  характера</a:t>
            </a:r>
            <a:endParaRPr sz="1200">
              <a:latin typeface="Liberation Sans"/>
              <a:cs typeface="Liberation Sans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31750" marR="2999740">
              <a:lnSpc>
                <a:spcPct val="114599"/>
              </a:lnSpc>
            </a:pPr>
            <a:r>
              <a:rPr sz="1200" spc="-5" dirty="0">
                <a:solidFill>
                  <a:srgbClr val="212121"/>
                </a:solidFill>
                <a:latin typeface="Liberation Sans"/>
                <a:cs typeface="Liberation Sans"/>
              </a:rPr>
              <a:t>Развитие партнёрских отношений </a:t>
            </a:r>
            <a:r>
              <a:rPr sz="1200" dirty="0">
                <a:solidFill>
                  <a:srgbClr val="212121"/>
                </a:solidFill>
                <a:latin typeface="Liberation Sans"/>
                <a:cs typeface="Liberation Sans"/>
              </a:rPr>
              <a:t>с </a:t>
            </a:r>
            <a:r>
              <a:rPr sz="1200" spc="-5" dirty="0">
                <a:solidFill>
                  <a:srgbClr val="212121"/>
                </a:solidFill>
                <a:latin typeface="Liberation Sans"/>
                <a:cs typeface="Liberation Sans"/>
              </a:rPr>
              <a:t>компаниями </a:t>
            </a:r>
            <a:r>
              <a:rPr sz="1200" dirty="0">
                <a:solidFill>
                  <a:srgbClr val="212121"/>
                </a:solidFill>
                <a:latin typeface="Liberation Sans"/>
                <a:cs typeface="Liberation Sans"/>
              </a:rPr>
              <a:t>и  </a:t>
            </a:r>
            <a:r>
              <a:rPr sz="1200" spc="-5" dirty="0">
                <a:solidFill>
                  <a:srgbClr val="212121"/>
                </a:solidFill>
                <a:latin typeface="Liberation Sans"/>
                <a:cs typeface="Liberation Sans"/>
              </a:rPr>
              <a:t>организациями</a:t>
            </a:r>
            <a:r>
              <a:rPr sz="1200" spc="-5" dirty="0">
                <a:solidFill>
                  <a:srgbClr val="212121"/>
                </a:solidFill>
                <a:latin typeface="Arial"/>
                <a:cs typeface="Arial"/>
              </a:rPr>
              <a:t>, </a:t>
            </a:r>
            <a:r>
              <a:rPr sz="1200" dirty="0">
                <a:solidFill>
                  <a:srgbClr val="212121"/>
                </a:solidFill>
                <a:latin typeface="Liberation Sans"/>
                <a:cs typeface="Liberation Sans"/>
              </a:rPr>
              <a:t>работающими в сфере  </a:t>
            </a:r>
            <a:r>
              <a:rPr sz="1200" spc="-5" dirty="0">
                <a:solidFill>
                  <a:srgbClr val="212121"/>
                </a:solidFill>
                <a:latin typeface="Liberation Sans"/>
                <a:cs typeface="Liberation Sans"/>
              </a:rPr>
              <a:t>информационных</a:t>
            </a:r>
            <a:r>
              <a:rPr sz="120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200" spc="-5" dirty="0">
                <a:solidFill>
                  <a:srgbClr val="212121"/>
                </a:solidFill>
                <a:latin typeface="Liberation Sans"/>
                <a:cs typeface="Liberation Sans"/>
              </a:rPr>
              <a:t>технологий</a:t>
            </a:r>
            <a:endParaRPr sz="1200">
              <a:latin typeface="Liberation Sans"/>
              <a:cs typeface="Liberation Sans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698625" marR="358775">
              <a:lnSpc>
                <a:spcPct val="114599"/>
              </a:lnSpc>
              <a:spcBef>
                <a:spcPts val="830"/>
              </a:spcBef>
            </a:pPr>
            <a:r>
              <a:rPr sz="1200" spc="-5" dirty="0">
                <a:solidFill>
                  <a:srgbClr val="212121"/>
                </a:solidFill>
                <a:latin typeface="Liberation Sans"/>
                <a:cs typeface="Liberation Sans"/>
              </a:rPr>
              <a:t>Развитие международных связей </a:t>
            </a:r>
            <a:r>
              <a:rPr sz="1200" dirty="0">
                <a:solidFill>
                  <a:srgbClr val="212121"/>
                </a:solidFill>
                <a:latin typeface="Liberation Sans"/>
                <a:cs typeface="Liberation Sans"/>
              </a:rPr>
              <a:t>в </a:t>
            </a:r>
            <a:r>
              <a:rPr sz="1200" spc="-5" dirty="0">
                <a:solidFill>
                  <a:srgbClr val="212121"/>
                </a:solidFill>
                <a:latin typeface="Liberation Sans"/>
                <a:cs typeface="Liberation Sans"/>
              </a:rPr>
              <a:t>образовательной </a:t>
            </a:r>
            <a:r>
              <a:rPr sz="1200" dirty="0">
                <a:solidFill>
                  <a:srgbClr val="212121"/>
                </a:solidFill>
                <a:latin typeface="Liberation Sans"/>
                <a:cs typeface="Liberation Sans"/>
              </a:rPr>
              <a:t>и </a:t>
            </a:r>
            <a:r>
              <a:rPr sz="1200" spc="-5" dirty="0">
                <a:solidFill>
                  <a:srgbClr val="212121"/>
                </a:solidFill>
                <a:latin typeface="Liberation Sans"/>
                <a:cs typeface="Liberation Sans"/>
              </a:rPr>
              <a:t>научной  </a:t>
            </a:r>
            <a:r>
              <a:rPr sz="1200" dirty="0">
                <a:solidFill>
                  <a:srgbClr val="212121"/>
                </a:solidFill>
                <a:latin typeface="Liberation Sans"/>
                <a:cs typeface="Liberation Sans"/>
              </a:rPr>
              <a:t>сферах</a:t>
            </a:r>
            <a:endParaRPr sz="1200">
              <a:latin typeface="Liberation Sans"/>
              <a:cs typeface="Liberation San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marR="3232785">
              <a:lnSpc>
                <a:spcPct val="114599"/>
              </a:lnSpc>
            </a:pPr>
            <a:r>
              <a:rPr sz="1200" spc="-5" dirty="0">
                <a:solidFill>
                  <a:srgbClr val="212121"/>
                </a:solidFill>
                <a:latin typeface="Liberation Sans"/>
                <a:cs typeface="Liberation Sans"/>
              </a:rPr>
              <a:t>Активное участие </a:t>
            </a:r>
            <a:r>
              <a:rPr sz="1200" dirty="0">
                <a:solidFill>
                  <a:srgbClr val="212121"/>
                </a:solidFill>
                <a:latin typeface="Liberation Sans"/>
                <a:cs typeface="Liberation Sans"/>
              </a:rPr>
              <a:t>в </a:t>
            </a:r>
            <a:r>
              <a:rPr sz="1200" spc="-5" dirty="0">
                <a:solidFill>
                  <a:srgbClr val="212121"/>
                </a:solidFill>
                <a:latin typeface="Liberation Sans"/>
                <a:cs typeface="Liberation Sans"/>
              </a:rPr>
              <a:t>работе профессиональных  ассоциациях </a:t>
            </a:r>
            <a:r>
              <a:rPr sz="1200" dirty="0">
                <a:solidFill>
                  <a:srgbClr val="212121"/>
                </a:solidFill>
                <a:latin typeface="Liberation Sans"/>
                <a:cs typeface="Liberation Sans"/>
              </a:rPr>
              <a:t>и</a:t>
            </a:r>
            <a:r>
              <a:rPr sz="1200" spc="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200" spc="-5" dirty="0">
                <a:solidFill>
                  <a:srgbClr val="212121"/>
                </a:solidFill>
                <a:latin typeface="Liberation Sans"/>
                <a:cs typeface="Liberation Sans"/>
              </a:rPr>
              <a:t>сообществах</a:t>
            </a:r>
            <a:endParaRPr sz="1200">
              <a:latin typeface="Liberation Sans"/>
              <a:cs typeface="Liberation San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885826" y="1476375"/>
            <a:ext cx="69850" cy="647700"/>
          </a:xfrm>
          <a:custGeom>
            <a:avLst/>
            <a:gdLst/>
            <a:ahLst/>
            <a:cxnLst/>
            <a:rect l="l" t="t" r="r" b="b"/>
            <a:pathLst>
              <a:path w="69850" h="647700">
                <a:moveTo>
                  <a:pt x="62824" y="29197"/>
                </a:moveTo>
                <a:lnTo>
                  <a:pt x="6541" y="29197"/>
                </a:lnTo>
                <a:lnTo>
                  <a:pt x="0" y="22662"/>
                </a:lnTo>
                <a:lnTo>
                  <a:pt x="0" y="6535"/>
                </a:lnTo>
                <a:lnTo>
                  <a:pt x="6541" y="0"/>
                </a:lnTo>
                <a:lnTo>
                  <a:pt x="62824" y="0"/>
                </a:lnTo>
                <a:lnTo>
                  <a:pt x="69372" y="6535"/>
                </a:lnTo>
                <a:lnTo>
                  <a:pt x="69366" y="22662"/>
                </a:lnTo>
                <a:lnTo>
                  <a:pt x="62824" y="29197"/>
                </a:lnTo>
                <a:close/>
              </a:path>
              <a:path w="69850" h="647700">
                <a:moveTo>
                  <a:pt x="45014" y="647700"/>
                </a:moveTo>
                <a:lnTo>
                  <a:pt x="24357" y="647700"/>
                </a:lnTo>
                <a:lnTo>
                  <a:pt x="24357" y="29197"/>
                </a:lnTo>
                <a:lnTo>
                  <a:pt x="45014" y="29197"/>
                </a:lnTo>
                <a:lnTo>
                  <a:pt x="45014" y="647700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43595" y="1515545"/>
            <a:ext cx="391160" cy="274320"/>
          </a:xfrm>
          <a:custGeom>
            <a:avLst/>
            <a:gdLst/>
            <a:ahLst/>
            <a:cxnLst/>
            <a:rect l="l" t="t" r="r" b="b"/>
            <a:pathLst>
              <a:path w="391159" h="274319">
                <a:moveTo>
                  <a:pt x="0" y="274293"/>
                </a:moveTo>
                <a:lnTo>
                  <a:pt x="0" y="0"/>
                </a:lnTo>
                <a:lnTo>
                  <a:pt x="390814" y="137148"/>
                </a:lnTo>
                <a:lnTo>
                  <a:pt x="0" y="274293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896350" y="2009775"/>
            <a:ext cx="69850" cy="647700"/>
          </a:xfrm>
          <a:custGeom>
            <a:avLst/>
            <a:gdLst/>
            <a:ahLst/>
            <a:cxnLst/>
            <a:rect l="l" t="t" r="r" b="b"/>
            <a:pathLst>
              <a:path w="69850" h="647700">
                <a:moveTo>
                  <a:pt x="62824" y="29197"/>
                </a:moveTo>
                <a:lnTo>
                  <a:pt x="6541" y="29197"/>
                </a:lnTo>
                <a:lnTo>
                  <a:pt x="0" y="22662"/>
                </a:lnTo>
                <a:lnTo>
                  <a:pt x="0" y="6535"/>
                </a:lnTo>
                <a:lnTo>
                  <a:pt x="6541" y="0"/>
                </a:lnTo>
                <a:lnTo>
                  <a:pt x="62824" y="0"/>
                </a:lnTo>
                <a:lnTo>
                  <a:pt x="69372" y="6535"/>
                </a:lnTo>
                <a:lnTo>
                  <a:pt x="69366" y="22662"/>
                </a:lnTo>
                <a:lnTo>
                  <a:pt x="62824" y="29197"/>
                </a:lnTo>
                <a:close/>
              </a:path>
              <a:path w="69850" h="647700">
                <a:moveTo>
                  <a:pt x="45014" y="647700"/>
                </a:moveTo>
                <a:lnTo>
                  <a:pt x="24357" y="647700"/>
                </a:lnTo>
                <a:lnTo>
                  <a:pt x="24357" y="29197"/>
                </a:lnTo>
                <a:lnTo>
                  <a:pt x="45014" y="29197"/>
                </a:lnTo>
                <a:lnTo>
                  <a:pt x="45014" y="647700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954119" y="2048945"/>
            <a:ext cx="391160" cy="274320"/>
          </a:xfrm>
          <a:custGeom>
            <a:avLst/>
            <a:gdLst/>
            <a:ahLst/>
            <a:cxnLst/>
            <a:rect l="l" t="t" r="r" b="b"/>
            <a:pathLst>
              <a:path w="391159" h="274319">
                <a:moveTo>
                  <a:pt x="0" y="274293"/>
                </a:moveTo>
                <a:lnTo>
                  <a:pt x="0" y="0"/>
                </a:lnTo>
                <a:lnTo>
                  <a:pt x="390814" y="137148"/>
                </a:lnTo>
                <a:lnTo>
                  <a:pt x="0" y="274293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85826" y="2219325"/>
            <a:ext cx="69850" cy="647700"/>
          </a:xfrm>
          <a:custGeom>
            <a:avLst/>
            <a:gdLst/>
            <a:ahLst/>
            <a:cxnLst/>
            <a:rect l="l" t="t" r="r" b="b"/>
            <a:pathLst>
              <a:path w="69850" h="647700">
                <a:moveTo>
                  <a:pt x="62824" y="29197"/>
                </a:moveTo>
                <a:lnTo>
                  <a:pt x="6541" y="29197"/>
                </a:lnTo>
                <a:lnTo>
                  <a:pt x="0" y="22662"/>
                </a:lnTo>
                <a:lnTo>
                  <a:pt x="0" y="6535"/>
                </a:lnTo>
                <a:lnTo>
                  <a:pt x="6541" y="0"/>
                </a:lnTo>
                <a:lnTo>
                  <a:pt x="62824" y="0"/>
                </a:lnTo>
                <a:lnTo>
                  <a:pt x="69372" y="6535"/>
                </a:lnTo>
                <a:lnTo>
                  <a:pt x="69366" y="22662"/>
                </a:lnTo>
                <a:lnTo>
                  <a:pt x="62824" y="29197"/>
                </a:lnTo>
                <a:close/>
              </a:path>
              <a:path w="69850" h="647700">
                <a:moveTo>
                  <a:pt x="45014" y="647700"/>
                </a:moveTo>
                <a:lnTo>
                  <a:pt x="24357" y="647700"/>
                </a:lnTo>
                <a:lnTo>
                  <a:pt x="24357" y="29197"/>
                </a:lnTo>
                <a:lnTo>
                  <a:pt x="45014" y="29197"/>
                </a:lnTo>
                <a:lnTo>
                  <a:pt x="45014" y="647700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43595" y="2258495"/>
            <a:ext cx="391160" cy="274320"/>
          </a:xfrm>
          <a:custGeom>
            <a:avLst/>
            <a:gdLst/>
            <a:ahLst/>
            <a:cxnLst/>
            <a:rect l="l" t="t" r="r" b="b"/>
            <a:pathLst>
              <a:path w="391159" h="274319">
                <a:moveTo>
                  <a:pt x="0" y="274293"/>
                </a:moveTo>
                <a:lnTo>
                  <a:pt x="0" y="0"/>
                </a:lnTo>
                <a:lnTo>
                  <a:pt x="390814" y="137148"/>
                </a:lnTo>
                <a:lnTo>
                  <a:pt x="0" y="274293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905875" y="3524250"/>
            <a:ext cx="69850" cy="647700"/>
          </a:xfrm>
          <a:custGeom>
            <a:avLst/>
            <a:gdLst/>
            <a:ahLst/>
            <a:cxnLst/>
            <a:rect l="l" t="t" r="r" b="b"/>
            <a:pathLst>
              <a:path w="69850" h="647700">
                <a:moveTo>
                  <a:pt x="62824" y="29197"/>
                </a:moveTo>
                <a:lnTo>
                  <a:pt x="6541" y="29197"/>
                </a:lnTo>
                <a:lnTo>
                  <a:pt x="0" y="22662"/>
                </a:lnTo>
                <a:lnTo>
                  <a:pt x="0" y="6535"/>
                </a:lnTo>
                <a:lnTo>
                  <a:pt x="6541" y="0"/>
                </a:lnTo>
                <a:lnTo>
                  <a:pt x="62824" y="0"/>
                </a:lnTo>
                <a:lnTo>
                  <a:pt x="69372" y="6535"/>
                </a:lnTo>
                <a:lnTo>
                  <a:pt x="69366" y="22662"/>
                </a:lnTo>
                <a:lnTo>
                  <a:pt x="62824" y="29197"/>
                </a:lnTo>
                <a:close/>
              </a:path>
              <a:path w="69850" h="647700">
                <a:moveTo>
                  <a:pt x="45014" y="647700"/>
                </a:moveTo>
                <a:lnTo>
                  <a:pt x="24357" y="647700"/>
                </a:lnTo>
                <a:lnTo>
                  <a:pt x="24357" y="29197"/>
                </a:lnTo>
                <a:lnTo>
                  <a:pt x="45014" y="29197"/>
                </a:lnTo>
                <a:lnTo>
                  <a:pt x="45014" y="647700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963644" y="3563420"/>
            <a:ext cx="391160" cy="274320"/>
          </a:xfrm>
          <a:custGeom>
            <a:avLst/>
            <a:gdLst/>
            <a:ahLst/>
            <a:cxnLst/>
            <a:rect l="l" t="t" r="r" b="b"/>
            <a:pathLst>
              <a:path w="391159" h="274320">
                <a:moveTo>
                  <a:pt x="0" y="274293"/>
                </a:moveTo>
                <a:lnTo>
                  <a:pt x="0" y="0"/>
                </a:lnTo>
                <a:lnTo>
                  <a:pt x="390814" y="137148"/>
                </a:lnTo>
                <a:lnTo>
                  <a:pt x="0" y="274293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896350" y="5048250"/>
            <a:ext cx="69850" cy="647700"/>
          </a:xfrm>
          <a:custGeom>
            <a:avLst/>
            <a:gdLst/>
            <a:ahLst/>
            <a:cxnLst/>
            <a:rect l="l" t="t" r="r" b="b"/>
            <a:pathLst>
              <a:path w="69850" h="647700">
                <a:moveTo>
                  <a:pt x="62824" y="29197"/>
                </a:moveTo>
                <a:lnTo>
                  <a:pt x="6541" y="29197"/>
                </a:lnTo>
                <a:lnTo>
                  <a:pt x="0" y="22662"/>
                </a:lnTo>
                <a:lnTo>
                  <a:pt x="0" y="6535"/>
                </a:lnTo>
                <a:lnTo>
                  <a:pt x="6541" y="0"/>
                </a:lnTo>
                <a:lnTo>
                  <a:pt x="62824" y="0"/>
                </a:lnTo>
                <a:lnTo>
                  <a:pt x="69372" y="6535"/>
                </a:lnTo>
                <a:lnTo>
                  <a:pt x="69366" y="22662"/>
                </a:lnTo>
                <a:lnTo>
                  <a:pt x="62824" y="29197"/>
                </a:lnTo>
                <a:close/>
              </a:path>
              <a:path w="69850" h="647700">
                <a:moveTo>
                  <a:pt x="45014" y="647700"/>
                </a:moveTo>
                <a:lnTo>
                  <a:pt x="24357" y="647700"/>
                </a:lnTo>
                <a:lnTo>
                  <a:pt x="24357" y="29197"/>
                </a:lnTo>
                <a:lnTo>
                  <a:pt x="45014" y="29197"/>
                </a:lnTo>
                <a:lnTo>
                  <a:pt x="45014" y="647700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954119" y="5087420"/>
            <a:ext cx="391160" cy="274320"/>
          </a:xfrm>
          <a:custGeom>
            <a:avLst/>
            <a:gdLst/>
            <a:ahLst/>
            <a:cxnLst/>
            <a:rect l="l" t="t" r="r" b="b"/>
            <a:pathLst>
              <a:path w="391159" h="274320">
                <a:moveTo>
                  <a:pt x="0" y="274293"/>
                </a:moveTo>
                <a:lnTo>
                  <a:pt x="0" y="0"/>
                </a:lnTo>
                <a:lnTo>
                  <a:pt x="390814" y="137148"/>
                </a:lnTo>
                <a:lnTo>
                  <a:pt x="0" y="274293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85826" y="3714750"/>
            <a:ext cx="69850" cy="647700"/>
          </a:xfrm>
          <a:custGeom>
            <a:avLst/>
            <a:gdLst/>
            <a:ahLst/>
            <a:cxnLst/>
            <a:rect l="l" t="t" r="r" b="b"/>
            <a:pathLst>
              <a:path w="69850" h="647700">
                <a:moveTo>
                  <a:pt x="62824" y="29197"/>
                </a:moveTo>
                <a:lnTo>
                  <a:pt x="6541" y="29197"/>
                </a:lnTo>
                <a:lnTo>
                  <a:pt x="0" y="22662"/>
                </a:lnTo>
                <a:lnTo>
                  <a:pt x="0" y="6535"/>
                </a:lnTo>
                <a:lnTo>
                  <a:pt x="6541" y="0"/>
                </a:lnTo>
                <a:lnTo>
                  <a:pt x="62824" y="0"/>
                </a:lnTo>
                <a:lnTo>
                  <a:pt x="69372" y="6535"/>
                </a:lnTo>
                <a:lnTo>
                  <a:pt x="69366" y="22662"/>
                </a:lnTo>
                <a:lnTo>
                  <a:pt x="62824" y="29197"/>
                </a:lnTo>
                <a:close/>
              </a:path>
              <a:path w="69850" h="647700">
                <a:moveTo>
                  <a:pt x="45014" y="647700"/>
                </a:moveTo>
                <a:lnTo>
                  <a:pt x="24357" y="647700"/>
                </a:lnTo>
                <a:lnTo>
                  <a:pt x="24357" y="29197"/>
                </a:lnTo>
                <a:lnTo>
                  <a:pt x="45014" y="29197"/>
                </a:lnTo>
                <a:lnTo>
                  <a:pt x="45014" y="647700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43595" y="3753920"/>
            <a:ext cx="391160" cy="274320"/>
          </a:xfrm>
          <a:custGeom>
            <a:avLst/>
            <a:gdLst/>
            <a:ahLst/>
            <a:cxnLst/>
            <a:rect l="l" t="t" r="r" b="b"/>
            <a:pathLst>
              <a:path w="391159" h="274320">
                <a:moveTo>
                  <a:pt x="0" y="274293"/>
                </a:moveTo>
                <a:lnTo>
                  <a:pt x="0" y="0"/>
                </a:lnTo>
                <a:lnTo>
                  <a:pt x="390814" y="137148"/>
                </a:lnTo>
                <a:lnTo>
                  <a:pt x="0" y="274293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76301" y="5334000"/>
            <a:ext cx="69850" cy="647700"/>
          </a:xfrm>
          <a:custGeom>
            <a:avLst/>
            <a:gdLst/>
            <a:ahLst/>
            <a:cxnLst/>
            <a:rect l="l" t="t" r="r" b="b"/>
            <a:pathLst>
              <a:path w="69850" h="647700">
                <a:moveTo>
                  <a:pt x="62824" y="29197"/>
                </a:moveTo>
                <a:lnTo>
                  <a:pt x="6541" y="29197"/>
                </a:lnTo>
                <a:lnTo>
                  <a:pt x="0" y="22662"/>
                </a:lnTo>
                <a:lnTo>
                  <a:pt x="0" y="6535"/>
                </a:lnTo>
                <a:lnTo>
                  <a:pt x="6541" y="0"/>
                </a:lnTo>
                <a:lnTo>
                  <a:pt x="62824" y="0"/>
                </a:lnTo>
                <a:lnTo>
                  <a:pt x="69372" y="6535"/>
                </a:lnTo>
                <a:lnTo>
                  <a:pt x="69366" y="22662"/>
                </a:lnTo>
                <a:lnTo>
                  <a:pt x="62824" y="29197"/>
                </a:lnTo>
                <a:close/>
              </a:path>
              <a:path w="69850" h="647700">
                <a:moveTo>
                  <a:pt x="45014" y="647700"/>
                </a:moveTo>
                <a:lnTo>
                  <a:pt x="24357" y="647700"/>
                </a:lnTo>
                <a:lnTo>
                  <a:pt x="24357" y="29197"/>
                </a:lnTo>
                <a:lnTo>
                  <a:pt x="45014" y="29197"/>
                </a:lnTo>
                <a:lnTo>
                  <a:pt x="45014" y="647700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34070" y="5373170"/>
            <a:ext cx="391160" cy="274320"/>
          </a:xfrm>
          <a:custGeom>
            <a:avLst/>
            <a:gdLst/>
            <a:ahLst/>
            <a:cxnLst/>
            <a:rect l="l" t="t" r="r" b="b"/>
            <a:pathLst>
              <a:path w="391159" h="274320">
                <a:moveTo>
                  <a:pt x="0" y="274293"/>
                </a:moveTo>
                <a:lnTo>
                  <a:pt x="0" y="0"/>
                </a:lnTo>
                <a:lnTo>
                  <a:pt x="390814" y="137148"/>
                </a:lnTo>
                <a:lnTo>
                  <a:pt x="0" y="274293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9128720" y="6812656"/>
            <a:ext cx="2781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75"/>
              </a:lnSpc>
            </a:pPr>
            <a:r>
              <a:rPr sz="1600" spc="5" dirty="0">
                <a:solidFill>
                  <a:srgbClr val="212121"/>
                </a:solidFill>
                <a:latin typeface="Arial"/>
                <a:cs typeface="Arial"/>
              </a:rPr>
              <a:t>10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1850" y="270410"/>
            <a:ext cx="7099300" cy="68897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 marR="5080">
              <a:lnSpc>
                <a:spcPts val="2330"/>
              </a:lnSpc>
              <a:spcBef>
                <a:spcPts val="650"/>
              </a:spcBef>
            </a:pPr>
            <a:r>
              <a:rPr spc="50" dirty="0"/>
              <a:t>Образовательные программы</a:t>
            </a:r>
            <a:r>
              <a:rPr sz="1900" b="0" spc="50" dirty="0">
                <a:latin typeface="Arial"/>
                <a:cs typeface="Arial"/>
              </a:rPr>
              <a:t>, </a:t>
            </a:r>
            <a:r>
              <a:rPr spc="50" dirty="0"/>
              <a:t>реализуемые  </a:t>
            </a:r>
            <a:r>
              <a:rPr spc="45" dirty="0"/>
              <a:t>кафедрой</a:t>
            </a:r>
            <a:endParaRPr sz="1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76272"/>
            <a:ext cx="512445" cy="929005"/>
          </a:xfrm>
          <a:custGeom>
            <a:avLst/>
            <a:gdLst/>
            <a:ahLst/>
            <a:cxnLst/>
            <a:rect l="l" t="t" r="r" b="b"/>
            <a:pathLst>
              <a:path w="512445" h="929005">
                <a:moveTo>
                  <a:pt x="0" y="928618"/>
                </a:moveTo>
                <a:lnTo>
                  <a:pt x="0" y="0"/>
                </a:lnTo>
                <a:lnTo>
                  <a:pt x="511874" y="464309"/>
                </a:lnTo>
                <a:lnTo>
                  <a:pt x="0" y="928618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62919" y="6659389"/>
            <a:ext cx="0" cy="571500"/>
          </a:xfrm>
          <a:custGeom>
            <a:avLst/>
            <a:gdLst/>
            <a:ahLst/>
            <a:cxnLst/>
            <a:rect l="l" t="t" r="r" b="b"/>
            <a:pathLst>
              <a:path h="571500">
                <a:moveTo>
                  <a:pt x="0" y="0"/>
                </a:moveTo>
                <a:lnTo>
                  <a:pt x="0" y="571498"/>
                </a:lnTo>
              </a:path>
            </a:pathLst>
          </a:custGeom>
          <a:ln w="75390">
            <a:solidFill>
              <a:srgbClr val="FF74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12136" y="6945138"/>
            <a:ext cx="314960" cy="285750"/>
          </a:xfrm>
          <a:custGeom>
            <a:avLst/>
            <a:gdLst/>
            <a:ahLst/>
            <a:cxnLst/>
            <a:rect l="l" t="t" r="r" b="b"/>
            <a:pathLst>
              <a:path w="314959" h="285750">
                <a:moveTo>
                  <a:pt x="314505" y="285749"/>
                </a:moveTo>
                <a:lnTo>
                  <a:pt x="0" y="285749"/>
                </a:lnTo>
                <a:lnTo>
                  <a:pt x="314505" y="0"/>
                </a:lnTo>
                <a:lnTo>
                  <a:pt x="314505" y="285749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12136" y="6659389"/>
            <a:ext cx="314960" cy="285750"/>
          </a:xfrm>
          <a:custGeom>
            <a:avLst/>
            <a:gdLst/>
            <a:ahLst/>
            <a:cxnLst/>
            <a:rect l="l" t="t" r="r" b="b"/>
            <a:pathLst>
              <a:path w="314959" h="285750">
                <a:moveTo>
                  <a:pt x="314505" y="285749"/>
                </a:moveTo>
                <a:lnTo>
                  <a:pt x="0" y="0"/>
                </a:lnTo>
                <a:lnTo>
                  <a:pt x="314505" y="0"/>
                </a:lnTo>
                <a:lnTo>
                  <a:pt x="314505" y="285749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99197" y="6659389"/>
            <a:ext cx="324485" cy="571500"/>
          </a:xfrm>
          <a:custGeom>
            <a:avLst/>
            <a:gdLst/>
            <a:ahLst/>
            <a:cxnLst/>
            <a:rect l="l" t="t" r="r" b="b"/>
            <a:pathLst>
              <a:path w="324484" h="571500">
                <a:moveTo>
                  <a:pt x="9786" y="571498"/>
                </a:moveTo>
                <a:lnTo>
                  <a:pt x="0" y="571498"/>
                </a:lnTo>
                <a:lnTo>
                  <a:pt x="0" y="0"/>
                </a:lnTo>
                <a:lnTo>
                  <a:pt x="9786" y="0"/>
                </a:lnTo>
                <a:lnTo>
                  <a:pt x="324291" y="285749"/>
                </a:lnTo>
                <a:lnTo>
                  <a:pt x="9786" y="571498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58925" y="1576355"/>
            <a:ext cx="7707630" cy="411162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800" spc="-45" dirty="0">
                <a:solidFill>
                  <a:srgbClr val="212121"/>
                </a:solidFill>
                <a:latin typeface="Liberation Sans"/>
                <a:cs typeface="Liberation Sans"/>
              </a:rPr>
              <a:t>Расширение</a:t>
            </a:r>
            <a:r>
              <a:rPr sz="1800" spc="-18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800" spc="-40" dirty="0">
                <a:solidFill>
                  <a:srgbClr val="212121"/>
                </a:solidFill>
                <a:latin typeface="Liberation Sans"/>
                <a:cs typeface="Liberation Sans"/>
              </a:rPr>
              <a:t>числа</a:t>
            </a:r>
            <a:r>
              <a:rPr sz="1800" spc="-18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800" spc="-45" dirty="0">
                <a:solidFill>
                  <a:srgbClr val="212121"/>
                </a:solidFill>
                <a:latin typeface="Liberation Sans"/>
                <a:cs typeface="Liberation Sans"/>
              </a:rPr>
              <a:t>профилей</a:t>
            </a:r>
            <a:r>
              <a:rPr sz="1800" spc="-18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800" spc="-45" dirty="0">
                <a:solidFill>
                  <a:srgbClr val="212121"/>
                </a:solidFill>
                <a:latin typeface="Liberation Sans"/>
                <a:cs typeface="Liberation Sans"/>
              </a:rPr>
              <a:t>подготовки</a:t>
            </a:r>
            <a:r>
              <a:rPr sz="1800" spc="-18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800" spc="-45" dirty="0">
                <a:solidFill>
                  <a:srgbClr val="212121"/>
                </a:solidFill>
                <a:latin typeface="Liberation Sans"/>
                <a:cs typeface="Liberation Sans"/>
              </a:rPr>
              <a:t>бакалавров</a:t>
            </a:r>
            <a:r>
              <a:rPr sz="1800" spc="-18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800" spc="-195" dirty="0">
                <a:solidFill>
                  <a:srgbClr val="212121"/>
                </a:solidFill>
                <a:latin typeface="Verdana"/>
                <a:cs typeface="Verdana"/>
              </a:rPr>
              <a:t>38.03.05</a:t>
            </a:r>
            <a:r>
              <a:rPr sz="1800" spc="-31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800" spc="-90" dirty="0">
                <a:solidFill>
                  <a:srgbClr val="212121"/>
                </a:solidFill>
                <a:latin typeface="Verdana"/>
                <a:cs typeface="Verdana"/>
              </a:rPr>
              <a:t>«</a:t>
            </a:r>
            <a:r>
              <a:rPr sz="1800" spc="-90" dirty="0">
                <a:solidFill>
                  <a:srgbClr val="212121"/>
                </a:solidFill>
                <a:latin typeface="Liberation Sans"/>
                <a:cs typeface="Liberation Sans"/>
              </a:rPr>
              <a:t>Бизнес</a:t>
            </a:r>
            <a:r>
              <a:rPr sz="1800" spc="-90" dirty="0">
                <a:solidFill>
                  <a:srgbClr val="212121"/>
                </a:solidFill>
                <a:latin typeface="Verdana"/>
                <a:cs typeface="Verdana"/>
              </a:rPr>
              <a:t>-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800" spc="-70" dirty="0">
                <a:solidFill>
                  <a:srgbClr val="212121"/>
                </a:solidFill>
                <a:latin typeface="Liberation Sans"/>
                <a:cs typeface="Liberation Sans"/>
              </a:rPr>
              <a:t>информатика</a:t>
            </a:r>
            <a:r>
              <a:rPr sz="1800" spc="-70" dirty="0">
                <a:solidFill>
                  <a:srgbClr val="212121"/>
                </a:solidFill>
                <a:latin typeface="Verdana"/>
                <a:cs typeface="Verdana"/>
              </a:rPr>
              <a:t>»</a:t>
            </a:r>
            <a:r>
              <a:rPr sz="1800" spc="-31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212121"/>
                </a:solidFill>
                <a:latin typeface="Verdana"/>
                <a:cs typeface="Verdana"/>
              </a:rPr>
              <a:t>(2020</a:t>
            </a:r>
            <a:r>
              <a:rPr sz="1800" spc="-185" dirty="0">
                <a:solidFill>
                  <a:srgbClr val="212121"/>
                </a:solidFill>
                <a:latin typeface="Liberation Sans"/>
                <a:cs typeface="Liberation Sans"/>
              </a:rPr>
              <a:t>г</a:t>
            </a:r>
            <a:r>
              <a:rPr sz="1800" spc="-185" dirty="0">
                <a:solidFill>
                  <a:srgbClr val="212121"/>
                </a:solidFill>
                <a:latin typeface="Verdana"/>
                <a:cs typeface="Verdana"/>
              </a:rPr>
              <a:t>.-</a:t>
            </a:r>
            <a:r>
              <a:rPr sz="1800" spc="-31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212121"/>
                </a:solidFill>
                <a:latin typeface="Liberation Sans"/>
                <a:cs typeface="Liberation Sans"/>
              </a:rPr>
              <a:t>введение</a:t>
            </a:r>
            <a:r>
              <a:rPr sz="1800" spc="-18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800" spc="-50" dirty="0">
                <a:solidFill>
                  <a:srgbClr val="212121"/>
                </a:solidFill>
                <a:latin typeface="Liberation Sans"/>
                <a:cs typeface="Liberation Sans"/>
              </a:rPr>
              <a:t>дополнительного</a:t>
            </a:r>
            <a:r>
              <a:rPr sz="1800" spc="-18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800" spc="-80" dirty="0">
                <a:solidFill>
                  <a:srgbClr val="212121"/>
                </a:solidFill>
                <a:latin typeface="Liberation Sans"/>
                <a:cs typeface="Liberation Sans"/>
              </a:rPr>
              <a:t>профиля</a:t>
            </a:r>
            <a:r>
              <a:rPr sz="1800" spc="-80" dirty="0">
                <a:solidFill>
                  <a:srgbClr val="212121"/>
                </a:solidFill>
                <a:latin typeface="Verdana"/>
                <a:cs typeface="Verdana"/>
              </a:rPr>
              <a:t>).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 marR="5080">
              <a:lnSpc>
                <a:spcPct val="114599"/>
              </a:lnSpc>
            </a:pPr>
            <a:r>
              <a:rPr sz="1800" spc="-45" dirty="0">
                <a:solidFill>
                  <a:srgbClr val="212121"/>
                </a:solidFill>
                <a:latin typeface="Liberation Sans"/>
                <a:cs typeface="Liberation Sans"/>
              </a:rPr>
              <a:t>Создание</a:t>
            </a:r>
            <a:r>
              <a:rPr sz="1800" spc="-18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800" spc="-45" dirty="0">
                <a:solidFill>
                  <a:srgbClr val="212121"/>
                </a:solidFill>
                <a:latin typeface="Liberation Sans"/>
                <a:cs typeface="Liberation Sans"/>
              </a:rPr>
              <a:t>программы</a:t>
            </a:r>
            <a:r>
              <a:rPr sz="1800" spc="-18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800" spc="-85" dirty="0">
                <a:solidFill>
                  <a:srgbClr val="212121"/>
                </a:solidFill>
                <a:latin typeface="Verdana"/>
                <a:cs typeface="Verdana"/>
              </a:rPr>
              <a:t>«</a:t>
            </a:r>
            <a:r>
              <a:rPr sz="1800" spc="-85" dirty="0">
                <a:solidFill>
                  <a:srgbClr val="212121"/>
                </a:solidFill>
                <a:latin typeface="Liberation Sans"/>
                <a:cs typeface="Liberation Sans"/>
              </a:rPr>
              <a:t>двойных</a:t>
            </a:r>
            <a:r>
              <a:rPr sz="1800" spc="-18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800" spc="-80" dirty="0">
                <a:solidFill>
                  <a:srgbClr val="212121"/>
                </a:solidFill>
                <a:latin typeface="Liberation Sans"/>
                <a:cs typeface="Liberation Sans"/>
              </a:rPr>
              <a:t>дипломов</a:t>
            </a:r>
            <a:r>
              <a:rPr sz="1800" spc="-80" dirty="0">
                <a:solidFill>
                  <a:srgbClr val="212121"/>
                </a:solidFill>
                <a:latin typeface="Verdana"/>
                <a:cs typeface="Verdana"/>
              </a:rPr>
              <a:t>»</a:t>
            </a:r>
            <a:r>
              <a:rPr sz="1800" spc="-31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212121"/>
                </a:solidFill>
                <a:latin typeface="Liberation Sans"/>
                <a:cs typeface="Liberation Sans"/>
              </a:rPr>
              <a:t>с</a:t>
            </a:r>
            <a:r>
              <a:rPr sz="1800" spc="-18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800" spc="-45" dirty="0">
                <a:solidFill>
                  <a:srgbClr val="212121"/>
                </a:solidFill>
                <a:latin typeface="Liberation Sans"/>
                <a:cs typeface="Liberation Sans"/>
              </a:rPr>
              <a:t>университетом</a:t>
            </a:r>
            <a:r>
              <a:rPr sz="1800" spc="-18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800" spc="-55" dirty="0">
                <a:solidFill>
                  <a:srgbClr val="212121"/>
                </a:solidFill>
                <a:latin typeface="Liberation Sans"/>
                <a:cs typeface="Liberation Sans"/>
              </a:rPr>
              <a:t>Лихтенштейна</a:t>
            </a:r>
            <a:r>
              <a:rPr sz="1800" spc="-55" dirty="0">
                <a:solidFill>
                  <a:srgbClr val="212121"/>
                </a:solidFill>
                <a:latin typeface="Verdana"/>
                <a:cs typeface="Verdana"/>
              </a:rPr>
              <a:t>,  </a:t>
            </a:r>
            <a:r>
              <a:rPr sz="1800" spc="-45" dirty="0">
                <a:solidFill>
                  <a:srgbClr val="212121"/>
                </a:solidFill>
                <a:latin typeface="Liberation Sans"/>
                <a:cs typeface="Liberation Sans"/>
              </a:rPr>
              <a:t>приведет</a:t>
            </a:r>
            <a:r>
              <a:rPr sz="1800" spc="-18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800" spc="5" dirty="0">
                <a:solidFill>
                  <a:srgbClr val="212121"/>
                </a:solidFill>
                <a:latin typeface="Liberation Sans"/>
                <a:cs typeface="Liberation Sans"/>
              </a:rPr>
              <a:t>в</a:t>
            </a:r>
            <a:r>
              <a:rPr sz="1800" spc="-18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800" spc="-250" dirty="0">
                <a:solidFill>
                  <a:srgbClr val="212121"/>
                </a:solidFill>
                <a:latin typeface="Verdana"/>
                <a:cs typeface="Verdana"/>
              </a:rPr>
              <a:t>2019</a:t>
            </a:r>
            <a:r>
              <a:rPr sz="1800" spc="-31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212121"/>
                </a:solidFill>
                <a:latin typeface="Liberation Sans"/>
                <a:cs typeface="Liberation Sans"/>
              </a:rPr>
              <a:t>году</a:t>
            </a:r>
            <a:r>
              <a:rPr sz="1800" spc="-18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800" dirty="0">
                <a:solidFill>
                  <a:srgbClr val="212121"/>
                </a:solidFill>
                <a:latin typeface="Liberation Sans"/>
                <a:cs typeface="Liberation Sans"/>
              </a:rPr>
              <a:t>к</a:t>
            </a:r>
            <a:r>
              <a:rPr sz="1800" spc="-18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800" spc="-45" dirty="0">
                <a:solidFill>
                  <a:srgbClr val="212121"/>
                </a:solidFill>
                <a:latin typeface="Liberation Sans"/>
                <a:cs typeface="Liberation Sans"/>
              </a:rPr>
              <a:t>созданию</a:t>
            </a:r>
            <a:r>
              <a:rPr sz="1800" spc="-18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800" spc="-40" dirty="0">
                <a:solidFill>
                  <a:srgbClr val="212121"/>
                </a:solidFill>
                <a:latin typeface="Liberation Sans"/>
                <a:cs typeface="Liberation Sans"/>
              </a:rPr>
              <a:t>новой</a:t>
            </a:r>
            <a:r>
              <a:rPr sz="1800" spc="-18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800" spc="-50" dirty="0">
                <a:solidFill>
                  <a:srgbClr val="212121"/>
                </a:solidFill>
                <a:latin typeface="Liberation Sans"/>
                <a:cs typeface="Liberation Sans"/>
              </a:rPr>
              <a:t>образовательной</a:t>
            </a:r>
            <a:r>
              <a:rPr sz="1800" spc="-18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800" spc="-60" dirty="0">
                <a:solidFill>
                  <a:srgbClr val="212121"/>
                </a:solidFill>
                <a:latin typeface="Liberation Sans"/>
                <a:cs typeface="Liberation Sans"/>
              </a:rPr>
              <a:t>программы</a:t>
            </a:r>
            <a:r>
              <a:rPr sz="1800" spc="-60" dirty="0">
                <a:solidFill>
                  <a:srgbClr val="212121"/>
                </a:solidFill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150">
              <a:latin typeface="Times New Roman"/>
              <a:cs typeface="Times New Roman"/>
            </a:endParaRPr>
          </a:p>
          <a:p>
            <a:pPr marL="12700" marR="11430">
              <a:lnSpc>
                <a:spcPct val="114599"/>
              </a:lnSpc>
            </a:pPr>
            <a:r>
              <a:rPr sz="1800" spc="-45" dirty="0">
                <a:solidFill>
                  <a:srgbClr val="212121"/>
                </a:solidFill>
                <a:latin typeface="Liberation Sans"/>
                <a:cs typeface="Liberation Sans"/>
              </a:rPr>
              <a:t>Открытие </a:t>
            </a:r>
            <a:r>
              <a:rPr sz="1800" spc="-40" dirty="0">
                <a:solidFill>
                  <a:srgbClr val="212121"/>
                </a:solidFill>
                <a:latin typeface="Liberation Sans"/>
                <a:cs typeface="Liberation Sans"/>
              </a:rPr>
              <a:t>новой </a:t>
            </a:r>
            <a:r>
              <a:rPr sz="1800" spc="-45" dirty="0">
                <a:solidFill>
                  <a:srgbClr val="212121"/>
                </a:solidFill>
                <a:latin typeface="Liberation Sans"/>
                <a:cs typeface="Liberation Sans"/>
              </a:rPr>
              <a:t>магистерской программы совместно </a:t>
            </a:r>
            <a:r>
              <a:rPr sz="1800" spc="5" dirty="0">
                <a:solidFill>
                  <a:srgbClr val="212121"/>
                </a:solidFill>
                <a:latin typeface="Liberation Sans"/>
                <a:cs typeface="Liberation Sans"/>
              </a:rPr>
              <a:t>с </a:t>
            </a:r>
            <a:r>
              <a:rPr sz="1800" spc="-45" dirty="0">
                <a:solidFill>
                  <a:srgbClr val="212121"/>
                </a:solidFill>
                <a:latin typeface="Liberation Sans"/>
                <a:cs typeface="Liberation Sans"/>
              </a:rPr>
              <a:t>российской ИТ</a:t>
            </a:r>
            <a:r>
              <a:rPr sz="1800" spc="-45" dirty="0">
                <a:solidFill>
                  <a:srgbClr val="212121"/>
                </a:solidFill>
                <a:latin typeface="Verdana"/>
                <a:cs typeface="Verdana"/>
              </a:rPr>
              <a:t>-  </a:t>
            </a:r>
            <a:r>
              <a:rPr sz="1800" spc="-55" dirty="0">
                <a:solidFill>
                  <a:srgbClr val="212121"/>
                </a:solidFill>
                <a:latin typeface="Liberation Sans"/>
                <a:cs typeface="Liberation Sans"/>
              </a:rPr>
              <a:t>компанией</a:t>
            </a:r>
            <a:r>
              <a:rPr sz="1800" spc="-55" dirty="0">
                <a:solidFill>
                  <a:srgbClr val="212121"/>
                </a:solidFill>
                <a:latin typeface="Verdana"/>
                <a:cs typeface="Verdana"/>
              </a:rPr>
              <a:t>,</a:t>
            </a:r>
            <a:r>
              <a:rPr sz="1800" spc="-31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212121"/>
                </a:solidFill>
                <a:latin typeface="Liberation Sans"/>
                <a:cs typeface="Liberation Sans"/>
              </a:rPr>
              <a:t>интересы</a:t>
            </a:r>
            <a:r>
              <a:rPr sz="1800" spc="-18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800" spc="-45" dirty="0">
                <a:solidFill>
                  <a:srgbClr val="212121"/>
                </a:solidFill>
                <a:latin typeface="Liberation Sans"/>
                <a:cs typeface="Liberation Sans"/>
              </a:rPr>
              <a:t>которой</a:t>
            </a:r>
            <a:r>
              <a:rPr sz="1800" spc="-18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800" spc="-45" dirty="0">
                <a:solidFill>
                  <a:srgbClr val="212121"/>
                </a:solidFill>
                <a:latin typeface="Liberation Sans"/>
                <a:cs typeface="Liberation Sans"/>
              </a:rPr>
              <a:t>находятся</a:t>
            </a:r>
            <a:r>
              <a:rPr sz="1800" spc="-18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800" spc="5" dirty="0">
                <a:solidFill>
                  <a:srgbClr val="212121"/>
                </a:solidFill>
                <a:latin typeface="Liberation Sans"/>
                <a:cs typeface="Liberation Sans"/>
              </a:rPr>
              <a:t>в</a:t>
            </a:r>
            <a:r>
              <a:rPr sz="1800" spc="-18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800" spc="-45" dirty="0">
                <a:solidFill>
                  <a:srgbClr val="212121"/>
                </a:solidFill>
                <a:latin typeface="Liberation Sans"/>
                <a:cs typeface="Liberation Sans"/>
              </a:rPr>
              <a:t>плоскости</a:t>
            </a:r>
            <a:r>
              <a:rPr sz="1800" spc="-18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800" spc="-45" dirty="0">
                <a:solidFill>
                  <a:srgbClr val="212121"/>
                </a:solidFill>
                <a:latin typeface="Liberation Sans"/>
                <a:cs typeface="Liberation Sans"/>
              </a:rPr>
              <a:t>подготовки</a:t>
            </a:r>
            <a:r>
              <a:rPr sz="1800" spc="-18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800" spc="-40" dirty="0">
                <a:solidFill>
                  <a:srgbClr val="212121"/>
                </a:solidFill>
                <a:latin typeface="Liberation Sans"/>
                <a:cs typeface="Liberation Sans"/>
              </a:rPr>
              <a:t>кадров</a:t>
            </a:r>
            <a:r>
              <a:rPr sz="1800" spc="-18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800" spc="-35" dirty="0">
                <a:solidFill>
                  <a:srgbClr val="212121"/>
                </a:solidFill>
                <a:latin typeface="Liberation Sans"/>
                <a:cs typeface="Liberation Sans"/>
              </a:rPr>
              <a:t>для  </a:t>
            </a:r>
            <a:r>
              <a:rPr sz="1800" spc="-60" dirty="0">
                <a:solidFill>
                  <a:srgbClr val="212121"/>
                </a:solidFill>
                <a:latin typeface="Liberation Sans"/>
                <a:cs typeface="Liberation Sans"/>
              </a:rPr>
              <a:t>отрасти</a:t>
            </a:r>
            <a:r>
              <a:rPr sz="1800" spc="-60" dirty="0">
                <a:solidFill>
                  <a:srgbClr val="212121"/>
                </a:solidFill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150">
              <a:latin typeface="Times New Roman"/>
              <a:cs typeface="Times New Roman"/>
            </a:endParaRPr>
          </a:p>
          <a:p>
            <a:pPr marL="12700" marR="591185">
              <a:lnSpc>
                <a:spcPct val="114599"/>
              </a:lnSpc>
              <a:spcBef>
                <a:spcPts val="5"/>
              </a:spcBef>
            </a:pPr>
            <a:r>
              <a:rPr sz="1800" spc="-45" dirty="0">
                <a:solidFill>
                  <a:srgbClr val="212121"/>
                </a:solidFill>
                <a:latin typeface="Liberation Sans"/>
                <a:cs typeface="Liberation Sans"/>
              </a:rPr>
              <a:t>Разработка собственного стандарта Финансового университета </a:t>
            </a:r>
            <a:r>
              <a:rPr sz="1800" spc="-25" dirty="0">
                <a:solidFill>
                  <a:srgbClr val="212121"/>
                </a:solidFill>
                <a:latin typeface="Liberation Sans"/>
                <a:cs typeface="Liberation Sans"/>
              </a:rPr>
              <a:t>по  </a:t>
            </a:r>
            <a:r>
              <a:rPr sz="1800" spc="-45" dirty="0">
                <a:solidFill>
                  <a:srgbClr val="212121"/>
                </a:solidFill>
                <a:latin typeface="Liberation Sans"/>
                <a:cs typeface="Liberation Sans"/>
              </a:rPr>
              <a:t>направлению</a:t>
            </a:r>
            <a:r>
              <a:rPr sz="1800" spc="-18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800" spc="-80" dirty="0">
                <a:solidFill>
                  <a:srgbClr val="212121"/>
                </a:solidFill>
                <a:latin typeface="Verdana"/>
                <a:cs typeface="Verdana"/>
              </a:rPr>
              <a:t>«</a:t>
            </a:r>
            <a:r>
              <a:rPr sz="1800" spc="-80" dirty="0">
                <a:solidFill>
                  <a:srgbClr val="212121"/>
                </a:solidFill>
                <a:latin typeface="Liberation Sans"/>
                <a:cs typeface="Liberation Sans"/>
              </a:rPr>
              <a:t>Бизнес</a:t>
            </a:r>
            <a:r>
              <a:rPr sz="1800" spc="-80" dirty="0">
                <a:solidFill>
                  <a:srgbClr val="212121"/>
                </a:solidFill>
                <a:latin typeface="Verdana"/>
                <a:cs typeface="Verdana"/>
              </a:rPr>
              <a:t>-</a:t>
            </a:r>
            <a:r>
              <a:rPr sz="1800" spc="-80" dirty="0">
                <a:solidFill>
                  <a:srgbClr val="212121"/>
                </a:solidFill>
                <a:latin typeface="Liberation Sans"/>
                <a:cs typeface="Liberation Sans"/>
              </a:rPr>
              <a:t>информатика</a:t>
            </a:r>
            <a:r>
              <a:rPr sz="1800" spc="-80" dirty="0">
                <a:solidFill>
                  <a:srgbClr val="212121"/>
                </a:solidFill>
                <a:latin typeface="Verdana"/>
                <a:cs typeface="Verdana"/>
              </a:rPr>
              <a:t>»</a:t>
            </a:r>
            <a:r>
              <a:rPr sz="1800" spc="-31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800" spc="-70" dirty="0">
                <a:solidFill>
                  <a:srgbClr val="212121"/>
                </a:solidFill>
                <a:latin typeface="Verdana"/>
                <a:cs typeface="Verdana"/>
              </a:rPr>
              <a:t>(</a:t>
            </a:r>
            <a:r>
              <a:rPr sz="1800" spc="-70" dirty="0">
                <a:solidFill>
                  <a:srgbClr val="212121"/>
                </a:solidFill>
                <a:latin typeface="Liberation Sans"/>
                <a:cs typeface="Liberation Sans"/>
              </a:rPr>
              <a:t>уровни</a:t>
            </a:r>
            <a:r>
              <a:rPr sz="1800" spc="-18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800" spc="-45" dirty="0">
                <a:solidFill>
                  <a:srgbClr val="212121"/>
                </a:solidFill>
                <a:latin typeface="Liberation Sans"/>
                <a:cs typeface="Liberation Sans"/>
              </a:rPr>
              <a:t>подготовки</a:t>
            </a:r>
            <a:r>
              <a:rPr sz="1800" spc="-18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800" spc="-45" dirty="0">
                <a:solidFill>
                  <a:srgbClr val="212121"/>
                </a:solidFill>
                <a:latin typeface="Liberation Sans"/>
                <a:cs typeface="Liberation Sans"/>
              </a:rPr>
              <a:t>бакалавра</a:t>
            </a:r>
            <a:r>
              <a:rPr sz="1800" spc="-18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800" spc="5" dirty="0">
                <a:solidFill>
                  <a:srgbClr val="212121"/>
                </a:solidFill>
                <a:latin typeface="Liberation Sans"/>
                <a:cs typeface="Liberation Sans"/>
              </a:rPr>
              <a:t>и  </a:t>
            </a:r>
            <a:r>
              <a:rPr sz="1800" spc="-75" dirty="0">
                <a:solidFill>
                  <a:srgbClr val="212121"/>
                </a:solidFill>
                <a:latin typeface="Liberation Sans"/>
                <a:cs typeface="Liberation Sans"/>
              </a:rPr>
              <a:t>магистра</a:t>
            </a:r>
            <a:r>
              <a:rPr sz="1800" spc="-75" dirty="0">
                <a:solidFill>
                  <a:srgbClr val="212121"/>
                </a:solidFill>
                <a:latin typeface="Verdana"/>
                <a:cs typeface="Verdana"/>
              </a:rPr>
              <a:t>).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93248" y="1774706"/>
            <a:ext cx="558800" cy="381635"/>
          </a:xfrm>
          <a:custGeom>
            <a:avLst/>
            <a:gdLst/>
            <a:ahLst/>
            <a:cxnLst/>
            <a:rect l="l" t="t" r="r" b="b"/>
            <a:pathLst>
              <a:path w="558800" h="381635">
                <a:moveTo>
                  <a:pt x="279207" y="381345"/>
                </a:moveTo>
                <a:lnTo>
                  <a:pt x="200678" y="375057"/>
                </a:lnTo>
                <a:lnTo>
                  <a:pt x="144588" y="359557"/>
                </a:lnTo>
                <a:lnTo>
                  <a:pt x="110936" y="339898"/>
                </a:lnTo>
                <a:lnTo>
                  <a:pt x="99720" y="321128"/>
                </a:lnTo>
                <a:lnTo>
                  <a:pt x="99720" y="160625"/>
                </a:lnTo>
                <a:lnTo>
                  <a:pt x="270376" y="200220"/>
                </a:lnTo>
                <a:lnTo>
                  <a:pt x="274808" y="200710"/>
                </a:lnTo>
                <a:lnTo>
                  <a:pt x="458693" y="200710"/>
                </a:lnTo>
                <a:lnTo>
                  <a:pt x="458693" y="321128"/>
                </a:lnTo>
                <a:lnTo>
                  <a:pt x="447471" y="339900"/>
                </a:lnTo>
                <a:lnTo>
                  <a:pt x="413814" y="359560"/>
                </a:lnTo>
                <a:lnTo>
                  <a:pt x="357722" y="375057"/>
                </a:lnTo>
                <a:lnTo>
                  <a:pt x="279207" y="381345"/>
                </a:lnTo>
                <a:close/>
              </a:path>
              <a:path w="558800" h="381635">
                <a:moveTo>
                  <a:pt x="458693" y="200710"/>
                </a:moveTo>
                <a:lnTo>
                  <a:pt x="283622" y="200710"/>
                </a:lnTo>
                <a:lnTo>
                  <a:pt x="288043" y="200220"/>
                </a:lnTo>
                <a:lnTo>
                  <a:pt x="458693" y="160625"/>
                </a:lnTo>
                <a:lnTo>
                  <a:pt x="458693" y="200710"/>
                </a:lnTo>
                <a:close/>
              </a:path>
              <a:path w="558800" h="381635">
                <a:moveTo>
                  <a:pt x="280725" y="160575"/>
                </a:moveTo>
                <a:lnTo>
                  <a:pt x="277700" y="160575"/>
                </a:lnTo>
                <a:lnTo>
                  <a:pt x="276199" y="160396"/>
                </a:lnTo>
                <a:lnTo>
                  <a:pt x="6409" y="97771"/>
                </a:lnTo>
                <a:lnTo>
                  <a:pt x="0" y="89637"/>
                </a:lnTo>
                <a:lnTo>
                  <a:pt x="0" y="70932"/>
                </a:lnTo>
                <a:lnTo>
                  <a:pt x="6409" y="62820"/>
                </a:lnTo>
                <a:lnTo>
                  <a:pt x="276193" y="172"/>
                </a:lnTo>
                <a:lnTo>
                  <a:pt x="277694" y="0"/>
                </a:lnTo>
                <a:lnTo>
                  <a:pt x="280725" y="0"/>
                </a:lnTo>
                <a:lnTo>
                  <a:pt x="282215" y="172"/>
                </a:lnTo>
                <a:lnTo>
                  <a:pt x="552010" y="62820"/>
                </a:lnTo>
                <a:lnTo>
                  <a:pt x="558408" y="70932"/>
                </a:lnTo>
                <a:lnTo>
                  <a:pt x="558408" y="89637"/>
                </a:lnTo>
                <a:lnTo>
                  <a:pt x="552010" y="97771"/>
                </a:lnTo>
                <a:lnTo>
                  <a:pt x="282215" y="160396"/>
                </a:lnTo>
                <a:lnTo>
                  <a:pt x="280725" y="160575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3425" y="1714500"/>
            <a:ext cx="638175" cy="461645"/>
          </a:xfrm>
          <a:custGeom>
            <a:avLst/>
            <a:gdLst/>
            <a:ahLst/>
            <a:cxnLst/>
            <a:rect l="l" t="t" r="r" b="b"/>
            <a:pathLst>
              <a:path w="638175" h="461644">
                <a:moveTo>
                  <a:pt x="319087" y="461622"/>
                </a:moveTo>
                <a:lnTo>
                  <a:pt x="247698" y="457888"/>
                </a:lnTo>
                <a:lnTo>
                  <a:pt x="191634" y="447443"/>
                </a:lnTo>
                <a:lnTo>
                  <a:pt x="149850" y="431424"/>
                </a:lnTo>
                <a:lnTo>
                  <a:pt x="104936" y="387201"/>
                </a:lnTo>
                <a:lnTo>
                  <a:pt x="99714" y="361269"/>
                </a:lnTo>
                <a:lnTo>
                  <a:pt x="99714" y="191495"/>
                </a:lnTo>
                <a:lnTo>
                  <a:pt x="46372" y="179107"/>
                </a:lnTo>
                <a:lnTo>
                  <a:pt x="27604" y="171235"/>
                </a:lnTo>
                <a:lnTo>
                  <a:pt x="12944" y="157975"/>
                </a:lnTo>
                <a:lnTo>
                  <a:pt x="3405" y="140615"/>
                </a:lnTo>
                <a:lnTo>
                  <a:pt x="0" y="120428"/>
                </a:lnTo>
                <a:lnTo>
                  <a:pt x="3406" y="100240"/>
                </a:lnTo>
                <a:lnTo>
                  <a:pt x="27614" y="69611"/>
                </a:lnTo>
                <a:lnTo>
                  <a:pt x="310257" y="490"/>
                </a:lnTo>
                <a:lnTo>
                  <a:pt x="314689" y="0"/>
                </a:lnTo>
                <a:lnTo>
                  <a:pt x="323497" y="0"/>
                </a:lnTo>
                <a:lnTo>
                  <a:pt x="327917" y="490"/>
                </a:lnTo>
                <a:lnTo>
                  <a:pt x="498791" y="40141"/>
                </a:lnTo>
                <a:lnTo>
                  <a:pt x="317580" y="40141"/>
                </a:lnTo>
                <a:lnTo>
                  <a:pt x="316079" y="40313"/>
                </a:lnTo>
                <a:lnTo>
                  <a:pt x="46285" y="102961"/>
                </a:lnTo>
                <a:lnTo>
                  <a:pt x="39885" y="111068"/>
                </a:lnTo>
                <a:lnTo>
                  <a:pt x="39890" y="129772"/>
                </a:lnTo>
                <a:lnTo>
                  <a:pt x="46295" y="137901"/>
                </a:lnTo>
                <a:lnTo>
                  <a:pt x="58075" y="140615"/>
                </a:lnTo>
                <a:lnTo>
                  <a:pt x="314594" y="200197"/>
                </a:lnTo>
                <a:lnTo>
                  <a:pt x="316079" y="200526"/>
                </a:lnTo>
                <a:lnTo>
                  <a:pt x="317580" y="200705"/>
                </a:lnTo>
                <a:lnTo>
                  <a:pt x="538460" y="200705"/>
                </a:lnTo>
                <a:lnTo>
                  <a:pt x="139600" y="200766"/>
                </a:lnTo>
                <a:lnTo>
                  <a:pt x="139600" y="361269"/>
                </a:lnTo>
                <a:lnTo>
                  <a:pt x="150818" y="380039"/>
                </a:lnTo>
                <a:lnTo>
                  <a:pt x="184472" y="399699"/>
                </a:lnTo>
                <a:lnTo>
                  <a:pt x="240562" y="415198"/>
                </a:lnTo>
                <a:lnTo>
                  <a:pt x="319087" y="421486"/>
                </a:lnTo>
                <a:lnTo>
                  <a:pt x="502187" y="421486"/>
                </a:lnTo>
                <a:lnTo>
                  <a:pt x="488318" y="431424"/>
                </a:lnTo>
                <a:lnTo>
                  <a:pt x="446533" y="447443"/>
                </a:lnTo>
                <a:lnTo>
                  <a:pt x="390471" y="457888"/>
                </a:lnTo>
                <a:lnTo>
                  <a:pt x="319087" y="461622"/>
                </a:lnTo>
                <a:close/>
              </a:path>
              <a:path w="638175" h="461644">
                <a:moveTo>
                  <a:pt x="538460" y="200705"/>
                </a:moveTo>
                <a:lnTo>
                  <a:pt x="320605" y="200705"/>
                </a:lnTo>
                <a:lnTo>
                  <a:pt x="322095" y="200526"/>
                </a:lnTo>
                <a:lnTo>
                  <a:pt x="582857" y="139980"/>
                </a:lnTo>
                <a:lnTo>
                  <a:pt x="591895" y="137901"/>
                </a:lnTo>
                <a:lnTo>
                  <a:pt x="598289" y="129772"/>
                </a:lnTo>
                <a:lnTo>
                  <a:pt x="598284" y="111068"/>
                </a:lnTo>
                <a:lnTo>
                  <a:pt x="591890" y="102961"/>
                </a:lnTo>
                <a:lnTo>
                  <a:pt x="322095" y="40313"/>
                </a:lnTo>
                <a:lnTo>
                  <a:pt x="320605" y="40141"/>
                </a:lnTo>
                <a:lnTo>
                  <a:pt x="498791" y="40141"/>
                </a:lnTo>
                <a:lnTo>
                  <a:pt x="591813" y="61744"/>
                </a:lnTo>
                <a:lnTo>
                  <a:pt x="625223" y="82876"/>
                </a:lnTo>
                <a:lnTo>
                  <a:pt x="638175" y="120428"/>
                </a:lnTo>
                <a:lnTo>
                  <a:pt x="634764" y="140615"/>
                </a:lnTo>
                <a:lnTo>
                  <a:pt x="625215" y="157980"/>
                </a:lnTo>
                <a:lnTo>
                  <a:pt x="610548" y="171238"/>
                </a:lnTo>
                <a:lnTo>
                  <a:pt x="591791" y="179107"/>
                </a:lnTo>
                <a:lnTo>
                  <a:pt x="538460" y="191495"/>
                </a:lnTo>
                <a:lnTo>
                  <a:pt x="538460" y="200705"/>
                </a:lnTo>
                <a:close/>
              </a:path>
              <a:path w="638175" h="461644">
                <a:moveTo>
                  <a:pt x="323497" y="240851"/>
                </a:moveTo>
                <a:lnTo>
                  <a:pt x="314683" y="240851"/>
                </a:lnTo>
                <a:lnTo>
                  <a:pt x="310257" y="240361"/>
                </a:lnTo>
                <a:lnTo>
                  <a:pt x="139600" y="200766"/>
                </a:lnTo>
                <a:lnTo>
                  <a:pt x="498574" y="200766"/>
                </a:lnTo>
                <a:lnTo>
                  <a:pt x="327917" y="240361"/>
                </a:lnTo>
                <a:lnTo>
                  <a:pt x="323497" y="240851"/>
                </a:lnTo>
                <a:close/>
              </a:path>
              <a:path w="638175" h="461644">
                <a:moveTo>
                  <a:pt x="502187" y="421486"/>
                </a:moveTo>
                <a:lnTo>
                  <a:pt x="319087" y="421486"/>
                </a:lnTo>
                <a:lnTo>
                  <a:pt x="397613" y="415198"/>
                </a:lnTo>
                <a:lnTo>
                  <a:pt x="453702" y="399699"/>
                </a:lnTo>
                <a:lnTo>
                  <a:pt x="487356" y="380039"/>
                </a:lnTo>
                <a:lnTo>
                  <a:pt x="498574" y="361269"/>
                </a:lnTo>
                <a:lnTo>
                  <a:pt x="498574" y="200766"/>
                </a:lnTo>
                <a:lnTo>
                  <a:pt x="538460" y="200766"/>
                </a:lnTo>
                <a:lnTo>
                  <a:pt x="538460" y="361269"/>
                </a:lnTo>
                <a:lnTo>
                  <a:pt x="533237" y="387201"/>
                </a:lnTo>
                <a:lnTo>
                  <a:pt x="516871" y="410965"/>
                </a:lnTo>
                <a:lnTo>
                  <a:pt x="502187" y="421486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11765" y="1915205"/>
            <a:ext cx="40005" cy="220979"/>
          </a:xfrm>
          <a:custGeom>
            <a:avLst/>
            <a:gdLst/>
            <a:ahLst/>
            <a:cxnLst/>
            <a:rect l="l" t="t" r="r" b="b"/>
            <a:pathLst>
              <a:path w="40005" h="220980">
                <a:moveTo>
                  <a:pt x="19948" y="220781"/>
                </a:moveTo>
                <a:lnTo>
                  <a:pt x="12187" y="219203"/>
                </a:lnTo>
                <a:lnTo>
                  <a:pt x="5846" y="214901"/>
                </a:lnTo>
                <a:lnTo>
                  <a:pt x="1569" y="208520"/>
                </a:lnTo>
                <a:lnTo>
                  <a:pt x="0" y="200705"/>
                </a:lnTo>
                <a:lnTo>
                  <a:pt x="0" y="20076"/>
                </a:lnTo>
                <a:lnTo>
                  <a:pt x="1569" y="12256"/>
                </a:lnTo>
                <a:lnTo>
                  <a:pt x="5846" y="5875"/>
                </a:lnTo>
                <a:lnTo>
                  <a:pt x="12187" y="1575"/>
                </a:lnTo>
                <a:lnTo>
                  <a:pt x="19948" y="0"/>
                </a:lnTo>
                <a:lnTo>
                  <a:pt x="27709" y="1576"/>
                </a:lnTo>
                <a:lnTo>
                  <a:pt x="34050" y="5877"/>
                </a:lnTo>
                <a:lnTo>
                  <a:pt x="38327" y="12258"/>
                </a:lnTo>
                <a:lnTo>
                  <a:pt x="39897" y="20076"/>
                </a:lnTo>
                <a:lnTo>
                  <a:pt x="39897" y="200705"/>
                </a:lnTo>
                <a:lnTo>
                  <a:pt x="38327" y="208522"/>
                </a:lnTo>
                <a:lnTo>
                  <a:pt x="34050" y="214903"/>
                </a:lnTo>
                <a:lnTo>
                  <a:pt x="27709" y="219204"/>
                </a:lnTo>
                <a:lnTo>
                  <a:pt x="19948" y="220781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91828" y="2156051"/>
            <a:ext cx="79771" cy="1204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3248" y="2727206"/>
            <a:ext cx="558800" cy="381635"/>
          </a:xfrm>
          <a:custGeom>
            <a:avLst/>
            <a:gdLst/>
            <a:ahLst/>
            <a:cxnLst/>
            <a:rect l="l" t="t" r="r" b="b"/>
            <a:pathLst>
              <a:path w="558800" h="381635">
                <a:moveTo>
                  <a:pt x="279207" y="381345"/>
                </a:moveTo>
                <a:lnTo>
                  <a:pt x="200678" y="375057"/>
                </a:lnTo>
                <a:lnTo>
                  <a:pt x="144588" y="359557"/>
                </a:lnTo>
                <a:lnTo>
                  <a:pt x="110936" y="339898"/>
                </a:lnTo>
                <a:lnTo>
                  <a:pt x="99720" y="321128"/>
                </a:lnTo>
                <a:lnTo>
                  <a:pt x="99720" y="160625"/>
                </a:lnTo>
                <a:lnTo>
                  <a:pt x="270376" y="200220"/>
                </a:lnTo>
                <a:lnTo>
                  <a:pt x="274808" y="200710"/>
                </a:lnTo>
                <a:lnTo>
                  <a:pt x="458693" y="200710"/>
                </a:lnTo>
                <a:lnTo>
                  <a:pt x="458693" y="321128"/>
                </a:lnTo>
                <a:lnTo>
                  <a:pt x="447471" y="339900"/>
                </a:lnTo>
                <a:lnTo>
                  <a:pt x="413814" y="359560"/>
                </a:lnTo>
                <a:lnTo>
                  <a:pt x="357722" y="375057"/>
                </a:lnTo>
                <a:lnTo>
                  <a:pt x="279207" y="381345"/>
                </a:lnTo>
                <a:close/>
              </a:path>
              <a:path w="558800" h="381635">
                <a:moveTo>
                  <a:pt x="458693" y="200710"/>
                </a:moveTo>
                <a:lnTo>
                  <a:pt x="283622" y="200710"/>
                </a:lnTo>
                <a:lnTo>
                  <a:pt x="288043" y="200220"/>
                </a:lnTo>
                <a:lnTo>
                  <a:pt x="458693" y="160625"/>
                </a:lnTo>
                <a:lnTo>
                  <a:pt x="458693" y="200710"/>
                </a:lnTo>
                <a:close/>
              </a:path>
              <a:path w="558800" h="381635">
                <a:moveTo>
                  <a:pt x="280725" y="160575"/>
                </a:moveTo>
                <a:lnTo>
                  <a:pt x="277700" y="160575"/>
                </a:lnTo>
                <a:lnTo>
                  <a:pt x="276199" y="160396"/>
                </a:lnTo>
                <a:lnTo>
                  <a:pt x="6409" y="97771"/>
                </a:lnTo>
                <a:lnTo>
                  <a:pt x="0" y="89637"/>
                </a:lnTo>
                <a:lnTo>
                  <a:pt x="0" y="70932"/>
                </a:lnTo>
                <a:lnTo>
                  <a:pt x="6409" y="62820"/>
                </a:lnTo>
                <a:lnTo>
                  <a:pt x="276193" y="172"/>
                </a:lnTo>
                <a:lnTo>
                  <a:pt x="277694" y="0"/>
                </a:lnTo>
                <a:lnTo>
                  <a:pt x="280725" y="0"/>
                </a:lnTo>
                <a:lnTo>
                  <a:pt x="282215" y="172"/>
                </a:lnTo>
                <a:lnTo>
                  <a:pt x="552010" y="62820"/>
                </a:lnTo>
                <a:lnTo>
                  <a:pt x="558408" y="70932"/>
                </a:lnTo>
                <a:lnTo>
                  <a:pt x="558408" y="89637"/>
                </a:lnTo>
                <a:lnTo>
                  <a:pt x="552010" y="97771"/>
                </a:lnTo>
                <a:lnTo>
                  <a:pt x="282215" y="160396"/>
                </a:lnTo>
                <a:lnTo>
                  <a:pt x="280725" y="160575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3425" y="2667000"/>
            <a:ext cx="638175" cy="461645"/>
          </a:xfrm>
          <a:custGeom>
            <a:avLst/>
            <a:gdLst/>
            <a:ahLst/>
            <a:cxnLst/>
            <a:rect l="l" t="t" r="r" b="b"/>
            <a:pathLst>
              <a:path w="638175" h="461644">
                <a:moveTo>
                  <a:pt x="319087" y="461622"/>
                </a:moveTo>
                <a:lnTo>
                  <a:pt x="247698" y="457888"/>
                </a:lnTo>
                <a:lnTo>
                  <a:pt x="191634" y="447443"/>
                </a:lnTo>
                <a:lnTo>
                  <a:pt x="149850" y="431424"/>
                </a:lnTo>
                <a:lnTo>
                  <a:pt x="104936" y="387201"/>
                </a:lnTo>
                <a:lnTo>
                  <a:pt x="99714" y="361269"/>
                </a:lnTo>
                <a:lnTo>
                  <a:pt x="99714" y="191495"/>
                </a:lnTo>
                <a:lnTo>
                  <a:pt x="46372" y="179107"/>
                </a:lnTo>
                <a:lnTo>
                  <a:pt x="27604" y="171235"/>
                </a:lnTo>
                <a:lnTo>
                  <a:pt x="12944" y="157975"/>
                </a:lnTo>
                <a:lnTo>
                  <a:pt x="3405" y="140615"/>
                </a:lnTo>
                <a:lnTo>
                  <a:pt x="0" y="120428"/>
                </a:lnTo>
                <a:lnTo>
                  <a:pt x="3406" y="100240"/>
                </a:lnTo>
                <a:lnTo>
                  <a:pt x="27614" y="69611"/>
                </a:lnTo>
                <a:lnTo>
                  <a:pt x="310257" y="490"/>
                </a:lnTo>
                <a:lnTo>
                  <a:pt x="314689" y="0"/>
                </a:lnTo>
                <a:lnTo>
                  <a:pt x="323497" y="0"/>
                </a:lnTo>
                <a:lnTo>
                  <a:pt x="327917" y="490"/>
                </a:lnTo>
                <a:lnTo>
                  <a:pt x="498791" y="40141"/>
                </a:lnTo>
                <a:lnTo>
                  <a:pt x="317580" y="40141"/>
                </a:lnTo>
                <a:lnTo>
                  <a:pt x="316079" y="40313"/>
                </a:lnTo>
                <a:lnTo>
                  <a:pt x="46285" y="102961"/>
                </a:lnTo>
                <a:lnTo>
                  <a:pt x="39885" y="111068"/>
                </a:lnTo>
                <a:lnTo>
                  <a:pt x="39890" y="129772"/>
                </a:lnTo>
                <a:lnTo>
                  <a:pt x="46295" y="137901"/>
                </a:lnTo>
                <a:lnTo>
                  <a:pt x="58075" y="140615"/>
                </a:lnTo>
                <a:lnTo>
                  <a:pt x="314594" y="200197"/>
                </a:lnTo>
                <a:lnTo>
                  <a:pt x="316079" y="200526"/>
                </a:lnTo>
                <a:lnTo>
                  <a:pt x="317580" y="200705"/>
                </a:lnTo>
                <a:lnTo>
                  <a:pt x="538460" y="200705"/>
                </a:lnTo>
                <a:lnTo>
                  <a:pt x="139600" y="200766"/>
                </a:lnTo>
                <a:lnTo>
                  <a:pt x="139600" y="361269"/>
                </a:lnTo>
                <a:lnTo>
                  <a:pt x="150818" y="380039"/>
                </a:lnTo>
                <a:lnTo>
                  <a:pt x="184472" y="399699"/>
                </a:lnTo>
                <a:lnTo>
                  <a:pt x="240562" y="415198"/>
                </a:lnTo>
                <a:lnTo>
                  <a:pt x="319087" y="421486"/>
                </a:lnTo>
                <a:lnTo>
                  <a:pt x="502187" y="421486"/>
                </a:lnTo>
                <a:lnTo>
                  <a:pt x="488318" y="431424"/>
                </a:lnTo>
                <a:lnTo>
                  <a:pt x="446533" y="447443"/>
                </a:lnTo>
                <a:lnTo>
                  <a:pt x="390471" y="457888"/>
                </a:lnTo>
                <a:lnTo>
                  <a:pt x="319087" y="461622"/>
                </a:lnTo>
                <a:close/>
              </a:path>
              <a:path w="638175" h="461644">
                <a:moveTo>
                  <a:pt x="538460" y="200705"/>
                </a:moveTo>
                <a:lnTo>
                  <a:pt x="320605" y="200705"/>
                </a:lnTo>
                <a:lnTo>
                  <a:pt x="322095" y="200526"/>
                </a:lnTo>
                <a:lnTo>
                  <a:pt x="582857" y="139980"/>
                </a:lnTo>
                <a:lnTo>
                  <a:pt x="591895" y="137901"/>
                </a:lnTo>
                <a:lnTo>
                  <a:pt x="598289" y="129772"/>
                </a:lnTo>
                <a:lnTo>
                  <a:pt x="598284" y="111068"/>
                </a:lnTo>
                <a:lnTo>
                  <a:pt x="591890" y="102961"/>
                </a:lnTo>
                <a:lnTo>
                  <a:pt x="322095" y="40313"/>
                </a:lnTo>
                <a:lnTo>
                  <a:pt x="320605" y="40141"/>
                </a:lnTo>
                <a:lnTo>
                  <a:pt x="498791" y="40141"/>
                </a:lnTo>
                <a:lnTo>
                  <a:pt x="591813" y="61744"/>
                </a:lnTo>
                <a:lnTo>
                  <a:pt x="625223" y="82876"/>
                </a:lnTo>
                <a:lnTo>
                  <a:pt x="638175" y="120428"/>
                </a:lnTo>
                <a:lnTo>
                  <a:pt x="634764" y="140615"/>
                </a:lnTo>
                <a:lnTo>
                  <a:pt x="625215" y="157980"/>
                </a:lnTo>
                <a:lnTo>
                  <a:pt x="610548" y="171238"/>
                </a:lnTo>
                <a:lnTo>
                  <a:pt x="591791" y="179107"/>
                </a:lnTo>
                <a:lnTo>
                  <a:pt x="538460" y="191495"/>
                </a:lnTo>
                <a:lnTo>
                  <a:pt x="538460" y="200705"/>
                </a:lnTo>
                <a:close/>
              </a:path>
              <a:path w="638175" h="461644">
                <a:moveTo>
                  <a:pt x="323497" y="240851"/>
                </a:moveTo>
                <a:lnTo>
                  <a:pt x="314683" y="240851"/>
                </a:lnTo>
                <a:lnTo>
                  <a:pt x="310257" y="240361"/>
                </a:lnTo>
                <a:lnTo>
                  <a:pt x="139600" y="200766"/>
                </a:lnTo>
                <a:lnTo>
                  <a:pt x="498574" y="200766"/>
                </a:lnTo>
                <a:lnTo>
                  <a:pt x="327917" y="240361"/>
                </a:lnTo>
                <a:lnTo>
                  <a:pt x="323497" y="240851"/>
                </a:lnTo>
                <a:close/>
              </a:path>
              <a:path w="638175" h="461644">
                <a:moveTo>
                  <a:pt x="502187" y="421486"/>
                </a:moveTo>
                <a:lnTo>
                  <a:pt x="319087" y="421486"/>
                </a:lnTo>
                <a:lnTo>
                  <a:pt x="397613" y="415198"/>
                </a:lnTo>
                <a:lnTo>
                  <a:pt x="453702" y="399699"/>
                </a:lnTo>
                <a:lnTo>
                  <a:pt x="487356" y="380039"/>
                </a:lnTo>
                <a:lnTo>
                  <a:pt x="498574" y="361269"/>
                </a:lnTo>
                <a:lnTo>
                  <a:pt x="498574" y="200766"/>
                </a:lnTo>
                <a:lnTo>
                  <a:pt x="538460" y="200766"/>
                </a:lnTo>
                <a:lnTo>
                  <a:pt x="538460" y="361269"/>
                </a:lnTo>
                <a:lnTo>
                  <a:pt x="533237" y="387201"/>
                </a:lnTo>
                <a:lnTo>
                  <a:pt x="516871" y="410965"/>
                </a:lnTo>
                <a:lnTo>
                  <a:pt x="502187" y="421486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11765" y="2867705"/>
            <a:ext cx="40005" cy="220979"/>
          </a:xfrm>
          <a:custGeom>
            <a:avLst/>
            <a:gdLst/>
            <a:ahLst/>
            <a:cxnLst/>
            <a:rect l="l" t="t" r="r" b="b"/>
            <a:pathLst>
              <a:path w="40005" h="220980">
                <a:moveTo>
                  <a:pt x="19948" y="220781"/>
                </a:moveTo>
                <a:lnTo>
                  <a:pt x="12187" y="219203"/>
                </a:lnTo>
                <a:lnTo>
                  <a:pt x="5846" y="214901"/>
                </a:lnTo>
                <a:lnTo>
                  <a:pt x="1569" y="208520"/>
                </a:lnTo>
                <a:lnTo>
                  <a:pt x="0" y="200705"/>
                </a:lnTo>
                <a:lnTo>
                  <a:pt x="0" y="20076"/>
                </a:lnTo>
                <a:lnTo>
                  <a:pt x="1569" y="12256"/>
                </a:lnTo>
                <a:lnTo>
                  <a:pt x="5846" y="5875"/>
                </a:lnTo>
                <a:lnTo>
                  <a:pt x="12187" y="1575"/>
                </a:lnTo>
                <a:lnTo>
                  <a:pt x="19948" y="0"/>
                </a:lnTo>
                <a:lnTo>
                  <a:pt x="27709" y="1576"/>
                </a:lnTo>
                <a:lnTo>
                  <a:pt x="34050" y="5877"/>
                </a:lnTo>
                <a:lnTo>
                  <a:pt x="38327" y="12258"/>
                </a:lnTo>
                <a:lnTo>
                  <a:pt x="39897" y="20076"/>
                </a:lnTo>
                <a:lnTo>
                  <a:pt x="39897" y="200705"/>
                </a:lnTo>
                <a:lnTo>
                  <a:pt x="38327" y="208522"/>
                </a:lnTo>
                <a:lnTo>
                  <a:pt x="34050" y="214903"/>
                </a:lnTo>
                <a:lnTo>
                  <a:pt x="27709" y="219204"/>
                </a:lnTo>
                <a:lnTo>
                  <a:pt x="19948" y="220781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91828" y="3108551"/>
            <a:ext cx="79771" cy="1204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2773" y="4003556"/>
            <a:ext cx="558800" cy="381635"/>
          </a:xfrm>
          <a:custGeom>
            <a:avLst/>
            <a:gdLst/>
            <a:ahLst/>
            <a:cxnLst/>
            <a:rect l="l" t="t" r="r" b="b"/>
            <a:pathLst>
              <a:path w="558800" h="381635">
                <a:moveTo>
                  <a:pt x="279207" y="381345"/>
                </a:moveTo>
                <a:lnTo>
                  <a:pt x="200678" y="375057"/>
                </a:lnTo>
                <a:lnTo>
                  <a:pt x="144588" y="359557"/>
                </a:lnTo>
                <a:lnTo>
                  <a:pt x="110936" y="339898"/>
                </a:lnTo>
                <a:lnTo>
                  <a:pt x="99720" y="321128"/>
                </a:lnTo>
                <a:lnTo>
                  <a:pt x="99720" y="160625"/>
                </a:lnTo>
                <a:lnTo>
                  <a:pt x="270376" y="200220"/>
                </a:lnTo>
                <a:lnTo>
                  <a:pt x="274808" y="200710"/>
                </a:lnTo>
                <a:lnTo>
                  <a:pt x="458693" y="200710"/>
                </a:lnTo>
                <a:lnTo>
                  <a:pt x="458693" y="321128"/>
                </a:lnTo>
                <a:lnTo>
                  <a:pt x="447471" y="339900"/>
                </a:lnTo>
                <a:lnTo>
                  <a:pt x="413814" y="359560"/>
                </a:lnTo>
                <a:lnTo>
                  <a:pt x="357722" y="375057"/>
                </a:lnTo>
                <a:lnTo>
                  <a:pt x="279207" y="381345"/>
                </a:lnTo>
                <a:close/>
              </a:path>
              <a:path w="558800" h="381635">
                <a:moveTo>
                  <a:pt x="458693" y="200710"/>
                </a:moveTo>
                <a:lnTo>
                  <a:pt x="283622" y="200710"/>
                </a:lnTo>
                <a:lnTo>
                  <a:pt x="288043" y="200220"/>
                </a:lnTo>
                <a:lnTo>
                  <a:pt x="458693" y="160625"/>
                </a:lnTo>
                <a:lnTo>
                  <a:pt x="458693" y="200710"/>
                </a:lnTo>
                <a:close/>
              </a:path>
              <a:path w="558800" h="381635">
                <a:moveTo>
                  <a:pt x="280725" y="160575"/>
                </a:moveTo>
                <a:lnTo>
                  <a:pt x="277700" y="160575"/>
                </a:lnTo>
                <a:lnTo>
                  <a:pt x="276199" y="160396"/>
                </a:lnTo>
                <a:lnTo>
                  <a:pt x="6409" y="97771"/>
                </a:lnTo>
                <a:lnTo>
                  <a:pt x="0" y="89637"/>
                </a:lnTo>
                <a:lnTo>
                  <a:pt x="0" y="70932"/>
                </a:lnTo>
                <a:lnTo>
                  <a:pt x="6409" y="62820"/>
                </a:lnTo>
                <a:lnTo>
                  <a:pt x="276193" y="172"/>
                </a:lnTo>
                <a:lnTo>
                  <a:pt x="277694" y="0"/>
                </a:lnTo>
                <a:lnTo>
                  <a:pt x="280725" y="0"/>
                </a:lnTo>
                <a:lnTo>
                  <a:pt x="282215" y="172"/>
                </a:lnTo>
                <a:lnTo>
                  <a:pt x="552010" y="62820"/>
                </a:lnTo>
                <a:lnTo>
                  <a:pt x="558408" y="70932"/>
                </a:lnTo>
                <a:lnTo>
                  <a:pt x="558408" y="89637"/>
                </a:lnTo>
                <a:lnTo>
                  <a:pt x="552010" y="97771"/>
                </a:lnTo>
                <a:lnTo>
                  <a:pt x="282215" y="160396"/>
                </a:lnTo>
                <a:lnTo>
                  <a:pt x="280725" y="160575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2950" y="3943350"/>
            <a:ext cx="638175" cy="461645"/>
          </a:xfrm>
          <a:custGeom>
            <a:avLst/>
            <a:gdLst/>
            <a:ahLst/>
            <a:cxnLst/>
            <a:rect l="l" t="t" r="r" b="b"/>
            <a:pathLst>
              <a:path w="638175" h="461645">
                <a:moveTo>
                  <a:pt x="319087" y="461622"/>
                </a:moveTo>
                <a:lnTo>
                  <a:pt x="247698" y="457888"/>
                </a:lnTo>
                <a:lnTo>
                  <a:pt x="191634" y="447443"/>
                </a:lnTo>
                <a:lnTo>
                  <a:pt x="149850" y="431424"/>
                </a:lnTo>
                <a:lnTo>
                  <a:pt x="104936" y="387201"/>
                </a:lnTo>
                <a:lnTo>
                  <a:pt x="99714" y="361269"/>
                </a:lnTo>
                <a:lnTo>
                  <a:pt x="99714" y="191495"/>
                </a:lnTo>
                <a:lnTo>
                  <a:pt x="46372" y="179107"/>
                </a:lnTo>
                <a:lnTo>
                  <a:pt x="27604" y="171235"/>
                </a:lnTo>
                <a:lnTo>
                  <a:pt x="12944" y="157975"/>
                </a:lnTo>
                <a:lnTo>
                  <a:pt x="3405" y="140615"/>
                </a:lnTo>
                <a:lnTo>
                  <a:pt x="0" y="120428"/>
                </a:lnTo>
                <a:lnTo>
                  <a:pt x="3406" y="100240"/>
                </a:lnTo>
                <a:lnTo>
                  <a:pt x="27614" y="69611"/>
                </a:lnTo>
                <a:lnTo>
                  <a:pt x="310257" y="490"/>
                </a:lnTo>
                <a:lnTo>
                  <a:pt x="314689" y="0"/>
                </a:lnTo>
                <a:lnTo>
                  <a:pt x="323497" y="0"/>
                </a:lnTo>
                <a:lnTo>
                  <a:pt x="327917" y="490"/>
                </a:lnTo>
                <a:lnTo>
                  <a:pt x="498791" y="40141"/>
                </a:lnTo>
                <a:lnTo>
                  <a:pt x="317580" y="40141"/>
                </a:lnTo>
                <a:lnTo>
                  <a:pt x="316079" y="40313"/>
                </a:lnTo>
                <a:lnTo>
                  <a:pt x="46285" y="102961"/>
                </a:lnTo>
                <a:lnTo>
                  <a:pt x="39885" y="111068"/>
                </a:lnTo>
                <a:lnTo>
                  <a:pt x="39890" y="129772"/>
                </a:lnTo>
                <a:lnTo>
                  <a:pt x="46295" y="137901"/>
                </a:lnTo>
                <a:lnTo>
                  <a:pt x="58075" y="140615"/>
                </a:lnTo>
                <a:lnTo>
                  <a:pt x="314594" y="200197"/>
                </a:lnTo>
                <a:lnTo>
                  <a:pt x="316079" y="200526"/>
                </a:lnTo>
                <a:lnTo>
                  <a:pt x="317580" y="200705"/>
                </a:lnTo>
                <a:lnTo>
                  <a:pt x="538460" y="200705"/>
                </a:lnTo>
                <a:lnTo>
                  <a:pt x="139600" y="200766"/>
                </a:lnTo>
                <a:lnTo>
                  <a:pt x="139600" y="361269"/>
                </a:lnTo>
                <a:lnTo>
                  <a:pt x="150818" y="380039"/>
                </a:lnTo>
                <a:lnTo>
                  <a:pt x="184472" y="399699"/>
                </a:lnTo>
                <a:lnTo>
                  <a:pt x="240562" y="415198"/>
                </a:lnTo>
                <a:lnTo>
                  <a:pt x="319087" y="421486"/>
                </a:lnTo>
                <a:lnTo>
                  <a:pt x="502187" y="421486"/>
                </a:lnTo>
                <a:lnTo>
                  <a:pt x="488318" y="431424"/>
                </a:lnTo>
                <a:lnTo>
                  <a:pt x="446533" y="447443"/>
                </a:lnTo>
                <a:lnTo>
                  <a:pt x="390471" y="457888"/>
                </a:lnTo>
                <a:lnTo>
                  <a:pt x="319087" y="461622"/>
                </a:lnTo>
                <a:close/>
              </a:path>
              <a:path w="638175" h="461645">
                <a:moveTo>
                  <a:pt x="538460" y="200705"/>
                </a:moveTo>
                <a:lnTo>
                  <a:pt x="320605" y="200705"/>
                </a:lnTo>
                <a:lnTo>
                  <a:pt x="322095" y="200526"/>
                </a:lnTo>
                <a:lnTo>
                  <a:pt x="582857" y="139980"/>
                </a:lnTo>
                <a:lnTo>
                  <a:pt x="591895" y="137901"/>
                </a:lnTo>
                <a:lnTo>
                  <a:pt x="598289" y="129772"/>
                </a:lnTo>
                <a:lnTo>
                  <a:pt x="598284" y="111068"/>
                </a:lnTo>
                <a:lnTo>
                  <a:pt x="591890" y="102961"/>
                </a:lnTo>
                <a:lnTo>
                  <a:pt x="322095" y="40313"/>
                </a:lnTo>
                <a:lnTo>
                  <a:pt x="320605" y="40141"/>
                </a:lnTo>
                <a:lnTo>
                  <a:pt x="498791" y="40141"/>
                </a:lnTo>
                <a:lnTo>
                  <a:pt x="591813" y="61744"/>
                </a:lnTo>
                <a:lnTo>
                  <a:pt x="625223" y="82876"/>
                </a:lnTo>
                <a:lnTo>
                  <a:pt x="638175" y="120428"/>
                </a:lnTo>
                <a:lnTo>
                  <a:pt x="634764" y="140615"/>
                </a:lnTo>
                <a:lnTo>
                  <a:pt x="625215" y="157980"/>
                </a:lnTo>
                <a:lnTo>
                  <a:pt x="610548" y="171238"/>
                </a:lnTo>
                <a:lnTo>
                  <a:pt x="591791" y="179107"/>
                </a:lnTo>
                <a:lnTo>
                  <a:pt x="538460" y="191495"/>
                </a:lnTo>
                <a:lnTo>
                  <a:pt x="538460" y="200705"/>
                </a:lnTo>
                <a:close/>
              </a:path>
              <a:path w="638175" h="461645">
                <a:moveTo>
                  <a:pt x="323497" y="240851"/>
                </a:moveTo>
                <a:lnTo>
                  <a:pt x="314683" y="240851"/>
                </a:lnTo>
                <a:lnTo>
                  <a:pt x="310257" y="240361"/>
                </a:lnTo>
                <a:lnTo>
                  <a:pt x="139600" y="200766"/>
                </a:lnTo>
                <a:lnTo>
                  <a:pt x="498574" y="200766"/>
                </a:lnTo>
                <a:lnTo>
                  <a:pt x="327917" y="240361"/>
                </a:lnTo>
                <a:lnTo>
                  <a:pt x="323497" y="240851"/>
                </a:lnTo>
                <a:close/>
              </a:path>
              <a:path w="638175" h="461645">
                <a:moveTo>
                  <a:pt x="502187" y="421486"/>
                </a:moveTo>
                <a:lnTo>
                  <a:pt x="319087" y="421486"/>
                </a:lnTo>
                <a:lnTo>
                  <a:pt x="397613" y="415198"/>
                </a:lnTo>
                <a:lnTo>
                  <a:pt x="453702" y="399699"/>
                </a:lnTo>
                <a:lnTo>
                  <a:pt x="487356" y="380039"/>
                </a:lnTo>
                <a:lnTo>
                  <a:pt x="498574" y="361269"/>
                </a:lnTo>
                <a:lnTo>
                  <a:pt x="498574" y="200766"/>
                </a:lnTo>
                <a:lnTo>
                  <a:pt x="538460" y="200766"/>
                </a:lnTo>
                <a:lnTo>
                  <a:pt x="538460" y="361269"/>
                </a:lnTo>
                <a:lnTo>
                  <a:pt x="533237" y="387201"/>
                </a:lnTo>
                <a:lnTo>
                  <a:pt x="516871" y="410965"/>
                </a:lnTo>
                <a:lnTo>
                  <a:pt x="502187" y="421486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21290" y="4144055"/>
            <a:ext cx="40005" cy="220979"/>
          </a:xfrm>
          <a:custGeom>
            <a:avLst/>
            <a:gdLst/>
            <a:ahLst/>
            <a:cxnLst/>
            <a:rect l="l" t="t" r="r" b="b"/>
            <a:pathLst>
              <a:path w="40005" h="220979">
                <a:moveTo>
                  <a:pt x="19948" y="220781"/>
                </a:moveTo>
                <a:lnTo>
                  <a:pt x="12187" y="219203"/>
                </a:lnTo>
                <a:lnTo>
                  <a:pt x="5846" y="214901"/>
                </a:lnTo>
                <a:lnTo>
                  <a:pt x="1569" y="208520"/>
                </a:lnTo>
                <a:lnTo>
                  <a:pt x="0" y="200705"/>
                </a:lnTo>
                <a:lnTo>
                  <a:pt x="0" y="20076"/>
                </a:lnTo>
                <a:lnTo>
                  <a:pt x="1569" y="12256"/>
                </a:lnTo>
                <a:lnTo>
                  <a:pt x="5846" y="5875"/>
                </a:lnTo>
                <a:lnTo>
                  <a:pt x="12187" y="1575"/>
                </a:lnTo>
                <a:lnTo>
                  <a:pt x="19948" y="0"/>
                </a:lnTo>
                <a:lnTo>
                  <a:pt x="27709" y="1576"/>
                </a:lnTo>
                <a:lnTo>
                  <a:pt x="34050" y="5877"/>
                </a:lnTo>
                <a:lnTo>
                  <a:pt x="38327" y="12258"/>
                </a:lnTo>
                <a:lnTo>
                  <a:pt x="39897" y="20076"/>
                </a:lnTo>
                <a:lnTo>
                  <a:pt x="39897" y="200705"/>
                </a:lnTo>
                <a:lnTo>
                  <a:pt x="38327" y="208522"/>
                </a:lnTo>
                <a:lnTo>
                  <a:pt x="34050" y="214903"/>
                </a:lnTo>
                <a:lnTo>
                  <a:pt x="27709" y="219204"/>
                </a:lnTo>
                <a:lnTo>
                  <a:pt x="19948" y="220781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01353" y="4384901"/>
            <a:ext cx="79771" cy="1204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2773" y="5241806"/>
            <a:ext cx="558800" cy="381635"/>
          </a:xfrm>
          <a:custGeom>
            <a:avLst/>
            <a:gdLst/>
            <a:ahLst/>
            <a:cxnLst/>
            <a:rect l="l" t="t" r="r" b="b"/>
            <a:pathLst>
              <a:path w="558800" h="381635">
                <a:moveTo>
                  <a:pt x="279207" y="381345"/>
                </a:moveTo>
                <a:lnTo>
                  <a:pt x="200678" y="375057"/>
                </a:lnTo>
                <a:lnTo>
                  <a:pt x="144588" y="359557"/>
                </a:lnTo>
                <a:lnTo>
                  <a:pt x="110936" y="339898"/>
                </a:lnTo>
                <a:lnTo>
                  <a:pt x="99720" y="321128"/>
                </a:lnTo>
                <a:lnTo>
                  <a:pt x="99720" y="160625"/>
                </a:lnTo>
                <a:lnTo>
                  <a:pt x="270376" y="200220"/>
                </a:lnTo>
                <a:lnTo>
                  <a:pt x="274808" y="200710"/>
                </a:lnTo>
                <a:lnTo>
                  <a:pt x="458693" y="200710"/>
                </a:lnTo>
                <a:lnTo>
                  <a:pt x="458693" y="321128"/>
                </a:lnTo>
                <a:lnTo>
                  <a:pt x="447471" y="339900"/>
                </a:lnTo>
                <a:lnTo>
                  <a:pt x="413814" y="359560"/>
                </a:lnTo>
                <a:lnTo>
                  <a:pt x="357722" y="375057"/>
                </a:lnTo>
                <a:lnTo>
                  <a:pt x="279207" y="381345"/>
                </a:lnTo>
                <a:close/>
              </a:path>
              <a:path w="558800" h="381635">
                <a:moveTo>
                  <a:pt x="458693" y="200710"/>
                </a:moveTo>
                <a:lnTo>
                  <a:pt x="283622" y="200710"/>
                </a:lnTo>
                <a:lnTo>
                  <a:pt x="288043" y="200220"/>
                </a:lnTo>
                <a:lnTo>
                  <a:pt x="458693" y="160625"/>
                </a:lnTo>
                <a:lnTo>
                  <a:pt x="458693" y="200710"/>
                </a:lnTo>
                <a:close/>
              </a:path>
              <a:path w="558800" h="381635">
                <a:moveTo>
                  <a:pt x="280725" y="160575"/>
                </a:moveTo>
                <a:lnTo>
                  <a:pt x="277700" y="160575"/>
                </a:lnTo>
                <a:lnTo>
                  <a:pt x="276199" y="160396"/>
                </a:lnTo>
                <a:lnTo>
                  <a:pt x="6409" y="97771"/>
                </a:lnTo>
                <a:lnTo>
                  <a:pt x="0" y="89637"/>
                </a:lnTo>
                <a:lnTo>
                  <a:pt x="0" y="70932"/>
                </a:lnTo>
                <a:lnTo>
                  <a:pt x="6409" y="62820"/>
                </a:lnTo>
                <a:lnTo>
                  <a:pt x="276193" y="172"/>
                </a:lnTo>
                <a:lnTo>
                  <a:pt x="277694" y="0"/>
                </a:lnTo>
                <a:lnTo>
                  <a:pt x="280725" y="0"/>
                </a:lnTo>
                <a:lnTo>
                  <a:pt x="282215" y="172"/>
                </a:lnTo>
                <a:lnTo>
                  <a:pt x="552010" y="62820"/>
                </a:lnTo>
                <a:lnTo>
                  <a:pt x="558408" y="70932"/>
                </a:lnTo>
                <a:lnTo>
                  <a:pt x="558408" y="89637"/>
                </a:lnTo>
                <a:lnTo>
                  <a:pt x="552010" y="97771"/>
                </a:lnTo>
                <a:lnTo>
                  <a:pt x="282215" y="160396"/>
                </a:lnTo>
                <a:lnTo>
                  <a:pt x="280725" y="160575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2950" y="5181600"/>
            <a:ext cx="638175" cy="461645"/>
          </a:xfrm>
          <a:custGeom>
            <a:avLst/>
            <a:gdLst/>
            <a:ahLst/>
            <a:cxnLst/>
            <a:rect l="l" t="t" r="r" b="b"/>
            <a:pathLst>
              <a:path w="638175" h="461645">
                <a:moveTo>
                  <a:pt x="319087" y="461622"/>
                </a:moveTo>
                <a:lnTo>
                  <a:pt x="247698" y="457888"/>
                </a:lnTo>
                <a:lnTo>
                  <a:pt x="191634" y="447443"/>
                </a:lnTo>
                <a:lnTo>
                  <a:pt x="149850" y="431424"/>
                </a:lnTo>
                <a:lnTo>
                  <a:pt x="104936" y="387201"/>
                </a:lnTo>
                <a:lnTo>
                  <a:pt x="99714" y="361269"/>
                </a:lnTo>
                <a:lnTo>
                  <a:pt x="99714" y="191495"/>
                </a:lnTo>
                <a:lnTo>
                  <a:pt x="46372" y="179107"/>
                </a:lnTo>
                <a:lnTo>
                  <a:pt x="27604" y="171235"/>
                </a:lnTo>
                <a:lnTo>
                  <a:pt x="12944" y="157975"/>
                </a:lnTo>
                <a:lnTo>
                  <a:pt x="3405" y="140615"/>
                </a:lnTo>
                <a:lnTo>
                  <a:pt x="0" y="120428"/>
                </a:lnTo>
                <a:lnTo>
                  <a:pt x="3406" y="100240"/>
                </a:lnTo>
                <a:lnTo>
                  <a:pt x="27614" y="69611"/>
                </a:lnTo>
                <a:lnTo>
                  <a:pt x="310257" y="490"/>
                </a:lnTo>
                <a:lnTo>
                  <a:pt x="314689" y="0"/>
                </a:lnTo>
                <a:lnTo>
                  <a:pt x="323497" y="0"/>
                </a:lnTo>
                <a:lnTo>
                  <a:pt x="327917" y="490"/>
                </a:lnTo>
                <a:lnTo>
                  <a:pt x="498791" y="40141"/>
                </a:lnTo>
                <a:lnTo>
                  <a:pt x="317580" y="40141"/>
                </a:lnTo>
                <a:lnTo>
                  <a:pt x="316079" y="40313"/>
                </a:lnTo>
                <a:lnTo>
                  <a:pt x="46285" y="102961"/>
                </a:lnTo>
                <a:lnTo>
                  <a:pt x="39885" y="111068"/>
                </a:lnTo>
                <a:lnTo>
                  <a:pt x="39890" y="129772"/>
                </a:lnTo>
                <a:lnTo>
                  <a:pt x="46295" y="137901"/>
                </a:lnTo>
                <a:lnTo>
                  <a:pt x="58075" y="140615"/>
                </a:lnTo>
                <a:lnTo>
                  <a:pt x="314594" y="200197"/>
                </a:lnTo>
                <a:lnTo>
                  <a:pt x="316079" y="200526"/>
                </a:lnTo>
                <a:lnTo>
                  <a:pt x="317580" y="200705"/>
                </a:lnTo>
                <a:lnTo>
                  <a:pt x="538460" y="200705"/>
                </a:lnTo>
                <a:lnTo>
                  <a:pt x="139600" y="200766"/>
                </a:lnTo>
                <a:lnTo>
                  <a:pt x="139600" y="361269"/>
                </a:lnTo>
                <a:lnTo>
                  <a:pt x="150818" y="380039"/>
                </a:lnTo>
                <a:lnTo>
                  <a:pt x="184472" y="399699"/>
                </a:lnTo>
                <a:lnTo>
                  <a:pt x="240562" y="415198"/>
                </a:lnTo>
                <a:lnTo>
                  <a:pt x="319087" y="421486"/>
                </a:lnTo>
                <a:lnTo>
                  <a:pt x="502187" y="421486"/>
                </a:lnTo>
                <a:lnTo>
                  <a:pt x="488318" y="431424"/>
                </a:lnTo>
                <a:lnTo>
                  <a:pt x="446533" y="447443"/>
                </a:lnTo>
                <a:lnTo>
                  <a:pt x="390471" y="457888"/>
                </a:lnTo>
                <a:lnTo>
                  <a:pt x="319087" y="461622"/>
                </a:lnTo>
                <a:close/>
              </a:path>
              <a:path w="638175" h="461645">
                <a:moveTo>
                  <a:pt x="538460" y="200705"/>
                </a:moveTo>
                <a:lnTo>
                  <a:pt x="320605" y="200705"/>
                </a:lnTo>
                <a:lnTo>
                  <a:pt x="322095" y="200526"/>
                </a:lnTo>
                <a:lnTo>
                  <a:pt x="582857" y="139980"/>
                </a:lnTo>
                <a:lnTo>
                  <a:pt x="591895" y="137901"/>
                </a:lnTo>
                <a:lnTo>
                  <a:pt x="598289" y="129772"/>
                </a:lnTo>
                <a:lnTo>
                  <a:pt x="598284" y="111068"/>
                </a:lnTo>
                <a:lnTo>
                  <a:pt x="591890" y="102961"/>
                </a:lnTo>
                <a:lnTo>
                  <a:pt x="322095" y="40313"/>
                </a:lnTo>
                <a:lnTo>
                  <a:pt x="320605" y="40141"/>
                </a:lnTo>
                <a:lnTo>
                  <a:pt x="498791" y="40141"/>
                </a:lnTo>
                <a:lnTo>
                  <a:pt x="591813" y="61744"/>
                </a:lnTo>
                <a:lnTo>
                  <a:pt x="625223" y="82876"/>
                </a:lnTo>
                <a:lnTo>
                  <a:pt x="638175" y="120428"/>
                </a:lnTo>
                <a:lnTo>
                  <a:pt x="634764" y="140615"/>
                </a:lnTo>
                <a:lnTo>
                  <a:pt x="625215" y="157980"/>
                </a:lnTo>
                <a:lnTo>
                  <a:pt x="610548" y="171238"/>
                </a:lnTo>
                <a:lnTo>
                  <a:pt x="591791" y="179107"/>
                </a:lnTo>
                <a:lnTo>
                  <a:pt x="538460" y="191495"/>
                </a:lnTo>
                <a:lnTo>
                  <a:pt x="538460" y="200705"/>
                </a:lnTo>
                <a:close/>
              </a:path>
              <a:path w="638175" h="461645">
                <a:moveTo>
                  <a:pt x="323497" y="240851"/>
                </a:moveTo>
                <a:lnTo>
                  <a:pt x="314683" y="240851"/>
                </a:lnTo>
                <a:lnTo>
                  <a:pt x="310257" y="240361"/>
                </a:lnTo>
                <a:lnTo>
                  <a:pt x="139600" y="200766"/>
                </a:lnTo>
                <a:lnTo>
                  <a:pt x="498574" y="200766"/>
                </a:lnTo>
                <a:lnTo>
                  <a:pt x="327917" y="240361"/>
                </a:lnTo>
                <a:lnTo>
                  <a:pt x="323497" y="240851"/>
                </a:lnTo>
                <a:close/>
              </a:path>
              <a:path w="638175" h="461645">
                <a:moveTo>
                  <a:pt x="502187" y="421486"/>
                </a:moveTo>
                <a:lnTo>
                  <a:pt x="319087" y="421486"/>
                </a:lnTo>
                <a:lnTo>
                  <a:pt x="397613" y="415198"/>
                </a:lnTo>
                <a:lnTo>
                  <a:pt x="453702" y="399699"/>
                </a:lnTo>
                <a:lnTo>
                  <a:pt x="487356" y="380039"/>
                </a:lnTo>
                <a:lnTo>
                  <a:pt x="498574" y="361269"/>
                </a:lnTo>
                <a:lnTo>
                  <a:pt x="498574" y="200766"/>
                </a:lnTo>
                <a:lnTo>
                  <a:pt x="538460" y="200766"/>
                </a:lnTo>
                <a:lnTo>
                  <a:pt x="538460" y="361269"/>
                </a:lnTo>
                <a:lnTo>
                  <a:pt x="533237" y="387201"/>
                </a:lnTo>
                <a:lnTo>
                  <a:pt x="516871" y="410965"/>
                </a:lnTo>
                <a:lnTo>
                  <a:pt x="502187" y="421486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21290" y="5382305"/>
            <a:ext cx="40005" cy="220979"/>
          </a:xfrm>
          <a:custGeom>
            <a:avLst/>
            <a:gdLst/>
            <a:ahLst/>
            <a:cxnLst/>
            <a:rect l="l" t="t" r="r" b="b"/>
            <a:pathLst>
              <a:path w="40005" h="220979">
                <a:moveTo>
                  <a:pt x="19948" y="220781"/>
                </a:moveTo>
                <a:lnTo>
                  <a:pt x="12187" y="219203"/>
                </a:lnTo>
                <a:lnTo>
                  <a:pt x="5846" y="214901"/>
                </a:lnTo>
                <a:lnTo>
                  <a:pt x="1569" y="208520"/>
                </a:lnTo>
                <a:lnTo>
                  <a:pt x="0" y="200705"/>
                </a:lnTo>
                <a:lnTo>
                  <a:pt x="0" y="20076"/>
                </a:lnTo>
                <a:lnTo>
                  <a:pt x="1569" y="12256"/>
                </a:lnTo>
                <a:lnTo>
                  <a:pt x="5846" y="5875"/>
                </a:lnTo>
                <a:lnTo>
                  <a:pt x="12187" y="1575"/>
                </a:lnTo>
                <a:lnTo>
                  <a:pt x="19948" y="0"/>
                </a:lnTo>
                <a:lnTo>
                  <a:pt x="27709" y="1576"/>
                </a:lnTo>
                <a:lnTo>
                  <a:pt x="34050" y="5877"/>
                </a:lnTo>
                <a:lnTo>
                  <a:pt x="38327" y="12258"/>
                </a:lnTo>
                <a:lnTo>
                  <a:pt x="39897" y="20076"/>
                </a:lnTo>
                <a:lnTo>
                  <a:pt x="39897" y="200705"/>
                </a:lnTo>
                <a:lnTo>
                  <a:pt x="38327" y="208522"/>
                </a:lnTo>
                <a:lnTo>
                  <a:pt x="34050" y="214903"/>
                </a:lnTo>
                <a:lnTo>
                  <a:pt x="27709" y="219204"/>
                </a:lnTo>
                <a:lnTo>
                  <a:pt x="19948" y="220781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01353" y="5623151"/>
            <a:ext cx="79771" cy="1204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9128720" y="6812656"/>
            <a:ext cx="2781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75"/>
              </a:lnSpc>
            </a:pPr>
            <a:r>
              <a:rPr sz="1600" spc="5" dirty="0">
                <a:solidFill>
                  <a:srgbClr val="212121"/>
                </a:solidFill>
                <a:latin typeface="Arial"/>
                <a:cs typeface="Arial"/>
              </a:rPr>
              <a:t>11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1850" y="270410"/>
            <a:ext cx="7105015" cy="68897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 marR="5080">
              <a:lnSpc>
                <a:spcPts val="2330"/>
              </a:lnSpc>
              <a:spcBef>
                <a:spcPts val="650"/>
              </a:spcBef>
            </a:pPr>
            <a:r>
              <a:rPr spc="45" dirty="0"/>
              <a:t>Разработка новых </a:t>
            </a:r>
            <a:r>
              <a:rPr spc="5" dirty="0"/>
              <a:t>и </a:t>
            </a:r>
            <a:r>
              <a:rPr spc="45" dirty="0"/>
              <a:t>развитие имеющихся</a:t>
            </a:r>
            <a:r>
              <a:rPr spc="-200" dirty="0"/>
              <a:t> </a:t>
            </a:r>
            <a:r>
              <a:rPr spc="30" dirty="0"/>
              <a:t>на  </a:t>
            </a:r>
            <a:r>
              <a:rPr spc="45" dirty="0"/>
              <a:t>кафедре научных </a:t>
            </a:r>
            <a:r>
              <a:rPr spc="35" dirty="0"/>
              <a:t>тем </a:t>
            </a:r>
            <a:r>
              <a:rPr spc="5" dirty="0"/>
              <a:t>и</a:t>
            </a:r>
            <a:r>
              <a:rPr spc="-190" dirty="0"/>
              <a:t> </a:t>
            </a:r>
            <a:r>
              <a:rPr spc="45" dirty="0"/>
              <a:t>концепций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76272"/>
            <a:ext cx="512445" cy="929005"/>
          </a:xfrm>
          <a:custGeom>
            <a:avLst/>
            <a:gdLst/>
            <a:ahLst/>
            <a:cxnLst/>
            <a:rect l="l" t="t" r="r" b="b"/>
            <a:pathLst>
              <a:path w="512445" h="929005">
                <a:moveTo>
                  <a:pt x="0" y="928618"/>
                </a:moveTo>
                <a:lnTo>
                  <a:pt x="0" y="0"/>
                </a:lnTo>
                <a:lnTo>
                  <a:pt x="511874" y="464309"/>
                </a:lnTo>
                <a:lnTo>
                  <a:pt x="0" y="928618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62919" y="6659389"/>
            <a:ext cx="0" cy="571500"/>
          </a:xfrm>
          <a:custGeom>
            <a:avLst/>
            <a:gdLst/>
            <a:ahLst/>
            <a:cxnLst/>
            <a:rect l="l" t="t" r="r" b="b"/>
            <a:pathLst>
              <a:path h="571500">
                <a:moveTo>
                  <a:pt x="0" y="0"/>
                </a:moveTo>
                <a:lnTo>
                  <a:pt x="0" y="571498"/>
                </a:lnTo>
              </a:path>
            </a:pathLst>
          </a:custGeom>
          <a:ln w="75390">
            <a:solidFill>
              <a:srgbClr val="FF74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12136" y="6945138"/>
            <a:ext cx="314960" cy="285750"/>
          </a:xfrm>
          <a:custGeom>
            <a:avLst/>
            <a:gdLst/>
            <a:ahLst/>
            <a:cxnLst/>
            <a:rect l="l" t="t" r="r" b="b"/>
            <a:pathLst>
              <a:path w="314959" h="285750">
                <a:moveTo>
                  <a:pt x="314505" y="285749"/>
                </a:moveTo>
                <a:lnTo>
                  <a:pt x="0" y="285749"/>
                </a:lnTo>
                <a:lnTo>
                  <a:pt x="314505" y="0"/>
                </a:lnTo>
                <a:lnTo>
                  <a:pt x="314505" y="285749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12136" y="6659389"/>
            <a:ext cx="314960" cy="285750"/>
          </a:xfrm>
          <a:custGeom>
            <a:avLst/>
            <a:gdLst/>
            <a:ahLst/>
            <a:cxnLst/>
            <a:rect l="l" t="t" r="r" b="b"/>
            <a:pathLst>
              <a:path w="314959" h="285750">
                <a:moveTo>
                  <a:pt x="314505" y="285749"/>
                </a:moveTo>
                <a:lnTo>
                  <a:pt x="0" y="0"/>
                </a:lnTo>
                <a:lnTo>
                  <a:pt x="314505" y="0"/>
                </a:lnTo>
                <a:lnTo>
                  <a:pt x="314505" y="285749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99197" y="6659389"/>
            <a:ext cx="324485" cy="571500"/>
          </a:xfrm>
          <a:custGeom>
            <a:avLst/>
            <a:gdLst/>
            <a:ahLst/>
            <a:cxnLst/>
            <a:rect l="l" t="t" r="r" b="b"/>
            <a:pathLst>
              <a:path w="324484" h="571500">
                <a:moveTo>
                  <a:pt x="9786" y="571498"/>
                </a:moveTo>
                <a:lnTo>
                  <a:pt x="0" y="571498"/>
                </a:lnTo>
                <a:lnTo>
                  <a:pt x="0" y="0"/>
                </a:lnTo>
                <a:lnTo>
                  <a:pt x="9786" y="0"/>
                </a:lnTo>
                <a:lnTo>
                  <a:pt x="324291" y="285749"/>
                </a:lnTo>
                <a:lnTo>
                  <a:pt x="9786" y="571498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58925" y="1411668"/>
            <a:ext cx="7726045" cy="520584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-45" dirty="0">
                <a:solidFill>
                  <a:srgbClr val="212121"/>
                </a:solidFill>
                <a:latin typeface="Liberation Sans"/>
                <a:cs typeface="Liberation Sans"/>
              </a:rPr>
              <a:t>Цифровая</a:t>
            </a:r>
            <a:r>
              <a:rPr sz="1600" spc="-17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600" spc="-50" dirty="0">
                <a:solidFill>
                  <a:srgbClr val="212121"/>
                </a:solidFill>
                <a:latin typeface="Liberation Sans"/>
                <a:cs typeface="Liberation Sans"/>
              </a:rPr>
              <a:t>трансформация</a:t>
            </a:r>
            <a:r>
              <a:rPr sz="1600" spc="-16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600" spc="-50" dirty="0">
                <a:solidFill>
                  <a:srgbClr val="212121"/>
                </a:solidFill>
                <a:latin typeface="Liberation Sans"/>
                <a:cs typeface="Liberation Sans"/>
              </a:rPr>
              <a:t>деятельности</a:t>
            </a:r>
            <a:r>
              <a:rPr sz="1600" spc="-17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600" spc="-45" dirty="0">
                <a:solidFill>
                  <a:srgbClr val="212121"/>
                </a:solidFill>
                <a:latin typeface="Liberation Sans"/>
                <a:cs typeface="Liberation Sans"/>
              </a:rPr>
              <a:t>органов</a:t>
            </a:r>
            <a:r>
              <a:rPr sz="1600" spc="-16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600" spc="-45" dirty="0">
                <a:solidFill>
                  <a:srgbClr val="212121"/>
                </a:solidFill>
                <a:latin typeface="Liberation Sans"/>
                <a:cs typeface="Liberation Sans"/>
              </a:rPr>
              <a:t>власти</a:t>
            </a:r>
            <a:r>
              <a:rPr sz="1600" spc="-17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600" spc="5" dirty="0">
                <a:solidFill>
                  <a:srgbClr val="212121"/>
                </a:solidFill>
                <a:latin typeface="Liberation Sans"/>
                <a:cs typeface="Liberation Sans"/>
              </a:rPr>
              <a:t>и</a:t>
            </a:r>
            <a:r>
              <a:rPr sz="1600" spc="-17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600" spc="-50" dirty="0" err="1">
                <a:solidFill>
                  <a:srgbClr val="212121"/>
                </a:solidFill>
                <a:latin typeface="Liberation Sans"/>
                <a:cs typeface="Liberation Sans"/>
              </a:rPr>
              <a:t>государственных</a:t>
            </a:r>
            <a:r>
              <a:rPr sz="1600" spc="-16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600" spc="-65" dirty="0" err="1">
                <a:solidFill>
                  <a:srgbClr val="212121"/>
                </a:solidFill>
                <a:latin typeface="Liberation Sans"/>
                <a:cs typeface="Liberation Sans"/>
              </a:rPr>
              <a:t>услуг</a:t>
            </a:r>
            <a:endParaRPr sz="16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12700" marR="5080">
              <a:lnSpc>
                <a:spcPct val="117200"/>
              </a:lnSpc>
            </a:pPr>
            <a:r>
              <a:rPr sz="1600" spc="-50" dirty="0">
                <a:solidFill>
                  <a:srgbClr val="212121"/>
                </a:solidFill>
                <a:latin typeface="Liberation Sans"/>
                <a:cs typeface="Liberation Sans"/>
              </a:rPr>
              <a:t>Исследование</a:t>
            </a:r>
            <a:r>
              <a:rPr sz="1600" spc="-15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600" spc="-50" dirty="0">
                <a:solidFill>
                  <a:srgbClr val="212121"/>
                </a:solidFill>
                <a:latin typeface="Liberation Sans"/>
                <a:cs typeface="Liberation Sans"/>
              </a:rPr>
              <a:t>методологических</a:t>
            </a:r>
            <a:r>
              <a:rPr sz="1600" spc="-15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600" spc="-40" dirty="0">
                <a:solidFill>
                  <a:srgbClr val="212121"/>
                </a:solidFill>
                <a:latin typeface="Liberation Sans"/>
                <a:cs typeface="Liberation Sans"/>
              </a:rPr>
              <a:t>основ</a:t>
            </a:r>
            <a:r>
              <a:rPr sz="1600" spc="-15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600" spc="5" dirty="0">
                <a:solidFill>
                  <a:srgbClr val="212121"/>
                </a:solidFill>
                <a:latin typeface="Liberation Sans"/>
                <a:cs typeface="Liberation Sans"/>
              </a:rPr>
              <a:t>и</a:t>
            </a:r>
            <a:r>
              <a:rPr sz="1600" spc="-15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600" spc="-45" dirty="0">
                <a:solidFill>
                  <a:srgbClr val="212121"/>
                </a:solidFill>
                <a:latin typeface="Liberation Sans"/>
                <a:cs typeface="Liberation Sans"/>
              </a:rPr>
              <a:t>подходов</a:t>
            </a:r>
            <a:r>
              <a:rPr sz="1600" spc="-15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600" spc="-50" dirty="0">
                <a:solidFill>
                  <a:srgbClr val="212121"/>
                </a:solidFill>
                <a:latin typeface="Liberation Sans"/>
                <a:cs typeface="Liberation Sans"/>
              </a:rPr>
              <a:t>трансформации</a:t>
            </a:r>
            <a:r>
              <a:rPr sz="1600" spc="-15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600" spc="-50" dirty="0">
                <a:solidFill>
                  <a:srgbClr val="212121"/>
                </a:solidFill>
                <a:latin typeface="Liberation Sans"/>
                <a:cs typeface="Liberation Sans"/>
              </a:rPr>
              <a:t>информационных  </a:t>
            </a:r>
            <a:r>
              <a:rPr sz="1600" spc="-45" dirty="0">
                <a:solidFill>
                  <a:srgbClr val="212121"/>
                </a:solidFill>
                <a:latin typeface="Liberation Sans"/>
                <a:cs typeface="Liberation Sans"/>
              </a:rPr>
              <a:t>систем </a:t>
            </a:r>
            <a:r>
              <a:rPr sz="1600" spc="-30" dirty="0">
                <a:solidFill>
                  <a:srgbClr val="212121"/>
                </a:solidFill>
                <a:latin typeface="Liberation Sans"/>
                <a:cs typeface="Liberation Sans"/>
              </a:rPr>
              <a:t>ПФР </a:t>
            </a:r>
            <a:r>
              <a:rPr sz="1600" spc="5" dirty="0">
                <a:solidFill>
                  <a:srgbClr val="212121"/>
                </a:solidFill>
                <a:latin typeface="Liberation Sans"/>
                <a:cs typeface="Liberation Sans"/>
              </a:rPr>
              <a:t>в </a:t>
            </a:r>
            <a:r>
              <a:rPr sz="1600" spc="-45" dirty="0">
                <a:solidFill>
                  <a:srgbClr val="212121"/>
                </a:solidFill>
                <a:latin typeface="Liberation Sans"/>
                <a:cs typeface="Liberation Sans"/>
              </a:rPr>
              <a:t>цифровую платформу </a:t>
            </a:r>
            <a:r>
              <a:rPr sz="1600" spc="-35" dirty="0">
                <a:solidFill>
                  <a:srgbClr val="212121"/>
                </a:solidFill>
                <a:latin typeface="Liberation Sans"/>
                <a:cs typeface="Liberation Sans"/>
              </a:rPr>
              <a:t>для </a:t>
            </a:r>
            <a:r>
              <a:rPr sz="1600" spc="-45" dirty="0">
                <a:solidFill>
                  <a:srgbClr val="212121"/>
                </a:solidFill>
                <a:latin typeface="Liberation Sans"/>
                <a:cs typeface="Liberation Sans"/>
              </a:rPr>
              <a:t>социальной </a:t>
            </a:r>
            <a:r>
              <a:rPr sz="1600" spc="-40" dirty="0">
                <a:solidFill>
                  <a:srgbClr val="212121"/>
                </a:solidFill>
                <a:latin typeface="Liberation Sans"/>
                <a:cs typeface="Liberation Sans"/>
              </a:rPr>
              <a:t>сферы </a:t>
            </a:r>
            <a:r>
              <a:rPr sz="1600" spc="-45" dirty="0">
                <a:solidFill>
                  <a:srgbClr val="212121"/>
                </a:solidFill>
                <a:latin typeface="Liberation Sans"/>
                <a:cs typeface="Liberation Sans"/>
              </a:rPr>
              <a:t>Цифровой Экономики  </a:t>
            </a:r>
            <a:r>
              <a:rPr sz="1600" spc="-45" dirty="0" err="1">
                <a:solidFill>
                  <a:srgbClr val="212121"/>
                </a:solidFill>
                <a:latin typeface="Liberation Sans"/>
                <a:cs typeface="Liberation Sans"/>
              </a:rPr>
              <a:t>Российской</a:t>
            </a:r>
            <a:r>
              <a:rPr sz="1600" spc="-18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600" spc="-60" dirty="0" err="1">
                <a:solidFill>
                  <a:srgbClr val="212121"/>
                </a:solidFill>
                <a:latin typeface="Liberation Sans"/>
                <a:cs typeface="Liberation Sans"/>
              </a:rPr>
              <a:t>Федерации</a:t>
            </a:r>
            <a:endParaRPr sz="16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12700" marR="61594">
              <a:lnSpc>
                <a:spcPct val="117200"/>
              </a:lnSpc>
              <a:spcBef>
                <a:spcPts val="5"/>
              </a:spcBef>
            </a:pPr>
            <a:r>
              <a:rPr sz="1600" spc="-45" dirty="0">
                <a:solidFill>
                  <a:srgbClr val="212121"/>
                </a:solidFill>
                <a:latin typeface="Liberation Sans"/>
                <a:cs typeface="Liberation Sans"/>
              </a:rPr>
              <a:t>Повышение уровня </a:t>
            </a:r>
            <a:r>
              <a:rPr sz="1600" spc="-50" dirty="0">
                <a:solidFill>
                  <a:srgbClr val="212121"/>
                </a:solidFill>
                <a:latin typeface="Liberation Sans"/>
                <a:cs typeface="Liberation Sans"/>
              </a:rPr>
              <a:t>технологического </a:t>
            </a:r>
            <a:r>
              <a:rPr sz="1600" spc="-45" dirty="0">
                <a:solidFill>
                  <a:srgbClr val="212121"/>
                </a:solidFill>
                <a:latin typeface="Liberation Sans"/>
                <a:cs typeface="Liberation Sans"/>
              </a:rPr>
              <a:t>обеспечения </a:t>
            </a:r>
            <a:r>
              <a:rPr sz="1600" spc="-50" dirty="0">
                <a:solidFill>
                  <a:srgbClr val="212121"/>
                </a:solidFill>
                <a:latin typeface="Liberation Sans"/>
                <a:cs typeface="Liberation Sans"/>
              </a:rPr>
              <a:t>информационной прозрачности  деятельности</a:t>
            </a:r>
            <a:r>
              <a:rPr sz="1600" spc="-17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600" spc="-30" dirty="0">
                <a:solidFill>
                  <a:srgbClr val="212121"/>
                </a:solidFill>
                <a:latin typeface="Verdana"/>
                <a:cs typeface="Verdana"/>
              </a:rPr>
              <a:t>[</a:t>
            </a:r>
            <a:r>
              <a:rPr sz="1600" spc="-30" dirty="0">
                <a:solidFill>
                  <a:srgbClr val="212121"/>
                </a:solidFill>
                <a:latin typeface="Liberation Sans"/>
                <a:cs typeface="Liberation Sans"/>
              </a:rPr>
              <a:t>открытого</a:t>
            </a:r>
            <a:r>
              <a:rPr sz="1600" spc="-30" dirty="0">
                <a:solidFill>
                  <a:srgbClr val="212121"/>
                </a:solidFill>
                <a:latin typeface="Verdana"/>
                <a:cs typeface="Verdana"/>
              </a:rPr>
              <a:t>]</a:t>
            </a:r>
            <a:r>
              <a:rPr sz="1600" spc="-28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212121"/>
                </a:solidFill>
                <a:latin typeface="Liberation Sans"/>
                <a:cs typeface="Liberation Sans"/>
              </a:rPr>
              <a:t>Правительства</a:t>
            </a:r>
            <a:r>
              <a:rPr sz="1600" spc="-16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600" spc="-125" dirty="0">
                <a:solidFill>
                  <a:srgbClr val="212121"/>
                </a:solidFill>
                <a:latin typeface="Liberation Sans"/>
                <a:cs typeface="Liberation Sans"/>
              </a:rPr>
              <a:t>РФ</a:t>
            </a:r>
            <a:r>
              <a:rPr sz="1600" spc="-125" dirty="0">
                <a:solidFill>
                  <a:srgbClr val="212121"/>
                </a:solidFill>
                <a:latin typeface="Verdana"/>
                <a:cs typeface="Verdana"/>
              </a:rPr>
              <a:t>:</a:t>
            </a:r>
            <a:r>
              <a:rPr sz="1600" spc="-28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212121"/>
                </a:solidFill>
                <a:latin typeface="Liberation Sans"/>
                <a:cs typeface="Liberation Sans"/>
              </a:rPr>
              <a:t>на</a:t>
            </a:r>
            <a:r>
              <a:rPr sz="1600" spc="-16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600" spc="-45" dirty="0">
                <a:solidFill>
                  <a:srgbClr val="212121"/>
                </a:solidFill>
                <a:latin typeface="Liberation Sans"/>
                <a:cs typeface="Liberation Sans"/>
              </a:rPr>
              <a:t>основе</a:t>
            </a:r>
            <a:r>
              <a:rPr sz="1600" spc="-16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600" spc="-45" dirty="0">
                <a:solidFill>
                  <a:srgbClr val="212121"/>
                </a:solidFill>
                <a:latin typeface="Liberation Sans"/>
                <a:cs typeface="Liberation Sans"/>
              </a:rPr>
              <a:t>анализа</a:t>
            </a:r>
            <a:r>
              <a:rPr sz="1600" spc="-16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600" spc="-45" dirty="0">
                <a:solidFill>
                  <a:srgbClr val="212121"/>
                </a:solidFill>
                <a:latin typeface="Liberation Sans"/>
                <a:cs typeface="Liberation Sans"/>
              </a:rPr>
              <a:t>лучшего</a:t>
            </a:r>
            <a:r>
              <a:rPr sz="1600" spc="-16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600" spc="-45" dirty="0">
                <a:solidFill>
                  <a:srgbClr val="212121"/>
                </a:solidFill>
                <a:latin typeface="Liberation Sans"/>
                <a:cs typeface="Liberation Sans"/>
              </a:rPr>
              <a:t>мирового</a:t>
            </a:r>
            <a:r>
              <a:rPr sz="1600" spc="-16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600" spc="5" dirty="0">
                <a:solidFill>
                  <a:srgbClr val="212121"/>
                </a:solidFill>
                <a:latin typeface="Liberation Sans"/>
                <a:cs typeface="Liberation Sans"/>
              </a:rPr>
              <a:t>и  </a:t>
            </a:r>
            <a:r>
              <a:rPr sz="1600" spc="-50" dirty="0">
                <a:solidFill>
                  <a:srgbClr val="212121"/>
                </a:solidFill>
                <a:latin typeface="Liberation Sans"/>
                <a:cs typeface="Liberation Sans"/>
              </a:rPr>
              <a:t>отечественного </a:t>
            </a:r>
            <a:r>
              <a:rPr sz="1600" spc="-40" dirty="0">
                <a:solidFill>
                  <a:srgbClr val="212121"/>
                </a:solidFill>
                <a:latin typeface="Liberation Sans"/>
                <a:cs typeface="Liberation Sans"/>
              </a:rPr>
              <a:t>опыта </a:t>
            </a:r>
            <a:r>
              <a:rPr sz="1600" spc="5" dirty="0">
                <a:solidFill>
                  <a:srgbClr val="212121"/>
                </a:solidFill>
                <a:latin typeface="Liberation Sans"/>
                <a:cs typeface="Liberation Sans"/>
              </a:rPr>
              <a:t>в </a:t>
            </a:r>
            <a:r>
              <a:rPr sz="1600" spc="-45" dirty="0">
                <a:solidFill>
                  <a:srgbClr val="212121"/>
                </a:solidFill>
                <a:latin typeface="Liberation Sans"/>
                <a:cs typeface="Liberation Sans"/>
              </a:rPr>
              <a:t>области </a:t>
            </a:r>
            <a:r>
              <a:rPr sz="1600" spc="-50" dirty="0">
                <a:solidFill>
                  <a:srgbClr val="212121"/>
                </a:solidFill>
                <a:latin typeface="Liberation Sans"/>
                <a:cs typeface="Liberation Sans"/>
              </a:rPr>
              <a:t>использования </a:t>
            </a:r>
            <a:r>
              <a:rPr sz="1600" spc="-45" dirty="0">
                <a:solidFill>
                  <a:srgbClr val="212121"/>
                </a:solidFill>
                <a:latin typeface="Liberation Sans"/>
                <a:cs typeface="Liberation Sans"/>
              </a:rPr>
              <a:t>технологий </a:t>
            </a:r>
            <a:r>
              <a:rPr sz="1600" spc="-50" dirty="0">
                <a:solidFill>
                  <a:srgbClr val="212121"/>
                </a:solidFill>
                <a:latin typeface="Liberation Sans"/>
                <a:cs typeface="Liberation Sans"/>
              </a:rPr>
              <a:t>исследования </a:t>
            </a:r>
            <a:r>
              <a:rPr sz="1600" spc="-45" dirty="0">
                <a:solidFill>
                  <a:srgbClr val="212121"/>
                </a:solidFill>
                <a:latin typeface="Liberation Sans"/>
                <a:cs typeface="Liberation Sans"/>
              </a:rPr>
              <a:t>открытых  </a:t>
            </a:r>
            <a:r>
              <a:rPr sz="1600" spc="-60" dirty="0">
                <a:solidFill>
                  <a:srgbClr val="212121"/>
                </a:solidFill>
                <a:latin typeface="Liberation Sans"/>
                <a:cs typeface="Liberation Sans"/>
              </a:rPr>
              <a:t>данных</a:t>
            </a:r>
            <a:r>
              <a:rPr sz="1600" spc="-60" dirty="0">
                <a:solidFill>
                  <a:srgbClr val="212121"/>
                </a:solidFill>
                <a:latin typeface="Verdana"/>
                <a:cs typeface="Verdana"/>
              </a:rPr>
              <a:t>,</a:t>
            </a:r>
            <a:r>
              <a:rPr sz="1600" spc="-29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600" spc="5" dirty="0">
                <a:solidFill>
                  <a:srgbClr val="212121"/>
                </a:solidFill>
                <a:latin typeface="Liberation Sans"/>
                <a:cs typeface="Liberation Sans"/>
              </a:rPr>
              <a:t>и</a:t>
            </a:r>
            <a:r>
              <a:rPr sz="1600" spc="-18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600" spc="-55" dirty="0">
                <a:solidFill>
                  <a:srgbClr val="212121"/>
                </a:solidFill>
                <a:latin typeface="Liberation Sans"/>
                <a:cs typeface="Liberation Sans"/>
              </a:rPr>
              <a:t>краудсорсинга</a:t>
            </a:r>
            <a:r>
              <a:rPr sz="1600" spc="-55" dirty="0">
                <a:solidFill>
                  <a:srgbClr val="212121"/>
                </a:solidFill>
                <a:latin typeface="Verdana"/>
                <a:cs typeface="Verdana"/>
              </a:rPr>
              <a:t>.</a:t>
            </a:r>
            <a:r>
              <a:rPr sz="1600" spc="-29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212121"/>
                </a:solidFill>
                <a:latin typeface="Liberation Sans"/>
                <a:cs typeface="Liberation Sans"/>
              </a:rPr>
              <a:t>экспертных</a:t>
            </a:r>
            <a:r>
              <a:rPr sz="1600" spc="-17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600" spc="-60" dirty="0">
                <a:solidFill>
                  <a:srgbClr val="212121"/>
                </a:solidFill>
                <a:latin typeface="Liberation Sans"/>
                <a:cs typeface="Liberation Sans"/>
              </a:rPr>
              <a:t>сетей</a:t>
            </a:r>
            <a:r>
              <a:rPr sz="1600" spc="-60" dirty="0">
                <a:solidFill>
                  <a:srgbClr val="212121"/>
                </a:solidFill>
                <a:latin typeface="Verdana"/>
                <a:cs typeface="Verdana"/>
              </a:rPr>
              <a:t>,</a:t>
            </a:r>
            <a:r>
              <a:rPr sz="1600" spc="-29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212121"/>
                </a:solidFill>
                <a:latin typeface="Liberation Sans"/>
                <a:cs typeface="Liberation Sans"/>
              </a:rPr>
              <a:t>самоорганизации</a:t>
            </a:r>
            <a:r>
              <a:rPr sz="1600" spc="-18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600" spc="5" dirty="0">
                <a:solidFill>
                  <a:srgbClr val="212121"/>
                </a:solidFill>
                <a:latin typeface="Liberation Sans"/>
                <a:cs typeface="Liberation Sans"/>
              </a:rPr>
              <a:t>и</a:t>
            </a:r>
            <a:r>
              <a:rPr sz="1600" spc="-18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600" spc="-100" dirty="0">
                <a:solidFill>
                  <a:srgbClr val="212121"/>
                </a:solidFill>
                <a:latin typeface="Liberation Sans"/>
                <a:cs typeface="Liberation Sans"/>
              </a:rPr>
              <a:t>т</a:t>
            </a:r>
            <a:r>
              <a:rPr sz="1600" spc="-100" dirty="0">
                <a:solidFill>
                  <a:srgbClr val="212121"/>
                </a:solidFill>
                <a:latin typeface="Verdana"/>
                <a:cs typeface="Verdana"/>
              </a:rPr>
              <a:t>.</a:t>
            </a:r>
            <a:r>
              <a:rPr sz="1600" spc="-100" dirty="0">
                <a:solidFill>
                  <a:srgbClr val="212121"/>
                </a:solidFill>
                <a:latin typeface="Liberation Sans"/>
                <a:cs typeface="Liberation Sans"/>
              </a:rPr>
              <a:t>п</a:t>
            </a:r>
            <a:r>
              <a:rPr sz="1600" spc="-100" dirty="0">
                <a:solidFill>
                  <a:srgbClr val="212121"/>
                </a:solidFill>
                <a:latin typeface="Verdana"/>
                <a:cs typeface="Verdana"/>
              </a:rPr>
              <a:t>.</a:t>
            </a:r>
            <a:endParaRPr sz="16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12700" marR="502920">
              <a:lnSpc>
                <a:spcPct val="117200"/>
              </a:lnSpc>
            </a:pPr>
            <a:r>
              <a:rPr sz="1600" spc="-45" dirty="0">
                <a:solidFill>
                  <a:srgbClr val="212121"/>
                </a:solidFill>
                <a:latin typeface="Liberation Sans"/>
                <a:cs typeface="Liberation Sans"/>
              </a:rPr>
              <a:t>Модель</a:t>
            </a:r>
            <a:r>
              <a:rPr sz="1600" spc="-15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600" spc="-50" dirty="0">
                <a:solidFill>
                  <a:srgbClr val="212121"/>
                </a:solidFill>
                <a:latin typeface="Liberation Sans"/>
                <a:cs typeface="Liberation Sans"/>
              </a:rPr>
              <a:t>предоставления</a:t>
            </a:r>
            <a:r>
              <a:rPr sz="1600" spc="-15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600" spc="-50" dirty="0">
                <a:solidFill>
                  <a:srgbClr val="212121"/>
                </a:solidFill>
                <a:latin typeface="Liberation Sans"/>
                <a:cs typeface="Liberation Sans"/>
              </a:rPr>
              <a:t>государственных</a:t>
            </a:r>
            <a:r>
              <a:rPr sz="1600" spc="-15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600" spc="-50" dirty="0">
                <a:solidFill>
                  <a:srgbClr val="212121"/>
                </a:solidFill>
                <a:latin typeface="Liberation Sans"/>
                <a:cs typeface="Liberation Sans"/>
              </a:rPr>
              <a:t>информационных</a:t>
            </a:r>
            <a:r>
              <a:rPr sz="1600" spc="-15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600" spc="-45" dirty="0">
                <a:solidFill>
                  <a:srgbClr val="212121"/>
                </a:solidFill>
                <a:latin typeface="Liberation Sans"/>
                <a:cs typeface="Liberation Sans"/>
              </a:rPr>
              <a:t>ресурсов</a:t>
            </a:r>
            <a:r>
              <a:rPr sz="1600" spc="-15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600" spc="-25" dirty="0">
                <a:solidFill>
                  <a:srgbClr val="212121"/>
                </a:solidFill>
                <a:latin typeface="Liberation Sans"/>
                <a:cs typeface="Liberation Sans"/>
              </a:rPr>
              <a:t>на</a:t>
            </a:r>
            <a:r>
              <a:rPr sz="1600" spc="-15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600" spc="-45" dirty="0">
                <a:solidFill>
                  <a:srgbClr val="212121"/>
                </a:solidFill>
                <a:latin typeface="Liberation Sans"/>
                <a:cs typeface="Liberation Sans"/>
              </a:rPr>
              <a:t>основе  концепции</a:t>
            </a:r>
            <a:r>
              <a:rPr sz="1600" spc="-18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600" spc="-45" dirty="0">
                <a:solidFill>
                  <a:srgbClr val="212121"/>
                </a:solidFill>
                <a:latin typeface="Liberation Sans"/>
                <a:cs typeface="Liberation Sans"/>
              </a:rPr>
              <a:t>открытых</a:t>
            </a:r>
            <a:r>
              <a:rPr sz="1600" spc="-17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600" spc="-60" dirty="0">
                <a:solidFill>
                  <a:srgbClr val="212121"/>
                </a:solidFill>
                <a:latin typeface="Liberation Sans"/>
                <a:cs typeface="Liberation Sans"/>
              </a:rPr>
              <a:t>данных</a:t>
            </a:r>
            <a:r>
              <a:rPr sz="1600" spc="-60" dirty="0">
                <a:solidFill>
                  <a:srgbClr val="212121"/>
                </a:solidFill>
                <a:latin typeface="Verdana"/>
                <a:cs typeface="Verdana"/>
              </a:rPr>
              <a:t>,</a:t>
            </a:r>
            <a:r>
              <a:rPr sz="1600" spc="-29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212121"/>
                </a:solidFill>
                <a:latin typeface="Liberation Sans"/>
                <a:cs typeface="Liberation Sans"/>
              </a:rPr>
              <a:t>краудсорсинга</a:t>
            </a:r>
            <a:r>
              <a:rPr sz="1600" spc="-55" dirty="0">
                <a:solidFill>
                  <a:srgbClr val="212121"/>
                </a:solidFill>
                <a:latin typeface="Verdana"/>
                <a:cs typeface="Verdana"/>
              </a:rPr>
              <a:t>,</a:t>
            </a:r>
            <a:r>
              <a:rPr sz="1600" spc="-29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600" spc="-50" dirty="0" err="1">
                <a:solidFill>
                  <a:srgbClr val="212121"/>
                </a:solidFill>
                <a:latin typeface="Liberation Sans"/>
                <a:cs typeface="Liberation Sans"/>
              </a:rPr>
              <a:t>исследования</a:t>
            </a:r>
            <a:r>
              <a:rPr sz="1600" spc="-17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600" spc="-60" dirty="0" err="1">
                <a:solidFill>
                  <a:srgbClr val="212121"/>
                </a:solidFill>
                <a:latin typeface="Liberation Sans"/>
                <a:cs typeface="Liberation Sans"/>
              </a:rPr>
              <a:t>данных</a:t>
            </a:r>
            <a:endParaRPr sz="16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12700" marR="104775">
              <a:lnSpc>
                <a:spcPct val="117200"/>
              </a:lnSpc>
              <a:spcBef>
                <a:spcPts val="5"/>
              </a:spcBef>
            </a:pPr>
            <a:r>
              <a:rPr sz="1600" spc="-50" dirty="0">
                <a:solidFill>
                  <a:srgbClr val="212121"/>
                </a:solidFill>
                <a:latin typeface="Liberation Sans"/>
                <a:cs typeface="Liberation Sans"/>
              </a:rPr>
              <a:t>Совершенствованию </a:t>
            </a:r>
            <a:r>
              <a:rPr sz="1600" spc="-45" dirty="0">
                <a:solidFill>
                  <a:srgbClr val="212121"/>
                </a:solidFill>
                <a:latin typeface="Liberation Sans"/>
                <a:cs typeface="Liberation Sans"/>
              </a:rPr>
              <a:t>стандарта проектного управления </a:t>
            </a:r>
            <a:r>
              <a:rPr sz="1600" dirty="0">
                <a:solidFill>
                  <a:srgbClr val="212121"/>
                </a:solidFill>
                <a:latin typeface="Liberation Sans"/>
                <a:cs typeface="Liberation Sans"/>
              </a:rPr>
              <a:t>с </a:t>
            </a:r>
            <a:r>
              <a:rPr sz="1600" spc="-45" dirty="0">
                <a:solidFill>
                  <a:srgbClr val="212121"/>
                </a:solidFill>
                <a:latin typeface="Liberation Sans"/>
                <a:cs typeface="Liberation Sans"/>
              </a:rPr>
              <a:t>учетом требований </a:t>
            </a:r>
            <a:r>
              <a:rPr sz="1600" spc="5" dirty="0">
                <a:solidFill>
                  <a:srgbClr val="212121"/>
                </a:solidFill>
                <a:latin typeface="Liberation Sans"/>
                <a:cs typeface="Liberation Sans"/>
              </a:rPr>
              <a:t>и  </a:t>
            </a:r>
            <a:r>
              <a:rPr sz="1600" spc="-45" dirty="0">
                <a:solidFill>
                  <a:srgbClr val="212121"/>
                </a:solidFill>
                <a:latin typeface="Liberation Sans"/>
                <a:cs typeface="Liberation Sans"/>
              </a:rPr>
              <a:t>основных</a:t>
            </a:r>
            <a:r>
              <a:rPr sz="1600" spc="-17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600" spc="-45" dirty="0">
                <a:solidFill>
                  <a:srgbClr val="212121"/>
                </a:solidFill>
                <a:latin typeface="Liberation Sans"/>
                <a:cs typeface="Liberation Sans"/>
              </a:rPr>
              <a:t>принципов</a:t>
            </a:r>
            <a:r>
              <a:rPr sz="1600" spc="-17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600" spc="-45" dirty="0">
                <a:solidFill>
                  <a:srgbClr val="212121"/>
                </a:solidFill>
                <a:latin typeface="Liberation Sans"/>
                <a:cs typeface="Liberation Sans"/>
              </a:rPr>
              <a:t>управления</a:t>
            </a:r>
            <a:r>
              <a:rPr sz="1600" spc="-17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600" spc="5" dirty="0">
                <a:solidFill>
                  <a:srgbClr val="212121"/>
                </a:solidFill>
                <a:latin typeface="Liberation Sans"/>
                <a:cs typeface="Liberation Sans"/>
              </a:rPr>
              <a:t>в</a:t>
            </a:r>
            <a:r>
              <a:rPr sz="1600" spc="-17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600" spc="-45" dirty="0">
                <a:solidFill>
                  <a:srgbClr val="212121"/>
                </a:solidFill>
                <a:latin typeface="Liberation Sans"/>
                <a:cs typeface="Liberation Sans"/>
              </a:rPr>
              <a:t>органах</a:t>
            </a:r>
            <a:r>
              <a:rPr sz="1600" spc="-17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600" spc="-50" dirty="0">
                <a:solidFill>
                  <a:srgbClr val="212121"/>
                </a:solidFill>
                <a:latin typeface="Liberation Sans"/>
                <a:cs typeface="Liberation Sans"/>
              </a:rPr>
              <a:t>государственной</a:t>
            </a:r>
            <a:r>
              <a:rPr sz="1600" spc="-17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600" spc="-45" dirty="0">
                <a:solidFill>
                  <a:srgbClr val="212121"/>
                </a:solidFill>
                <a:latin typeface="Liberation Sans"/>
                <a:cs typeface="Liberation Sans"/>
              </a:rPr>
              <a:t>гражданской</a:t>
            </a:r>
            <a:r>
              <a:rPr sz="1600" spc="-17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600" spc="-45" dirty="0">
                <a:solidFill>
                  <a:srgbClr val="212121"/>
                </a:solidFill>
                <a:latin typeface="Liberation Sans"/>
                <a:cs typeface="Liberation Sans"/>
              </a:rPr>
              <a:t>службы</a:t>
            </a:r>
            <a:r>
              <a:rPr sz="1600" spc="-17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600" spc="-25" dirty="0">
                <a:solidFill>
                  <a:srgbClr val="212121"/>
                </a:solidFill>
                <a:latin typeface="Liberation Sans"/>
                <a:cs typeface="Liberation Sans"/>
              </a:rPr>
              <a:t>РФ  на </a:t>
            </a:r>
            <a:r>
              <a:rPr sz="1600" spc="-45" dirty="0">
                <a:solidFill>
                  <a:srgbClr val="212121"/>
                </a:solidFill>
                <a:latin typeface="Liberation Sans"/>
                <a:cs typeface="Liberation Sans"/>
              </a:rPr>
              <a:t>основе </a:t>
            </a:r>
            <a:r>
              <a:rPr sz="1600" spc="-50" dirty="0">
                <a:solidFill>
                  <a:srgbClr val="212121"/>
                </a:solidFill>
                <a:latin typeface="Liberation Sans"/>
                <a:cs typeface="Liberation Sans"/>
              </a:rPr>
              <a:t>исследования </a:t>
            </a:r>
            <a:r>
              <a:rPr sz="1600" spc="-45" dirty="0">
                <a:solidFill>
                  <a:srgbClr val="212121"/>
                </a:solidFill>
                <a:latin typeface="Liberation Sans"/>
                <a:cs typeface="Liberation Sans"/>
              </a:rPr>
              <a:t>мирового </a:t>
            </a:r>
            <a:r>
              <a:rPr sz="1600" spc="-40" dirty="0">
                <a:solidFill>
                  <a:srgbClr val="212121"/>
                </a:solidFill>
                <a:latin typeface="Liberation Sans"/>
                <a:cs typeface="Liberation Sans"/>
              </a:rPr>
              <a:t>опыта </a:t>
            </a:r>
            <a:r>
              <a:rPr sz="1600" spc="5" dirty="0">
                <a:solidFill>
                  <a:srgbClr val="212121"/>
                </a:solidFill>
                <a:latin typeface="Liberation Sans"/>
                <a:cs typeface="Liberation Sans"/>
              </a:rPr>
              <a:t>и </a:t>
            </a:r>
            <a:r>
              <a:rPr sz="1600" spc="-45" dirty="0">
                <a:solidFill>
                  <a:srgbClr val="212121"/>
                </a:solidFill>
                <a:latin typeface="Liberation Sans"/>
                <a:cs typeface="Liberation Sans"/>
              </a:rPr>
              <a:t>российской практики </a:t>
            </a:r>
            <a:r>
              <a:rPr sz="1600" spc="-50" dirty="0">
                <a:solidFill>
                  <a:srgbClr val="212121"/>
                </a:solidFill>
                <a:latin typeface="Liberation Sans"/>
                <a:cs typeface="Liberation Sans"/>
              </a:rPr>
              <a:t>информационного  </a:t>
            </a:r>
            <a:r>
              <a:rPr sz="1600" spc="-45" dirty="0">
                <a:solidFill>
                  <a:srgbClr val="212121"/>
                </a:solidFill>
                <a:latin typeface="Liberation Sans"/>
                <a:cs typeface="Liberation Sans"/>
              </a:rPr>
              <a:t>обеспечения</a:t>
            </a:r>
            <a:r>
              <a:rPr sz="1600" spc="-17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600" spc="-45" dirty="0">
                <a:solidFill>
                  <a:srgbClr val="212121"/>
                </a:solidFill>
                <a:latin typeface="Liberation Sans"/>
                <a:cs typeface="Liberation Sans"/>
              </a:rPr>
              <a:t>проектного</a:t>
            </a:r>
            <a:r>
              <a:rPr sz="1600" spc="-17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600" spc="-45" dirty="0">
                <a:solidFill>
                  <a:srgbClr val="212121"/>
                </a:solidFill>
                <a:latin typeface="Liberation Sans"/>
                <a:cs typeface="Liberation Sans"/>
              </a:rPr>
              <a:t>управления</a:t>
            </a:r>
            <a:r>
              <a:rPr sz="1600" spc="-17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600" spc="5" dirty="0">
                <a:solidFill>
                  <a:srgbClr val="212121"/>
                </a:solidFill>
                <a:latin typeface="Liberation Sans"/>
                <a:cs typeface="Liberation Sans"/>
              </a:rPr>
              <a:t>в</a:t>
            </a:r>
            <a:r>
              <a:rPr sz="1600" spc="-17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600" spc="-45" dirty="0">
                <a:solidFill>
                  <a:srgbClr val="212121"/>
                </a:solidFill>
                <a:latin typeface="Liberation Sans"/>
                <a:cs typeface="Liberation Sans"/>
              </a:rPr>
              <a:t>органах</a:t>
            </a:r>
            <a:r>
              <a:rPr sz="1600" spc="-17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600" spc="-50" dirty="0">
                <a:solidFill>
                  <a:srgbClr val="212121"/>
                </a:solidFill>
                <a:latin typeface="Liberation Sans"/>
                <a:cs typeface="Liberation Sans"/>
              </a:rPr>
              <a:t>государственной</a:t>
            </a:r>
            <a:r>
              <a:rPr sz="1600" spc="-18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600" spc="-45" dirty="0">
                <a:solidFill>
                  <a:srgbClr val="212121"/>
                </a:solidFill>
                <a:latin typeface="Liberation Sans"/>
                <a:cs typeface="Liberation Sans"/>
              </a:rPr>
              <a:t>гражданской</a:t>
            </a:r>
            <a:r>
              <a:rPr sz="1600" spc="-17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600" spc="-45" dirty="0">
                <a:solidFill>
                  <a:srgbClr val="212121"/>
                </a:solidFill>
                <a:latin typeface="Liberation Sans"/>
                <a:cs typeface="Liberation Sans"/>
              </a:rPr>
              <a:t>службы</a:t>
            </a:r>
            <a:endParaRPr sz="1600" dirty="0">
              <a:latin typeface="Liberation Sans"/>
              <a:cs typeface="Liberation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44342" y="1391932"/>
            <a:ext cx="283210" cy="307340"/>
          </a:xfrm>
          <a:custGeom>
            <a:avLst/>
            <a:gdLst/>
            <a:ahLst/>
            <a:cxnLst/>
            <a:rect l="l" t="t" r="r" b="b"/>
            <a:pathLst>
              <a:path w="283209" h="307339">
                <a:moveTo>
                  <a:pt x="250224" y="307264"/>
                </a:moveTo>
                <a:lnTo>
                  <a:pt x="32768" y="307264"/>
                </a:lnTo>
                <a:lnTo>
                  <a:pt x="20025" y="304704"/>
                </a:lnTo>
                <a:lnTo>
                  <a:pt x="9608" y="297725"/>
                </a:lnTo>
                <a:lnTo>
                  <a:pt x="2579" y="287383"/>
                </a:lnTo>
                <a:lnTo>
                  <a:pt x="0" y="274733"/>
                </a:lnTo>
                <a:lnTo>
                  <a:pt x="20" y="32429"/>
                </a:lnTo>
                <a:lnTo>
                  <a:pt x="2579" y="19879"/>
                </a:lnTo>
                <a:lnTo>
                  <a:pt x="9608" y="9538"/>
                </a:lnTo>
                <a:lnTo>
                  <a:pt x="20026" y="2560"/>
                </a:lnTo>
                <a:lnTo>
                  <a:pt x="32768" y="0"/>
                </a:lnTo>
                <a:lnTo>
                  <a:pt x="88517" y="0"/>
                </a:lnTo>
                <a:lnTo>
                  <a:pt x="88517" y="26446"/>
                </a:lnTo>
                <a:lnTo>
                  <a:pt x="29330" y="26446"/>
                </a:lnTo>
                <a:lnTo>
                  <a:pt x="26740" y="29018"/>
                </a:lnTo>
                <a:lnTo>
                  <a:pt x="26639" y="278145"/>
                </a:lnTo>
                <a:lnTo>
                  <a:pt x="29330" y="280818"/>
                </a:lnTo>
                <a:lnTo>
                  <a:pt x="281753" y="280818"/>
                </a:lnTo>
                <a:lnTo>
                  <a:pt x="280414" y="287384"/>
                </a:lnTo>
                <a:lnTo>
                  <a:pt x="273384" y="297725"/>
                </a:lnTo>
                <a:lnTo>
                  <a:pt x="262966" y="304704"/>
                </a:lnTo>
                <a:lnTo>
                  <a:pt x="250224" y="307264"/>
                </a:lnTo>
                <a:close/>
              </a:path>
              <a:path w="283209" h="307339">
                <a:moveTo>
                  <a:pt x="219872" y="35101"/>
                </a:moveTo>
                <a:lnTo>
                  <a:pt x="191782" y="35101"/>
                </a:lnTo>
                <a:lnTo>
                  <a:pt x="194373" y="32530"/>
                </a:lnTo>
                <a:lnTo>
                  <a:pt x="194474" y="0"/>
                </a:lnTo>
                <a:lnTo>
                  <a:pt x="250223" y="0"/>
                </a:lnTo>
                <a:lnTo>
                  <a:pt x="262966" y="2560"/>
                </a:lnTo>
                <a:lnTo>
                  <a:pt x="273384" y="9538"/>
                </a:lnTo>
                <a:lnTo>
                  <a:pt x="280414" y="19880"/>
                </a:lnTo>
                <a:lnTo>
                  <a:pt x="281753" y="26446"/>
                </a:lnTo>
                <a:lnTo>
                  <a:pt x="221112" y="26446"/>
                </a:lnTo>
                <a:lnTo>
                  <a:pt x="221092" y="29118"/>
                </a:lnTo>
                <a:lnTo>
                  <a:pt x="219872" y="35101"/>
                </a:lnTo>
                <a:close/>
              </a:path>
              <a:path w="283209" h="307339">
                <a:moveTo>
                  <a:pt x="188346" y="61548"/>
                </a:moveTo>
                <a:lnTo>
                  <a:pt x="94645" y="61548"/>
                </a:lnTo>
                <a:lnTo>
                  <a:pt x="81903" y="58987"/>
                </a:lnTo>
                <a:lnTo>
                  <a:pt x="71485" y="52009"/>
                </a:lnTo>
                <a:lnTo>
                  <a:pt x="64456" y="41668"/>
                </a:lnTo>
                <a:lnTo>
                  <a:pt x="61897" y="29118"/>
                </a:lnTo>
                <a:lnTo>
                  <a:pt x="61876" y="26446"/>
                </a:lnTo>
                <a:lnTo>
                  <a:pt x="88517" y="26446"/>
                </a:lnTo>
                <a:lnTo>
                  <a:pt x="88618" y="32530"/>
                </a:lnTo>
                <a:lnTo>
                  <a:pt x="91209" y="35101"/>
                </a:lnTo>
                <a:lnTo>
                  <a:pt x="219872" y="35101"/>
                </a:lnTo>
                <a:lnTo>
                  <a:pt x="218533" y="41668"/>
                </a:lnTo>
                <a:lnTo>
                  <a:pt x="211504" y="52009"/>
                </a:lnTo>
                <a:lnTo>
                  <a:pt x="201088" y="58987"/>
                </a:lnTo>
                <a:lnTo>
                  <a:pt x="188346" y="61548"/>
                </a:lnTo>
                <a:close/>
              </a:path>
              <a:path w="283209" h="307339">
                <a:moveTo>
                  <a:pt x="281753" y="280818"/>
                </a:moveTo>
                <a:lnTo>
                  <a:pt x="253660" y="280818"/>
                </a:lnTo>
                <a:lnTo>
                  <a:pt x="256352" y="278145"/>
                </a:lnTo>
                <a:lnTo>
                  <a:pt x="256249" y="29018"/>
                </a:lnTo>
                <a:lnTo>
                  <a:pt x="253658" y="26446"/>
                </a:lnTo>
                <a:lnTo>
                  <a:pt x="281753" y="26446"/>
                </a:lnTo>
                <a:lnTo>
                  <a:pt x="282973" y="32429"/>
                </a:lnTo>
                <a:lnTo>
                  <a:pt x="282993" y="274733"/>
                </a:lnTo>
                <a:lnTo>
                  <a:pt x="281753" y="280818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61962" y="1339278"/>
            <a:ext cx="48260" cy="47625"/>
          </a:xfrm>
          <a:custGeom>
            <a:avLst/>
            <a:gdLst/>
            <a:ahLst/>
            <a:cxnLst/>
            <a:rect l="l" t="t" r="r" b="b"/>
            <a:pathLst>
              <a:path w="48259" h="47625">
                <a:moveTo>
                  <a:pt x="23875" y="47404"/>
                </a:moveTo>
                <a:lnTo>
                  <a:pt x="14590" y="45538"/>
                </a:lnTo>
                <a:lnTo>
                  <a:pt x="7000" y="40454"/>
                </a:lnTo>
                <a:lnTo>
                  <a:pt x="1879" y="32919"/>
                </a:lnTo>
                <a:lnTo>
                  <a:pt x="0" y="23702"/>
                </a:lnTo>
                <a:lnTo>
                  <a:pt x="1879" y="14485"/>
                </a:lnTo>
                <a:lnTo>
                  <a:pt x="7001" y="6950"/>
                </a:lnTo>
                <a:lnTo>
                  <a:pt x="14591" y="1865"/>
                </a:lnTo>
                <a:lnTo>
                  <a:pt x="23875" y="0"/>
                </a:lnTo>
                <a:lnTo>
                  <a:pt x="33160" y="1865"/>
                </a:lnTo>
                <a:lnTo>
                  <a:pt x="40750" y="6950"/>
                </a:lnTo>
                <a:lnTo>
                  <a:pt x="45871" y="14485"/>
                </a:lnTo>
                <a:lnTo>
                  <a:pt x="47191" y="20958"/>
                </a:lnTo>
                <a:lnTo>
                  <a:pt x="22350" y="20958"/>
                </a:lnTo>
                <a:lnTo>
                  <a:pt x="21111" y="22188"/>
                </a:lnTo>
                <a:lnTo>
                  <a:pt x="21111" y="25215"/>
                </a:lnTo>
                <a:lnTo>
                  <a:pt x="22350" y="26446"/>
                </a:lnTo>
                <a:lnTo>
                  <a:pt x="47191" y="26446"/>
                </a:lnTo>
                <a:lnTo>
                  <a:pt x="45871" y="32919"/>
                </a:lnTo>
                <a:lnTo>
                  <a:pt x="40750" y="40454"/>
                </a:lnTo>
                <a:lnTo>
                  <a:pt x="33160" y="45538"/>
                </a:lnTo>
                <a:lnTo>
                  <a:pt x="23875" y="47404"/>
                </a:lnTo>
                <a:close/>
              </a:path>
              <a:path w="48259" h="47625">
                <a:moveTo>
                  <a:pt x="47191" y="26446"/>
                </a:moveTo>
                <a:lnTo>
                  <a:pt x="25400" y="26446"/>
                </a:lnTo>
                <a:lnTo>
                  <a:pt x="26639" y="25215"/>
                </a:lnTo>
                <a:lnTo>
                  <a:pt x="26639" y="22188"/>
                </a:lnTo>
                <a:lnTo>
                  <a:pt x="25400" y="20958"/>
                </a:lnTo>
                <a:lnTo>
                  <a:pt x="47191" y="20958"/>
                </a:lnTo>
                <a:lnTo>
                  <a:pt x="47751" y="23702"/>
                </a:lnTo>
                <a:lnTo>
                  <a:pt x="47191" y="26446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0142" y="1295400"/>
            <a:ext cx="371475" cy="447675"/>
          </a:xfrm>
          <a:custGeom>
            <a:avLst/>
            <a:gdLst/>
            <a:ahLst/>
            <a:cxnLst/>
            <a:rect l="l" t="t" r="r" b="b"/>
            <a:pathLst>
              <a:path w="371475" h="447675">
                <a:moveTo>
                  <a:pt x="322712" y="447673"/>
                </a:moveTo>
                <a:lnTo>
                  <a:pt x="48679" y="447673"/>
                </a:lnTo>
                <a:lnTo>
                  <a:pt x="29749" y="443870"/>
                </a:lnTo>
                <a:lnTo>
                  <a:pt x="14273" y="433503"/>
                </a:lnTo>
                <a:lnTo>
                  <a:pt x="3831" y="418140"/>
                </a:lnTo>
                <a:lnTo>
                  <a:pt x="0" y="399349"/>
                </a:lnTo>
                <a:lnTo>
                  <a:pt x="0" y="100978"/>
                </a:lnTo>
                <a:lnTo>
                  <a:pt x="3831" y="82186"/>
                </a:lnTo>
                <a:lnTo>
                  <a:pt x="14273" y="66824"/>
                </a:lnTo>
                <a:lnTo>
                  <a:pt x="29749" y="56457"/>
                </a:lnTo>
                <a:lnTo>
                  <a:pt x="48679" y="52654"/>
                </a:lnTo>
                <a:lnTo>
                  <a:pt x="110617" y="52654"/>
                </a:lnTo>
                <a:lnTo>
                  <a:pt x="122231" y="31318"/>
                </a:lnTo>
                <a:lnTo>
                  <a:pt x="139548" y="14674"/>
                </a:lnTo>
                <a:lnTo>
                  <a:pt x="161168" y="3857"/>
                </a:lnTo>
                <a:lnTo>
                  <a:pt x="185695" y="0"/>
                </a:lnTo>
                <a:lnTo>
                  <a:pt x="210221" y="3857"/>
                </a:lnTo>
                <a:lnTo>
                  <a:pt x="231841" y="14675"/>
                </a:lnTo>
                <a:lnTo>
                  <a:pt x="244090" y="26447"/>
                </a:lnTo>
                <a:lnTo>
                  <a:pt x="185695" y="26447"/>
                </a:lnTo>
                <a:lnTo>
                  <a:pt x="167677" y="29590"/>
                </a:lnTo>
                <a:lnTo>
                  <a:pt x="152170" y="38333"/>
                </a:lnTo>
                <a:lnTo>
                  <a:pt x="140447" y="51644"/>
                </a:lnTo>
                <a:lnTo>
                  <a:pt x="133784" y="68491"/>
                </a:lnTo>
                <a:lnTo>
                  <a:pt x="131628" y="79101"/>
                </a:lnTo>
                <a:lnTo>
                  <a:pt x="48679" y="79101"/>
                </a:lnTo>
                <a:lnTo>
                  <a:pt x="26639" y="399349"/>
                </a:lnTo>
                <a:lnTo>
                  <a:pt x="28375" y="407858"/>
                </a:lnTo>
                <a:lnTo>
                  <a:pt x="33103" y="414814"/>
                </a:lnTo>
                <a:lnTo>
                  <a:pt x="40110" y="419507"/>
                </a:lnTo>
                <a:lnTo>
                  <a:pt x="48679" y="421229"/>
                </a:lnTo>
                <a:lnTo>
                  <a:pt x="365460" y="421229"/>
                </a:lnTo>
                <a:lnTo>
                  <a:pt x="357116" y="433504"/>
                </a:lnTo>
                <a:lnTo>
                  <a:pt x="341641" y="443870"/>
                </a:lnTo>
                <a:lnTo>
                  <a:pt x="322712" y="447673"/>
                </a:lnTo>
                <a:close/>
              </a:path>
              <a:path w="371475" h="447675">
                <a:moveTo>
                  <a:pt x="365460" y="421229"/>
                </a:moveTo>
                <a:lnTo>
                  <a:pt x="322712" y="421229"/>
                </a:lnTo>
                <a:lnTo>
                  <a:pt x="331283" y="419506"/>
                </a:lnTo>
                <a:lnTo>
                  <a:pt x="338289" y="414813"/>
                </a:lnTo>
                <a:lnTo>
                  <a:pt x="343016" y="407857"/>
                </a:lnTo>
                <a:lnTo>
                  <a:pt x="344751" y="399349"/>
                </a:lnTo>
                <a:lnTo>
                  <a:pt x="344751" y="100978"/>
                </a:lnTo>
                <a:lnTo>
                  <a:pt x="343016" y="92471"/>
                </a:lnTo>
                <a:lnTo>
                  <a:pt x="338289" y="85515"/>
                </a:lnTo>
                <a:lnTo>
                  <a:pt x="331283" y="80822"/>
                </a:lnTo>
                <a:lnTo>
                  <a:pt x="322712" y="79100"/>
                </a:lnTo>
                <a:lnTo>
                  <a:pt x="239763" y="79100"/>
                </a:lnTo>
                <a:lnTo>
                  <a:pt x="237607" y="68491"/>
                </a:lnTo>
                <a:lnTo>
                  <a:pt x="230943" y="51644"/>
                </a:lnTo>
                <a:lnTo>
                  <a:pt x="219220" y="38333"/>
                </a:lnTo>
                <a:lnTo>
                  <a:pt x="203713" y="29590"/>
                </a:lnTo>
                <a:lnTo>
                  <a:pt x="185695" y="26447"/>
                </a:lnTo>
                <a:lnTo>
                  <a:pt x="244090" y="26447"/>
                </a:lnTo>
                <a:lnTo>
                  <a:pt x="249158" y="31318"/>
                </a:lnTo>
                <a:lnTo>
                  <a:pt x="260773" y="52654"/>
                </a:lnTo>
                <a:lnTo>
                  <a:pt x="322712" y="52654"/>
                </a:lnTo>
                <a:lnTo>
                  <a:pt x="341642" y="56457"/>
                </a:lnTo>
                <a:lnTo>
                  <a:pt x="357117" y="66824"/>
                </a:lnTo>
                <a:lnTo>
                  <a:pt x="367559" y="82186"/>
                </a:lnTo>
                <a:lnTo>
                  <a:pt x="371391" y="100978"/>
                </a:lnTo>
                <a:lnTo>
                  <a:pt x="371390" y="399349"/>
                </a:lnTo>
                <a:lnTo>
                  <a:pt x="367559" y="418141"/>
                </a:lnTo>
                <a:lnTo>
                  <a:pt x="365460" y="421229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6553" y="1475083"/>
            <a:ext cx="96520" cy="26670"/>
          </a:xfrm>
          <a:custGeom>
            <a:avLst/>
            <a:gdLst/>
            <a:ahLst/>
            <a:cxnLst/>
            <a:rect l="l" t="t" r="r" b="b"/>
            <a:pathLst>
              <a:path w="96519" h="26669">
                <a:moveTo>
                  <a:pt x="89940" y="26446"/>
                </a:moveTo>
                <a:lnTo>
                  <a:pt x="5962" y="26446"/>
                </a:lnTo>
                <a:lnTo>
                  <a:pt x="0" y="20526"/>
                </a:lnTo>
                <a:lnTo>
                  <a:pt x="0" y="5920"/>
                </a:lnTo>
                <a:lnTo>
                  <a:pt x="5964" y="0"/>
                </a:lnTo>
                <a:lnTo>
                  <a:pt x="89940" y="0"/>
                </a:lnTo>
                <a:lnTo>
                  <a:pt x="95903" y="5920"/>
                </a:lnTo>
                <a:lnTo>
                  <a:pt x="95903" y="20526"/>
                </a:lnTo>
                <a:lnTo>
                  <a:pt x="89940" y="26446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6593" y="1523632"/>
            <a:ext cx="179705" cy="26670"/>
          </a:xfrm>
          <a:custGeom>
            <a:avLst/>
            <a:gdLst/>
            <a:ahLst/>
            <a:cxnLst/>
            <a:rect l="l" t="t" r="r" b="b"/>
            <a:pathLst>
              <a:path w="179705" h="26669">
                <a:moveTo>
                  <a:pt x="173412" y="26446"/>
                </a:moveTo>
                <a:lnTo>
                  <a:pt x="5964" y="26446"/>
                </a:lnTo>
                <a:lnTo>
                  <a:pt x="0" y="20525"/>
                </a:lnTo>
                <a:lnTo>
                  <a:pt x="0" y="5920"/>
                </a:lnTo>
                <a:lnTo>
                  <a:pt x="5964" y="0"/>
                </a:lnTo>
                <a:lnTo>
                  <a:pt x="173412" y="0"/>
                </a:lnTo>
                <a:lnTo>
                  <a:pt x="179375" y="5920"/>
                </a:lnTo>
                <a:lnTo>
                  <a:pt x="179375" y="20525"/>
                </a:lnTo>
                <a:lnTo>
                  <a:pt x="173412" y="26446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5705" y="1570291"/>
            <a:ext cx="179375" cy="70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4342" y="2163457"/>
            <a:ext cx="283210" cy="307340"/>
          </a:xfrm>
          <a:custGeom>
            <a:avLst/>
            <a:gdLst/>
            <a:ahLst/>
            <a:cxnLst/>
            <a:rect l="l" t="t" r="r" b="b"/>
            <a:pathLst>
              <a:path w="283209" h="307339">
                <a:moveTo>
                  <a:pt x="250224" y="307264"/>
                </a:moveTo>
                <a:lnTo>
                  <a:pt x="32768" y="307264"/>
                </a:lnTo>
                <a:lnTo>
                  <a:pt x="20025" y="304704"/>
                </a:lnTo>
                <a:lnTo>
                  <a:pt x="9608" y="297725"/>
                </a:lnTo>
                <a:lnTo>
                  <a:pt x="2579" y="287383"/>
                </a:lnTo>
                <a:lnTo>
                  <a:pt x="0" y="274733"/>
                </a:lnTo>
                <a:lnTo>
                  <a:pt x="20" y="32429"/>
                </a:lnTo>
                <a:lnTo>
                  <a:pt x="2579" y="19879"/>
                </a:lnTo>
                <a:lnTo>
                  <a:pt x="9608" y="9538"/>
                </a:lnTo>
                <a:lnTo>
                  <a:pt x="20026" y="2560"/>
                </a:lnTo>
                <a:lnTo>
                  <a:pt x="32768" y="0"/>
                </a:lnTo>
                <a:lnTo>
                  <a:pt x="88517" y="0"/>
                </a:lnTo>
                <a:lnTo>
                  <a:pt x="88517" y="26446"/>
                </a:lnTo>
                <a:lnTo>
                  <a:pt x="29330" y="26446"/>
                </a:lnTo>
                <a:lnTo>
                  <a:pt x="26740" y="29018"/>
                </a:lnTo>
                <a:lnTo>
                  <a:pt x="26639" y="278145"/>
                </a:lnTo>
                <a:lnTo>
                  <a:pt x="29330" y="280818"/>
                </a:lnTo>
                <a:lnTo>
                  <a:pt x="281753" y="280818"/>
                </a:lnTo>
                <a:lnTo>
                  <a:pt x="280414" y="287384"/>
                </a:lnTo>
                <a:lnTo>
                  <a:pt x="273384" y="297725"/>
                </a:lnTo>
                <a:lnTo>
                  <a:pt x="262966" y="304704"/>
                </a:lnTo>
                <a:lnTo>
                  <a:pt x="250224" y="307264"/>
                </a:lnTo>
                <a:close/>
              </a:path>
              <a:path w="283209" h="307339">
                <a:moveTo>
                  <a:pt x="219872" y="35101"/>
                </a:moveTo>
                <a:lnTo>
                  <a:pt x="191782" y="35101"/>
                </a:lnTo>
                <a:lnTo>
                  <a:pt x="194373" y="32530"/>
                </a:lnTo>
                <a:lnTo>
                  <a:pt x="194474" y="0"/>
                </a:lnTo>
                <a:lnTo>
                  <a:pt x="250223" y="0"/>
                </a:lnTo>
                <a:lnTo>
                  <a:pt x="262966" y="2560"/>
                </a:lnTo>
                <a:lnTo>
                  <a:pt x="273384" y="9538"/>
                </a:lnTo>
                <a:lnTo>
                  <a:pt x="280414" y="19880"/>
                </a:lnTo>
                <a:lnTo>
                  <a:pt x="281753" y="26446"/>
                </a:lnTo>
                <a:lnTo>
                  <a:pt x="221112" y="26446"/>
                </a:lnTo>
                <a:lnTo>
                  <a:pt x="221092" y="29118"/>
                </a:lnTo>
                <a:lnTo>
                  <a:pt x="219872" y="35101"/>
                </a:lnTo>
                <a:close/>
              </a:path>
              <a:path w="283209" h="307339">
                <a:moveTo>
                  <a:pt x="188346" y="61548"/>
                </a:moveTo>
                <a:lnTo>
                  <a:pt x="94645" y="61548"/>
                </a:lnTo>
                <a:lnTo>
                  <a:pt x="81903" y="58987"/>
                </a:lnTo>
                <a:lnTo>
                  <a:pt x="71485" y="52009"/>
                </a:lnTo>
                <a:lnTo>
                  <a:pt x="64456" y="41668"/>
                </a:lnTo>
                <a:lnTo>
                  <a:pt x="61897" y="29118"/>
                </a:lnTo>
                <a:lnTo>
                  <a:pt x="61876" y="26446"/>
                </a:lnTo>
                <a:lnTo>
                  <a:pt x="88517" y="26446"/>
                </a:lnTo>
                <a:lnTo>
                  <a:pt x="88618" y="32530"/>
                </a:lnTo>
                <a:lnTo>
                  <a:pt x="91209" y="35101"/>
                </a:lnTo>
                <a:lnTo>
                  <a:pt x="219872" y="35101"/>
                </a:lnTo>
                <a:lnTo>
                  <a:pt x="218533" y="41668"/>
                </a:lnTo>
                <a:lnTo>
                  <a:pt x="211504" y="52009"/>
                </a:lnTo>
                <a:lnTo>
                  <a:pt x="201088" y="58987"/>
                </a:lnTo>
                <a:lnTo>
                  <a:pt x="188346" y="61548"/>
                </a:lnTo>
                <a:close/>
              </a:path>
              <a:path w="283209" h="307339">
                <a:moveTo>
                  <a:pt x="281753" y="280818"/>
                </a:moveTo>
                <a:lnTo>
                  <a:pt x="253660" y="280818"/>
                </a:lnTo>
                <a:lnTo>
                  <a:pt x="256352" y="278145"/>
                </a:lnTo>
                <a:lnTo>
                  <a:pt x="256249" y="29018"/>
                </a:lnTo>
                <a:lnTo>
                  <a:pt x="253658" y="26446"/>
                </a:lnTo>
                <a:lnTo>
                  <a:pt x="281753" y="26446"/>
                </a:lnTo>
                <a:lnTo>
                  <a:pt x="282973" y="32429"/>
                </a:lnTo>
                <a:lnTo>
                  <a:pt x="282993" y="274733"/>
                </a:lnTo>
                <a:lnTo>
                  <a:pt x="281753" y="280818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61962" y="2110803"/>
            <a:ext cx="48260" cy="47625"/>
          </a:xfrm>
          <a:custGeom>
            <a:avLst/>
            <a:gdLst/>
            <a:ahLst/>
            <a:cxnLst/>
            <a:rect l="l" t="t" r="r" b="b"/>
            <a:pathLst>
              <a:path w="48259" h="47625">
                <a:moveTo>
                  <a:pt x="23875" y="47404"/>
                </a:moveTo>
                <a:lnTo>
                  <a:pt x="14590" y="45538"/>
                </a:lnTo>
                <a:lnTo>
                  <a:pt x="7000" y="40454"/>
                </a:lnTo>
                <a:lnTo>
                  <a:pt x="1879" y="32919"/>
                </a:lnTo>
                <a:lnTo>
                  <a:pt x="0" y="23702"/>
                </a:lnTo>
                <a:lnTo>
                  <a:pt x="1879" y="14485"/>
                </a:lnTo>
                <a:lnTo>
                  <a:pt x="7001" y="6950"/>
                </a:lnTo>
                <a:lnTo>
                  <a:pt x="14591" y="1865"/>
                </a:lnTo>
                <a:lnTo>
                  <a:pt x="23875" y="0"/>
                </a:lnTo>
                <a:lnTo>
                  <a:pt x="33160" y="1865"/>
                </a:lnTo>
                <a:lnTo>
                  <a:pt x="40750" y="6950"/>
                </a:lnTo>
                <a:lnTo>
                  <a:pt x="45871" y="14485"/>
                </a:lnTo>
                <a:lnTo>
                  <a:pt x="47191" y="20958"/>
                </a:lnTo>
                <a:lnTo>
                  <a:pt x="22350" y="20958"/>
                </a:lnTo>
                <a:lnTo>
                  <a:pt x="21111" y="22188"/>
                </a:lnTo>
                <a:lnTo>
                  <a:pt x="21111" y="25215"/>
                </a:lnTo>
                <a:lnTo>
                  <a:pt x="22350" y="26446"/>
                </a:lnTo>
                <a:lnTo>
                  <a:pt x="47191" y="26446"/>
                </a:lnTo>
                <a:lnTo>
                  <a:pt x="45871" y="32919"/>
                </a:lnTo>
                <a:lnTo>
                  <a:pt x="40750" y="40454"/>
                </a:lnTo>
                <a:lnTo>
                  <a:pt x="33160" y="45538"/>
                </a:lnTo>
                <a:lnTo>
                  <a:pt x="23875" y="47404"/>
                </a:lnTo>
                <a:close/>
              </a:path>
              <a:path w="48259" h="47625">
                <a:moveTo>
                  <a:pt x="47191" y="26446"/>
                </a:moveTo>
                <a:lnTo>
                  <a:pt x="25400" y="26446"/>
                </a:lnTo>
                <a:lnTo>
                  <a:pt x="26639" y="25215"/>
                </a:lnTo>
                <a:lnTo>
                  <a:pt x="26639" y="22188"/>
                </a:lnTo>
                <a:lnTo>
                  <a:pt x="25400" y="20958"/>
                </a:lnTo>
                <a:lnTo>
                  <a:pt x="47191" y="20958"/>
                </a:lnTo>
                <a:lnTo>
                  <a:pt x="47751" y="23702"/>
                </a:lnTo>
                <a:lnTo>
                  <a:pt x="47191" y="26446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0142" y="2066925"/>
            <a:ext cx="371475" cy="447675"/>
          </a:xfrm>
          <a:custGeom>
            <a:avLst/>
            <a:gdLst/>
            <a:ahLst/>
            <a:cxnLst/>
            <a:rect l="l" t="t" r="r" b="b"/>
            <a:pathLst>
              <a:path w="371475" h="447675">
                <a:moveTo>
                  <a:pt x="322712" y="447673"/>
                </a:moveTo>
                <a:lnTo>
                  <a:pt x="48679" y="447673"/>
                </a:lnTo>
                <a:lnTo>
                  <a:pt x="29749" y="443870"/>
                </a:lnTo>
                <a:lnTo>
                  <a:pt x="14273" y="433503"/>
                </a:lnTo>
                <a:lnTo>
                  <a:pt x="3831" y="418140"/>
                </a:lnTo>
                <a:lnTo>
                  <a:pt x="0" y="399349"/>
                </a:lnTo>
                <a:lnTo>
                  <a:pt x="0" y="100978"/>
                </a:lnTo>
                <a:lnTo>
                  <a:pt x="3831" y="82186"/>
                </a:lnTo>
                <a:lnTo>
                  <a:pt x="14273" y="66824"/>
                </a:lnTo>
                <a:lnTo>
                  <a:pt x="29749" y="56457"/>
                </a:lnTo>
                <a:lnTo>
                  <a:pt x="48679" y="52654"/>
                </a:lnTo>
                <a:lnTo>
                  <a:pt x="110617" y="52654"/>
                </a:lnTo>
                <a:lnTo>
                  <a:pt x="122231" y="31318"/>
                </a:lnTo>
                <a:lnTo>
                  <a:pt x="139548" y="14674"/>
                </a:lnTo>
                <a:lnTo>
                  <a:pt x="161168" y="3857"/>
                </a:lnTo>
                <a:lnTo>
                  <a:pt x="185695" y="0"/>
                </a:lnTo>
                <a:lnTo>
                  <a:pt x="210221" y="3857"/>
                </a:lnTo>
                <a:lnTo>
                  <a:pt x="231841" y="14675"/>
                </a:lnTo>
                <a:lnTo>
                  <a:pt x="244090" y="26447"/>
                </a:lnTo>
                <a:lnTo>
                  <a:pt x="185695" y="26447"/>
                </a:lnTo>
                <a:lnTo>
                  <a:pt x="167677" y="29590"/>
                </a:lnTo>
                <a:lnTo>
                  <a:pt x="152170" y="38333"/>
                </a:lnTo>
                <a:lnTo>
                  <a:pt x="140447" y="51644"/>
                </a:lnTo>
                <a:lnTo>
                  <a:pt x="133784" y="68491"/>
                </a:lnTo>
                <a:lnTo>
                  <a:pt x="131628" y="79101"/>
                </a:lnTo>
                <a:lnTo>
                  <a:pt x="48679" y="79101"/>
                </a:lnTo>
                <a:lnTo>
                  <a:pt x="26639" y="399349"/>
                </a:lnTo>
                <a:lnTo>
                  <a:pt x="28375" y="407858"/>
                </a:lnTo>
                <a:lnTo>
                  <a:pt x="33103" y="414814"/>
                </a:lnTo>
                <a:lnTo>
                  <a:pt x="40110" y="419507"/>
                </a:lnTo>
                <a:lnTo>
                  <a:pt x="48679" y="421229"/>
                </a:lnTo>
                <a:lnTo>
                  <a:pt x="365460" y="421229"/>
                </a:lnTo>
                <a:lnTo>
                  <a:pt x="357116" y="433504"/>
                </a:lnTo>
                <a:lnTo>
                  <a:pt x="341641" y="443870"/>
                </a:lnTo>
                <a:lnTo>
                  <a:pt x="322712" y="447673"/>
                </a:lnTo>
                <a:close/>
              </a:path>
              <a:path w="371475" h="447675">
                <a:moveTo>
                  <a:pt x="365460" y="421229"/>
                </a:moveTo>
                <a:lnTo>
                  <a:pt x="322712" y="421229"/>
                </a:lnTo>
                <a:lnTo>
                  <a:pt x="331283" y="419506"/>
                </a:lnTo>
                <a:lnTo>
                  <a:pt x="338289" y="414813"/>
                </a:lnTo>
                <a:lnTo>
                  <a:pt x="343016" y="407857"/>
                </a:lnTo>
                <a:lnTo>
                  <a:pt x="344751" y="399349"/>
                </a:lnTo>
                <a:lnTo>
                  <a:pt x="344751" y="100978"/>
                </a:lnTo>
                <a:lnTo>
                  <a:pt x="343016" y="92471"/>
                </a:lnTo>
                <a:lnTo>
                  <a:pt x="338289" y="85515"/>
                </a:lnTo>
                <a:lnTo>
                  <a:pt x="331283" y="80822"/>
                </a:lnTo>
                <a:lnTo>
                  <a:pt x="322712" y="79100"/>
                </a:lnTo>
                <a:lnTo>
                  <a:pt x="239763" y="79100"/>
                </a:lnTo>
                <a:lnTo>
                  <a:pt x="237607" y="68491"/>
                </a:lnTo>
                <a:lnTo>
                  <a:pt x="230943" y="51644"/>
                </a:lnTo>
                <a:lnTo>
                  <a:pt x="219220" y="38333"/>
                </a:lnTo>
                <a:lnTo>
                  <a:pt x="203713" y="29590"/>
                </a:lnTo>
                <a:lnTo>
                  <a:pt x="185695" y="26447"/>
                </a:lnTo>
                <a:lnTo>
                  <a:pt x="244090" y="26447"/>
                </a:lnTo>
                <a:lnTo>
                  <a:pt x="249158" y="31318"/>
                </a:lnTo>
                <a:lnTo>
                  <a:pt x="260773" y="52654"/>
                </a:lnTo>
                <a:lnTo>
                  <a:pt x="322712" y="52654"/>
                </a:lnTo>
                <a:lnTo>
                  <a:pt x="341642" y="56457"/>
                </a:lnTo>
                <a:lnTo>
                  <a:pt x="357117" y="66824"/>
                </a:lnTo>
                <a:lnTo>
                  <a:pt x="367559" y="82186"/>
                </a:lnTo>
                <a:lnTo>
                  <a:pt x="371391" y="100978"/>
                </a:lnTo>
                <a:lnTo>
                  <a:pt x="371390" y="399349"/>
                </a:lnTo>
                <a:lnTo>
                  <a:pt x="367559" y="418141"/>
                </a:lnTo>
                <a:lnTo>
                  <a:pt x="365460" y="421229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36553" y="2246608"/>
            <a:ext cx="96520" cy="26670"/>
          </a:xfrm>
          <a:custGeom>
            <a:avLst/>
            <a:gdLst/>
            <a:ahLst/>
            <a:cxnLst/>
            <a:rect l="l" t="t" r="r" b="b"/>
            <a:pathLst>
              <a:path w="96519" h="26669">
                <a:moveTo>
                  <a:pt x="89940" y="26446"/>
                </a:moveTo>
                <a:lnTo>
                  <a:pt x="5962" y="26446"/>
                </a:lnTo>
                <a:lnTo>
                  <a:pt x="0" y="20526"/>
                </a:lnTo>
                <a:lnTo>
                  <a:pt x="0" y="5920"/>
                </a:lnTo>
                <a:lnTo>
                  <a:pt x="5964" y="0"/>
                </a:lnTo>
                <a:lnTo>
                  <a:pt x="89940" y="0"/>
                </a:lnTo>
                <a:lnTo>
                  <a:pt x="95903" y="5920"/>
                </a:lnTo>
                <a:lnTo>
                  <a:pt x="95903" y="20526"/>
                </a:lnTo>
                <a:lnTo>
                  <a:pt x="89940" y="26446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6593" y="2295157"/>
            <a:ext cx="179705" cy="26670"/>
          </a:xfrm>
          <a:custGeom>
            <a:avLst/>
            <a:gdLst/>
            <a:ahLst/>
            <a:cxnLst/>
            <a:rect l="l" t="t" r="r" b="b"/>
            <a:pathLst>
              <a:path w="179705" h="26669">
                <a:moveTo>
                  <a:pt x="173412" y="26446"/>
                </a:moveTo>
                <a:lnTo>
                  <a:pt x="5964" y="26446"/>
                </a:lnTo>
                <a:lnTo>
                  <a:pt x="0" y="20525"/>
                </a:lnTo>
                <a:lnTo>
                  <a:pt x="0" y="5920"/>
                </a:lnTo>
                <a:lnTo>
                  <a:pt x="5964" y="0"/>
                </a:lnTo>
                <a:lnTo>
                  <a:pt x="173412" y="0"/>
                </a:lnTo>
                <a:lnTo>
                  <a:pt x="179375" y="5920"/>
                </a:lnTo>
                <a:lnTo>
                  <a:pt x="179375" y="20525"/>
                </a:lnTo>
                <a:lnTo>
                  <a:pt x="173412" y="26446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5705" y="2341816"/>
            <a:ext cx="179375" cy="70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3867" y="3306457"/>
            <a:ext cx="283210" cy="307340"/>
          </a:xfrm>
          <a:custGeom>
            <a:avLst/>
            <a:gdLst/>
            <a:ahLst/>
            <a:cxnLst/>
            <a:rect l="l" t="t" r="r" b="b"/>
            <a:pathLst>
              <a:path w="283209" h="307339">
                <a:moveTo>
                  <a:pt x="250224" y="307264"/>
                </a:moveTo>
                <a:lnTo>
                  <a:pt x="32768" y="307264"/>
                </a:lnTo>
                <a:lnTo>
                  <a:pt x="20025" y="304704"/>
                </a:lnTo>
                <a:lnTo>
                  <a:pt x="9608" y="297725"/>
                </a:lnTo>
                <a:lnTo>
                  <a:pt x="2579" y="287383"/>
                </a:lnTo>
                <a:lnTo>
                  <a:pt x="0" y="274733"/>
                </a:lnTo>
                <a:lnTo>
                  <a:pt x="20" y="32429"/>
                </a:lnTo>
                <a:lnTo>
                  <a:pt x="2579" y="19879"/>
                </a:lnTo>
                <a:lnTo>
                  <a:pt x="9608" y="9538"/>
                </a:lnTo>
                <a:lnTo>
                  <a:pt x="20026" y="2560"/>
                </a:lnTo>
                <a:lnTo>
                  <a:pt x="32768" y="0"/>
                </a:lnTo>
                <a:lnTo>
                  <a:pt x="88517" y="0"/>
                </a:lnTo>
                <a:lnTo>
                  <a:pt x="88517" y="26446"/>
                </a:lnTo>
                <a:lnTo>
                  <a:pt x="29330" y="26446"/>
                </a:lnTo>
                <a:lnTo>
                  <a:pt x="26740" y="29018"/>
                </a:lnTo>
                <a:lnTo>
                  <a:pt x="26639" y="278145"/>
                </a:lnTo>
                <a:lnTo>
                  <a:pt x="29330" y="280818"/>
                </a:lnTo>
                <a:lnTo>
                  <a:pt x="281753" y="280818"/>
                </a:lnTo>
                <a:lnTo>
                  <a:pt x="280414" y="287384"/>
                </a:lnTo>
                <a:lnTo>
                  <a:pt x="273384" y="297725"/>
                </a:lnTo>
                <a:lnTo>
                  <a:pt x="262966" y="304704"/>
                </a:lnTo>
                <a:lnTo>
                  <a:pt x="250224" y="307264"/>
                </a:lnTo>
                <a:close/>
              </a:path>
              <a:path w="283209" h="307339">
                <a:moveTo>
                  <a:pt x="219872" y="35101"/>
                </a:moveTo>
                <a:lnTo>
                  <a:pt x="191782" y="35101"/>
                </a:lnTo>
                <a:lnTo>
                  <a:pt x="194373" y="32530"/>
                </a:lnTo>
                <a:lnTo>
                  <a:pt x="194474" y="0"/>
                </a:lnTo>
                <a:lnTo>
                  <a:pt x="250223" y="0"/>
                </a:lnTo>
                <a:lnTo>
                  <a:pt x="262966" y="2560"/>
                </a:lnTo>
                <a:lnTo>
                  <a:pt x="273384" y="9538"/>
                </a:lnTo>
                <a:lnTo>
                  <a:pt x="280414" y="19880"/>
                </a:lnTo>
                <a:lnTo>
                  <a:pt x="281753" y="26446"/>
                </a:lnTo>
                <a:lnTo>
                  <a:pt x="221112" y="26446"/>
                </a:lnTo>
                <a:lnTo>
                  <a:pt x="221092" y="29118"/>
                </a:lnTo>
                <a:lnTo>
                  <a:pt x="219872" y="35101"/>
                </a:lnTo>
                <a:close/>
              </a:path>
              <a:path w="283209" h="307339">
                <a:moveTo>
                  <a:pt x="188346" y="61548"/>
                </a:moveTo>
                <a:lnTo>
                  <a:pt x="94645" y="61548"/>
                </a:lnTo>
                <a:lnTo>
                  <a:pt x="81903" y="58987"/>
                </a:lnTo>
                <a:lnTo>
                  <a:pt x="71485" y="52009"/>
                </a:lnTo>
                <a:lnTo>
                  <a:pt x="64456" y="41668"/>
                </a:lnTo>
                <a:lnTo>
                  <a:pt x="61897" y="29118"/>
                </a:lnTo>
                <a:lnTo>
                  <a:pt x="61876" y="26446"/>
                </a:lnTo>
                <a:lnTo>
                  <a:pt x="88517" y="26446"/>
                </a:lnTo>
                <a:lnTo>
                  <a:pt x="88618" y="32530"/>
                </a:lnTo>
                <a:lnTo>
                  <a:pt x="91209" y="35101"/>
                </a:lnTo>
                <a:lnTo>
                  <a:pt x="219872" y="35101"/>
                </a:lnTo>
                <a:lnTo>
                  <a:pt x="218533" y="41668"/>
                </a:lnTo>
                <a:lnTo>
                  <a:pt x="211504" y="52009"/>
                </a:lnTo>
                <a:lnTo>
                  <a:pt x="201088" y="58987"/>
                </a:lnTo>
                <a:lnTo>
                  <a:pt x="188346" y="61548"/>
                </a:lnTo>
                <a:close/>
              </a:path>
              <a:path w="283209" h="307339">
                <a:moveTo>
                  <a:pt x="281753" y="280818"/>
                </a:moveTo>
                <a:lnTo>
                  <a:pt x="253660" y="280818"/>
                </a:lnTo>
                <a:lnTo>
                  <a:pt x="256352" y="278145"/>
                </a:lnTo>
                <a:lnTo>
                  <a:pt x="256249" y="29018"/>
                </a:lnTo>
                <a:lnTo>
                  <a:pt x="253658" y="26446"/>
                </a:lnTo>
                <a:lnTo>
                  <a:pt x="281753" y="26446"/>
                </a:lnTo>
                <a:lnTo>
                  <a:pt x="282973" y="32429"/>
                </a:lnTo>
                <a:lnTo>
                  <a:pt x="282993" y="274733"/>
                </a:lnTo>
                <a:lnTo>
                  <a:pt x="281753" y="280818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71487" y="3253803"/>
            <a:ext cx="48260" cy="47625"/>
          </a:xfrm>
          <a:custGeom>
            <a:avLst/>
            <a:gdLst/>
            <a:ahLst/>
            <a:cxnLst/>
            <a:rect l="l" t="t" r="r" b="b"/>
            <a:pathLst>
              <a:path w="48259" h="47625">
                <a:moveTo>
                  <a:pt x="23875" y="47404"/>
                </a:moveTo>
                <a:lnTo>
                  <a:pt x="14590" y="45538"/>
                </a:lnTo>
                <a:lnTo>
                  <a:pt x="7000" y="40454"/>
                </a:lnTo>
                <a:lnTo>
                  <a:pt x="1879" y="32919"/>
                </a:lnTo>
                <a:lnTo>
                  <a:pt x="0" y="23702"/>
                </a:lnTo>
                <a:lnTo>
                  <a:pt x="1879" y="14485"/>
                </a:lnTo>
                <a:lnTo>
                  <a:pt x="7001" y="6950"/>
                </a:lnTo>
                <a:lnTo>
                  <a:pt x="14591" y="1865"/>
                </a:lnTo>
                <a:lnTo>
                  <a:pt x="23875" y="0"/>
                </a:lnTo>
                <a:lnTo>
                  <a:pt x="33160" y="1865"/>
                </a:lnTo>
                <a:lnTo>
                  <a:pt x="40750" y="6950"/>
                </a:lnTo>
                <a:lnTo>
                  <a:pt x="45871" y="14485"/>
                </a:lnTo>
                <a:lnTo>
                  <a:pt x="47191" y="20958"/>
                </a:lnTo>
                <a:lnTo>
                  <a:pt x="22350" y="20958"/>
                </a:lnTo>
                <a:lnTo>
                  <a:pt x="21111" y="22188"/>
                </a:lnTo>
                <a:lnTo>
                  <a:pt x="21111" y="25215"/>
                </a:lnTo>
                <a:lnTo>
                  <a:pt x="22350" y="26446"/>
                </a:lnTo>
                <a:lnTo>
                  <a:pt x="47191" y="26446"/>
                </a:lnTo>
                <a:lnTo>
                  <a:pt x="45871" y="32919"/>
                </a:lnTo>
                <a:lnTo>
                  <a:pt x="40750" y="40454"/>
                </a:lnTo>
                <a:lnTo>
                  <a:pt x="33160" y="45538"/>
                </a:lnTo>
                <a:lnTo>
                  <a:pt x="23875" y="47404"/>
                </a:lnTo>
                <a:close/>
              </a:path>
              <a:path w="48259" h="47625">
                <a:moveTo>
                  <a:pt x="47191" y="26446"/>
                </a:moveTo>
                <a:lnTo>
                  <a:pt x="25400" y="26446"/>
                </a:lnTo>
                <a:lnTo>
                  <a:pt x="26639" y="25215"/>
                </a:lnTo>
                <a:lnTo>
                  <a:pt x="26639" y="22188"/>
                </a:lnTo>
                <a:lnTo>
                  <a:pt x="25400" y="20958"/>
                </a:lnTo>
                <a:lnTo>
                  <a:pt x="47191" y="20958"/>
                </a:lnTo>
                <a:lnTo>
                  <a:pt x="47751" y="23702"/>
                </a:lnTo>
                <a:lnTo>
                  <a:pt x="47191" y="26446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9667" y="3209925"/>
            <a:ext cx="371475" cy="447675"/>
          </a:xfrm>
          <a:custGeom>
            <a:avLst/>
            <a:gdLst/>
            <a:ahLst/>
            <a:cxnLst/>
            <a:rect l="l" t="t" r="r" b="b"/>
            <a:pathLst>
              <a:path w="371475" h="447675">
                <a:moveTo>
                  <a:pt x="322712" y="447673"/>
                </a:moveTo>
                <a:lnTo>
                  <a:pt x="48679" y="447673"/>
                </a:lnTo>
                <a:lnTo>
                  <a:pt x="29749" y="443870"/>
                </a:lnTo>
                <a:lnTo>
                  <a:pt x="14273" y="433503"/>
                </a:lnTo>
                <a:lnTo>
                  <a:pt x="3831" y="418140"/>
                </a:lnTo>
                <a:lnTo>
                  <a:pt x="0" y="399349"/>
                </a:lnTo>
                <a:lnTo>
                  <a:pt x="0" y="100978"/>
                </a:lnTo>
                <a:lnTo>
                  <a:pt x="3831" y="82186"/>
                </a:lnTo>
                <a:lnTo>
                  <a:pt x="14273" y="66824"/>
                </a:lnTo>
                <a:lnTo>
                  <a:pt x="29749" y="56457"/>
                </a:lnTo>
                <a:lnTo>
                  <a:pt x="48679" y="52654"/>
                </a:lnTo>
                <a:lnTo>
                  <a:pt x="110617" y="52654"/>
                </a:lnTo>
                <a:lnTo>
                  <a:pt x="122231" y="31318"/>
                </a:lnTo>
                <a:lnTo>
                  <a:pt x="139548" y="14674"/>
                </a:lnTo>
                <a:lnTo>
                  <a:pt x="161168" y="3857"/>
                </a:lnTo>
                <a:lnTo>
                  <a:pt x="185695" y="0"/>
                </a:lnTo>
                <a:lnTo>
                  <a:pt x="210221" y="3857"/>
                </a:lnTo>
                <a:lnTo>
                  <a:pt x="231841" y="14675"/>
                </a:lnTo>
                <a:lnTo>
                  <a:pt x="244090" y="26447"/>
                </a:lnTo>
                <a:lnTo>
                  <a:pt x="185695" y="26447"/>
                </a:lnTo>
                <a:lnTo>
                  <a:pt x="167677" y="29590"/>
                </a:lnTo>
                <a:lnTo>
                  <a:pt x="152170" y="38333"/>
                </a:lnTo>
                <a:lnTo>
                  <a:pt x="140447" y="51644"/>
                </a:lnTo>
                <a:lnTo>
                  <a:pt x="133784" y="68491"/>
                </a:lnTo>
                <a:lnTo>
                  <a:pt x="131628" y="79101"/>
                </a:lnTo>
                <a:lnTo>
                  <a:pt x="48679" y="79101"/>
                </a:lnTo>
                <a:lnTo>
                  <a:pt x="26639" y="399349"/>
                </a:lnTo>
                <a:lnTo>
                  <a:pt x="28375" y="407858"/>
                </a:lnTo>
                <a:lnTo>
                  <a:pt x="33103" y="414814"/>
                </a:lnTo>
                <a:lnTo>
                  <a:pt x="40110" y="419507"/>
                </a:lnTo>
                <a:lnTo>
                  <a:pt x="48679" y="421229"/>
                </a:lnTo>
                <a:lnTo>
                  <a:pt x="365460" y="421229"/>
                </a:lnTo>
                <a:lnTo>
                  <a:pt x="357116" y="433504"/>
                </a:lnTo>
                <a:lnTo>
                  <a:pt x="341641" y="443870"/>
                </a:lnTo>
                <a:lnTo>
                  <a:pt x="322712" y="447673"/>
                </a:lnTo>
                <a:close/>
              </a:path>
              <a:path w="371475" h="447675">
                <a:moveTo>
                  <a:pt x="365460" y="421229"/>
                </a:moveTo>
                <a:lnTo>
                  <a:pt x="322712" y="421229"/>
                </a:lnTo>
                <a:lnTo>
                  <a:pt x="331283" y="419506"/>
                </a:lnTo>
                <a:lnTo>
                  <a:pt x="338289" y="414813"/>
                </a:lnTo>
                <a:lnTo>
                  <a:pt x="343016" y="407857"/>
                </a:lnTo>
                <a:lnTo>
                  <a:pt x="344751" y="399349"/>
                </a:lnTo>
                <a:lnTo>
                  <a:pt x="344751" y="100978"/>
                </a:lnTo>
                <a:lnTo>
                  <a:pt x="343016" y="92471"/>
                </a:lnTo>
                <a:lnTo>
                  <a:pt x="338289" y="85515"/>
                </a:lnTo>
                <a:lnTo>
                  <a:pt x="331283" y="80822"/>
                </a:lnTo>
                <a:lnTo>
                  <a:pt x="322712" y="79100"/>
                </a:lnTo>
                <a:lnTo>
                  <a:pt x="239763" y="79100"/>
                </a:lnTo>
                <a:lnTo>
                  <a:pt x="237607" y="68491"/>
                </a:lnTo>
                <a:lnTo>
                  <a:pt x="230943" y="51644"/>
                </a:lnTo>
                <a:lnTo>
                  <a:pt x="219220" y="38333"/>
                </a:lnTo>
                <a:lnTo>
                  <a:pt x="203713" y="29590"/>
                </a:lnTo>
                <a:lnTo>
                  <a:pt x="185695" y="26447"/>
                </a:lnTo>
                <a:lnTo>
                  <a:pt x="244090" y="26447"/>
                </a:lnTo>
                <a:lnTo>
                  <a:pt x="249158" y="31318"/>
                </a:lnTo>
                <a:lnTo>
                  <a:pt x="260773" y="52654"/>
                </a:lnTo>
                <a:lnTo>
                  <a:pt x="322712" y="52654"/>
                </a:lnTo>
                <a:lnTo>
                  <a:pt x="341642" y="56457"/>
                </a:lnTo>
                <a:lnTo>
                  <a:pt x="357117" y="66824"/>
                </a:lnTo>
                <a:lnTo>
                  <a:pt x="367559" y="82186"/>
                </a:lnTo>
                <a:lnTo>
                  <a:pt x="371391" y="100978"/>
                </a:lnTo>
                <a:lnTo>
                  <a:pt x="371390" y="399349"/>
                </a:lnTo>
                <a:lnTo>
                  <a:pt x="367559" y="418141"/>
                </a:lnTo>
                <a:lnTo>
                  <a:pt x="365460" y="421229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46078" y="3389608"/>
            <a:ext cx="96520" cy="26670"/>
          </a:xfrm>
          <a:custGeom>
            <a:avLst/>
            <a:gdLst/>
            <a:ahLst/>
            <a:cxnLst/>
            <a:rect l="l" t="t" r="r" b="b"/>
            <a:pathLst>
              <a:path w="96519" h="26670">
                <a:moveTo>
                  <a:pt x="89940" y="26446"/>
                </a:moveTo>
                <a:lnTo>
                  <a:pt x="5962" y="26446"/>
                </a:lnTo>
                <a:lnTo>
                  <a:pt x="0" y="20526"/>
                </a:lnTo>
                <a:lnTo>
                  <a:pt x="0" y="5920"/>
                </a:lnTo>
                <a:lnTo>
                  <a:pt x="5964" y="0"/>
                </a:lnTo>
                <a:lnTo>
                  <a:pt x="89940" y="0"/>
                </a:lnTo>
                <a:lnTo>
                  <a:pt x="95903" y="5920"/>
                </a:lnTo>
                <a:lnTo>
                  <a:pt x="95903" y="20526"/>
                </a:lnTo>
                <a:lnTo>
                  <a:pt x="89940" y="26446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06118" y="3438157"/>
            <a:ext cx="179705" cy="26670"/>
          </a:xfrm>
          <a:custGeom>
            <a:avLst/>
            <a:gdLst/>
            <a:ahLst/>
            <a:cxnLst/>
            <a:rect l="l" t="t" r="r" b="b"/>
            <a:pathLst>
              <a:path w="179705" h="26670">
                <a:moveTo>
                  <a:pt x="173412" y="26446"/>
                </a:moveTo>
                <a:lnTo>
                  <a:pt x="5964" y="26446"/>
                </a:lnTo>
                <a:lnTo>
                  <a:pt x="0" y="20525"/>
                </a:lnTo>
                <a:lnTo>
                  <a:pt x="0" y="5920"/>
                </a:lnTo>
                <a:lnTo>
                  <a:pt x="5964" y="0"/>
                </a:lnTo>
                <a:lnTo>
                  <a:pt x="173412" y="0"/>
                </a:lnTo>
                <a:lnTo>
                  <a:pt x="179375" y="5920"/>
                </a:lnTo>
                <a:lnTo>
                  <a:pt x="179375" y="20525"/>
                </a:lnTo>
                <a:lnTo>
                  <a:pt x="173412" y="26446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05230" y="3484816"/>
            <a:ext cx="179375" cy="70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4342" y="4697107"/>
            <a:ext cx="283210" cy="307340"/>
          </a:xfrm>
          <a:custGeom>
            <a:avLst/>
            <a:gdLst/>
            <a:ahLst/>
            <a:cxnLst/>
            <a:rect l="l" t="t" r="r" b="b"/>
            <a:pathLst>
              <a:path w="283209" h="307339">
                <a:moveTo>
                  <a:pt x="250224" y="307264"/>
                </a:moveTo>
                <a:lnTo>
                  <a:pt x="32768" y="307264"/>
                </a:lnTo>
                <a:lnTo>
                  <a:pt x="20025" y="304704"/>
                </a:lnTo>
                <a:lnTo>
                  <a:pt x="9608" y="297725"/>
                </a:lnTo>
                <a:lnTo>
                  <a:pt x="2579" y="287383"/>
                </a:lnTo>
                <a:lnTo>
                  <a:pt x="0" y="274733"/>
                </a:lnTo>
                <a:lnTo>
                  <a:pt x="20" y="32429"/>
                </a:lnTo>
                <a:lnTo>
                  <a:pt x="2579" y="19879"/>
                </a:lnTo>
                <a:lnTo>
                  <a:pt x="9608" y="9538"/>
                </a:lnTo>
                <a:lnTo>
                  <a:pt x="20026" y="2560"/>
                </a:lnTo>
                <a:lnTo>
                  <a:pt x="32768" y="0"/>
                </a:lnTo>
                <a:lnTo>
                  <a:pt x="88517" y="0"/>
                </a:lnTo>
                <a:lnTo>
                  <a:pt x="88517" y="26446"/>
                </a:lnTo>
                <a:lnTo>
                  <a:pt x="29330" y="26446"/>
                </a:lnTo>
                <a:lnTo>
                  <a:pt x="26740" y="29018"/>
                </a:lnTo>
                <a:lnTo>
                  <a:pt x="26639" y="278145"/>
                </a:lnTo>
                <a:lnTo>
                  <a:pt x="29330" y="280818"/>
                </a:lnTo>
                <a:lnTo>
                  <a:pt x="281753" y="280818"/>
                </a:lnTo>
                <a:lnTo>
                  <a:pt x="280414" y="287384"/>
                </a:lnTo>
                <a:lnTo>
                  <a:pt x="273384" y="297725"/>
                </a:lnTo>
                <a:lnTo>
                  <a:pt x="262966" y="304704"/>
                </a:lnTo>
                <a:lnTo>
                  <a:pt x="250224" y="307264"/>
                </a:lnTo>
                <a:close/>
              </a:path>
              <a:path w="283209" h="307339">
                <a:moveTo>
                  <a:pt x="219872" y="35101"/>
                </a:moveTo>
                <a:lnTo>
                  <a:pt x="191782" y="35101"/>
                </a:lnTo>
                <a:lnTo>
                  <a:pt x="194373" y="32530"/>
                </a:lnTo>
                <a:lnTo>
                  <a:pt x="194474" y="0"/>
                </a:lnTo>
                <a:lnTo>
                  <a:pt x="250223" y="0"/>
                </a:lnTo>
                <a:lnTo>
                  <a:pt x="262966" y="2560"/>
                </a:lnTo>
                <a:lnTo>
                  <a:pt x="273384" y="9538"/>
                </a:lnTo>
                <a:lnTo>
                  <a:pt x="280414" y="19880"/>
                </a:lnTo>
                <a:lnTo>
                  <a:pt x="281753" y="26446"/>
                </a:lnTo>
                <a:lnTo>
                  <a:pt x="221112" y="26446"/>
                </a:lnTo>
                <a:lnTo>
                  <a:pt x="221092" y="29118"/>
                </a:lnTo>
                <a:lnTo>
                  <a:pt x="219872" y="35101"/>
                </a:lnTo>
                <a:close/>
              </a:path>
              <a:path w="283209" h="307339">
                <a:moveTo>
                  <a:pt x="188346" y="61548"/>
                </a:moveTo>
                <a:lnTo>
                  <a:pt x="94645" y="61548"/>
                </a:lnTo>
                <a:lnTo>
                  <a:pt x="81903" y="58987"/>
                </a:lnTo>
                <a:lnTo>
                  <a:pt x="71485" y="52009"/>
                </a:lnTo>
                <a:lnTo>
                  <a:pt x="64456" y="41668"/>
                </a:lnTo>
                <a:lnTo>
                  <a:pt x="61897" y="29118"/>
                </a:lnTo>
                <a:lnTo>
                  <a:pt x="61876" y="26446"/>
                </a:lnTo>
                <a:lnTo>
                  <a:pt x="88517" y="26446"/>
                </a:lnTo>
                <a:lnTo>
                  <a:pt x="88618" y="32530"/>
                </a:lnTo>
                <a:lnTo>
                  <a:pt x="91209" y="35101"/>
                </a:lnTo>
                <a:lnTo>
                  <a:pt x="219872" y="35101"/>
                </a:lnTo>
                <a:lnTo>
                  <a:pt x="218533" y="41668"/>
                </a:lnTo>
                <a:lnTo>
                  <a:pt x="211504" y="52009"/>
                </a:lnTo>
                <a:lnTo>
                  <a:pt x="201088" y="58987"/>
                </a:lnTo>
                <a:lnTo>
                  <a:pt x="188346" y="61548"/>
                </a:lnTo>
                <a:close/>
              </a:path>
              <a:path w="283209" h="307339">
                <a:moveTo>
                  <a:pt x="281753" y="280818"/>
                </a:moveTo>
                <a:lnTo>
                  <a:pt x="253660" y="280818"/>
                </a:lnTo>
                <a:lnTo>
                  <a:pt x="256352" y="278145"/>
                </a:lnTo>
                <a:lnTo>
                  <a:pt x="256249" y="29018"/>
                </a:lnTo>
                <a:lnTo>
                  <a:pt x="253658" y="26446"/>
                </a:lnTo>
                <a:lnTo>
                  <a:pt x="281753" y="26446"/>
                </a:lnTo>
                <a:lnTo>
                  <a:pt x="282973" y="32429"/>
                </a:lnTo>
                <a:lnTo>
                  <a:pt x="282993" y="274733"/>
                </a:lnTo>
                <a:lnTo>
                  <a:pt x="281753" y="280818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61962" y="4644453"/>
            <a:ext cx="48260" cy="47625"/>
          </a:xfrm>
          <a:custGeom>
            <a:avLst/>
            <a:gdLst/>
            <a:ahLst/>
            <a:cxnLst/>
            <a:rect l="l" t="t" r="r" b="b"/>
            <a:pathLst>
              <a:path w="48259" h="47625">
                <a:moveTo>
                  <a:pt x="23875" y="47404"/>
                </a:moveTo>
                <a:lnTo>
                  <a:pt x="14590" y="45538"/>
                </a:lnTo>
                <a:lnTo>
                  <a:pt x="7000" y="40454"/>
                </a:lnTo>
                <a:lnTo>
                  <a:pt x="1879" y="32919"/>
                </a:lnTo>
                <a:lnTo>
                  <a:pt x="0" y="23702"/>
                </a:lnTo>
                <a:lnTo>
                  <a:pt x="1879" y="14485"/>
                </a:lnTo>
                <a:lnTo>
                  <a:pt x="7001" y="6950"/>
                </a:lnTo>
                <a:lnTo>
                  <a:pt x="14591" y="1865"/>
                </a:lnTo>
                <a:lnTo>
                  <a:pt x="23875" y="0"/>
                </a:lnTo>
                <a:lnTo>
                  <a:pt x="33160" y="1865"/>
                </a:lnTo>
                <a:lnTo>
                  <a:pt x="40750" y="6950"/>
                </a:lnTo>
                <a:lnTo>
                  <a:pt x="45871" y="14485"/>
                </a:lnTo>
                <a:lnTo>
                  <a:pt x="47191" y="20958"/>
                </a:lnTo>
                <a:lnTo>
                  <a:pt x="22350" y="20958"/>
                </a:lnTo>
                <a:lnTo>
                  <a:pt x="21111" y="22188"/>
                </a:lnTo>
                <a:lnTo>
                  <a:pt x="21111" y="25215"/>
                </a:lnTo>
                <a:lnTo>
                  <a:pt x="22350" y="26446"/>
                </a:lnTo>
                <a:lnTo>
                  <a:pt x="47191" y="26446"/>
                </a:lnTo>
                <a:lnTo>
                  <a:pt x="45871" y="32919"/>
                </a:lnTo>
                <a:lnTo>
                  <a:pt x="40750" y="40454"/>
                </a:lnTo>
                <a:lnTo>
                  <a:pt x="33160" y="45538"/>
                </a:lnTo>
                <a:lnTo>
                  <a:pt x="23875" y="47404"/>
                </a:lnTo>
                <a:close/>
              </a:path>
              <a:path w="48259" h="47625">
                <a:moveTo>
                  <a:pt x="47191" y="26446"/>
                </a:moveTo>
                <a:lnTo>
                  <a:pt x="25400" y="26446"/>
                </a:lnTo>
                <a:lnTo>
                  <a:pt x="26639" y="25215"/>
                </a:lnTo>
                <a:lnTo>
                  <a:pt x="26639" y="22188"/>
                </a:lnTo>
                <a:lnTo>
                  <a:pt x="25400" y="20958"/>
                </a:lnTo>
                <a:lnTo>
                  <a:pt x="47191" y="20958"/>
                </a:lnTo>
                <a:lnTo>
                  <a:pt x="47751" y="23702"/>
                </a:lnTo>
                <a:lnTo>
                  <a:pt x="47191" y="26446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00142" y="4600575"/>
            <a:ext cx="371475" cy="447675"/>
          </a:xfrm>
          <a:custGeom>
            <a:avLst/>
            <a:gdLst/>
            <a:ahLst/>
            <a:cxnLst/>
            <a:rect l="l" t="t" r="r" b="b"/>
            <a:pathLst>
              <a:path w="371475" h="447675">
                <a:moveTo>
                  <a:pt x="322712" y="447673"/>
                </a:moveTo>
                <a:lnTo>
                  <a:pt x="48679" y="447673"/>
                </a:lnTo>
                <a:lnTo>
                  <a:pt x="29749" y="443870"/>
                </a:lnTo>
                <a:lnTo>
                  <a:pt x="14273" y="433503"/>
                </a:lnTo>
                <a:lnTo>
                  <a:pt x="3831" y="418140"/>
                </a:lnTo>
                <a:lnTo>
                  <a:pt x="0" y="399349"/>
                </a:lnTo>
                <a:lnTo>
                  <a:pt x="0" y="100978"/>
                </a:lnTo>
                <a:lnTo>
                  <a:pt x="3831" y="82186"/>
                </a:lnTo>
                <a:lnTo>
                  <a:pt x="14273" y="66824"/>
                </a:lnTo>
                <a:lnTo>
                  <a:pt x="29749" y="56457"/>
                </a:lnTo>
                <a:lnTo>
                  <a:pt x="48679" y="52654"/>
                </a:lnTo>
                <a:lnTo>
                  <a:pt x="110617" y="52654"/>
                </a:lnTo>
                <a:lnTo>
                  <a:pt x="122231" y="31318"/>
                </a:lnTo>
                <a:lnTo>
                  <a:pt x="139548" y="14674"/>
                </a:lnTo>
                <a:lnTo>
                  <a:pt x="161168" y="3857"/>
                </a:lnTo>
                <a:lnTo>
                  <a:pt x="185695" y="0"/>
                </a:lnTo>
                <a:lnTo>
                  <a:pt x="210221" y="3857"/>
                </a:lnTo>
                <a:lnTo>
                  <a:pt x="231841" y="14675"/>
                </a:lnTo>
                <a:lnTo>
                  <a:pt x="244090" y="26447"/>
                </a:lnTo>
                <a:lnTo>
                  <a:pt x="185695" y="26447"/>
                </a:lnTo>
                <a:lnTo>
                  <a:pt x="167677" y="29590"/>
                </a:lnTo>
                <a:lnTo>
                  <a:pt x="152170" y="38333"/>
                </a:lnTo>
                <a:lnTo>
                  <a:pt x="140447" y="51644"/>
                </a:lnTo>
                <a:lnTo>
                  <a:pt x="133784" y="68491"/>
                </a:lnTo>
                <a:lnTo>
                  <a:pt x="131628" y="79101"/>
                </a:lnTo>
                <a:lnTo>
                  <a:pt x="48679" y="79101"/>
                </a:lnTo>
                <a:lnTo>
                  <a:pt x="26639" y="399349"/>
                </a:lnTo>
                <a:lnTo>
                  <a:pt x="28375" y="407858"/>
                </a:lnTo>
                <a:lnTo>
                  <a:pt x="33103" y="414814"/>
                </a:lnTo>
                <a:lnTo>
                  <a:pt x="40110" y="419507"/>
                </a:lnTo>
                <a:lnTo>
                  <a:pt x="48679" y="421229"/>
                </a:lnTo>
                <a:lnTo>
                  <a:pt x="365460" y="421229"/>
                </a:lnTo>
                <a:lnTo>
                  <a:pt x="357116" y="433504"/>
                </a:lnTo>
                <a:lnTo>
                  <a:pt x="341641" y="443870"/>
                </a:lnTo>
                <a:lnTo>
                  <a:pt x="322712" y="447673"/>
                </a:lnTo>
                <a:close/>
              </a:path>
              <a:path w="371475" h="447675">
                <a:moveTo>
                  <a:pt x="365460" y="421229"/>
                </a:moveTo>
                <a:lnTo>
                  <a:pt x="322712" y="421229"/>
                </a:lnTo>
                <a:lnTo>
                  <a:pt x="331283" y="419506"/>
                </a:lnTo>
                <a:lnTo>
                  <a:pt x="338289" y="414813"/>
                </a:lnTo>
                <a:lnTo>
                  <a:pt x="343016" y="407857"/>
                </a:lnTo>
                <a:lnTo>
                  <a:pt x="344751" y="399349"/>
                </a:lnTo>
                <a:lnTo>
                  <a:pt x="344751" y="100978"/>
                </a:lnTo>
                <a:lnTo>
                  <a:pt x="343016" y="92471"/>
                </a:lnTo>
                <a:lnTo>
                  <a:pt x="338289" y="85515"/>
                </a:lnTo>
                <a:lnTo>
                  <a:pt x="331283" y="80822"/>
                </a:lnTo>
                <a:lnTo>
                  <a:pt x="322712" y="79100"/>
                </a:lnTo>
                <a:lnTo>
                  <a:pt x="239763" y="79100"/>
                </a:lnTo>
                <a:lnTo>
                  <a:pt x="237607" y="68491"/>
                </a:lnTo>
                <a:lnTo>
                  <a:pt x="230943" y="51644"/>
                </a:lnTo>
                <a:lnTo>
                  <a:pt x="219220" y="38333"/>
                </a:lnTo>
                <a:lnTo>
                  <a:pt x="203713" y="29590"/>
                </a:lnTo>
                <a:lnTo>
                  <a:pt x="185695" y="26447"/>
                </a:lnTo>
                <a:lnTo>
                  <a:pt x="244090" y="26447"/>
                </a:lnTo>
                <a:lnTo>
                  <a:pt x="249158" y="31318"/>
                </a:lnTo>
                <a:lnTo>
                  <a:pt x="260773" y="52654"/>
                </a:lnTo>
                <a:lnTo>
                  <a:pt x="322712" y="52654"/>
                </a:lnTo>
                <a:lnTo>
                  <a:pt x="341642" y="56457"/>
                </a:lnTo>
                <a:lnTo>
                  <a:pt x="357117" y="66824"/>
                </a:lnTo>
                <a:lnTo>
                  <a:pt x="367559" y="82186"/>
                </a:lnTo>
                <a:lnTo>
                  <a:pt x="371391" y="100978"/>
                </a:lnTo>
                <a:lnTo>
                  <a:pt x="371390" y="399349"/>
                </a:lnTo>
                <a:lnTo>
                  <a:pt x="367559" y="418141"/>
                </a:lnTo>
                <a:lnTo>
                  <a:pt x="365460" y="421229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36553" y="4780258"/>
            <a:ext cx="96520" cy="26670"/>
          </a:xfrm>
          <a:custGeom>
            <a:avLst/>
            <a:gdLst/>
            <a:ahLst/>
            <a:cxnLst/>
            <a:rect l="l" t="t" r="r" b="b"/>
            <a:pathLst>
              <a:path w="96519" h="26670">
                <a:moveTo>
                  <a:pt x="89940" y="26446"/>
                </a:moveTo>
                <a:lnTo>
                  <a:pt x="5962" y="26446"/>
                </a:lnTo>
                <a:lnTo>
                  <a:pt x="0" y="20526"/>
                </a:lnTo>
                <a:lnTo>
                  <a:pt x="0" y="5920"/>
                </a:lnTo>
                <a:lnTo>
                  <a:pt x="5964" y="0"/>
                </a:lnTo>
                <a:lnTo>
                  <a:pt x="89940" y="0"/>
                </a:lnTo>
                <a:lnTo>
                  <a:pt x="95903" y="5920"/>
                </a:lnTo>
                <a:lnTo>
                  <a:pt x="95903" y="20526"/>
                </a:lnTo>
                <a:lnTo>
                  <a:pt x="89940" y="26446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6593" y="4828807"/>
            <a:ext cx="179705" cy="26670"/>
          </a:xfrm>
          <a:custGeom>
            <a:avLst/>
            <a:gdLst/>
            <a:ahLst/>
            <a:cxnLst/>
            <a:rect l="l" t="t" r="r" b="b"/>
            <a:pathLst>
              <a:path w="179705" h="26670">
                <a:moveTo>
                  <a:pt x="173412" y="26446"/>
                </a:moveTo>
                <a:lnTo>
                  <a:pt x="5964" y="26446"/>
                </a:lnTo>
                <a:lnTo>
                  <a:pt x="0" y="20525"/>
                </a:lnTo>
                <a:lnTo>
                  <a:pt x="0" y="5920"/>
                </a:lnTo>
                <a:lnTo>
                  <a:pt x="5964" y="0"/>
                </a:lnTo>
                <a:lnTo>
                  <a:pt x="173412" y="0"/>
                </a:lnTo>
                <a:lnTo>
                  <a:pt x="179375" y="5920"/>
                </a:lnTo>
                <a:lnTo>
                  <a:pt x="179375" y="20525"/>
                </a:lnTo>
                <a:lnTo>
                  <a:pt x="173412" y="26446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5705" y="4875466"/>
            <a:ext cx="179375" cy="70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44342" y="5563882"/>
            <a:ext cx="283210" cy="307340"/>
          </a:xfrm>
          <a:custGeom>
            <a:avLst/>
            <a:gdLst/>
            <a:ahLst/>
            <a:cxnLst/>
            <a:rect l="l" t="t" r="r" b="b"/>
            <a:pathLst>
              <a:path w="283209" h="307339">
                <a:moveTo>
                  <a:pt x="250224" y="307264"/>
                </a:moveTo>
                <a:lnTo>
                  <a:pt x="32768" y="307264"/>
                </a:lnTo>
                <a:lnTo>
                  <a:pt x="20025" y="304704"/>
                </a:lnTo>
                <a:lnTo>
                  <a:pt x="9608" y="297725"/>
                </a:lnTo>
                <a:lnTo>
                  <a:pt x="2579" y="287383"/>
                </a:lnTo>
                <a:lnTo>
                  <a:pt x="0" y="274733"/>
                </a:lnTo>
                <a:lnTo>
                  <a:pt x="20" y="32429"/>
                </a:lnTo>
                <a:lnTo>
                  <a:pt x="2579" y="19879"/>
                </a:lnTo>
                <a:lnTo>
                  <a:pt x="9608" y="9538"/>
                </a:lnTo>
                <a:lnTo>
                  <a:pt x="20026" y="2560"/>
                </a:lnTo>
                <a:lnTo>
                  <a:pt x="32768" y="0"/>
                </a:lnTo>
                <a:lnTo>
                  <a:pt x="88517" y="0"/>
                </a:lnTo>
                <a:lnTo>
                  <a:pt x="88517" y="26446"/>
                </a:lnTo>
                <a:lnTo>
                  <a:pt x="29330" y="26446"/>
                </a:lnTo>
                <a:lnTo>
                  <a:pt x="26740" y="29018"/>
                </a:lnTo>
                <a:lnTo>
                  <a:pt x="26639" y="278145"/>
                </a:lnTo>
                <a:lnTo>
                  <a:pt x="29330" y="280818"/>
                </a:lnTo>
                <a:lnTo>
                  <a:pt x="281753" y="280818"/>
                </a:lnTo>
                <a:lnTo>
                  <a:pt x="280414" y="287384"/>
                </a:lnTo>
                <a:lnTo>
                  <a:pt x="273384" y="297725"/>
                </a:lnTo>
                <a:lnTo>
                  <a:pt x="262966" y="304704"/>
                </a:lnTo>
                <a:lnTo>
                  <a:pt x="250224" y="307264"/>
                </a:lnTo>
                <a:close/>
              </a:path>
              <a:path w="283209" h="307339">
                <a:moveTo>
                  <a:pt x="219872" y="35101"/>
                </a:moveTo>
                <a:lnTo>
                  <a:pt x="191782" y="35101"/>
                </a:lnTo>
                <a:lnTo>
                  <a:pt x="194373" y="32530"/>
                </a:lnTo>
                <a:lnTo>
                  <a:pt x="194474" y="0"/>
                </a:lnTo>
                <a:lnTo>
                  <a:pt x="250223" y="0"/>
                </a:lnTo>
                <a:lnTo>
                  <a:pt x="262966" y="2560"/>
                </a:lnTo>
                <a:lnTo>
                  <a:pt x="273384" y="9538"/>
                </a:lnTo>
                <a:lnTo>
                  <a:pt x="280414" y="19880"/>
                </a:lnTo>
                <a:lnTo>
                  <a:pt x="281753" y="26446"/>
                </a:lnTo>
                <a:lnTo>
                  <a:pt x="221112" y="26446"/>
                </a:lnTo>
                <a:lnTo>
                  <a:pt x="221092" y="29118"/>
                </a:lnTo>
                <a:lnTo>
                  <a:pt x="219872" y="35101"/>
                </a:lnTo>
                <a:close/>
              </a:path>
              <a:path w="283209" h="307339">
                <a:moveTo>
                  <a:pt x="188346" y="61548"/>
                </a:moveTo>
                <a:lnTo>
                  <a:pt x="94645" y="61548"/>
                </a:lnTo>
                <a:lnTo>
                  <a:pt x="81903" y="58987"/>
                </a:lnTo>
                <a:lnTo>
                  <a:pt x="71485" y="52009"/>
                </a:lnTo>
                <a:lnTo>
                  <a:pt x="64456" y="41668"/>
                </a:lnTo>
                <a:lnTo>
                  <a:pt x="61897" y="29118"/>
                </a:lnTo>
                <a:lnTo>
                  <a:pt x="61876" y="26446"/>
                </a:lnTo>
                <a:lnTo>
                  <a:pt x="88517" y="26446"/>
                </a:lnTo>
                <a:lnTo>
                  <a:pt x="88618" y="32530"/>
                </a:lnTo>
                <a:lnTo>
                  <a:pt x="91209" y="35101"/>
                </a:lnTo>
                <a:lnTo>
                  <a:pt x="219872" y="35101"/>
                </a:lnTo>
                <a:lnTo>
                  <a:pt x="218533" y="41668"/>
                </a:lnTo>
                <a:lnTo>
                  <a:pt x="211504" y="52009"/>
                </a:lnTo>
                <a:lnTo>
                  <a:pt x="201088" y="58987"/>
                </a:lnTo>
                <a:lnTo>
                  <a:pt x="188346" y="61548"/>
                </a:lnTo>
                <a:close/>
              </a:path>
              <a:path w="283209" h="307339">
                <a:moveTo>
                  <a:pt x="281753" y="280818"/>
                </a:moveTo>
                <a:lnTo>
                  <a:pt x="253660" y="280818"/>
                </a:lnTo>
                <a:lnTo>
                  <a:pt x="256352" y="278145"/>
                </a:lnTo>
                <a:lnTo>
                  <a:pt x="256249" y="29018"/>
                </a:lnTo>
                <a:lnTo>
                  <a:pt x="253658" y="26446"/>
                </a:lnTo>
                <a:lnTo>
                  <a:pt x="281753" y="26446"/>
                </a:lnTo>
                <a:lnTo>
                  <a:pt x="282973" y="32429"/>
                </a:lnTo>
                <a:lnTo>
                  <a:pt x="282993" y="274733"/>
                </a:lnTo>
                <a:lnTo>
                  <a:pt x="281753" y="280818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61962" y="5511228"/>
            <a:ext cx="48260" cy="47625"/>
          </a:xfrm>
          <a:custGeom>
            <a:avLst/>
            <a:gdLst/>
            <a:ahLst/>
            <a:cxnLst/>
            <a:rect l="l" t="t" r="r" b="b"/>
            <a:pathLst>
              <a:path w="48259" h="47625">
                <a:moveTo>
                  <a:pt x="23875" y="47404"/>
                </a:moveTo>
                <a:lnTo>
                  <a:pt x="14590" y="45538"/>
                </a:lnTo>
                <a:lnTo>
                  <a:pt x="7000" y="40454"/>
                </a:lnTo>
                <a:lnTo>
                  <a:pt x="1879" y="32919"/>
                </a:lnTo>
                <a:lnTo>
                  <a:pt x="0" y="23702"/>
                </a:lnTo>
                <a:lnTo>
                  <a:pt x="1879" y="14485"/>
                </a:lnTo>
                <a:lnTo>
                  <a:pt x="7001" y="6950"/>
                </a:lnTo>
                <a:lnTo>
                  <a:pt x="14591" y="1865"/>
                </a:lnTo>
                <a:lnTo>
                  <a:pt x="23875" y="0"/>
                </a:lnTo>
                <a:lnTo>
                  <a:pt x="33160" y="1865"/>
                </a:lnTo>
                <a:lnTo>
                  <a:pt x="40750" y="6950"/>
                </a:lnTo>
                <a:lnTo>
                  <a:pt x="45871" y="14485"/>
                </a:lnTo>
                <a:lnTo>
                  <a:pt x="47191" y="20958"/>
                </a:lnTo>
                <a:lnTo>
                  <a:pt x="22350" y="20958"/>
                </a:lnTo>
                <a:lnTo>
                  <a:pt x="21111" y="22188"/>
                </a:lnTo>
                <a:lnTo>
                  <a:pt x="21111" y="25215"/>
                </a:lnTo>
                <a:lnTo>
                  <a:pt x="22350" y="26446"/>
                </a:lnTo>
                <a:lnTo>
                  <a:pt x="47191" y="26446"/>
                </a:lnTo>
                <a:lnTo>
                  <a:pt x="45871" y="32919"/>
                </a:lnTo>
                <a:lnTo>
                  <a:pt x="40750" y="40454"/>
                </a:lnTo>
                <a:lnTo>
                  <a:pt x="33160" y="45538"/>
                </a:lnTo>
                <a:lnTo>
                  <a:pt x="23875" y="47404"/>
                </a:lnTo>
                <a:close/>
              </a:path>
              <a:path w="48259" h="47625">
                <a:moveTo>
                  <a:pt x="47191" y="26446"/>
                </a:moveTo>
                <a:lnTo>
                  <a:pt x="25400" y="26446"/>
                </a:lnTo>
                <a:lnTo>
                  <a:pt x="26639" y="25215"/>
                </a:lnTo>
                <a:lnTo>
                  <a:pt x="26639" y="22188"/>
                </a:lnTo>
                <a:lnTo>
                  <a:pt x="25400" y="20958"/>
                </a:lnTo>
                <a:lnTo>
                  <a:pt x="47191" y="20958"/>
                </a:lnTo>
                <a:lnTo>
                  <a:pt x="47751" y="23702"/>
                </a:lnTo>
                <a:lnTo>
                  <a:pt x="47191" y="26446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00142" y="5467350"/>
            <a:ext cx="371475" cy="447675"/>
          </a:xfrm>
          <a:custGeom>
            <a:avLst/>
            <a:gdLst/>
            <a:ahLst/>
            <a:cxnLst/>
            <a:rect l="l" t="t" r="r" b="b"/>
            <a:pathLst>
              <a:path w="371475" h="447675">
                <a:moveTo>
                  <a:pt x="322712" y="447673"/>
                </a:moveTo>
                <a:lnTo>
                  <a:pt x="48679" y="447673"/>
                </a:lnTo>
                <a:lnTo>
                  <a:pt x="29749" y="443870"/>
                </a:lnTo>
                <a:lnTo>
                  <a:pt x="14273" y="433503"/>
                </a:lnTo>
                <a:lnTo>
                  <a:pt x="3831" y="418140"/>
                </a:lnTo>
                <a:lnTo>
                  <a:pt x="0" y="399349"/>
                </a:lnTo>
                <a:lnTo>
                  <a:pt x="0" y="100978"/>
                </a:lnTo>
                <a:lnTo>
                  <a:pt x="3831" y="82186"/>
                </a:lnTo>
                <a:lnTo>
                  <a:pt x="14273" y="66824"/>
                </a:lnTo>
                <a:lnTo>
                  <a:pt x="29749" y="56457"/>
                </a:lnTo>
                <a:lnTo>
                  <a:pt x="48679" y="52654"/>
                </a:lnTo>
                <a:lnTo>
                  <a:pt x="110617" y="52654"/>
                </a:lnTo>
                <a:lnTo>
                  <a:pt x="122231" y="31318"/>
                </a:lnTo>
                <a:lnTo>
                  <a:pt x="139548" y="14674"/>
                </a:lnTo>
                <a:lnTo>
                  <a:pt x="161168" y="3857"/>
                </a:lnTo>
                <a:lnTo>
                  <a:pt x="185695" y="0"/>
                </a:lnTo>
                <a:lnTo>
                  <a:pt x="210221" y="3857"/>
                </a:lnTo>
                <a:lnTo>
                  <a:pt x="231841" y="14675"/>
                </a:lnTo>
                <a:lnTo>
                  <a:pt x="244090" y="26447"/>
                </a:lnTo>
                <a:lnTo>
                  <a:pt x="185695" y="26447"/>
                </a:lnTo>
                <a:lnTo>
                  <a:pt x="167677" y="29590"/>
                </a:lnTo>
                <a:lnTo>
                  <a:pt x="152170" y="38333"/>
                </a:lnTo>
                <a:lnTo>
                  <a:pt x="140447" y="51644"/>
                </a:lnTo>
                <a:lnTo>
                  <a:pt x="133784" y="68491"/>
                </a:lnTo>
                <a:lnTo>
                  <a:pt x="131628" y="79101"/>
                </a:lnTo>
                <a:lnTo>
                  <a:pt x="48679" y="79101"/>
                </a:lnTo>
                <a:lnTo>
                  <a:pt x="26639" y="399349"/>
                </a:lnTo>
                <a:lnTo>
                  <a:pt x="28375" y="407858"/>
                </a:lnTo>
                <a:lnTo>
                  <a:pt x="33103" y="414814"/>
                </a:lnTo>
                <a:lnTo>
                  <a:pt x="40110" y="419507"/>
                </a:lnTo>
                <a:lnTo>
                  <a:pt x="48679" y="421229"/>
                </a:lnTo>
                <a:lnTo>
                  <a:pt x="365460" y="421229"/>
                </a:lnTo>
                <a:lnTo>
                  <a:pt x="357116" y="433504"/>
                </a:lnTo>
                <a:lnTo>
                  <a:pt x="341641" y="443870"/>
                </a:lnTo>
                <a:lnTo>
                  <a:pt x="322712" y="447673"/>
                </a:lnTo>
                <a:close/>
              </a:path>
              <a:path w="371475" h="447675">
                <a:moveTo>
                  <a:pt x="365460" y="421229"/>
                </a:moveTo>
                <a:lnTo>
                  <a:pt x="322712" y="421229"/>
                </a:lnTo>
                <a:lnTo>
                  <a:pt x="331283" y="419506"/>
                </a:lnTo>
                <a:lnTo>
                  <a:pt x="338289" y="414813"/>
                </a:lnTo>
                <a:lnTo>
                  <a:pt x="343016" y="407857"/>
                </a:lnTo>
                <a:lnTo>
                  <a:pt x="344751" y="399349"/>
                </a:lnTo>
                <a:lnTo>
                  <a:pt x="344751" y="100978"/>
                </a:lnTo>
                <a:lnTo>
                  <a:pt x="343016" y="92471"/>
                </a:lnTo>
                <a:lnTo>
                  <a:pt x="338289" y="85515"/>
                </a:lnTo>
                <a:lnTo>
                  <a:pt x="331283" y="80822"/>
                </a:lnTo>
                <a:lnTo>
                  <a:pt x="322712" y="79100"/>
                </a:lnTo>
                <a:lnTo>
                  <a:pt x="239763" y="79100"/>
                </a:lnTo>
                <a:lnTo>
                  <a:pt x="237607" y="68491"/>
                </a:lnTo>
                <a:lnTo>
                  <a:pt x="230943" y="51644"/>
                </a:lnTo>
                <a:lnTo>
                  <a:pt x="219220" y="38333"/>
                </a:lnTo>
                <a:lnTo>
                  <a:pt x="203713" y="29590"/>
                </a:lnTo>
                <a:lnTo>
                  <a:pt x="185695" y="26447"/>
                </a:lnTo>
                <a:lnTo>
                  <a:pt x="244090" y="26447"/>
                </a:lnTo>
                <a:lnTo>
                  <a:pt x="249158" y="31318"/>
                </a:lnTo>
                <a:lnTo>
                  <a:pt x="260773" y="52654"/>
                </a:lnTo>
                <a:lnTo>
                  <a:pt x="322712" y="52654"/>
                </a:lnTo>
                <a:lnTo>
                  <a:pt x="341642" y="56457"/>
                </a:lnTo>
                <a:lnTo>
                  <a:pt x="357117" y="66824"/>
                </a:lnTo>
                <a:lnTo>
                  <a:pt x="367559" y="82186"/>
                </a:lnTo>
                <a:lnTo>
                  <a:pt x="371391" y="100978"/>
                </a:lnTo>
                <a:lnTo>
                  <a:pt x="371390" y="399349"/>
                </a:lnTo>
                <a:lnTo>
                  <a:pt x="367559" y="418141"/>
                </a:lnTo>
                <a:lnTo>
                  <a:pt x="365460" y="421229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36553" y="5647033"/>
            <a:ext cx="96520" cy="26670"/>
          </a:xfrm>
          <a:custGeom>
            <a:avLst/>
            <a:gdLst/>
            <a:ahLst/>
            <a:cxnLst/>
            <a:rect l="l" t="t" r="r" b="b"/>
            <a:pathLst>
              <a:path w="96519" h="26670">
                <a:moveTo>
                  <a:pt x="89940" y="26446"/>
                </a:moveTo>
                <a:lnTo>
                  <a:pt x="5962" y="26446"/>
                </a:lnTo>
                <a:lnTo>
                  <a:pt x="0" y="20526"/>
                </a:lnTo>
                <a:lnTo>
                  <a:pt x="0" y="5920"/>
                </a:lnTo>
                <a:lnTo>
                  <a:pt x="5964" y="0"/>
                </a:lnTo>
                <a:lnTo>
                  <a:pt x="89940" y="0"/>
                </a:lnTo>
                <a:lnTo>
                  <a:pt x="95903" y="5920"/>
                </a:lnTo>
                <a:lnTo>
                  <a:pt x="95903" y="20526"/>
                </a:lnTo>
                <a:lnTo>
                  <a:pt x="89940" y="26446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96593" y="5695582"/>
            <a:ext cx="179705" cy="26670"/>
          </a:xfrm>
          <a:custGeom>
            <a:avLst/>
            <a:gdLst/>
            <a:ahLst/>
            <a:cxnLst/>
            <a:rect l="l" t="t" r="r" b="b"/>
            <a:pathLst>
              <a:path w="179705" h="26670">
                <a:moveTo>
                  <a:pt x="173412" y="26446"/>
                </a:moveTo>
                <a:lnTo>
                  <a:pt x="5964" y="26446"/>
                </a:lnTo>
                <a:lnTo>
                  <a:pt x="0" y="20525"/>
                </a:lnTo>
                <a:lnTo>
                  <a:pt x="0" y="5920"/>
                </a:lnTo>
                <a:lnTo>
                  <a:pt x="5964" y="0"/>
                </a:lnTo>
                <a:lnTo>
                  <a:pt x="173412" y="0"/>
                </a:lnTo>
                <a:lnTo>
                  <a:pt x="179375" y="5920"/>
                </a:lnTo>
                <a:lnTo>
                  <a:pt x="179375" y="20525"/>
                </a:lnTo>
                <a:lnTo>
                  <a:pt x="173412" y="26446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95705" y="5742241"/>
            <a:ext cx="179375" cy="70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9128720" y="6812656"/>
            <a:ext cx="2781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75"/>
              </a:lnSpc>
            </a:pPr>
            <a:r>
              <a:rPr sz="1600" spc="5" dirty="0">
                <a:solidFill>
                  <a:srgbClr val="212121"/>
                </a:solidFill>
                <a:latin typeface="Arial"/>
                <a:cs typeface="Arial"/>
              </a:rPr>
              <a:t>12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1850" y="413285"/>
            <a:ext cx="5316220" cy="3937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pc="45" dirty="0"/>
              <a:t>Разработка новых программ</a:t>
            </a:r>
            <a:r>
              <a:rPr spc="-160" dirty="0"/>
              <a:t> </a:t>
            </a:r>
            <a:r>
              <a:rPr spc="40" dirty="0"/>
              <a:t>ДПО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76272"/>
            <a:ext cx="512445" cy="929005"/>
          </a:xfrm>
          <a:custGeom>
            <a:avLst/>
            <a:gdLst/>
            <a:ahLst/>
            <a:cxnLst/>
            <a:rect l="l" t="t" r="r" b="b"/>
            <a:pathLst>
              <a:path w="512445" h="929005">
                <a:moveTo>
                  <a:pt x="0" y="928618"/>
                </a:moveTo>
                <a:lnTo>
                  <a:pt x="0" y="0"/>
                </a:lnTo>
                <a:lnTo>
                  <a:pt x="511874" y="464309"/>
                </a:lnTo>
                <a:lnTo>
                  <a:pt x="0" y="928618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62919" y="6659389"/>
            <a:ext cx="0" cy="571500"/>
          </a:xfrm>
          <a:custGeom>
            <a:avLst/>
            <a:gdLst/>
            <a:ahLst/>
            <a:cxnLst/>
            <a:rect l="l" t="t" r="r" b="b"/>
            <a:pathLst>
              <a:path h="571500">
                <a:moveTo>
                  <a:pt x="0" y="0"/>
                </a:moveTo>
                <a:lnTo>
                  <a:pt x="0" y="571498"/>
                </a:lnTo>
              </a:path>
            </a:pathLst>
          </a:custGeom>
          <a:ln w="75390">
            <a:solidFill>
              <a:srgbClr val="FF74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12136" y="6945138"/>
            <a:ext cx="314960" cy="285750"/>
          </a:xfrm>
          <a:custGeom>
            <a:avLst/>
            <a:gdLst/>
            <a:ahLst/>
            <a:cxnLst/>
            <a:rect l="l" t="t" r="r" b="b"/>
            <a:pathLst>
              <a:path w="314959" h="285750">
                <a:moveTo>
                  <a:pt x="314505" y="285749"/>
                </a:moveTo>
                <a:lnTo>
                  <a:pt x="0" y="285749"/>
                </a:lnTo>
                <a:lnTo>
                  <a:pt x="314505" y="0"/>
                </a:lnTo>
                <a:lnTo>
                  <a:pt x="314505" y="285749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12136" y="6659389"/>
            <a:ext cx="314960" cy="285750"/>
          </a:xfrm>
          <a:custGeom>
            <a:avLst/>
            <a:gdLst/>
            <a:ahLst/>
            <a:cxnLst/>
            <a:rect l="l" t="t" r="r" b="b"/>
            <a:pathLst>
              <a:path w="314959" h="285750">
                <a:moveTo>
                  <a:pt x="314505" y="285749"/>
                </a:moveTo>
                <a:lnTo>
                  <a:pt x="0" y="0"/>
                </a:lnTo>
                <a:lnTo>
                  <a:pt x="314505" y="0"/>
                </a:lnTo>
                <a:lnTo>
                  <a:pt x="314505" y="285749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99197" y="6659389"/>
            <a:ext cx="324485" cy="571500"/>
          </a:xfrm>
          <a:custGeom>
            <a:avLst/>
            <a:gdLst/>
            <a:ahLst/>
            <a:cxnLst/>
            <a:rect l="l" t="t" r="r" b="b"/>
            <a:pathLst>
              <a:path w="324484" h="571500">
                <a:moveTo>
                  <a:pt x="9786" y="571498"/>
                </a:moveTo>
                <a:lnTo>
                  <a:pt x="0" y="571498"/>
                </a:lnTo>
                <a:lnTo>
                  <a:pt x="0" y="0"/>
                </a:lnTo>
                <a:lnTo>
                  <a:pt x="9786" y="0"/>
                </a:lnTo>
                <a:lnTo>
                  <a:pt x="324291" y="285749"/>
                </a:lnTo>
                <a:lnTo>
                  <a:pt x="9786" y="571498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474979" y="1411668"/>
            <a:ext cx="8803640" cy="464768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096645">
              <a:lnSpc>
                <a:spcPct val="100000"/>
              </a:lnSpc>
              <a:spcBef>
                <a:spcPts val="110"/>
              </a:spcBef>
            </a:pPr>
            <a:r>
              <a:rPr spc="-35" dirty="0"/>
              <a:t>Применение</a:t>
            </a:r>
            <a:r>
              <a:rPr spc="-150" dirty="0"/>
              <a:t> </a:t>
            </a:r>
            <a:r>
              <a:rPr spc="-40" dirty="0"/>
              <a:t>технологий</a:t>
            </a:r>
            <a:r>
              <a:rPr spc="-150" dirty="0"/>
              <a:t> </a:t>
            </a:r>
            <a:r>
              <a:rPr spc="-40" dirty="0"/>
              <a:t>дизайн</a:t>
            </a:r>
            <a:r>
              <a:rPr spc="-40" dirty="0">
                <a:latin typeface="Verdana"/>
                <a:cs typeface="Verdana"/>
              </a:rPr>
              <a:t>-</a:t>
            </a:r>
            <a:r>
              <a:rPr spc="-40" dirty="0"/>
              <a:t>мышления</a:t>
            </a:r>
            <a:r>
              <a:rPr spc="-155" dirty="0"/>
              <a:t> </a:t>
            </a:r>
            <a:r>
              <a:rPr spc="5" dirty="0"/>
              <a:t>в</a:t>
            </a:r>
            <a:r>
              <a:rPr spc="-150" dirty="0"/>
              <a:t> </a:t>
            </a:r>
            <a:r>
              <a:rPr spc="-35" dirty="0"/>
              <a:t>бизнесе</a:t>
            </a:r>
            <a:r>
              <a:rPr spc="-150" dirty="0"/>
              <a:t> </a:t>
            </a:r>
            <a:r>
              <a:rPr spc="5" dirty="0"/>
              <a:t>и</a:t>
            </a:r>
            <a:r>
              <a:rPr spc="-150" dirty="0"/>
              <a:t> </a:t>
            </a:r>
            <a:r>
              <a:rPr spc="-50" dirty="0" err="1"/>
              <a:t>образовании</a:t>
            </a:r>
            <a:endParaRPr spc="-50" dirty="0">
              <a:latin typeface="Verdana"/>
              <a:cs typeface="Verdana"/>
            </a:endParaRPr>
          </a:p>
          <a:p>
            <a:pPr marL="1083945">
              <a:lnSpc>
                <a:spcPct val="100000"/>
              </a:lnSpc>
              <a:spcBef>
                <a:spcPts val="5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1096645" marR="170815">
              <a:lnSpc>
                <a:spcPct val="117200"/>
              </a:lnSpc>
            </a:pPr>
            <a:r>
              <a:rPr spc="-40" dirty="0"/>
              <a:t>Возможности</a:t>
            </a:r>
            <a:r>
              <a:rPr spc="-130" dirty="0"/>
              <a:t> </a:t>
            </a:r>
            <a:r>
              <a:rPr spc="-40" dirty="0"/>
              <a:t>технологий</a:t>
            </a:r>
            <a:r>
              <a:rPr spc="-130" dirty="0"/>
              <a:t> </a:t>
            </a:r>
            <a:r>
              <a:rPr spc="-40" dirty="0"/>
              <a:t>визуальной</a:t>
            </a:r>
            <a:r>
              <a:rPr spc="-130" dirty="0"/>
              <a:t> </a:t>
            </a:r>
            <a:r>
              <a:rPr spc="-35" dirty="0"/>
              <a:t>аналитики</a:t>
            </a:r>
            <a:r>
              <a:rPr spc="-130" dirty="0"/>
              <a:t> </a:t>
            </a:r>
            <a:r>
              <a:rPr spc="-25" dirty="0"/>
              <a:t>для</a:t>
            </a:r>
            <a:r>
              <a:rPr spc="-135" dirty="0"/>
              <a:t> </a:t>
            </a:r>
            <a:r>
              <a:rPr spc="-40" dirty="0"/>
              <a:t>формирования</a:t>
            </a:r>
            <a:r>
              <a:rPr spc="-135" dirty="0"/>
              <a:t> </a:t>
            </a:r>
            <a:r>
              <a:rPr spc="-40" dirty="0"/>
              <a:t>интерактивной  </a:t>
            </a:r>
            <a:r>
              <a:rPr spc="-40" dirty="0" err="1"/>
              <a:t>отчетности</a:t>
            </a:r>
            <a:r>
              <a:rPr spc="-155" dirty="0"/>
              <a:t> </a:t>
            </a:r>
            <a:r>
              <a:rPr spc="-50" dirty="0"/>
              <a:t>организации</a:t>
            </a:r>
            <a:endParaRPr spc="-50" dirty="0">
              <a:latin typeface="Verdana"/>
              <a:cs typeface="Verdana"/>
            </a:endParaRPr>
          </a:p>
          <a:p>
            <a:pPr marL="1083945">
              <a:lnSpc>
                <a:spcPct val="100000"/>
              </a:lnSpc>
              <a:spcBef>
                <a:spcPts val="5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1096645" marR="1152525">
              <a:lnSpc>
                <a:spcPct val="117200"/>
              </a:lnSpc>
              <a:spcBef>
                <a:spcPts val="5"/>
              </a:spcBef>
            </a:pPr>
            <a:r>
              <a:rPr spc="-35" dirty="0"/>
              <a:t>Подходы</a:t>
            </a:r>
            <a:r>
              <a:rPr spc="-145" dirty="0"/>
              <a:t> </a:t>
            </a:r>
            <a:r>
              <a:rPr dirty="0"/>
              <a:t>к</a:t>
            </a:r>
            <a:r>
              <a:rPr spc="-140" dirty="0"/>
              <a:t> </a:t>
            </a:r>
            <a:r>
              <a:rPr spc="-40" dirty="0"/>
              <a:t>построению</a:t>
            </a:r>
            <a:r>
              <a:rPr spc="-140" dirty="0"/>
              <a:t> </a:t>
            </a:r>
            <a:r>
              <a:rPr spc="-35" dirty="0"/>
              <a:t>систем</a:t>
            </a:r>
            <a:r>
              <a:rPr spc="-140" dirty="0"/>
              <a:t> </a:t>
            </a:r>
            <a:r>
              <a:rPr spc="-40" dirty="0"/>
              <a:t>управления</a:t>
            </a:r>
            <a:r>
              <a:rPr spc="-150" dirty="0"/>
              <a:t> </a:t>
            </a:r>
            <a:r>
              <a:rPr spc="-65" dirty="0"/>
              <a:t>знаниями</a:t>
            </a:r>
            <a:r>
              <a:rPr spc="-65" dirty="0">
                <a:latin typeface="Verdana"/>
                <a:cs typeface="Verdana"/>
              </a:rPr>
              <a:t>:</a:t>
            </a:r>
            <a:r>
              <a:rPr spc="-260" dirty="0">
                <a:latin typeface="Verdana"/>
                <a:cs typeface="Verdana"/>
              </a:rPr>
              <a:t> </a:t>
            </a:r>
            <a:r>
              <a:rPr spc="-45" dirty="0"/>
              <a:t>организационный</a:t>
            </a:r>
            <a:r>
              <a:rPr spc="-45" dirty="0">
                <a:latin typeface="Verdana"/>
                <a:cs typeface="Verdana"/>
              </a:rPr>
              <a:t>,  </a:t>
            </a:r>
            <a:r>
              <a:rPr spc="-40" dirty="0"/>
              <a:t>поведенческий</a:t>
            </a:r>
            <a:r>
              <a:rPr spc="-155" dirty="0"/>
              <a:t> </a:t>
            </a:r>
            <a:r>
              <a:rPr spc="5" dirty="0"/>
              <a:t>и</a:t>
            </a:r>
            <a:r>
              <a:rPr spc="-150" dirty="0"/>
              <a:t> </a:t>
            </a:r>
            <a:r>
              <a:rPr spc="-40" dirty="0" err="1"/>
              <a:t>технологический</a:t>
            </a:r>
            <a:r>
              <a:rPr spc="-150" dirty="0"/>
              <a:t> </a:t>
            </a:r>
            <a:r>
              <a:rPr spc="-50" dirty="0" err="1"/>
              <a:t>подходы</a:t>
            </a:r>
            <a:endParaRPr spc="-50" dirty="0">
              <a:latin typeface="Verdana"/>
              <a:cs typeface="Verdana"/>
            </a:endParaRPr>
          </a:p>
          <a:p>
            <a:pPr marL="1083945">
              <a:lnSpc>
                <a:spcPct val="100000"/>
              </a:lnSpc>
              <a:spcBef>
                <a:spcPts val="45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1096645">
              <a:lnSpc>
                <a:spcPct val="100000"/>
              </a:lnSpc>
              <a:spcBef>
                <a:spcPts val="5"/>
              </a:spcBef>
            </a:pPr>
            <a:r>
              <a:rPr spc="-40" dirty="0"/>
              <a:t>Управление</a:t>
            </a:r>
            <a:r>
              <a:rPr spc="-135" dirty="0"/>
              <a:t> </a:t>
            </a:r>
            <a:r>
              <a:rPr spc="-40" dirty="0"/>
              <a:t>деятельностью</a:t>
            </a:r>
            <a:r>
              <a:rPr spc="-135" dirty="0"/>
              <a:t> </a:t>
            </a:r>
            <a:r>
              <a:rPr spc="-40" dirty="0"/>
              <a:t>ИТ</a:t>
            </a:r>
            <a:r>
              <a:rPr spc="-40" dirty="0">
                <a:latin typeface="Verdana"/>
                <a:cs typeface="Verdana"/>
              </a:rPr>
              <a:t>-</a:t>
            </a:r>
            <a:r>
              <a:rPr spc="-40" dirty="0"/>
              <a:t>подразделений</a:t>
            </a:r>
            <a:r>
              <a:rPr spc="-135" dirty="0"/>
              <a:t> </a:t>
            </a:r>
            <a:r>
              <a:rPr spc="5" dirty="0"/>
              <a:t>в</a:t>
            </a:r>
            <a:r>
              <a:rPr spc="-135" dirty="0"/>
              <a:t> </a:t>
            </a:r>
            <a:r>
              <a:rPr spc="-35" dirty="0"/>
              <a:t>период</a:t>
            </a:r>
            <a:r>
              <a:rPr spc="-135" dirty="0"/>
              <a:t> </a:t>
            </a:r>
            <a:r>
              <a:rPr spc="-35" dirty="0" err="1"/>
              <a:t>цифровой</a:t>
            </a:r>
            <a:r>
              <a:rPr spc="-135" dirty="0"/>
              <a:t> </a:t>
            </a:r>
            <a:r>
              <a:rPr spc="-50" dirty="0" err="1"/>
              <a:t>трансформации</a:t>
            </a:r>
            <a:endParaRPr spc="-50" dirty="0">
              <a:latin typeface="Verdana"/>
              <a:cs typeface="Verdana"/>
            </a:endParaRPr>
          </a:p>
          <a:p>
            <a:pPr marL="1083945">
              <a:lnSpc>
                <a:spcPct val="100000"/>
              </a:lnSpc>
              <a:spcBef>
                <a:spcPts val="5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1096645" marR="447675">
              <a:lnSpc>
                <a:spcPct val="117200"/>
              </a:lnSpc>
            </a:pPr>
            <a:r>
              <a:rPr spc="-35" dirty="0"/>
              <a:t>Практика</a:t>
            </a:r>
            <a:r>
              <a:rPr spc="-140" dirty="0"/>
              <a:t> </a:t>
            </a:r>
            <a:r>
              <a:rPr spc="-35" dirty="0"/>
              <a:t>внедрения</a:t>
            </a:r>
            <a:r>
              <a:rPr spc="-140" dirty="0"/>
              <a:t> </a:t>
            </a:r>
            <a:r>
              <a:rPr spc="5" dirty="0"/>
              <a:t>и</a:t>
            </a:r>
            <a:r>
              <a:rPr spc="-135" dirty="0"/>
              <a:t> </a:t>
            </a:r>
            <a:r>
              <a:rPr spc="-40" dirty="0"/>
              <a:t>использования</a:t>
            </a:r>
            <a:r>
              <a:rPr spc="-140" dirty="0"/>
              <a:t> </a:t>
            </a:r>
            <a:r>
              <a:rPr spc="-40" dirty="0"/>
              <a:t>информационных</a:t>
            </a:r>
            <a:r>
              <a:rPr spc="-140" dirty="0"/>
              <a:t> </a:t>
            </a:r>
            <a:r>
              <a:rPr spc="-40" dirty="0"/>
              <a:t>технологий</a:t>
            </a:r>
            <a:r>
              <a:rPr spc="-135" dirty="0"/>
              <a:t> </a:t>
            </a:r>
            <a:r>
              <a:rPr spc="-40" dirty="0" err="1"/>
              <a:t>управления</a:t>
            </a:r>
            <a:r>
              <a:rPr spc="-40" dirty="0"/>
              <a:t>  </a:t>
            </a:r>
            <a:r>
              <a:rPr spc="-50" dirty="0" err="1"/>
              <a:t>контентом</a:t>
            </a:r>
            <a:endParaRPr spc="-50" dirty="0">
              <a:latin typeface="Verdana"/>
              <a:cs typeface="Verdana"/>
            </a:endParaRPr>
          </a:p>
          <a:p>
            <a:pPr marL="1083945">
              <a:lnSpc>
                <a:spcPct val="100000"/>
              </a:lnSpc>
              <a:spcBef>
                <a:spcPts val="50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1096645">
              <a:lnSpc>
                <a:spcPct val="100000"/>
              </a:lnSpc>
            </a:pPr>
            <a:r>
              <a:rPr spc="-40" dirty="0"/>
              <a:t>Реализация</a:t>
            </a:r>
            <a:r>
              <a:rPr spc="-150" dirty="0"/>
              <a:t> </a:t>
            </a:r>
            <a:r>
              <a:rPr spc="-40" dirty="0"/>
              <a:t>практико</a:t>
            </a:r>
            <a:r>
              <a:rPr spc="-40" dirty="0">
                <a:latin typeface="Verdana"/>
                <a:cs typeface="Verdana"/>
              </a:rPr>
              <a:t>-</a:t>
            </a:r>
            <a:r>
              <a:rPr spc="-40" dirty="0"/>
              <a:t>ориентированного</a:t>
            </a:r>
            <a:r>
              <a:rPr spc="-140" dirty="0"/>
              <a:t> </a:t>
            </a:r>
            <a:r>
              <a:rPr spc="-40" dirty="0"/>
              <a:t>образования</a:t>
            </a:r>
            <a:r>
              <a:rPr spc="-145" dirty="0"/>
              <a:t> </a:t>
            </a:r>
            <a:r>
              <a:rPr spc="-20" dirty="0"/>
              <a:t>по</a:t>
            </a:r>
            <a:r>
              <a:rPr spc="-140" dirty="0"/>
              <a:t> </a:t>
            </a:r>
            <a:r>
              <a:rPr spc="-40" dirty="0"/>
              <a:t>направлению</a:t>
            </a:r>
            <a:r>
              <a:rPr spc="-145" dirty="0"/>
              <a:t> </a:t>
            </a:r>
            <a:r>
              <a:rPr spc="-40" dirty="0"/>
              <a:t>подготовки</a:t>
            </a:r>
          </a:p>
          <a:p>
            <a:pPr marL="1096645" marR="1513205">
              <a:lnSpc>
                <a:spcPct val="117200"/>
              </a:lnSpc>
            </a:pPr>
            <a:r>
              <a:rPr spc="-70" dirty="0">
                <a:latin typeface="Verdana"/>
                <a:cs typeface="Verdana"/>
              </a:rPr>
              <a:t>«</a:t>
            </a:r>
            <a:r>
              <a:rPr spc="-70" dirty="0"/>
              <a:t>Бизнес</a:t>
            </a:r>
            <a:r>
              <a:rPr spc="-70" dirty="0">
                <a:latin typeface="Verdana"/>
                <a:cs typeface="Verdana"/>
              </a:rPr>
              <a:t>-</a:t>
            </a:r>
            <a:r>
              <a:rPr spc="-70" dirty="0"/>
              <a:t>информатика</a:t>
            </a:r>
            <a:r>
              <a:rPr spc="-70" dirty="0">
                <a:latin typeface="Verdana"/>
                <a:cs typeface="Verdana"/>
              </a:rPr>
              <a:t>»</a:t>
            </a:r>
            <a:r>
              <a:rPr spc="-265" dirty="0">
                <a:latin typeface="Verdana"/>
                <a:cs typeface="Verdana"/>
              </a:rPr>
              <a:t> </a:t>
            </a:r>
            <a:r>
              <a:rPr spc="-70" dirty="0">
                <a:latin typeface="Verdana"/>
                <a:cs typeface="Verdana"/>
              </a:rPr>
              <a:t>(</a:t>
            </a:r>
            <a:r>
              <a:rPr spc="-70" dirty="0"/>
              <a:t>для</a:t>
            </a:r>
            <a:r>
              <a:rPr spc="-145" dirty="0"/>
              <a:t> </a:t>
            </a:r>
            <a:r>
              <a:rPr spc="-40" dirty="0"/>
              <a:t>вузов</a:t>
            </a:r>
            <a:r>
              <a:rPr spc="-40" dirty="0">
                <a:latin typeface="Verdana"/>
                <a:cs typeface="Verdana"/>
              </a:rPr>
              <a:t>-</a:t>
            </a:r>
            <a:r>
              <a:rPr spc="-40" dirty="0"/>
              <a:t>филиалов</a:t>
            </a:r>
            <a:r>
              <a:rPr spc="-140" dirty="0"/>
              <a:t> </a:t>
            </a:r>
            <a:r>
              <a:rPr spc="5" dirty="0"/>
              <a:t>и</a:t>
            </a:r>
            <a:r>
              <a:rPr spc="-145" dirty="0"/>
              <a:t> </a:t>
            </a:r>
            <a:r>
              <a:rPr spc="-50" dirty="0"/>
              <a:t>вузов</a:t>
            </a:r>
            <a:r>
              <a:rPr spc="-50" dirty="0">
                <a:latin typeface="Verdana"/>
                <a:cs typeface="Verdana"/>
              </a:rPr>
              <a:t>,</a:t>
            </a:r>
            <a:r>
              <a:rPr spc="-260" dirty="0">
                <a:latin typeface="Verdana"/>
                <a:cs typeface="Verdana"/>
              </a:rPr>
              <a:t> </a:t>
            </a:r>
            <a:r>
              <a:rPr spc="-40" dirty="0"/>
              <a:t>реализующих  соответствующую образовательную</a:t>
            </a:r>
            <a:r>
              <a:rPr spc="-260" dirty="0"/>
              <a:t> </a:t>
            </a:r>
            <a:r>
              <a:rPr spc="-65" dirty="0" err="1"/>
              <a:t>программу</a:t>
            </a:r>
            <a:r>
              <a:rPr spc="-65" dirty="0">
                <a:latin typeface="Verdana"/>
                <a:cs typeface="Verdana"/>
              </a:rPr>
              <a:t>)</a:t>
            </a:r>
          </a:p>
        </p:txBody>
      </p:sp>
      <p:sp>
        <p:nvSpPr>
          <p:cNvPr id="9" name="object 9"/>
          <p:cNvSpPr/>
          <p:nvPr/>
        </p:nvSpPr>
        <p:spPr>
          <a:xfrm>
            <a:off x="877809" y="1340284"/>
            <a:ext cx="379095" cy="349885"/>
          </a:xfrm>
          <a:custGeom>
            <a:avLst/>
            <a:gdLst/>
            <a:ahLst/>
            <a:cxnLst/>
            <a:rect l="l" t="t" r="r" b="b"/>
            <a:pathLst>
              <a:path w="379094" h="349885">
                <a:moveTo>
                  <a:pt x="337278" y="349281"/>
                </a:moveTo>
                <a:lnTo>
                  <a:pt x="41572" y="349281"/>
                </a:lnTo>
                <a:lnTo>
                  <a:pt x="25406" y="346009"/>
                </a:lnTo>
                <a:lnTo>
                  <a:pt x="12190" y="337091"/>
                </a:lnTo>
                <a:lnTo>
                  <a:pt x="3272" y="323875"/>
                </a:lnTo>
                <a:lnTo>
                  <a:pt x="0" y="307708"/>
                </a:lnTo>
                <a:lnTo>
                  <a:pt x="0" y="115499"/>
                </a:lnTo>
                <a:lnTo>
                  <a:pt x="3272" y="99332"/>
                </a:lnTo>
                <a:lnTo>
                  <a:pt x="12190" y="86116"/>
                </a:lnTo>
                <a:lnTo>
                  <a:pt x="25406" y="77198"/>
                </a:lnTo>
                <a:lnTo>
                  <a:pt x="41572" y="73926"/>
                </a:lnTo>
                <a:lnTo>
                  <a:pt x="88712" y="73926"/>
                </a:lnTo>
                <a:lnTo>
                  <a:pt x="88712" y="41572"/>
                </a:lnTo>
                <a:lnTo>
                  <a:pt x="91984" y="25406"/>
                </a:lnTo>
                <a:lnTo>
                  <a:pt x="100902" y="12190"/>
                </a:lnTo>
                <a:lnTo>
                  <a:pt x="114118" y="3272"/>
                </a:lnTo>
                <a:lnTo>
                  <a:pt x="130283" y="0"/>
                </a:lnTo>
                <a:lnTo>
                  <a:pt x="248566" y="0"/>
                </a:lnTo>
                <a:lnTo>
                  <a:pt x="264732" y="3272"/>
                </a:lnTo>
                <a:lnTo>
                  <a:pt x="277948" y="12190"/>
                </a:lnTo>
                <a:lnTo>
                  <a:pt x="285920" y="24003"/>
                </a:lnTo>
                <a:lnTo>
                  <a:pt x="120596" y="24003"/>
                </a:lnTo>
                <a:lnTo>
                  <a:pt x="112715" y="31884"/>
                </a:lnTo>
                <a:lnTo>
                  <a:pt x="112717" y="73927"/>
                </a:lnTo>
                <a:lnTo>
                  <a:pt x="337282" y="73927"/>
                </a:lnTo>
                <a:lnTo>
                  <a:pt x="353445" y="77198"/>
                </a:lnTo>
                <a:lnTo>
                  <a:pt x="366661" y="86116"/>
                </a:lnTo>
                <a:lnTo>
                  <a:pt x="374632" y="97929"/>
                </a:lnTo>
                <a:lnTo>
                  <a:pt x="31885" y="97929"/>
                </a:lnTo>
                <a:lnTo>
                  <a:pt x="24003" y="105811"/>
                </a:lnTo>
                <a:lnTo>
                  <a:pt x="24002" y="155977"/>
                </a:lnTo>
                <a:lnTo>
                  <a:pt x="41771" y="167476"/>
                </a:lnTo>
                <a:lnTo>
                  <a:pt x="70861" y="182575"/>
                </a:lnTo>
                <a:lnTo>
                  <a:pt x="77230" y="184887"/>
                </a:lnTo>
                <a:lnTo>
                  <a:pt x="24003" y="184887"/>
                </a:lnTo>
                <a:lnTo>
                  <a:pt x="24003" y="317395"/>
                </a:lnTo>
                <a:lnTo>
                  <a:pt x="31885" y="325278"/>
                </a:lnTo>
                <a:lnTo>
                  <a:pt x="374632" y="325278"/>
                </a:lnTo>
                <a:lnTo>
                  <a:pt x="366661" y="337091"/>
                </a:lnTo>
                <a:lnTo>
                  <a:pt x="353445" y="346009"/>
                </a:lnTo>
                <a:lnTo>
                  <a:pt x="337278" y="349281"/>
                </a:lnTo>
                <a:close/>
              </a:path>
              <a:path w="379094" h="349885">
                <a:moveTo>
                  <a:pt x="337282" y="73927"/>
                </a:moveTo>
                <a:lnTo>
                  <a:pt x="266136" y="73927"/>
                </a:lnTo>
                <a:lnTo>
                  <a:pt x="266135" y="31884"/>
                </a:lnTo>
                <a:lnTo>
                  <a:pt x="258253" y="24003"/>
                </a:lnTo>
                <a:lnTo>
                  <a:pt x="285920" y="24003"/>
                </a:lnTo>
                <a:lnTo>
                  <a:pt x="286867" y="25406"/>
                </a:lnTo>
                <a:lnTo>
                  <a:pt x="290139" y="41572"/>
                </a:lnTo>
                <a:lnTo>
                  <a:pt x="290139" y="73926"/>
                </a:lnTo>
                <a:lnTo>
                  <a:pt x="337282" y="73927"/>
                </a:lnTo>
                <a:close/>
              </a:path>
              <a:path w="379094" h="349885">
                <a:moveTo>
                  <a:pt x="248375" y="73927"/>
                </a:moveTo>
                <a:lnTo>
                  <a:pt x="129677" y="73927"/>
                </a:lnTo>
                <a:lnTo>
                  <a:pt x="129677" y="65231"/>
                </a:lnTo>
                <a:lnTo>
                  <a:pt x="131901" y="54239"/>
                </a:lnTo>
                <a:lnTo>
                  <a:pt x="137962" y="45253"/>
                </a:lnTo>
                <a:lnTo>
                  <a:pt x="146946" y="39189"/>
                </a:lnTo>
                <a:lnTo>
                  <a:pt x="157935" y="36964"/>
                </a:lnTo>
                <a:lnTo>
                  <a:pt x="220101" y="36964"/>
                </a:lnTo>
                <a:lnTo>
                  <a:pt x="155549" y="60966"/>
                </a:lnTo>
                <a:lnTo>
                  <a:pt x="153680" y="62839"/>
                </a:lnTo>
                <a:lnTo>
                  <a:pt x="153680" y="73926"/>
                </a:lnTo>
                <a:lnTo>
                  <a:pt x="248375" y="73926"/>
                </a:lnTo>
                <a:close/>
              </a:path>
              <a:path w="379094" h="349885">
                <a:moveTo>
                  <a:pt x="248375" y="73926"/>
                </a:moveTo>
                <a:lnTo>
                  <a:pt x="224372" y="73926"/>
                </a:lnTo>
                <a:lnTo>
                  <a:pt x="224372" y="62839"/>
                </a:lnTo>
                <a:lnTo>
                  <a:pt x="222495" y="60966"/>
                </a:lnTo>
                <a:lnTo>
                  <a:pt x="247511" y="60966"/>
                </a:lnTo>
                <a:lnTo>
                  <a:pt x="248375" y="65231"/>
                </a:lnTo>
                <a:lnTo>
                  <a:pt x="248375" y="73926"/>
                </a:lnTo>
                <a:close/>
              </a:path>
              <a:path w="379094" h="349885">
                <a:moveTo>
                  <a:pt x="318913" y="204763"/>
                </a:moveTo>
                <a:lnTo>
                  <a:pt x="229891" y="204763"/>
                </a:lnTo>
                <a:lnTo>
                  <a:pt x="273093" y="196595"/>
                </a:lnTo>
                <a:lnTo>
                  <a:pt x="309744" y="182901"/>
                </a:lnTo>
                <a:lnTo>
                  <a:pt x="337708" y="168213"/>
                </a:lnTo>
                <a:lnTo>
                  <a:pt x="354847" y="157058"/>
                </a:lnTo>
                <a:lnTo>
                  <a:pt x="354847" y="105811"/>
                </a:lnTo>
                <a:lnTo>
                  <a:pt x="346965" y="97929"/>
                </a:lnTo>
                <a:lnTo>
                  <a:pt x="374632" y="97929"/>
                </a:lnTo>
                <a:lnTo>
                  <a:pt x="375579" y="99332"/>
                </a:lnTo>
                <a:lnTo>
                  <a:pt x="378851" y="115499"/>
                </a:lnTo>
                <a:lnTo>
                  <a:pt x="378851" y="185954"/>
                </a:lnTo>
                <a:lnTo>
                  <a:pt x="354848" y="185954"/>
                </a:lnTo>
                <a:lnTo>
                  <a:pt x="332666" y="198560"/>
                </a:lnTo>
                <a:lnTo>
                  <a:pt x="318913" y="204763"/>
                </a:lnTo>
                <a:close/>
              </a:path>
              <a:path w="379094" h="349885">
                <a:moveTo>
                  <a:pt x="177619" y="204036"/>
                </a:moveTo>
                <a:lnTo>
                  <a:pt x="153615" y="204036"/>
                </a:lnTo>
                <a:lnTo>
                  <a:pt x="153615" y="199885"/>
                </a:lnTo>
                <a:lnTo>
                  <a:pt x="155315" y="191484"/>
                </a:lnTo>
                <a:lnTo>
                  <a:pt x="159949" y="184617"/>
                </a:lnTo>
                <a:lnTo>
                  <a:pt x="166817" y="179983"/>
                </a:lnTo>
                <a:lnTo>
                  <a:pt x="175217" y="178283"/>
                </a:lnTo>
                <a:lnTo>
                  <a:pt x="208289" y="178283"/>
                </a:lnTo>
                <a:lnTo>
                  <a:pt x="216689" y="179983"/>
                </a:lnTo>
                <a:lnTo>
                  <a:pt x="223557" y="184617"/>
                </a:lnTo>
                <a:lnTo>
                  <a:pt x="228191" y="191484"/>
                </a:lnTo>
                <a:lnTo>
                  <a:pt x="229891" y="199885"/>
                </a:lnTo>
                <a:lnTo>
                  <a:pt x="229891" y="202285"/>
                </a:lnTo>
                <a:lnTo>
                  <a:pt x="177619" y="202285"/>
                </a:lnTo>
                <a:lnTo>
                  <a:pt x="177619" y="204036"/>
                </a:lnTo>
                <a:close/>
              </a:path>
              <a:path w="379094" h="349885">
                <a:moveTo>
                  <a:pt x="208290" y="254559"/>
                </a:moveTo>
                <a:lnTo>
                  <a:pt x="175218" y="254559"/>
                </a:lnTo>
                <a:lnTo>
                  <a:pt x="166817" y="252858"/>
                </a:lnTo>
                <a:lnTo>
                  <a:pt x="159950" y="248224"/>
                </a:lnTo>
                <a:lnTo>
                  <a:pt x="155316" y="241357"/>
                </a:lnTo>
                <a:lnTo>
                  <a:pt x="153615" y="232956"/>
                </a:lnTo>
                <a:lnTo>
                  <a:pt x="153615" y="228090"/>
                </a:lnTo>
                <a:lnTo>
                  <a:pt x="112925" y="222254"/>
                </a:lnTo>
                <a:lnTo>
                  <a:pt x="76955" y="211251"/>
                </a:lnTo>
                <a:lnTo>
                  <a:pt x="46913" y="197866"/>
                </a:lnTo>
                <a:lnTo>
                  <a:pt x="24003" y="184887"/>
                </a:lnTo>
                <a:lnTo>
                  <a:pt x="77230" y="184887"/>
                </a:lnTo>
                <a:lnTo>
                  <a:pt x="108924" y="196389"/>
                </a:lnTo>
                <a:lnTo>
                  <a:pt x="153615" y="204036"/>
                </a:lnTo>
                <a:lnTo>
                  <a:pt x="177619" y="204036"/>
                </a:lnTo>
                <a:lnTo>
                  <a:pt x="177619" y="230555"/>
                </a:lnTo>
                <a:lnTo>
                  <a:pt x="229892" y="230555"/>
                </a:lnTo>
                <a:lnTo>
                  <a:pt x="229892" y="232956"/>
                </a:lnTo>
                <a:lnTo>
                  <a:pt x="228192" y="241357"/>
                </a:lnTo>
                <a:lnTo>
                  <a:pt x="223558" y="248224"/>
                </a:lnTo>
                <a:lnTo>
                  <a:pt x="216690" y="252858"/>
                </a:lnTo>
                <a:lnTo>
                  <a:pt x="208290" y="254559"/>
                </a:lnTo>
                <a:close/>
              </a:path>
              <a:path w="379094" h="349885">
                <a:moveTo>
                  <a:pt x="374632" y="325278"/>
                </a:moveTo>
                <a:lnTo>
                  <a:pt x="346966" y="325278"/>
                </a:lnTo>
                <a:lnTo>
                  <a:pt x="354848" y="317395"/>
                </a:lnTo>
                <a:lnTo>
                  <a:pt x="354848" y="185954"/>
                </a:lnTo>
                <a:lnTo>
                  <a:pt x="378851" y="185954"/>
                </a:lnTo>
                <a:lnTo>
                  <a:pt x="378851" y="307708"/>
                </a:lnTo>
                <a:lnTo>
                  <a:pt x="375579" y="323875"/>
                </a:lnTo>
                <a:lnTo>
                  <a:pt x="374632" y="325278"/>
                </a:lnTo>
                <a:close/>
              </a:path>
              <a:path w="379094" h="349885">
                <a:moveTo>
                  <a:pt x="229892" y="230555"/>
                </a:moveTo>
                <a:lnTo>
                  <a:pt x="205889" y="230555"/>
                </a:lnTo>
                <a:lnTo>
                  <a:pt x="205889" y="202285"/>
                </a:lnTo>
                <a:lnTo>
                  <a:pt x="229891" y="202285"/>
                </a:lnTo>
                <a:lnTo>
                  <a:pt x="229891" y="204763"/>
                </a:lnTo>
                <a:lnTo>
                  <a:pt x="318913" y="204763"/>
                </a:lnTo>
                <a:lnTo>
                  <a:pt x="303707" y="211621"/>
                </a:lnTo>
                <a:lnTo>
                  <a:pt x="269080" y="222575"/>
                </a:lnTo>
                <a:lnTo>
                  <a:pt x="229892" y="228857"/>
                </a:lnTo>
                <a:lnTo>
                  <a:pt x="229892" y="230555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7809" y="2035609"/>
            <a:ext cx="379095" cy="349885"/>
          </a:xfrm>
          <a:custGeom>
            <a:avLst/>
            <a:gdLst/>
            <a:ahLst/>
            <a:cxnLst/>
            <a:rect l="l" t="t" r="r" b="b"/>
            <a:pathLst>
              <a:path w="379094" h="349885">
                <a:moveTo>
                  <a:pt x="337278" y="349281"/>
                </a:moveTo>
                <a:lnTo>
                  <a:pt x="41572" y="349281"/>
                </a:lnTo>
                <a:lnTo>
                  <a:pt x="25406" y="346009"/>
                </a:lnTo>
                <a:lnTo>
                  <a:pt x="12190" y="337091"/>
                </a:lnTo>
                <a:lnTo>
                  <a:pt x="3272" y="323875"/>
                </a:lnTo>
                <a:lnTo>
                  <a:pt x="0" y="307708"/>
                </a:lnTo>
                <a:lnTo>
                  <a:pt x="0" y="115499"/>
                </a:lnTo>
                <a:lnTo>
                  <a:pt x="3272" y="99332"/>
                </a:lnTo>
                <a:lnTo>
                  <a:pt x="12190" y="86116"/>
                </a:lnTo>
                <a:lnTo>
                  <a:pt x="25406" y="77198"/>
                </a:lnTo>
                <a:lnTo>
                  <a:pt x="41572" y="73926"/>
                </a:lnTo>
                <a:lnTo>
                  <a:pt x="88712" y="73926"/>
                </a:lnTo>
                <a:lnTo>
                  <a:pt x="88712" y="41572"/>
                </a:lnTo>
                <a:lnTo>
                  <a:pt x="91984" y="25406"/>
                </a:lnTo>
                <a:lnTo>
                  <a:pt x="100902" y="12190"/>
                </a:lnTo>
                <a:lnTo>
                  <a:pt x="114118" y="3272"/>
                </a:lnTo>
                <a:lnTo>
                  <a:pt x="130283" y="0"/>
                </a:lnTo>
                <a:lnTo>
                  <a:pt x="248566" y="0"/>
                </a:lnTo>
                <a:lnTo>
                  <a:pt x="264732" y="3272"/>
                </a:lnTo>
                <a:lnTo>
                  <a:pt x="277948" y="12190"/>
                </a:lnTo>
                <a:lnTo>
                  <a:pt x="285920" y="24003"/>
                </a:lnTo>
                <a:lnTo>
                  <a:pt x="120596" y="24003"/>
                </a:lnTo>
                <a:lnTo>
                  <a:pt x="112715" y="31884"/>
                </a:lnTo>
                <a:lnTo>
                  <a:pt x="112717" y="73927"/>
                </a:lnTo>
                <a:lnTo>
                  <a:pt x="337282" y="73927"/>
                </a:lnTo>
                <a:lnTo>
                  <a:pt x="353445" y="77198"/>
                </a:lnTo>
                <a:lnTo>
                  <a:pt x="366661" y="86116"/>
                </a:lnTo>
                <a:lnTo>
                  <a:pt x="374632" y="97929"/>
                </a:lnTo>
                <a:lnTo>
                  <a:pt x="31885" y="97929"/>
                </a:lnTo>
                <a:lnTo>
                  <a:pt x="24003" y="105811"/>
                </a:lnTo>
                <a:lnTo>
                  <a:pt x="24002" y="155977"/>
                </a:lnTo>
                <a:lnTo>
                  <a:pt x="41771" y="167476"/>
                </a:lnTo>
                <a:lnTo>
                  <a:pt x="70861" y="182575"/>
                </a:lnTo>
                <a:lnTo>
                  <a:pt x="77230" y="184887"/>
                </a:lnTo>
                <a:lnTo>
                  <a:pt x="24003" y="184887"/>
                </a:lnTo>
                <a:lnTo>
                  <a:pt x="24003" y="317395"/>
                </a:lnTo>
                <a:lnTo>
                  <a:pt x="31885" y="325278"/>
                </a:lnTo>
                <a:lnTo>
                  <a:pt x="374632" y="325278"/>
                </a:lnTo>
                <a:lnTo>
                  <a:pt x="366661" y="337091"/>
                </a:lnTo>
                <a:lnTo>
                  <a:pt x="353445" y="346009"/>
                </a:lnTo>
                <a:lnTo>
                  <a:pt x="337278" y="349281"/>
                </a:lnTo>
                <a:close/>
              </a:path>
              <a:path w="379094" h="349885">
                <a:moveTo>
                  <a:pt x="337282" y="73927"/>
                </a:moveTo>
                <a:lnTo>
                  <a:pt x="266136" y="73927"/>
                </a:lnTo>
                <a:lnTo>
                  <a:pt x="266135" y="31884"/>
                </a:lnTo>
                <a:lnTo>
                  <a:pt x="258253" y="24003"/>
                </a:lnTo>
                <a:lnTo>
                  <a:pt x="285920" y="24003"/>
                </a:lnTo>
                <a:lnTo>
                  <a:pt x="286867" y="25406"/>
                </a:lnTo>
                <a:lnTo>
                  <a:pt x="290139" y="41572"/>
                </a:lnTo>
                <a:lnTo>
                  <a:pt x="290139" y="73926"/>
                </a:lnTo>
                <a:lnTo>
                  <a:pt x="337282" y="73927"/>
                </a:lnTo>
                <a:close/>
              </a:path>
              <a:path w="379094" h="349885">
                <a:moveTo>
                  <a:pt x="248375" y="73927"/>
                </a:moveTo>
                <a:lnTo>
                  <a:pt x="129677" y="73927"/>
                </a:lnTo>
                <a:lnTo>
                  <a:pt x="129677" y="65231"/>
                </a:lnTo>
                <a:lnTo>
                  <a:pt x="131901" y="54239"/>
                </a:lnTo>
                <a:lnTo>
                  <a:pt x="137962" y="45253"/>
                </a:lnTo>
                <a:lnTo>
                  <a:pt x="146946" y="39189"/>
                </a:lnTo>
                <a:lnTo>
                  <a:pt x="157935" y="36964"/>
                </a:lnTo>
                <a:lnTo>
                  <a:pt x="220101" y="36964"/>
                </a:lnTo>
                <a:lnTo>
                  <a:pt x="155549" y="60966"/>
                </a:lnTo>
                <a:lnTo>
                  <a:pt x="153680" y="62839"/>
                </a:lnTo>
                <a:lnTo>
                  <a:pt x="153680" y="73926"/>
                </a:lnTo>
                <a:lnTo>
                  <a:pt x="248375" y="73926"/>
                </a:lnTo>
                <a:close/>
              </a:path>
              <a:path w="379094" h="349885">
                <a:moveTo>
                  <a:pt x="248375" y="73926"/>
                </a:moveTo>
                <a:lnTo>
                  <a:pt x="224372" y="73926"/>
                </a:lnTo>
                <a:lnTo>
                  <a:pt x="224372" y="62839"/>
                </a:lnTo>
                <a:lnTo>
                  <a:pt x="222495" y="60966"/>
                </a:lnTo>
                <a:lnTo>
                  <a:pt x="247511" y="60966"/>
                </a:lnTo>
                <a:lnTo>
                  <a:pt x="248375" y="65231"/>
                </a:lnTo>
                <a:lnTo>
                  <a:pt x="248375" y="73926"/>
                </a:lnTo>
                <a:close/>
              </a:path>
              <a:path w="379094" h="349885">
                <a:moveTo>
                  <a:pt x="318913" y="204763"/>
                </a:moveTo>
                <a:lnTo>
                  <a:pt x="229891" y="204763"/>
                </a:lnTo>
                <a:lnTo>
                  <a:pt x="273093" y="196595"/>
                </a:lnTo>
                <a:lnTo>
                  <a:pt x="309744" y="182901"/>
                </a:lnTo>
                <a:lnTo>
                  <a:pt x="337708" y="168213"/>
                </a:lnTo>
                <a:lnTo>
                  <a:pt x="354847" y="157058"/>
                </a:lnTo>
                <a:lnTo>
                  <a:pt x="354847" y="105811"/>
                </a:lnTo>
                <a:lnTo>
                  <a:pt x="346965" y="97929"/>
                </a:lnTo>
                <a:lnTo>
                  <a:pt x="374632" y="97929"/>
                </a:lnTo>
                <a:lnTo>
                  <a:pt x="375579" y="99332"/>
                </a:lnTo>
                <a:lnTo>
                  <a:pt x="378851" y="115499"/>
                </a:lnTo>
                <a:lnTo>
                  <a:pt x="378851" y="185954"/>
                </a:lnTo>
                <a:lnTo>
                  <a:pt x="354848" y="185954"/>
                </a:lnTo>
                <a:lnTo>
                  <a:pt x="332666" y="198560"/>
                </a:lnTo>
                <a:lnTo>
                  <a:pt x="318913" y="204763"/>
                </a:lnTo>
                <a:close/>
              </a:path>
              <a:path w="379094" h="349885">
                <a:moveTo>
                  <a:pt x="177619" y="204036"/>
                </a:moveTo>
                <a:lnTo>
                  <a:pt x="153615" y="204036"/>
                </a:lnTo>
                <a:lnTo>
                  <a:pt x="153615" y="199885"/>
                </a:lnTo>
                <a:lnTo>
                  <a:pt x="155315" y="191484"/>
                </a:lnTo>
                <a:lnTo>
                  <a:pt x="159949" y="184617"/>
                </a:lnTo>
                <a:lnTo>
                  <a:pt x="166817" y="179983"/>
                </a:lnTo>
                <a:lnTo>
                  <a:pt x="175217" y="178283"/>
                </a:lnTo>
                <a:lnTo>
                  <a:pt x="208289" y="178283"/>
                </a:lnTo>
                <a:lnTo>
                  <a:pt x="216689" y="179983"/>
                </a:lnTo>
                <a:lnTo>
                  <a:pt x="223557" y="184617"/>
                </a:lnTo>
                <a:lnTo>
                  <a:pt x="228191" y="191484"/>
                </a:lnTo>
                <a:lnTo>
                  <a:pt x="229891" y="199885"/>
                </a:lnTo>
                <a:lnTo>
                  <a:pt x="229891" y="202285"/>
                </a:lnTo>
                <a:lnTo>
                  <a:pt x="177619" y="202285"/>
                </a:lnTo>
                <a:lnTo>
                  <a:pt x="177619" y="204036"/>
                </a:lnTo>
                <a:close/>
              </a:path>
              <a:path w="379094" h="349885">
                <a:moveTo>
                  <a:pt x="208290" y="254559"/>
                </a:moveTo>
                <a:lnTo>
                  <a:pt x="175218" y="254559"/>
                </a:lnTo>
                <a:lnTo>
                  <a:pt x="166817" y="252858"/>
                </a:lnTo>
                <a:lnTo>
                  <a:pt x="159950" y="248224"/>
                </a:lnTo>
                <a:lnTo>
                  <a:pt x="155316" y="241357"/>
                </a:lnTo>
                <a:lnTo>
                  <a:pt x="153615" y="232956"/>
                </a:lnTo>
                <a:lnTo>
                  <a:pt x="153615" y="228090"/>
                </a:lnTo>
                <a:lnTo>
                  <a:pt x="112925" y="222254"/>
                </a:lnTo>
                <a:lnTo>
                  <a:pt x="76955" y="211251"/>
                </a:lnTo>
                <a:lnTo>
                  <a:pt x="46913" y="197866"/>
                </a:lnTo>
                <a:lnTo>
                  <a:pt x="24003" y="184887"/>
                </a:lnTo>
                <a:lnTo>
                  <a:pt x="77230" y="184887"/>
                </a:lnTo>
                <a:lnTo>
                  <a:pt x="108924" y="196389"/>
                </a:lnTo>
                <a:lnTo>
                  <a:pt x="153615" y="204036"/>
                </a:lnTo>
                <a:lnTo>
                  <a:pt x="177619" y="204036"/>
                </a:lnTo>
                <a:lnTo>
                  <a:pt x="177619" y="230555"/>
                </a:lnTo>
                <a:lnTo>
                  <a:pt x="229892" y="230555"/>
                </a:lnTo>
                <a:lnTo>
                  <a:pt x="229892" y="232956"/>
                </a:lnTo>
                <a:lnTo>
                  <a:pt x="228192" y="241357"/>
                </a:lnTo>
                <a:lnTo>
                  <a:pt x="223558" y="248224"/>
                </a:lnTo>
                <a:lnTo>
                  <a:pt x="216690" y="252858"/>
                </a:lnTo>
                <a:lnTo>
                  <a:pt x="208290" y="254559"/>
                </a:lnTo>
                <a:close/>
              </a:path>
              <a:path w="379094" h="349885">
                <a:moveTo>
                  <a:pt x="374632" y="325278"/>
                </a:moveTo>
                <a:lnTo>
                  <a:pt x="346966" y="325278"/>
                </a:lnTo>
                <a:lnTo>
                  <a:pt x="354848" y="317395"/>
                </a:lnTo>
                <a:lnTo>
                  <a:pt x="354848" y="185954"/>
                </a:lnTo>
                <a:lnTo>
                  <a:pt x="378851" y="185954"/>
                </a:lnTo>
                <a:lnTo>
                  <a:pt x="378851" y="307708"/>
                </a:lnTo>
                <a:lnTo>
                  <a:pt x="375579" y="323875"/>
                </a:lnTo>
                <a:lnTo>
                  <a:pt x="374632" y="325278"/>
                </a:lnTo>
                <a:close/>
              </a:path>
              <a:path w="379094" h="349885">
                <a:moveTo>
                  <a:pt x="229892" y="230555"/>
                </a:moveTo>
                <a:lnTo>
                  <a:pt x="205889" y="230555"/>
                </a:lnTo>
                <a:lnTo>
                  <a:pt x="205889" y="202285"/>
                </a:lnTo>
                <a:lnTo>
                  <a:pt x="229891" y="202285"/>
                </a:lnTo>
                <a:lnTo>
                  <a:pt x="229891" y="204763"/>
                </a:lnTo>
                <a:lnTo>
                  <a:pt x="318913" y="204763"/>
                </a:lnTo>
                <a:lnTo>
                  <a:pt x="303707" y="211621"/>
                </a:lnTo>
                <a:lnTo>
                  <a:pt x="269080" y="222575"/>
                </a:lnTo>
                <a:lnTo>
                  <a:pt x="229892" y="228857"/>
                </a:lnTo>
                <a:lnTo>
                  <a:pt x="229892" y="230555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7334" y="2892859"/>
            <a:ext cx="379095" cy="349885"/>
          </a:xfrm>
          <a:custGeom>
            <a:avLst/>
            <a:gdLst/>
            <a:ahLst/>
            <a:cxnLst/>
            <a:rect l="l" t="t" r="r" b="b"/>
            <a:pathLst>
              <a:path w="379094" h="349885">
                <a:moveTo>
                  <a:pt x="337278" y="349281"/>
                </a:moveTo>
                <a:lnTo>
                  <a:pt x="41572" y="349281"/>
                </a:lnTo>
                <a:lnTo>
                  <a:pt x="25406" y="346009"/>
                </a:lnTo>
                <a:lnTo>
                  <a:pt x="12190" y="337091"/>
                </a:lnTo>
                <a:lnTo>
                  <a:pt x="3272" y="323875"/>
                </a:lnTo>
                <a:lnTo>
                  <a:pt x="0" y="307708"/>
                </a:lnTo>
                <a:lnTo>
                  <a:pt x="0" y="115499"/>
                </a:lnTo>
                <a:lnTo>
                  <a:pt x="3272" y="99332"/>
                </a:lnTo>
                <a:lnTo>
                  <a:pt x="12190" y="86116"/>
                </a:lnTo>
                <a:lnTo>
                  <a:pt x="25406" y="77198"/>
                </a:lnTo>
                <a:lnTo>
                  <a:pt x="41572" y="73926"/>
                </a:lnTo>
                <a:lnTo>
                  <a:pt x="88712" y="73926"/>
                </a:lnTo>
                <a:lnTo>
                  <a:pt x="88712" y="41572"/>
                </a:lnTo>
                <a:lnTo>
                  <a:pt x="91984" y="25406"/>
                </a:lnTo>
                <a:lnTo>
                  <a:pt x="100902" y="12190"/>
                </a:lnTo>
                <a:lnTo>
                  <a:pt x="114118" y="3272"/>
                </a:lnTo>
                <a:lnTo>
                  <a:pt x="130283" y="0"/>
                </a:lnTo>
                <a:lnTo>
                  <a:pt x="248566" y="0"/>
                </a:lnTo>
                <a:lnTo>
                  <a:pt x="264732" y="3272"/>
                </a:lnTo>
                <a:lnTo>
                  <a:pt x="277948" y="12190"/>
                </a:lnTo>
                <a:lnTo>
                  <a:pt x="285920" y="24003"/>
                </a:lnTo>
                <a:lnTo>
                  <a:pt x="120596" y="24003"/>
                </a:lnTo>
                <a:lnTo>
                  <a:pt x="112715" y="31884"/>
                </a:lnTo>
                <a:lnTo>
                  <a:pt x="112717" y="73927"/>
                </a:lnTo>
                <a:lnTo>
                  <a:pt x="337282" y="73927"/>
                </a:lnTo>
                <a:lnTo>
                  <a:pt x="353445" y="77198"/>
                </a:lnTo>
                <a:lnTo>
                  <a:pt x="366661" y="86116"/>
                </a:lnTo>
                <a:lnTo>
                  <a:pt x="374632" y="97929"/>
                </a:lnTo>
                <a:lnTo>
                  <a:pt x="31885" y="97929"/>
                </a:lnTo>
                <a:lnTo>
                  <a:pt x="24003" y="105811"/>
                </a:lnTo>
                <a:lnTo>
                  <a:pt x="24002" y="155977"/>
                </a:lnTo>
                <a:lnTo>
                  <a:pt x="41771" y="167476"/>
                </a:lnTo>
                <a:lnTo>
                  <a:pt x="70861" y="182575"/>
                </a:lnTo>
                <a:lnTo>
                  <a:pt x="77230" y="184887"/>
                </a:lnTo>
                <a:lnTo>
                  <a:pt x="24003" y="184887"/>
                </a:lnTo>
                <a:lnTo>
                  <a:pt x="24003" y="317395"/>
                </a:lnTo>
                <a:lnTo>
                  <a:pt x="31885" y="325278"/>
                </a:lnTo>
                <a:lnTo>
                  <a:pt x="374632" y="325278"/>
                </a:lnTo>
                <a:lnTo>
                  <a:pt x="366661" y="337091"/>
                </a:lnTo>
                <a:lnTo>
                  <a:pt x="353445" y="346009"/>
                </a:lnTo>
                <a:lnTo>
                  <a:pt x="337278" y="349281"/>
                </a:lnTo>
                <a:close/>
              </a:path>
              <a:path w="379094" h="349885">
                <a:moveTo>
                  <a:pt x="337282" y="73927"/>
                </a:moveTo>
                <a:lnTo>
                  <a:pt x="266136" y="73927"/>
                </a:lnTo>
                <a:lnTo>
                  <a:pt x="266135" y="31884"/>
                </a:lnTo>
                <a:lnTo>
                  <a:pt x="258253" y="24003"/>
                </a:lnTo>
                <a:lnTo>
                  <a:pt x="285920" y="24003"/>
                </a:lnTo>
                <a:lnTo>
                  <a:pt x="286867" y="25406"/>
                </a:lnTo>
                <a:lnTo>
                  <a:pt x="290139" y="41572"/>
                </a:lnTo>
                <a:lnTo>
                  <a:pt x="290139" y="73926"/>
                </a:lnTo>
                <a:lnTo>
                  <a:pt x="337282" y="73927"/>
                </a:lnTo>
                <a:close/>
              </a:path>
              <a:path w="379094" h="349885">
                <a:moveTo>
                  <a:pt x="248375" y="73927"/>
                </a:moveTo>
                <a:lnTo>
                  <a:pt x="129677" y="73927"/>
                </a:lnTo>
                <a:lnTo>
                  <a:pt x="129677" y="65231"/>
                </a:lnTo>
                <a:lnTo>
                  <a:pt x="131901" y="54239"/>
                </a:lnTo>
                <a:lnTo>
                  <a:pt x="137962" y="45253"/>
                </a:lnTo>
                <a:lnTo>
                  <a:pt x="146946" y="39189"/>
                </a:lnTo>
                <a:lnTo>
                  <a:pt x="157935" y="36964"/>
                </a:lnTo>
                <a:lnTo>
                  <a:pt x="220101" y="36964"/>
                </a:lnTo>
                <a:lnTo>
                  <a:pt x="155549" y="60966"/>
                </a:lnTo>
                <a:lnTo>
                  <a:pt x="153680" y="62839"/>
                </a:lnTo>
                <a:lnTo>
                  <a:pt x="153680" y="73926"/>
                </a:lnTo>
                <a:lnTo>
                  <a:pt x="248375" y="73926"/>
                </a:lnTo>
                <a:close/>
              </a:path>
              <a:path w="379094" h="349885">
                <a:moveTo>
                  <a:pt x="248375" y="73926"/>
                </a:moveTo>
                <a:lnTo>
                  <a:pt x="224372" y="73926"/>
                </a:lnTo>
                <a:lnTo>
                  <a:pt x="224372" y="62839"/>
                </a:lnTo>
                <a:lnTo>
                  <a:pt x="222495" y="60966"/>
                </a:lnTo>
                <a:lnTo>
                  <a:pt x="247511" y="60966"/>
                </a:lnTo>
                <a:lnTo>
                  <a:pt x="248375" y="65231"/>
                </a:lnTo>
                <a:lnTo>
                  <a:pt x="248375" y="73926"/>
                </a:lnTo>
                <a:close/>
              </a:path>
              <a:path w="379094" h="349885">
                <a:moveTo>
                  <a:pt x="318913" y="204763"/>
                </a:moveTo>
                <a:lnTo>
                  <a:pt x="229891" y="204763"/>
                </a:lnTo>
                <a:lnTo>
                  <a:pt x="273093" y="196595"/>
                </a:lnTo>
                <a:lnTo>
                  <a:pt x="309744" y="182901"/>
                </a:lnTo>
                <a:lnTo>
                  <a:pt x="337708" y="168213"/>
                </a:lnTo>
                <a:lnTo>
                  <a:pt x="354847" y="157058"/>
                </a:lnTo>
                <a:lnTo>
                  <a:pt x="354847" y="105811"/>
                </a:lnTo>
                <a:lnTo>
                  <a:pt x="346965" y="97929"/>
                </a:lnTo>
                <a:lnTo>
                  <a:pt x="374632" y="97929"/>
                </a:lnTo>
                <a:lnTo>
                  <a:pt x="375579" y="99332"/>
                </a:lnTo>
                <a:lnTo>
                  <a:pt x="378851" y="115499"/>
                </a:lnTo>
                <a:lnTo>
                  <a:pt x="378851" y="185954"/>
                </a:lnTo>
                <a:lnTo>
                  <a:pt x="354848" y="185954"/>
                </a:lnTo>
                <a:lnTo>
                  <a:pt x="332666" y="198560"/>
                </a:lnTo>
                <a:lnTo>
                  <a:pt x="318913" y="204763"/>
                </a:lnTo>
                <a:close/>
              </a:path>
              <a:path w="379094" h="349885">
                <a:moveTo>
                  <a:pt x="177619" y="204036"/>
                </a:moveTo>
                <a:lnTo>
                  <a:pt x="153615" y="204036"/>
                </a:lnTo>
                <a:lnTo>
                  <a:pt x="153615" y="199885"/>
                </a:lnTo>
                <a:lnTo>
                  <a:pt x="155315" y="191484"/>
                </a:lnTo>
                <a:lnTo>
                  <a:pt x="159949" y="184617"/>
                </a:lnTo>
                <a:lnTo>
                  <a:pt x="166817" y="179983"/>
                </a:lnTo>
                <a:lnTo>
                  <a:pt x="175217" y="178283"/>
                </a:lnTo>
                <a:lnTo>
                  <a:pt x="208289" y="178283"/>
                </a:lnTo>
                <a:lnTo>
                  <a:pt x="216689" y="179983"/>
                </a:lnTo>
                <a:lnTo>
                  <a:pt x="223557" y="184617"/>
                </a:lnTo>
                <a:lnTo>
                  <a:pt x="228191" y="191484"/>
                </a:lnTo>
                <a:lnTo>
                  <a:pt x="229891" y="199885"/>
                </a:lnTo>
                <a:lnTo>
                  <a:pt x="229891" y="202285"/>
                </a:lnTo>
                <a:lnTo>
                  <a:pt x="177619" y="202285"/>
                </a:lnTo>
                <a:lnTo>
                  <a:pt x="177619" y="204036"/>
                </a:lnTo>
                <a:close/>
              </a:path>
              <a:path w="379094" h="349885">
                <a:moveTo>
                  <a:pt x="208290" y="254559"/>
                </a:moveTo>
                <a:lnTo>
                  <a:pt x="175218" y="254559"/>
                </a:lnTo>
                <a:lnTo>
                  <a:pt x="166817" y="252858"/>
                </a:lnTo>
                <a:lnTo>
                  <a:pt x="159950" y="248224"/>
                </a:lnTo>
                <a:lnTo>
                  <a:pt x="155316" y="241357"/>
                </a:lnTo>
                <a:lnTo>
                  <a:pt x="153615" y="232956"/>
                </a:lnTo>
                <a:lnTo>
                  <a:pt x="153615" y="228090"/>
                </a:lnTo>
                <a:lnTo>
                  <a:pt x="112925" y="222254"/>
                </a:lnTo>
                <a:lnTo>
                  <a:pt x="76955" y="211251"/>
                </a:lnTo>
                <a:lnTo>
                  <a:pt x="46913" y="197866"/>
                </a:lnTo>
                <a:lnTo>
                  <a:pt x="24003" y="184887"/>
                </a:lnTo>
                <a:lnTo>
                  <a:pt x="77230" y="184887"/>
                </a:lnTo>
                <a:lnTo>
                  <a:pt x="108924" y="196389"/>
                </a:lnTo>
                <a:lnTo>
                  <a:pt x="153615" y="204036"/>
                </a:lnTo>
                <a:lnTo>
                  <a:pt x="177619" y="204036"/>
                </a:lnTo>
                <a:lnTo>
                  <a:pt x="177619" y="230555"/>
                </a:lnTo>
                <a:lnTo>
                  <a:pt x="229892" y="230555"/>
                </a:lnTo>
                <a:lnTo>
                  <a:pt x="229892" y="232956"/>
                </a:lnTo>
                <a:lnTo>
                  <a:pt x="228192" y="241357"/>
                </a:lnTo>
                <a:lnTo>
                  <a:pt x="223558" y="248224"/>
                </a:lnTo>
                <a:lnTo>
                  <a:pt x="216690" y="252858"/>
                </a:lnTo>
                <a:lnTo>
                  <a:pt x="208290" y="254559"/>
                </a:lnTo>
                <a:close/>
              </a:path>
              <a:path w="379094" h="349885">
                <a:moveTo>
                  <a:pt x="374632" y="325278"/>
                </a:moveTo>
                <a:lnTo>
                  <a:pt x="346966" y="325278"/>
                </a:lnTo>
                <a:lnTo>
                  <a:pt x="354848" y="317395"/>
                </a:lnTo>
                <a:lnTo>
                  <a:pt x="354848" y="185954"/>
                </a:lnTo>
                <a:lnTo>
                  <a:pt x="378851" y="185954"/>
                </a:lnTo>
                <a:lnTo>
                  <a:pt x="378851" y="307708"/>
                </a:lnTo>
                <a:lnTo>
                  <a:pt x="375579" y="323875"/>
                </a:lnTo>
                <a:lnTo>
                  <a:pt x="374632" y="325278"/>
                </a:lnTo>
                <a:close/>
              </a:path>
              <a:path w="379094" h="349885">
                <a:moveTo>
                  <a:pt x="229892" y="230555"/>
                </a:moveTo>
                <a:lnTo>
                  <a:pt x="205889" y="230555"/>
                </a:lnTo>
                <a:lnTo>
                  <a:pt x="205889" y="202285"/>
                </a:lnTo>
                <a:lnTo>
                  <a:pt x="229891" y="202285"/>
                </a:lnTo>
                <a:lnTo>
                  <a:pt x="229891" y="204763"/>
                </a:lnTo>
                <a:lnTo>
                  <a:pt x="318913" y="204763"/>
                </a:lnTo>
                <a:lnTo>
                  <a:pt x="303707" y="211621"/>
                </a:lnTo>
                <a:lnTo>
                  <a:pt x="269080" y="222575"/>
                </a:lnTo>
                <a:lnTo>
                  <a:pt x="229892" y="228857"/>
                </a:lnTo>
                <a:lnTo>
                  <a:pt x="229892" y="230555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77809" y="3635809"/>
            <a:ext cx="379095" cy="349885"/>
          </a:xfrm>
          <a:custGeom>
            <a:avLst/>
            <a:gdLst/>
            <a:ahLst/>
            <a:cxnLst/>
            <a:rect l="l" t="t" r="r" b="b"/>
            <a:pathLst>
              <a:path w="379094" h="349885">
                <a:moveTo>
                  <a:pt x="337278" y="349281"/>
                </a:moveTo>
                <a:lnTo>
                  <a:pt x="41572" y="349281"/>
                </a:lnTo>
                <a:lnTo>
                  <a:pt x="25406" y="346009"/>
                </a:lnTo>
                <a:lnTo>
                  <a:pt x="12190" y="337091"/>
                </a:lnTo>
                <a:lnTo>
                  <a:pt x="3272" y="323875"/>
                </a:lnTo>
                <a:lnTo>
                  <a:pt x="0" y="307708"/>
                </a:lnTo>
                <a:lnTo>
                  <a:pt x="0" y="115499"/>
                </a:lnTo>
                <a:lnTo>
                  <a:pt x="3272" y="99332"/>
                </a:lnTo>
                <a:lnTo>
                  <a:pt x="12190" y="86116"/>
                </a:lnTo>
                <a:lnTo>
                  <a:pt x="25406" y="77198"/>
                </a:lnTo>
                <a:lnTo>
                  <a:pt x="41572" y="73926"/>
                </a:lnTo>
                <a:lnTo>
                  <a:pt x="88712" y="73926"/>
                </a:lnTo>
                <a:lnTo>
                  <a:pt x="88712" y="41572"/>
                </a:lnTo>
                <a:lnTo>
                  <a:pt x="91984" y="25406"/>
                </a:lnTo>
                <a:lnTo>
                  <a:pt x="100902" y="12190"/>
                </a:lnTo>
                <a:lnTo>
                  <a:pt x="114118" y="3272"/>
                </a:lnTo>
                <a:lnTo>
                  <a:pt x="130283" y="0"/>
                </a:lnTo>
                <a:lnTo>
                  <a:pt x="248566" y="0"/>
                </a:lnTo>
                <a:lnTo>
                  <a:pt x="264732" y="3272"/>
                </a:lnTo>
                <a:lnTo>
                  <a:pt x="277948" y="12190"/>
                </a:lnTo>
                <a:lnTo>
                  <a:pt x="285920" y="24003"/>
                </a:lnTo>
                <a:lnTo>
                  <a:pt x="120596" y="24003"/>
                </a:lnTo>
                <a:lnTo>
                  <a:pt x="112715" y="31884"/>
                </a:lnTo>
                <a:lnTo>
                  <a:pt x="112717" y="73927"/>
                </a:lnTo>
                <a:lnTo>
                  <a:pt x="337282" y="73927"/>
                </a:lnTo>
                <a:lnTo>
                  <a:pt x="353445" y="77198"/>
                </a:lnTo>
                <a:lnTo>
                  <a:pt x="366661" y="86116"/>
                </a:lnTo>
                <a:lnTo>
                  <a:pt x="374632" y="97929"/>
                </a:lnTo>
                <a:lnTo>
                  <a:pt x="31885" y="97929"/>
                </a:lnTo>
                <a:lnTo>
                  <a:pt x="24003" y="105811"/>
                </a:lnTo>
                <a:lnTo>
                  <a:pt x="24002" y="155977"/>
                </a:lnTo>
                <a:lnTo>
                  <a:pt x="41771" y="167476"/>
                </a:lnTo>
                <a:lnTo>
                  <a:pt x="70861" y="182575"/>
                </a:lnTo>
                <a:lnTo>
                  <a:pt x="77230" y="184887"/>
                </a:lnTo>
                <a:lnTo>
                  <a:pt x="24003" y="184887"/>
                </a:lnTo>
                <a:lnTo>
                  <a:pt x="24003" y="317395"/>
                </a:lnTo>
                <a:lnTo>
                  <a:pt x="31885" y="325278"/>
                </a:lnTo>
                <a:lnTo>
                  <a:pt x="374632" y="325278"/>
                </a:lnTo>
                <a:lnTo>
                  <a:pt x="366661" y="337091"/>
                </a:lnTo>
                <a:lnTo>
                  <a:pt x="353445" y="346009"/>
                </a:lnTo>
                <a:lnTo>
                  <a:pt x="337278" y="349281"/>
                </a:lnTo>
                <a:close/>
              </a:path>
              <a:path w="379094" h="349885">
                <a:moveTo>
                  <a:pt x="337282" y="73927"/>
                </a:moveTo>
                <a:lnTo>
                  <a:pt x="266136" y="73927"/>
                </a:lnTo>
                <a:lnTo>
                  <a:pt x="266135" y="31884"/>
                </a:lnTo>
                <a:lnTo>
                  <a:pt x="258253" y="24003"/>
                </a:lnTo>
                <a:lnTo>
                  <a:pt x="285920" y="24003"/>
                </a:lnTo>
                <a:lnTo>
                  <a:pt x="286867" y="25406"/>
                </a:lnTo>
                <a:lnTo>
                  <a:pt x="290139" y="41572"/>
                </a:lnTo>
                <a:lnTo>
                  <a:pt x="290139" y="73926"/>
                </a:lnTo>
                <a:lnTo>
                  <a:pt x="337282" y="73927"/>
                </a:lnTo>
                <a:close/>
              </a:path>
              <a:path w="379094" h="349885">
                <a:moveTo>
                  <a:pt x="248375" y="73927"/>
                </a:moveTo>
                <a:lnTo>
                  <a:pt x="129677" y="73927"/>
                </a:lnTo>
                <a:lnTo>
                  <a:pt x="129677" y="65231"/>
                </a:lnTo>
                <a:lnTo>
                  <a:pt x="131901" y="54239"/>
                </a:lnTo>
                <a:lnTo>
                  <a:pt x="137962" y="45253"/>
                </a:lnTo>
                <a:lnTo>
                  <a:pt x="146946" y="39189"/>
                </a:lnTo>
                <a:lnTo>
                  <a:pt x="157935" y="36964"/>
                </a:lnTo>
                <a:lnTo>
                  <a:pt x="220101" y="36964"/>
                </a:lnTo>
                <a:lnTo>
                  <a:pt x="155549" y="60966"/>
                </a:lnTo>
                <a:lnTo>
                  <a:pt x="153680" y="62839"/>
                </a:lnTo>
                <a:lnTo>
                  <a:pt x="153680" y="73926"/>
                </a:lnTo>
                <a:lnTo>
                  <a:pt x="248375" y="73926"/>
                </a:lnTo>
                <a:close/>
              </a:path>
              <a:path w="379094" h="349885">
                <a:moveTo>
                  <a:pt x="248375" y="73926"/>
                </a:moveTo>
                <a:lnTo>
                  <a:pt x="224372" y="73926"/>
                </a:lnTo>
                <a:lnTo>
                  <a:pt x="224372" y="62839"/>
                </a:lnTo>
                <a:lnTo>
                  <a:pt x="222495" y="60966"/>
                </a:lnTo>
                <a:lnTo>
                  <a:pt x="247511" y="60966"/>
                </a:lnTo>
                <a:lnTo>
                  <a:pt x="248375" y="65231"/>
                </a:lnTo>
                <a:lnTo>
                  <a:pt x="248375" y="73926"/>
                </a:lnTo>
                <a:close/>
              </a:path>
              <a:path w="379094" h="349885">
                <a:moveTo>
                  <a:pt x="318913" y="204763"/>
                </a:moveTo>
                <a:lnTo>
                  <a:pt x="229891" y="204763"/>
                </a:lnTo>
                <a:lnTo>
                  <a:pt x="273093" y="196595"/>
                </a:lnTo>
                <a:lnTo>
                  <a:pt x="309744" y="182901"/>
                </a:lnTo>
                <a:lnTo>
                  <a:pt x="337708" y="168213"/>
                </a:lnTo>
                <a:lnTo>
                  <a:pt x="354847" y="157058"/>
                </a:lnTo>
                <a:lnTo>
                  <a:pt x="354847" y="105811"/>
                </a:lnTo>
                <a:lnTo>
                  <a:pt x="346965" y="97929"/>
                </a:lnTo>
                <a:lnTo>
                  <a:pt x="374632" y="97929"/>
                </a:lnTo>
                <a:lnTo>
                  <a:pt x="375579" y="99332"/>
                </a:lnTo>
                <a:lnTo>
                  <a:pt x="378851" y="115499"/>
                </a:lnTo>
                <a:lnTo>
                  <a:pt x="378851" y="185954"/>
                </a:lnTo>
                <a:lnTo>
                  <a:pt x="354848" y="185954"/>
                </a:lnTo>
                <a:lnTo>
                  <a:pt x="332666" y="198560"/>
                </a:lnTo>
                <a:lnTo>
                  <a:pt x="318913" y="204763"/>
                </a:lnTo>
                <a:close/>
              </a:path>
              <a:path w="379094" h="349885">
                <a:moveTo>
                  <a:pt x="177619" y="204036"/>
                </a:moveTo>
                <a:lnTo>
                  <a:pt x="153615" y="204036"/>
                </a:lnTo>
                <a:lnTo>
                  <a:pt x="153615" y="199885"/>
                </a:lnTo>
                <a:lnTo>
                  <a:pt x="155315" y="191484"/>
                </a:lnTo>
                <a:lnTo>
                  <a:pt x="159949" y="184617"/>
                </a:lnTo>
                <a:lnTo>
                  <a:pt x="166817" y="179983"/>
                </a:lnTo>
                <a:lnTo>
                  <a:pt x="175217" y="178283"/>
                </a:lnTo>
                <a:lnTo>
                  <a:pt x="208289" y="178283"/>
                </a:lnTo>
                <a:lnTo>
                  <a:pt x="216689" y="179983"/>
                </a:lnTo>
                <a:lnTo>
                  <a:pt x="223557" y="184617"/>
                </a:lnTo>
                <a:lnTo>
                  <a:pt x="228191" y="191484"/>
                </a:lnTo>
                <a:lnTo>
                  <a:pt x="229891" y="199885"/>
                </a:lnTo>
                <a:lnTo>
                  <a:pt x="229891" y="202285"/>
                </a:lnTo>
                <a:lnTo>
                  <a:pt x="177619" y="202285"/>
                </a:lnTo>
                <a:lnTo>
                  <a:pt x="177619" y="204036"/>
                </a:lnTo>
                <a:close/>
              </a:path>
              <a:path w="379094" h="349885">
                <a:moveTo>
                  <a:pt x="208290" y="254559"/>
                </a:moveTo>
                <a:lnTo>
                  <a:pt x="175218" y="254559"/>
                </a:lnTo>
                <a:lnTo>
                  <a:pt x="166817" y="252858"/>
                </a:lnTo>
                <a:lnTo>
                  <a:pt x="159950" y="248224"/>
                </a:lnTo>
                <a:lnTo>
                  <a:pt x="155316" y="241357"/>
                </a:lnTo>
                <a:lnTo>
                  <a:pt x="153615" y="232956"/>
                </a:lnTo>
                <a:lnTo>
                  <a:pt x="153615" y="228090"/>
                </a:lnTo>
                <a:lnTo>
                  <a:pt x="112925" y="222254"/>
                </a:lnTo>
                <a:lnTo>
                  <a:pt x="76955" y="211251"/>
                </a:lnTo>
                <a:lnTo>
                  <a:pt x="46913" y="197866"/>
                </a:lnTo>
                <a:lnTo>
                  <a:pt x="24003" y="184887"/>
                </a:lnTo>
                <a:lnTo>
                  <a:pt x="77230" y="184887"/>
                </a:lnTo>
                <a:lnTo>
                  <a:pt x="108924" y="196389"/>
                </a:lnTo>
                <a:lnTo>
                  <a:pt x="153615" y="204036"/>
                </a:lnTo>
                <a:lnTo>
                  <a:pt x="177619" y="204036"/>
                </a:lnTo>
                <a:lnTo>
                  <a:pt x="177619" y="230555"/>
                </a:lnTo>
                <a:lnTo>
                  <a:pt x="229892" y="230555"/>
                </a:lnTo>
                <a:lnTo>
                  <a:pt x="229892" y="232956"/>
                </a:lnTo>
                <a:lnTo>
                  <a:pt x="228192" y="241357"/>
                </a:lnTo>
                <a:lnTo>
                  <a:pt x="223558" y="248224"/>
                </a:lnTo>
                <a:lnTo>
                  <a:pt x="216690" y="252858"/>
                </a:lnTo>
                <a:lnTo>
                  <a:pt x="208290" y="254559"/>
                </a:lnTo>
                <a:close/>
              </a:path>
              <a:path w="379094" h="349885">
                <a:moveTo>
                  <a:pt x="374632" y="325278"/>
                </a:moveTo>
                <a:lnTo>
                  <a:pt x="346966" y="325278"/>
                </a:lnTo>
                <a:lnTo>
                  <a:pt x="354848" y="317395"/>
                </a:lnTo>
                <a:lnTo>
                  <a:pt x="354848" y="185954"/>
                </a:lnTo>
                <a:lnTo>
                  <a:pt x="378851" y="185954"/>
                </a:lnTo>
                <a:lnTo>
                  <a:pt x="378851" y="307708"/>
                </a:lnTo>
                <a:lnTo>
                  <a:pt x="375579" y="323875"/>
                </a:lnTo>
                <a:lnTo>
                  <a:pt x="374632" y="325278"/>
                </a:lnTo>
                <a:close/>
              </a:path>
              <a:path w="379094" h="349885">
                <a:moveTo>
                  <a:pt x="229892" y="230555"/>
                </a:moveTo>
                <a:lnTo>
                  <a:pt x="205889" y="230555"/>
                </a:lnTo>
                <a:lnTo>
                  <a:pt x="205889" y="202285"/>
                </a:lnTo>
                <a:lnTo>
                  <a:pt x="229891" y="202285"/>
                </a:lnTo>
                <a:lnTo>
                  <a:pt x="229891" y="204763"/>
                </a:lnTo>
                <a:lnTo>
                  <a:pt x="318913" y="204763"/>
                </a:lnTo>
                <a:lnTo>
                  <a:pt x="303707" y="211621"/>
                </a:lnTo>
                <a:lnTo>
                  <a:pt x="269080" y="222575"/>
                </a:lnTo>
                <a:lnTo>
                  <a:pt x="229892" y="228857"/>
                </a:lnTo>
                <a:lnTo>
                  <a:pt x="229892" y="230555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7809" y="4321609"/>
            <a:ext cx="379095" cy="349885"/>
          </a:xfrm>
          <a:custGeom>
            <a:avLst/>
            <a:gdLst/>
            <a:ahLst/>
            <a:cxnLst/>
            <a:rect l="l" t="t" r="r" b="b"/>
            <a:pathLst>
              <a:path w="379094" h="349885">
                <a:moveTo>
                  <a:pt x="337278" y="349281"/>
                </a:moveTo>
                <a:lnTo>
                  <a:pt x="41572" y="349281"/>
                </a:lnTo>
                <a:lnTo>
                  <a:pt x="25406" y="346009"/>
                </a:lnTo>
                <a:lnTo>
                  <a:pt x="12190" y="337091"/>
                </a:lnTo>
                <a:lnTo>
                  <a:pt x="3272" y="323875"/>
                </a:lnTo>
                <a:lnTo>
                  <a:pt x="0" y="307708"/>
                </a:lnTo>
                <a:lnTo>
                  <a:pt x="0" y="115499"/>
                </a:lnTo>
                <a:lnTo>
                  <a:pt x="3272" y="99332"/>
                </a:lnTo>
                <a:lnTo>
                  <a:pt x="12190" y="86116"/>
                </a:lnTo>
                <a:lnTo>
                  <a:pt x="25406" y="77198"/>
                </a:lnTo>
                <a:lnTo>
                  <a:pt x="41572" y="73926"/>
                </a:lnTo>
                <a:lnTo>
                  <a:pt x="88712" y="73926"/>
                </a:lnTo>
                <a:lnTo>
                  <a:pt x="88712" y="41572"/>
                </a:lnTo>
                <a:lnTo>
                  <a:pt x="91984" y="25406"/>
                </a:lnTo>
                <a:lnTo>
                  <a:pt x="100902" y="12190"/>
                </a:lnTo>
                <a:lnTo>
                  <a:pt x="114118" y="3272"/>
                </a:lnTo>
                <a:lnTo>
                  <a:pt x="130283" y="0"/>
                </a:lnTo>
                <a:lnTo>
                  <a:pt x="248566" y="0"/>
                </a:lnTo>
                <a:lnTo>
                  <a:pt x="264732" y="3272"/>
                </a:lnTo>
                <a:lnTo>
                  <a:pt x="277948" y="12190"/>
                </a:lnTo>
                <a:lnTo>
                  <a:pt x="285920" y="24003"/>
                </a:lnTo>
                <a:lnTo>
                  <a:pt x="120596" y="24003"/>
                </a:lnTo>
                <a:lnTo>
                  <a:pt x="112715" y="31884"/>
                </a:lnTo>
                <a:lnTo>
                  <a:pt x="112717" y="73927"/>
                </a:lnTo>
                <a:lnTo>
                  <a:pt x="337282" y="73927"/>
                </a:lnTo>
                <a:lnTo>
                  <a:pt x="353445" y="77198"/>
                </a:lnTo>
                <a:lnTo>
                  <a:pt x="366661" y="86116"/>
                </a:lnTo>
                <a:lnTo>
                  <a:pt x="374632" y="97929"/>
                </a:lnTo>
                <a:lnTo>
                  <a:pt x="31885" y="97929"/>
                </a:lnTo>
                <a:lnTo>
                  <a:pt x="24003" y="105811"/>
                </a:lnTo>
                <a:lnTo>
                  <a:pt x="24002" y="155977"/>
                </a:lnTo>
                <a:lnTo>
                  <a:pt x="41771" y="167476"/>
                </a:lnTo>
                <a:lnTo>
                  <a:pt x="70861" y="182575"/>
                </a:lnTo>
                <a:lnTo>
                  <a:pt x="77230" y="184887"/>
                </a:lnTo>
                <a:lnTo>
                  <a:pt x="24003" y="184887"/>
                </a:lnTo>
                <a:lnTo>
                  <a:pt x="24003" y="317395"/>
                </a:lnTo>
                <a:lnTo>
                  <a:pt x="31885" y="325278"/>
                </a:lnTo>
                <a:lnTo>
                  <a:pt x="374632" y="325278"/>
                </a:lnTo>
                <a:lnTo>
                  <a:pt x="366661" y="337091"/>
                </a:lnTo>
                <a:lnTo>
                  <a:pt x="353445" y="346009"/>
                </a:lnTo>
                <a:lnTo>
                  <a:pt x="337278" y="349281"/>
                </a:lnTo>
                <a:close/>
              </a:path>
              <a:path w="379094" h="349885">
                <a:moveTo>
                  <a:pt x="337282" y="73927"/>
                </a:moveTo>
                <a:lnTo>
                  <a:pt x="266136" y="73927"/>
                </a:lnTo>
                <a:lnTo>
                  <a:pt x="266135" y="31884"/>
                </a:lnTo>
                <a:lnTo>
                  <a:pt x="258253" y="24003"/>
                </a:lnTo>
                <a:lnTo>
                  <a:pt x="285920" y="24003"/>
                </a:lnTo>
                <a:lnTo>
                  <a:pt x="286867" y="25406"/>
                </a:lnTo>
                <a:lnTo>
                  <a:pt x="290139" y="41572"/>
                </a:lnTo>
                <a:lnTo>
                  <a:pt x="290139" y="73926"/>
                </a:lnTo>
                <a:lnTo>
                  <a:pt x="337282" y="73927"/>
                </a:lnTo>
                <a:close/>
              </a:path>
              <a:path w="379094" h="349885">
                <a:moveTo>
                  <a:pt x="248375" y="73927"/>
                </a:moveTo>
                <a:lnTo>
                  <a:pt x="129677" y="73927"/>
                </a:lnTo>
                <a:lnTo>
                  <a:pt x="129677" y="65231"/>
                </a:lnTo>
                <a:lnTo>
                  <a:pt x="131901" y="54239"/>
                </a:lnTo>
                <a:lnTo>
                  <a:pt x="137962" y="45253"/>
                </a:lnTo>
                <a:lnTo>
                  <a:pt x="146946" y="39189"/>
                </a:lnTo>
                <a:lnTo>
                  <a:pt x="157935" y="36964"/>
                </a:lnTo>
                <a:lnTo>
                  <a:pt x="220101" y="36964"/>
                </a:lnTo>
                <a:lnTo>
                  <a:pt x="155549" y="60966"/>
                </a:lnTo>
                <a:lnTo>
                  <a:pt x="153680" y="62839"/>
                </a:lnTo>
                <a:lnTo>
                  <a:pt x="153680" y="73926"/>
                </a:lnTo>
                <a:lnTo>
                  <a:pt x="248375" y="73926"/>
                </a:lnTo>
                <a:close/>
              </a:path>
              <a:path w="379094" h="349885">
                <a:moveTo>
                  <a:pt x="248375" y="73926"/>
                </a:moveTo>
                <a:lnTo>
                  <a:pt x="224372" y="73926"/>
                </a:lnTo>
                <a:lnTo>
                  <a:pt x="224372" y="62839"/>
                </a:lnTo>
                <a:lnTo>
                  <a:pt x="222495" y="60966"/>
                </a:lnTo>
                <a:lnTo>
                  <a:pt x="247511" y="60966"/>
                </a:lnTo>
                <a:lnTo>
                  <a:pt x="248375" y="65231"/>
                </a:lnTo>
                <a:lnTo>
                  <a:pt x="248375" y="73926"/>
                </a:lnTo>
                <a:close/>
              </a:path>
              <a:path w="379094" h="349885">
                <a:moveTo>
                  <a:pt x="318913" y="204763"/>
                </a:moveTo>
                <a:lnTo>
                  <a:pt x="229891" y="204763"/>
                </a:lnTo>
                <a:lnTo>
                  <a:pt x="273093" y="196595"/>
                </a:lnTo>
                <a:lnTo>
                  <a:pt x="309744" y="182901"/>
                </a:lnTo>
                <a:lnTo>
                  <a:pt x="337708" y="168213"/>
                </a:lnTo>
                <a:lnTo>
                  <a:pt x="354847" y="157058"/>
                </a:lnTo>
                <a:lnTo>
                  <a:pt x="354847" y="105811"/>
                </a:lnTo>
                <a:lnTo>
                  <a:pt x="346965" y="97929"/>
                </a:lnTo>
                <a:lnTo>
                  <a:pt x="374632" y="97929"/>
                </a:lnTo>
                <a:lnTo>
                  <a:pt x="375579" y="99332"/>
                </a:lnTo>
                <a:lnTo>
                  <a:pt x="378851" y="115499"/>
                </a:lnTo>
                <a:lnTo>
                  <a:pt x="378851" y="185954"/>
                </a:lnTo>
                <a:lnTo>
                  <a:pt x="354848" y="185954"/>
                </a:lnTo>
                <a:lnTo>
                  <a:pt x="332666" y="198560"/>
                </a:lnTo>
                <a:lnTo>
                  <a:pt x="318913" y="204763"/>
                </a:lnTo>
                <a:close/>
              </a:path>
              <a:path w="379094" h="349885">
                <a:moveTo>
                  <a:pt x="177619" y="204036"/>
                </a:moveTo>
                <a:lnTo>
                  <a:pt x="153615" y="204036"/>
                </a:lnTo>
                <a:lnTo>
                  <a:pt x="153615" y="199885"/>
                </a:lnTo>
                <a:lnTo>
                  <a:pt x="155315" y="191484"/>
                </a:lnTo>
                <a:lnTo>
                  <a:pt x="159949" y="184617"/>
                </a:lnTo>
                <a:lnTo>
                  <a:pt x="166817" y="179983"/>
                </a:lnTo>
                <a:lnTo>
                  <a:pt x="175217" y="178283"/>
                </a:lnTo>
                <a:lnTo>
                  <a:pt x="208289" y="178283"/>
                </a:lnTo>
                <a:lnTo>
                  <a:pt x="216689" y="179983"/>
                </a:lnTo>
                <a:lnTo>
                  <a:pt x="223557" y="184617"/>
                </a:lnTo>
                <a:lnTo>
                  <a:pt x="228191" y="191484"/>
                </a:lnTo>
                <a:lnTo>
                  <a:pt x="229891" y="199885"/>
                </a:lnTo>
                <a:lnTo>
                  <a:pt x="229891" y="202285"/>
                </a:lnTo>
                <a:lnTo>
                  <a:pt x="177619" y="202285"/>
                </a:lnTo>
                <a:lnTo>
                  <a:pt x="177619" y="204036"/>
                </a:lnTo>
                <a:close/>
              </a:path>
              <a:path w="379094" h="349885">
                <a:moveTo>
                  <a:pt x="208290" y="254559"/>
                </a:moveTo>
                <a:lnTo>
                  <a:pt x="175218" y="254559"/>
                </a:lnTo>
                <a:lnTo>
                  <a:pt x="166817" y="252858"/>
                </a:lnTo>
                <a:lnTo>
                  <a:pt x="159950" y="248224"/>
                </a:lnTo>
                <a:lnTo>
                  <a:pt x="155316" y="241357"/>
                </a:lnTo>
                <a:lnTo>
                  <a:pt x="153615" y="232956"/>
                </a:lnTo>
                <a:lnTo>
                  <a:pt x="153615" y="228090"/>
                </a:lnTo>
                <a:lnTo>
                  <a:pt x="112925" y="222254"/>
                </a:lnTo>
                <a:lnTo>
                  <a:pt x="76955" y="211251"/>
                </a:lnTo>
                <a:lnTo>
                  <a:pt x="46913" y="197866"/>
                </a:lnTo>
                <a:lnTo>
                  <a:pt x="24003" y="184887"/>
                </a:lnTo>
                <a:lnTo>
                  <a:pt x="77230" y="184887"/>
                </a:lnTo>
                <a:lnTo>
                  <a:pt x="108924" y="196389"/>
                </a:lnTo>
                <a:lnTo>
                  <a:pt x="153615" y="204036"/>
                </a:lnTo>
                <a:lnTo>
                  <a:pt x="177619" y="204036"/>
                </a:lnTo>
                <a:lnTo>
                  <a:pt x="177619" y="230555"/>
                </a:lnTo>
                <a:lnTo>
                  <a:pt x="229892" y="230555"/>
                </a:lnTo>
                <a:lnTo>
                  <a:pt x="229892" y="232956"/>
                </a:lnTo>
                <a:lnTo>
                  <a:pt x="228192" y="241357"/>
                </a:lnTo>
                <a:lnTo>
                  <a:pt x="223558" y="248224"/>
                </a:lnTo>
                <a:lnTo>
                  <a:pt x="216690" y="252858"/>
                </a:lnTo>
                <a:lnTo>
                  <a:pt x="208290" y="254559"/>
                </a:lnTo>
                <a:close/>
              </a:path>
              <a:path w="379094" h="349885">
                <a:moveTo>
                  <a:pt x="374632" y="325278"/>
                </a:moveTo>
                <a:lnTo>
                  <a:pt x="346966" y="325278"/>
                </a:lnTo>
                <a:lnTo>
                  <a:pt x="354848" y="317395"/>
                </a:lnTo>
                <a:lnTo>
                  <a:pt x="354848" y="185954"/>
                </a:lnTo>
                <a:lnTo>
                  <a:pt x="378851" y="185954"/>
                </a:lnTo>
                <a:lnTo>
                  <a:pt x="378851" y="307708"/>
                </a:lnTo>
                <a:lnTo>
                  <a:pt x="375579" y="323875"/>
                </a:lnTo>
                <a:lnTo>
                  <a:pt x="374632" y="325278"/>
                </a:lnTo>
                <a:close/>
              </a:path>
              <a:path w="379094" h="349885">
                <a:moveTo>
                  <a:pt x="229892" y="230555"/>
                </a:moveTo>
                <a:lnTo>
                  <a:pt x="205889" y="230555"/>
                </a:lnTo>
                <a:lnTo>
                  <a:pt x="205889" y="202285"/>
                </a:lnTo>
                <a:lnTo>
                  <a:pt x="229891" y="202285"/>
                </a:lnTo>
                <a:lnTo>
                  <a:pt x="229891" y="204763"/>
                </a:lnTo>
                <a:lnTo>
                  <a:pt x="318913" y="204763"/>
                </a:lnTo>
                <a:lnTo>
                  <a:pt x="303707" y="211621"/>
                </a:lnTo>
                <a:lnTo>
                  <a:pt x="269080" y="222575"/>
                </a:lnTo>
                <a:lnTo>
                  <a:pt x="229892" y="228857"/>
                </a:lnTo>
                <a:lnTo>
                  <a:pt x="229892" y="230555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7334" y="5216959"/>
            <a:ext cx="379095" cy="349885"/>
          </a:xfrm>
          <a:custGeom>
            <a:avLst/>
            <a:gdLst/>
            <a:ahLst/>
            <a:cxnLst/>
            <a:rect l="l" t="t" r="r" b="b"/>
            <a:pathLst>
              <a:path w="379094" h="349885">
                <a:moveTo>
                  <a:pt x="337278" y="349281"/>
                </a:moveTo>
                <a:lnTo>
                  <a:pt x="41572" y="349281"/>
                </a:lnTo>
                <a:lnTo>
                  <a:pt x="25406" y="346009"/>
                </a:lnTo>
                <a:lnTo>
                  <a:pt x="12190" y="337091"/>
                </a:lnTo>
                <a:lnTo>
                  <a:pt x="3272" y="323875"/>
                </a:lnTo>
                <a:lnTo>
                  <a:pt x="0" y="307708"/>
                </a:lnTo>
                <a:lnTo>
                  <a:pt x="0" y="115499"/>
                </a:lnTo>
                <a:lnTo>
                  <a:pt x="3272" y="99332"/>
                </a:lnTo>
                <a:lnTo>
                  <a:pt x="12190" y="86116"/>
                </a:lnTo>
                <a:lnTo>
                  <a:pt x="25406" y="77198"/>
                </a:lnTo>
                <a:lnTo>
                  <a:pt x="41572" y="73926"/>
                </a:lnTo>
                <a:lnTo>
                  <a:pt x="88712" y="73926"/>
                </a:lnTo>
                <a:lnTo>
                  <a:pt x="88712" y="41572"/>
                </a:lnTo>
                <a:lnTo>
                  <a:pt x="91984" y="25406"/>
                </a:lnTo>
                <a:lnTo>
                  <a:pt x="100902" y="12190"/>
                </a:lnTo>
                <a:lnTo>
                  <a:pt x="114118" y="3272"/>
                </a:lnTo>
                <a:lnTo>
                  <a:pt x="130283" y="0"/>
                </a:lnTo>
                <a:lnTo>
                  <a:pt x="248566" y="0"/>
                </a:lnTo>
                <a:lnTo>
                  <a:pt x="264732" y="3272"/>
                </a:lnTo>
                <a:lnTo>
                  <a:pt x="277948" y="12190"/>
                </a:lnTo>
                <a:lnTo>
                  <a:pt x="285920" y="24003"/>
                </a:lnTo>
                <a:lnTo>
                  <a:pt x="120596" y="24003"/>
                </a:lnTo>
                <a:lnTo>
                  <a:pt x="112715" y="31884"/>
                </a:lnTo>
                <a:lnTo>
                  <a:pt x="112717" y="73927"/>
                </a:lnTo>
                <a:lnTo>
                  <a:pt x="337282" y="73927"/>
                </a:lnTo>
                <a:lnTo>
                  <a:pt x="353445" y="77198"/>
                </a:lnTo>
                <a:lnTo>
                  <a:pt x="366661" y="86116"/>
                </a:lnTo>
                <a:lnTo>
                  <a:pt x="374632" y="97929"/>
                </a:lnTo>
                <a:lnTo>
                  <a:pt x="31885" y="97929"/>
                </a:lnTo>
                <a:lnTo>
                  <a:pt x="24003" y="105811"/>
                </a:lnTo>
                <a:lnTo>
                  <a:pt x="24002" y="155977"/>
                </a:lnTo>
                <a:lnTo>
                  <a:pt x="41771" y="167476"/>
                </a:lnTo>
                <a:lnTo>
                  <a:pt x="70861" y="182575"/>
                </a:lnTo>
                <a:lnTo>
                  <a:pt x="77230" y="184887"/>
                </a:lnTo>
                <a:lnTo>
                  <a:pt x="24003" y="184887"/>
                </a:lnTo>
                <a:lnTo>
                  <a:pt x="24003" y="317395"/>
                </a:lnTo>
                <a:lnTo>
                  <a:pt x="31885" y="325278"/>
                </a:lnTo>
                <a:lnTo>
                  <a:pt x="374632" y="325278"/>
                </a:lnTo>
                <a:lnTo>
                  <a:pt x="366661" y="337091"/>
                </a:lnTo>
                <a:lnTo>
                  <a:pt x="353445" y="346009"/>
                </a:lnTo>
                <a:lnTo>
                  <a:pt x="337278" y="349281"/>
                </a:lnTo>
                <a:close/>
              </a:path>
              <a:path w="379094" h="349885">
                <a:moveTo>
                  <a:pt x="337282" y="73927"/>
                </a:moveTo>
                <a:lnTo>
                  <a:pt x="266136" y="73927"/>
                </a:lnTo>
                <a:lnTo>
                  <a:pt x="266135" y="31884"/>
                </a:lnTo>
                <a:lnTo>
                  <a:pt x="258253" y="24003"/>
                </a:lnTo>
                <a:lnTo>
                  <a:pt x="285920" y="24003"/>
                </a:lnTo>
                <a:lnTo>
                  <a:pt x="286867" y="25406"/>
                </a:lnTo>
                <a:lnTo>
                  <a:pt x="290139" y="41572"/>
                </a:lnTo>
                <a:lnTo>
                  <a:pt x="290139" y="73926"/>
                </a:lnTo>
                <a:lnTo>
                  <a:pt x="337282" y="73927"/>
                </a:lnTo>
                <a:close/>
              </a:path>
              <a:path w="379094" h="349885">
                <a:moveTo>
                  <a:pt x="248375" y="73927"/>
                </a:moveTo>
                <a:lnTo>
                  <a:pt x="129677" y="73927"/>
                </a:lnTo>
                <a:lnTo>
                  <a:pt x="129677" y="65231"/>
                </a:lnTo>
                <a:lnTo>
                  <a:pt x="131901" y="54239"/>
                </a:lnTo>
                <a:lnTo>
                  <a:pt x="137962" y="45253"/>
                </a:lnTo>
                <a:lnTo>
                  <a:pt x="146946" y="39189"/>
                </a:lnTo>
                <a:lnTo>
                  <a:pt x="157935" y="36964"/>
                </a:lnTo>
                <a:lnTo>
                  <a:pt x="220101" y="36964"/>
                </a:lnTo>
                <a:lnTo>
                  <a:pt x="155549" y="60966"/>
                </a:lnTo>
                <a:lnTo>
                  <a:pt x="153680" y="62839"/>
                </a:lnTo>
                <a:lnTo>
                  <a:pt x="153680" y="73926"/>
                </a:lnTo>
                <a:lnTo>
                  <a:pt x="248375" y="73926"/>
                </a:lnTo>
                <a:close/>
              </a:path>
              <a:path w="379094" h="349885">
                <a:moveTo>
                  <a:pt x="248375" y="73926"/>
                </a:moveTo>
                <a:lnTo>
                  <a:pt x="224372" y="73926"/>
                </a:lnTo>
                <a:lnTo>
                  <a:pt x="224372" y="62839"/>
                </a:lnTo>
                <a:lnTo>
                  <a:pt x="222495" y="60966"/>
                </a:lnTo>
                <a:lnTo>
                  <a:pt x="247511" y="60966"/>
                </a:lnTo>
                <a:lnTo>
                  <a:pt x="248375" y="65231"/>
                </a:lnTo>
                <a:lnTo>
                  <a:pt x="248375" y="73926"/>
                </a:lnTo>
                <a:close/>
              </a:path>
              <a:path w="379094" h="349885">
                <a:moveTo>
                  <a:pt x="318913" y="204763"/>
                </a:moveTo>
                <a:lnTo>
                  <a:pt x="229891" y="204763"/>
                </a:lnTo>
                <a:lnTo>
                  <a:pt x="273093" y="196595"/>
                </a:lnTo>
                <a:lnTo>
                  <a:pt x="309744" y="182901"/>
                </a:lnTo>
                <a:lnTo>
                  <a:pt x="337708" y="168213"/>
                </a:lnTo>
                <a:lnTo>
                  <a:pt x="354847" y="157058"/>
                </a:lnTo>
                <a:lnTo>
                  <a:pt x="354847" y="105811"/>
                </a:lnTo>
                <a:lnTo>
                  <a:pt x="346965" y="97929"/>
                </a:lnTo>
                <a:lnTo>
                  <a:pt x="374632" y="97929"/>
                </a:lnTo>
                <a:lnTo>
                  <a:pt x="375579" y="99332"/>
                </a:lnTo>
                <a:lnTo>
                  <a:pt x="378851" y="115499"/>
                </a:lnTo>
                <a:lnTo>
                  <a:pt x="378851" y="185954"/>
                </a:lnTo>
                <a:lnTo>
                  <a:pt x="354848" y="185954"/>
                </a:lnTo>
                <a:lnTo>
                  <a:pt x="332666" y="198560"/>
                </a:lnTo>
                <a:lnTo>
                  <a:pt x="318913" y="204763"/>
                </a:lnTo>
                <a:close/>
              </a:path>
              <a:path w="379094" h="349885">
                <a:moveTo>
                  <a:pt x="177619" y="204036"/>
                </a:moveTo>
                <a:lnTo>
                  <a:pt x="153615" y="204036"/>
                </a:lnTo>
                <a:lnTo>
                  <a:pt x="153615" y="199885"/>
                </a:lnTo>
                <a:lnTo>
                  <a:pt x="155315" y="191484"/>
                </a:lnTo>
                <a:lnTo>
                  <a:pt x="159949" y="184617"/>
                </a:lnTo>
                <a:lnTo>
                  <a:pt x="166817" y="179983"/>
                </a:lnTo>
                <a:lnTo>
                  <a:pt x="175217" y="178283"/>
                </a:lnTo>
                <a:lnTo>
                  <a:pt x="208289" y="178283"/>
                </a:lnTo>
                <a:lnTo>
                  <a:pt x="216689" y="179983"/>
                </a:lnTo>
                <a:lnTo>
                  <a:pt x="223557" y="184617"/>
                </a:lnTo>
                <a:lnTo>
                  <a:pt x="228191" y="191484"/>
                </a:lnTo>
                <a:lnTo>
                  <a:pt x="229891" y="199885"/>
                </a:lnTo>
                <a:lnTo>
                  <a:pt x="229891" y="202285"/>
                </a:lnTo>
                <a:lnTo>
                  <a:pt x="177619" y="202285"/>
                </a:lnTo>
                <a:lnTo>
                  <a:pt x="177619" y="204036"/>
                </a:lnTo>
                <a:close/>
              </a:path>
              <a:path w="379094" h="349885">
                <a:moveTo>
                  <a:pt x="208290" y="254559"/>
                </a:moveTo>
                <a:lnTo>
                  <a:pt x="175218" y="254559"/>
                </a:lnTo>
                <a:lnTo>
                  <a:pt x="166817" y="252858"/>
                </a:lnTo>
                <a:lnTo>
                  <a:pt x="159950" y="248224"/>
                </a:lnTo>
                <a:lnTo>
                  <a:pt x="155316" y="241357"/>
                </a:lnTo>
                <a:lnTo>
                  <a:pt x="153615" y="232956"/>
                </a:lnTo>
                <a:lnTo>
                  <a:pt x="153615" y="228090"/>
                </a:lnTo>
                <a:lnTo>
                  <a:pt x="112925" y="222254"/>
                </a:lnTo>
                <a:lnTo>
                  <a:pt x="76955" y="211251"/>
                </a:lnTo>
                <a:lnTo>
                  <a:pt x="46913" y="197866"/>
                </a:lnTo>
                <a:lnTo>
                  <a:pt x="24003" y="184887"/>
                </a:lnTo>
                <a:lnTo>
                  <a:pt x="77230" y="184887"/>
                </a:lnTo>
                <a:lnTo>
                  <a:pt x="108924" y="196389"/>
                </a:lnTo>
                <a:lnTo>
                  <a:pt x="153615" y="204036"/>
                </a:lnTo>
                <a:lnTo>
                  <a:pt x="177619" y="204036"/>
                </a:lnTo>
                <a:lnTo>
                  <a:pt x="177619" y="230555"/>
                </a:lnTo>
                <a:lnTo>
                  <a:pt x="229892" y="230555"/>
                </a:lnTo>
                <a:lnTo>
                  <a:pt x="229892" y="232956"/>
                </a:lnTo>
                <a:lnTo>
                  <a:pt x="228192" y="241357"/>
                </a:lnTo>
                <a:lnTo>
                  <a:pt x="223558" y="248224"/>
                </a:lnTo>
                <a:lnTo>
                  <a:pt x="216690" y="252858"/>
                </a:lnTo>
                <a:lnTo>
                  <a:pt x="208290" y="254559"/>
                </a:lnTo>
                <a:close/>
              </a:path>
              <a:path w="379094" h="349885">
                <a:moveTo>
                  <a:pt x="374632" y="325278"/>
                </a:moveTo>
                <a:lnTo>
                  <a:pt x="346966" y="325278"/>
                </a:lnTo>
                <a:lnTo>
                  <a:pt x="354848" y="317395"/>
                </a:lnTo>
                <a:lnTo>
                  <a:pt x="354848" y="185954"/>
                </a:lnTo>
                <a:lnTo>
                  <a:pt x="378851" y="185954"/>
                </a:lnTo>
                <a:lnTo>
                  <a:pt x="378851" y="307708"/>
                </a:lnTo>
                <a:lnTo>
                  <a:pt x="375579" y="323875"/>
                </a:lnTo>
                <a:lnTo>
                  <a:pt x="374632" y="325278"/>
                </a:lnTo>
                <a:close/>
              </a:path>
              <a:path w="379094" h="349885">
                <a:moveTo>
                  <a:pt x="229892" y="230555"/>
                </a:moveTo>
                <a:lnTo>
                  <a:pt x="205889" y="230555"/>
                </a:lnTo>
                <a:lnTo>
                  <a:pt x="205889" y="202285"/>
                </a:lnTo>
                <a:lnTo>
                  <a:pt x="229891" y="202285"/>
                </a:lnTo>
                <a:lnTo>
                  <a:pt x="229891" y="204763"/>
                </a:lnTo>
                <a:lnTo>
                  <a:pt x="318913" y="204763"/>
                </a:lnTo>
                <a:lnTo>
                  <a:pt x="303707" y="211621"/>
                </a:lnTo>
                <a:lnTo>
                  <a:pt x="269080" y="222575"/>
                </a:lnTo>
                <a:lnTo>
                  <a:pt x="229892" y="228857"/>
                </a:lnTo>
                <a:lnTo>
                  <a:pt x="229892" y="230555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128720" y="6812656"/>
            <a:ext cx="2781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75"/>
              </a:lnSpc>
            </a:pPr>
            <a:r>
              <a:rPr sz="1600" spc="5" dirty="0">
                <a:solidFill>
                  <a:srgbClr val="212121"/>
                </a:solidFill>
                <a:latin typeface="Arial"/>
                <a:cs typeface="Arial"/>
              </a:rPr>
              <a:t>13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1850" y="432335"/>
            <a:ext cx="5523230" cy="3937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pc="45" dirty="0"/>
              <a:t>Укрепление кадрового</a:t>
            </a:r>
            <a:r>
              <a:rPr spc="-60" dirty="0"/>
              <a:t> </a:t>
            </a:r>
            <a:r>
              <a:rPr spc="45" dirty="0"/>
              <a:t>потенциала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76272"/>
            <a:ext cx="512445" cy="929005"/>
          </a:xfrm>
          <a:custGeom>
            <a:avLst/>
            <a:gdLst/>
            <a:ahLst/>
            <a:cxnLst/>
            <a:rect l="l" t="t" r="r" b="b"/>
            <a:pathLst>
              <a:path w="512445" h="929005">
                <a:moveTo>
                  <a:pt x="0" y="928618"/>
                </a:moveTo>
                <a:lnTo>
                  <a:pt x="0" y="0"/>
                </a:lnTo>
                <a:lnTo>
                  <a:pt x="511874" y="464309"/>
                </a:lnTo>
                <a:lnTo>
                  <a:pt x="0" y="928618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62919" y="6659389"/>
            <a:ext cx="0" cy="571500"/>
          </a:xfrm>
          <a:custGeom>
            <a:avLst/>
            <a:gdLst/>
            <a:ahLst/>
            <a:cxnLst/>
            <a:rect l="l" t="t" r="r" b="b"/>
            <a:pathLst>
              <a:path h="571500">
                <a:moveTo>
                  <a:pt x="0" y="0"/>
                </a:moveTo>
                <a:lnTo>
                  <a:pt x="0" y="571498"/>
                </a:lnTo>
              </a:path>
            </a:pathLst>
          </a:custGeom>
          <a:ln w="75390">
            <a:solidFill>
              <a:srgbClr val="FF74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12136" y="6945138"/>
            <a:ext cx="314960" cy="285750"/>
          </a:xfrm>
          <a:custGeom>
            <a:avLst/>
            <a:gdLst/>
            <a:ahLst/>
            <a:cxnLst/>
            <a:rect l="l" t="t" r="r" b="b"/>
            <a:pathLst>
              <a:path w="314959" h="285750">
                <a:moveTo>
                  <a:pt x="314505" y="285749"/>
                </a:moveTo>
                <a:lnTo>
                  <a:pt x="0" y="285749"/>
                </a:lnTo>
                <a:lnTo>
                  <a:pt x="314505" y="0"/>
                </a:lnTo>
                <a:lnTo>
                  <a:pt x="314505" y="285749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12136" y="6659389"/>
            <a:ext cx="314960" cy="285750"/>
          </a:xfrm>
          <a:custGeom>
            <a:avLst/>
            <a:gdLst/>
            <a:ahLst/>
            <a:cxnLst/>
            <a:rect l="l" t="t" r="r" b="b"/>
            <a:pathLst>
              <a:path w="314959" h="285750">
                <a:moveTo>
                  <a:pt x="314505" y="285749"/>
                </a:moveTo>
                <a:lnTo>
                  <a:pt x="0" y="0"/>
                </a:lnTo>
                <a:lnTo>
                  <a:pt x="314505" y="0"/>
                </a:lnTo>
                <a:lnTo>
                  <a:pt x="314505" y="285749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99197" y="6659389"/>
            <a:ext cx="324485" cy="571500"/>
          </a:xfrm>
          <a:custGeom>
            <a:avLst/>
            <a:gdLst/>
            <a:ahLst/>
            <a:cxnLst/>
            <a:rect l="l" t="t" r="r" b="b"/>
            <a:pathLst>
              <a:path w="324484" h="571500">
                <a:moveTo>
                  <a:pt x="9786" y="571498"/>
                </a:moveTo>
                <a:lnTo>
                  <a:pt x="0" y="571498"/>
                </a:lnTo>
                <a:lnTo>
                  <a:pt x="0" y="0"/>
                </a:lnTo>
                <a:lnTo>
                  <a:pt x="9786" y="0"/>
                </a:lnTo>
                <a:lnTo>
                  <a:pt x="324291" y="285749"/>
                </a:lnTo>
                <a:lnTo>
                  <a:pt x="9786" y="571498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58925" y="1337525"/>
            <a:ext cx="7710170" cy="55899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81330">
              <a:lnSpc>
                <a:spcPct val="116100"/>
              </a:lnSpc>
              <a:spcBef>
                <a:spcPts val="95"/>
              </a:spcBef>
            </a:pPr>
            <a:r>
              <a:rPr sz="1400" spc="-35" dirty="0">
                <a:solidFill>
                  <a:srgbClr val="212121"/>
                </a:solidFill>
                <a:latin typeface="Liberation Sans"/>
                <a:cs typeface="Liberation Sans"/>
              </a:rPr>
              <a:t>Привлечение</a:t>
            </a:r>
            <a:r>
              <a:rPr sz="1400" spc="-13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spc="-20" dirty="0">
                <a:solidFill>
                  <a:srgbClr val="212121"/>
                </a:solidFill>
                <a:latin typeface="Liberation Sans"/>
                <a:cs typeface="Liberation Sans"/>
              </a:rPr>
              <a:t>на</a:t>
            </a:r>
            <a:r>
              <a:rPr sz="1400" spc="-13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spc="-30" dirty="0">
                <a:solidFill>
                  <a:srgbClr val="212121"/>
                </a:solidFill>
                <a:latin typeface="Liberation Sans"/>
                <a:cs typeface="Liberation Sans"/>
              </a:rPr>
              <a:t>работу</a:t>
            </a:r>
            <a:r>
              <a:rPr sz="1400" spc="-13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spc="-30" dirty="0">
                <a:solidFill>
                  <a:srgbClr val="212121"/>
                </a:solidFill>
                <a:latin typeface="Liberation Sans"/>
                <a:cs typeface="Liberation Sans"/>
              </a:rPr>
              <a:t>молодых</a:t>
            </a:r>
            <a:r>
              <a:rPr sz="1400" spc="-13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spc="-40" dirty="0">
                <a:solidFill>
                  <a:srgbClr val="212121"/>
                </a:solidFill>
                <a:latin typeface="Liberation Sans"/>
                <a:cs typeface="Liberation Sans"/>
              </a:rPr>
              <a:t>специалистов</a:t>
            </a:r>
            <a:r>
              <a:rPr sz="1400" spc="-40" dirty="0">
                <a:solidFill>
                  <a:srgbClr val="212121"/>
                </a:solidFill>
                <a:latin typeface="Verdana"/>
                <a:cs typeface="Verdana"/>
              </a:rPr>
              <a:t>,</a:t>
            </a:r>
            <a:r>
              <a:rPr sz="1400" spc="-22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212121"/>
                </a:solidFill>
                <a:latin typeface="Liberation Sans"/>
                <a:cs typeface="Liberation Sans"/>
              </a:rPr>
              <a:t>заканчивающих</a:t>
            </a:r>
            <a:r>
              <a:rPr sz="1400" spc="-13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spc="-35" dirty="0">
                <a:solidFill>
                  <a:srgbClr val="212121"/>
                </a:solidFill>
                <a:latin typeface="Liberation Sans"/>
                <a:cs typeface="Liberation Sans"/>
              </a:rPr>
              <a:t>обучение</a:t>
            </a:r>
            <a:r>
              <a:rPr sz="1400" spc="-13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spc="-20" dirty="0">
                <a:solidFill>
                  <a:srgbClr val="212121"/>
                </a:solidFill>
                <a:latin typeface="Liberation Sans"/>
                <a:cs typeface="Liberation Sans"/>
              </a:rPr>
              <a:t>по</a:t>
            </a:r>
            <a:r>
              <a:rPr sz="1400" spc="-13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spc="-35" dirty="0">
                <a:solidFill>
                  <a:srgbClr val="212121"/>
                </a:solidFill>
                <a:latin typeface="Liberation Sans"/>
                <a:cs typeface="Liberation Sans"/>
              </a:rPr>
              <a:t>направлению  подготовки магистров </a:t>
            </a:r>
            <a:r>
              <a:rPr sz="1400" spc="-55" dirty="0">
                <a:solidFill>
                  <a:srgbClr val="212121"/>
                </a:solidFill>
                <a:latin typeface="Verdana"/>
                <a:cs typeface="Verdana"/>
              </a:rPr>
              <a:t>"</a:t>
            </a:r>
            <a:r>
              <a:rPr sz="1400" spc="-55" dirty="0">
                <a:solidFill>
                  <a:srgbClr val="212121"/>
                </a:solidFill>
                <a:latin typeface="Liberation Sans"/>
                <a:cs typeface="Liberation Sans"/>
              </a:rPr>
              <a:t>Бизнес</a:t>
            </a:r>
            <a:r>
              <a:rPr sz="1400" spc="-55" dirty="0">
                <a:solidFill>
                  <a:srgbClr val="212121"/>
                </a:solidFill>
                <a:latin typeface="Verdana"/>
                <a:cs typeface="Verdana"/>
              </a:rPr>
              <a:t>-</a:t>
            </a:r>
            <a:r>
              <a:rPr sz="1400" spc="-55" dirty="0">
                <a:solidFill>
                  <a:srgbClr val="212121"/>
                </a:solidFill>
                <a:latin typeface="Liberation Sans"/>
                <a:cs typeface="Liberation Sans"/>
              </a:rPr>
              <a:t>информатика</a:t>
            </a:r>
            <a:r>
              <a:rPr sz="1400" spc="-55" dirty="0">
                <a:solidFill>
                  <a:srgbClr val="212121"/>
                </a:solidFill>
                <a:latin typeface="Verdana"/>
                <a:cs typeface="Verdana"/>
              </a:rPr>
              <a:t>" </a:t>
            </a:r>
            <a:r>
              <a:rPr sz="1400" spc="-25" dirty="0">
                <a:solidFill>
                  <a:srgbClr val="212121"/>
                </a:solidFill>
                <a:latin typeface="Liberation Sans"/>
                <a:cs typeface="Liberation Sans"/>
              </a:rPr>
              <a:t>или </a:t>
            </a:r>
            <a:r>
              <a:rPr sz="1400" spc="-20" dirty="0">
                <a:solidFill>
                  <a:srgbClr val="212121"/>
                </a:solidFill>
                <a:latin typeface="Liberation Sans"/>
                <a:cs typeface="Liberation Sans"/>
              </a:rPr>
              <a:t>по </a:t>
            </a:r>
            <a:r>
              <a:rPr sz="1400" spc="-30" dirty="0">
                <a:solidFill>
                  <a:srgbClr val="212121"/>
                </a:solidFill>
                <a:latin typeface="Liberation Sans"/>
                <a:cs typeface="Liberation Sans"/>
              </a:rPr>
              <a:t>другим </a:t>
            </a:r>
            <a:r>
              <a:rPr sz="1400" spc="-35" dirty="0">
                <a:solidFill>
                  <a:srgbClr val="212121"/>
                </a:solidFill>
                <a:latin typeface="Liberation Sans"/>
                <a:cs typeface="Liberation Sans"/>
              </a:rPr>
              <a:t>направлениям </a:t>
            </a:r>
            <a:r>
              <a:rPr sz="1400" dirty="0">
                <a:solidFill>
                  <a:srgbClr val="212121"/>
                </a:solidFill>
                <a:latin typeface="Liberation Sans"/>
                <a:cs typeface="Liberation Sans"/>
              </a:rPr>
              <a:t>в </a:t>
            </a:r>
            <a:r>
              <a:rPr sz="1400" spc="-30" dirty="0">
                <a:solidFill>
                  <a:srgbClr val="212121"/>
                </a:solidFill>
                <a:latin typeface="Liberation Sans"/>
                <a:cs typeface="Liberation Sans"/>
              </a:rPr>
              <a:t>области  </a:t>
            </a:r>
            <a:r>
              <a:rPr sz="1400" spc="-35" dirty="0">
                <a:solidFill>
                  <a:srgbClr val="212121"/>
                </a:solidFill>
                <a:latin typeface="Liberation Sans"/>
                <a:cs typeface="Liberation Sans"/>
              </a:rPr>
              <a:t>информационных технологий </a:t>
            </a:r>
            <a:r>
              <a:rPr sz="1400" spc="-50" dirty="0">
                <a:solidFill>
                  <a:srgbClr val="212121"/>
                </a:solidFill>
                <a:latin typeface="Verdana"/>
                <a:cs typeface="Verdana"/>
              </a:rPr>
              <a:t>"</a:t>
            </a:r>
            <a:r>
              <a:rPr sz="1400" spc="-50" dirty="0">
                <a:solidFill>
                  <a:srgbClr val="212121"/>
                </a:solidFill>
                <a:latin typeface="Liberation Sans"/>
                <a:cs typeface="Liberation Sans"/>
              </a:rPr>
              <a:t>Прикладная </a:t>
            </a:r>
            <a:r>
              <a:rPr sz="1400" spc="-55" dirty="0">
                <a:solidFill>
                  <a:srgbClr val="212121"/>
                </a:solidFill>
                <a:latin typeface="Liberation Sans"/>
                <a:cs typeface="Liberation Sans"/>
              </a:rPr>
              <a:t>информатика</a:t>
            </a:r>
            <a:r>
              <a:rPr sz="1400" spc="-55" dirty="0">
                <a:solidFill>
                  <a:srgbClr val="212121"/>
                </a:solidFill>
                <a:latin typeface="Verdana"/>
                <a:cs typeface="Verdana"/>
              </a:rPr>
              <a:t>", </a:t>
            </a:r>
            <a:r>
              <a:rPr sz="1400" spc="-45" dirty="0">
                <a:solidFill>
                  <a:srgbClr val="212121"/>
                </a:solidFill>
                <a:latin typeface="Verdana"/>
                <a:cs typeface="Verdana"/>
              </a:rPr>
              <a:t>"</a:t>
            </a:r>
            <a:r>
              <a:rPr sz="1400" spc="-45" dirty="0">
                <a:solidFill>
                  <a:srgbClr val="212121"/>
                </a:solidFill>
                <a:latin typeface="Liberation Sans"/>
                <a:cs typeface="Liberation Sans"/>
              </a:rPr>
              <a:t>Информационные </a:t>
            </a:r>
            <a:r>
              <a:rPr sz="1400" spc="-30" dirty="0">
                <a:solidFill>
                  <a:srgbClr val="212121"/>
                </a:solidFill>
                <a:latin typeface="Liberation Sans"/>
                <a:cs typeface="Liberation Sans"/>
              </a:rPr>
              <a:t>системы </a:t>
            </a:r>
            <a:r>
              <a:rPr sz="1400" dirty="0">
                <a:solidFill>
                  <a:srgbClr val="212121"/>
                </a:solidFill>
                <a:latin typeface="Liberation Sans"/>
                <a:cs typeface="Liberation Sans"/>
              </a:rPr>
              <a:t>и  </a:t>
            </a:r>
            <a:r>
              <a:rPr sz="1400" spc="-65" dirty="0" err="1">
                <a:solidFill>
                  <a:srgbClr val="212121"/>
                </a:solidFill>
                <a:latin typeface="Liberation Sans"/>
                <a:cs typeface="Liberation Sans"/>
              </a:rPr>
              <a:t>технологии</a:t>
            </a:r>
            <a:r>
              <a:rPr sz="1400" spc="-65" dirty="0">
                <a:solidFill>
                  <a:srgbClr val="212121"/>
                </a:solidFill>
                <a:latin typeface="Verdana"/>
                <a:cs typeface="Verdana"/>
              </a:rPr>
              <a:t>")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 marR="5080">
              <a:lnSpc>
                <a:spcPct val="116100"/>
              </a:lnSpc>
            </a:pPr>
            <a:r>
              <a:rPr sz="1400" spc="-35" dirty="0">
                <a:solidFill>
                  <a:srgbClr val="212121"/>
                </a:solidFill>
                <a:latin typeface="Liberation Sans"/>
                <a:cs typeface="Liberation Sans"/>
              </a:rPr>
              <a:t>Активизация</a:t>
            </a:r>
            <a:r>
              <a:rPr sz="1400" spc="-13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spc="-35" dirty="0">
                <a:solidFill>
                  <a:srgbClr val="212121"/>
                </a:solidFill>
                <a:latin typeface="Liberation Sans"/>
                <a:cs typeface="Liberation Sans"/>
              </a:rPr>
              <a:t>деятельности</a:t>
            </a:r>
            <a:r>
              <a:rPr sz="1400" spc="-13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spc="-20" dirty="0">
                <a:solidFill>
                  <a:srgbClr val="212121"/>
                </a:solidFill>
                <a:latin typeface="Liberation Sans"/>
                <a:cs typeface="Liberation Sans"/>
              </a:rPr>
              <a:t>по</a:t>
            </a:r>
            <a:r>
              <a:rPr sz="1400" spc="-13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spc="-35" dirty="0">
                <a:solidFill>
                  <a:srgbClr val="212121"/>
                </a:solidFill>
                <a:latin typeface="Liberation Sans"/>
                <a:cs typeface="Liberation Sans"/>
              </a:rPr>
              <a:t>привлечению</a:t>
            </a:r>
            <a:r>
              <a:rPr sz="1400" spc="-13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spc="-30" dirty="0">
                <a:solidFill>
                  <a:srgbClr val="212121"/>
                </a:solidFill>
                <a:latin typeface="Liberation Sans"/>
                <a:cs typeface="Liberation Sans"/>
              </a:rPr>
              <a:t>молодых</a:t>
            </a:r>
            <a:r>
              <a:rPr sz="1400" spc="-13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spc="-25" dirty="0">
                <a:solidFill>
                  <a:srgbClr val="212121"/>
                </a:solidFill>
                <a:latin typeface="Liberation Sans"/>
                <a:cs typeface="Liberation Sans"/>
              </a:rPr>
              <a:t>НПР</a:t>
            </a:r>
            <a:r>
              <a:rPr sz="1400" spc="-13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spc="-30" dirty="0">
                <a:solidFill>
                  <a:srgbClr val="212121"/>
                </a:solidFill>
                <a:latin typeface="Liberation Sans"/>
                <a:cs typeface="Liberation Sans"/>
              </a:rPr>
              <a:t>кафедры</a:t>
            </a:r>
            <a:r>
              <a:rPr sz="1400" spc="-13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spc="-25" dirty="0">
                <a:solidFill>
                  <a:srgbClr val="212121"/>
                </a:solidFill>
                <a:latin typeface="Liberation Sans"/>
                <a:cs typeface="Liberation Sans"/>
              </a:rPr>
              <a:t>для</a:t>
            </a:r>
            <a:r>
              <a:rPr sz="1400" spc="-13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spc="-35" dirty="0">
                <a:solidFill>
                  <a:srgbClr val="212121"/>
                </a:solidFill>
                <a:latin typeface="Liberation Sans"/>
                <a:cs typeface="Liberation Sans"/>
              </a:rPr>
              <a:t>обучения</a:t>
            </a:r>
            <a:r>
              <a:rPr sz="1400" spc="-13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dirty="0">
                <a:solidFill>
                  <a:srgbClr val="212121"/>
                </a:solidFill>
                <a:latin typeface="Liberation Sans"/>
                <a:cs typeface="Liberation Sans"/>
              </a:rPr>
              <a:t>в</a:t>
            </a:r>
            <a:r>
              <a:rPr sz="1400" spc="-13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spc="-40" dirty="0">
                <a:solidFill>
                  <a:srgbClr val="212121"/>
                </a:solidFill>
                <a:latin typeface="Liberation Sans"/>
                <a:cs typeface="Liberation Sans"/>
              </a:rPr>
              <a:t>аспирантуре</a:t>
            </a:r>
            <a:r>
              <a:rPr sz="1400" spc="-40" dirty="0">
                <a:solidFill>
                  <a:srgbClr val="212121"/>
                </a:solidFill>
                <a:latin typeface="Verdana"/>
                <a:cs typeface="Verdana"/>
              </a:rPr>
              <a:t>,  </a:t>
            </a:r>
            <a:r>
              <a:rPr sz="1400" dirty="0">
                <a:solidFill>
                  <a:srgbClr val="212121"/>
                </a:solidFill>
                <a:latin typeface="Liberation Sans"/>
                <a:cs typeface="Liberation Sans"/>
              </a:rPr>
              <a:t>а </a:t>
            </a:r>
            <a:r>
              <a:rPr sz="1400" spc="-30" dirty="0">
                <a:solidFill>
                  <a:srgbClr val="212121"/>
                </a:solidFill>
                <a:latin typeface="Liberation Sans"/>
                <a:cs typeface="Liberation Sans"/>
              </a:rPr>
              <a:t>также </a:t>
            </a:r>
            <a:r>
              <a:rPr sz="1400" spc="-35" dirty="0">
                <a:solidFill>
                  <a:srgbClr val="212121"/>
                </a:solidFill>
                <a:latin typeface="Liberation Sans"/>
                <a:cs typeface="Liberation Sans"/>
              </a:rPr>
              <a:t>привлечение </a:t>
            </a:r>
            <a:r>
              <a:rPr sz="1400" dirty="0">
                <a:solidFill>
                  <a:srgbClr val="212121"/>
                </a:solidFill>
                <a:latin typeface="Liberation Sans"/>
                <a:cs typeface="Liberation Sans"/>
              </a:rPr>
              <a:t>к </a:t>
            </a:r>
            <a:r>
              <a:rPr sz="1400" spc="-30" dirty="0">
                <a:solidFill>
                  <a:srgbClr val="212121"/>
                </a:solidFill>
                <a:latin typeface="Liberation Sans"/>
                <a:cs typeface="Liberation Sans"/>
              </a:rPr>
              <a:t>научной </a:t>
            </a:r>
            <a:r>
              <a:rPr sz="1400" spc="-35" dirty="0">
                <a:solidFill>
                  <a:srgbClr val="212121"/>
                </a:solidFill>
                <a:latin typeface="Liberation Sans"/>
                <a:cs typeface="Liberation Sans"/>
              </a:rPr>
              <a:t>деятельности выпускников образовательной программы </a:t>
            </a:r>
            <a:r>
              <a:rPr sz="1400" spc="-20" dirty="0">
                <a:solidFill>
                  <a:srgbClr val="212121"/>
                </a:solidFill>
                <a:latin typeface="Liberation Sans"/>
                <a:cs typeface="Liberation Sans"/>
              </a:rPr>
              <a:t>по  </a:t>
            </a:r>
            <a:r>
              <a:rPr sz="1400" spc="-35" dirty="0" err="1">
                <a:solidFill>
                  <a:srgbClr val="212121"/>
                </a:solidFill>
                <a:latin typeface="Liberation Sans"/>
                <a:cs typeface="Liberation Sans"/>
              </a:rPr>
              <a:t>подготовке</a:t>
            </a:r>
            <a:r>
              <a:rPr sz="1400" spc="-14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spc="-45" dirty="0" err="1">
                <a:solidFill>
                  <a:srgbClr val="212121"/>
                </a:solidFill>
                <a:latin typeface="Liberation Sans"/>
                <a:cs typeface="Liberation Sans"/>
              </a:rPr>
              <a:t>магистров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 marR="487680">
              <a:lnSpc>
                <a:spcPct val="116100"/>
              </a:lnSpc>
            </a:pPr>
            <a:r>
              <a:rPr sz="1400" spc="-30" dirty="0">
                <a:solidFill>
                  <a:srgbClr val="212121"/>
                </a:solidFill>
                <a:latin typeface="Liberation Sans"/>
                <a:cs typeface="Liberation Sans"/>
              </a:rPr>
              <a:t>Более</a:t>
            </a:r>
            <a:r>
              <a:rPr sz="1400" spc="-13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spc="-35" dirty="0">
                <a:solidFill>
                  <a:srgbClr val="212121"/>
                </a:solidFill>
                <a:latin typeface="Liberation Sans"/>
                <a:cs typeface="Liberation Sans"/>
              </a:rPr>
              <a:t>активное</a:t>
            </a:r>
            <a:r>
              <a:rPr sz="1400" spc="-13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spc="-35" dirty="0">
                <a:solidFill>
                  <a:srgbClr val="212121"/>
                </a:solidFill>
                <a:latin typeface="Liberation Sans"/>
                <a:cs typeface="Liberation Sans"/>
              </a:rPr>
              <a:t>привлечение</a:t>
            </a:r>
            <a:r>
              <a:rPr sz="1400" spc="-13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dirty="0">
                <a:solidFill>
                  <a:srgbClr val="212121"/>
                </a:solidFill>
                <a:latin typeface="Liberation Sans"/>
                <a:cs typeface="Liberation Sans"/>
              </a:rPr>
              <a:t>к</a:t>
            </a:r>
            <a:r>
              <a:rPr sz="1400" spc="-13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spc="-35" dirty="0">
                <a:solidFill>
                  <a:srgbClr val="212121"/>
                </a:solidFill>
                <a:latin typeface="Liberation Sans"/>
                <a:cs typeface="Liberation Sans"/>
              </a:rPr>
              <a:t>педагогической</a:t>
            </a:r>
            <a:r>
              <a:rPr sz="1400" spc="-13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dirty="0">
                <a:solidFill>
                  <a:srgbClr val="212121"/>
                </a:solidFill>
                <a:latin typeface="Liberation Sans"/>
                <a:cs typeface="Liberation Sans"/>
              </a:rPr>
              <a:t>и</a:t>
            </a:r>
            <a:r>
              <a:rPr sz="1400" spc="-13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spc="-35" dirty="0">
                <a:solidFill>
                  <a:srgbClr val="212121"/>
                </a:solidFill>
                <a:latin typeface="Liberation Sans"/>
                <a:cs typeface="Liberation Sans"/>
              </a:rPr>
              <a:t>исследовательской</a:t>
            </a:r>
            <a:r>
              <a:rPr sz="1400" spc="-13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spc="-30" dirty="0">
                <a:solidFill>
                  <a:srgbClr val="212121"/>
                </a:solidFill>
                <a:latin typeface="Liberation Sans"/>
                <a:cs typeface="Liberation Sans"/>
              </a:rPr>
              <a:t>работы</a:t>
            </a:r>
            <a:r>
              <a:rPr sz="1400" spc="-13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spc="-35" dirty="0">
                <a:solidFill>
                  <a:srgbClr val="212121"/>
                </a:solidFill>
                <a:latin typeface="Liberation Sans"/>
                <a:cs typeface="Liberation Sans"/>
              </a:rPr>
              <a:t>авторитетных  </a:t>
            </a:r>
            <a:r>
              <a:rPr sz="1400" spc="-40" dirty="0">
                <a:solidFill>
                  <a:srgbClr val="212121"/>
                </a:solidFill>
                <a:latin typeface="Liberation Sans"/>
                <a:cs typeface="Liberation Sans"/>
              </a:rPr>
              <a:t>специалистов</a:t>
            </a:r>
            <a:r>
              <a:rPr sz="1400" spc="-40" dirty="0">
                <a:solidFill>
                  <a:srgbClr val="212121"/>
                </a:solidFill>
                <a:latin typeface="Verdana"/>
                <a:cs typeface="Verdana"/>
              </a:rPr>
              <a:t>-</a:t>
            </a:r>
            <a:r>
              <a:rPr sz="1400" spc="-40" dirty="0">
                <a:solidFill>
                  <a:srgbClr val="212121"/>
                </a:solidFill>
                <a:latin typeface="Liberation Sans"/>
                <a:cs typeface="Liberation Sans"/>
              </a:rPr>
              <a:t>практиков</a:t>
            </a:r>
            <a:r>
              <a:rPr sz="1400" spc="-40" dirty="0">
                <a:solidFill>
                  <a:srgbClr val="212121"/>
                </a:solidFill>
                <a:latin typeface="Verdana"/>
                <a:cs typeface="Verdana"/>
              </a:rPr>
              <a:t>,</a:t>
            </a:r>
            <a:r>
              <a:rPr sz="1400" spc="-229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12121"/>
                </a:solidFill>
                <a:latin typeface="Liberation Sans"/>
                <a:cs typeface="Liberation Sans"/>
              </a:rPr>
              <a:t>в</a:t>
            </a:r>
            <a:r>
              <a:rPr sz="1400" spc="-12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spc="-25" dirty="0">
                <a:solidFill>
                  <a:srgbClr val="212121"/>
                </a:solidFill>
                <a:latin typeface="Liberation Sans"/>
                <a:cs typeface="Liberation Sans"/>
              </a:rPr>
              <a:t>том</a:t>
            </a:r>
            <a:r>
              <a:rPr sz="1400" spc="-13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spc="-30" dirty="0">
                <a:solidFill>
                  <a:srgbClr val="212121"/>
                </a:solidFill>
                <a:latin typeface="Liberation Sans"/>
                <a:cs typeface="Liberation Sans"/>
              </a:rPr>
              <a:t>числе</a:t>
            </a:r>
            <a:r>
              <a:rPr sz="1400" spc="-12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spc="-20" dirty="0">
                <a:solidFill>
                  <a:srgbClr val="212121"/>
                </a:solidFill>
                <a:latin typeface="Liberation Sans"/>
                <a:cs typeface="Liberation Sans"/>
              </a:rPr>
              <a:t>на</a:t>
            </a:r>
            <a:r>
              <a:rPr sz="1400" spc="-13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spc="-35" dirty="0">
                <a:solidFill>
                  <a:srgbClr val="212121"/>
                </a:solidFill>
                <a:latin typeface="Liberation Sans"/>
                <a:cs typeface="Liberation Sans"/>
              </a:rPr>
              <a:t>условиях</a:t>
            </a:r>
            <a:r>
              <a:rPr sz="1400" spc="-12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spc="-35" dirty="0">
                <a:solidFill>
                  <a:srgbClr val="212121"/>
                </a:solidFill>
                <a:latin typeface="Liberation Sans"/>
                <a:cs typeface="Liberation Sans"/>
              </a:rPr>
              <a:t>заключения</a:t>
            </a:r>
            <a:r>
              <a:rPr sz="1400" spc="-12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spc="-35" dirty="0">
                <a:solidFill>
                  <a:srgbClr val="212121"/>
                </a:solidFill>
                <a:latin typeface="Liberation Sans"/>
                <a:cs typeface="Liberation Sans"/>
              </a:rPr>
              <a:t>возмездного</a:t>
            </a:r>
            <a:r>
              <a:rPr sz="1400" spc="-13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spc="-35" dirty="0" err="1">
                <a:solidFill>
                  <a:srgbClr val="212121"/>
                </a:solidFill>
                <a:latin typeface="Liberation Sans"/>
                <a:cs typeface="Liberation Sans"/>
              </a:rPr>
              <a:t>оказания</a:t>
            </a:r>
            <a:r>
              <a:rPr sz="1400" spc="-12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spc="-50" dirty="0" err="1">
                <a:solidFill>
                  <a:srgbClr val="212121"/>
                </a:solidFill>
                <a:latin typeface="Liberation Sans"/>
                <a:cs typeface="Liberation Sans"/>
              </a:rPr>
              <a:t>услуг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 marR="1026160">
              <a:lnSpc>
                <a:spcPct val="116100"/>
              </a:lnSpc>
              <a:spcBef>
                <a:spcPts val="5"/>
              </a:spcBef>
            </a:pPr>
            <a:r>
              <a:rPr sz="1400" spc="-35" dirty="0">
                <a:solidFill>
                  <a:srgbClr val="212121"/>
                </a:solidFill>
                <a:latin typeface="Liberation Sans"/>
                <a:cs typeface="Liberation Sans"/>
              </a:rPr>
              <a:t>Расширение</a:t>
            </a:r>
            <a:r>
              <a:rPr sz="1400" spc="-13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spc="-35" dirty="0">
                <a:solidFill>
                  <a:srgbClr val="212121"/>
                </a:solidFill>
                <a:latin typeface="Liberation Sans"/>
                <a:cs typeface="Liberation Sans"/>
              </a:rPr>
              <a:t>практики</a:t>
            </a:r>
            <a:r>
              <a:rPr sz="1400" spc="-13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spc="-45" dirty="0">
                <a:solidFill>
                  <a:srgbClr val="212121"/>
                </a:solidFill>
                <a:latin typeface="Verdana"/>
                <a:cs typeface="Verdana"/>
              </a:rPr>
              <a:t>"</a:t>
            </a:r>
            <a:r>
              <a:rPr sz="1400" spc="-45" dirty="0">
                <a:solidFill>
                  <a:srgbClr val="212121"/>
                </a:solidFill>
                <a:latin typeface="Liberation Sans"/>
                <a:cs typeface="Liberation Sans"/>
              </a:rPr>
              <a:t>Приглашенный</a:t>
            </a:r>
            <a:r>
              <a:rPr sz="1400" spc="-13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spc="-50" dirty="0">
                <a:solidFill>
                  <a:srgbClr val="212121"/>
                </a:solidFill>
                <a:latin typeface="Liberation Sans"/>
                <a:cs typeface="Liberation Sans"/>
              </a:rPr>
              <a:t>профессор</a:t>
            </a:r>
            <a:r>
              <a:rPr sz="1400" spc="-50" dirty="0">
                <a:solidFill>
                  <a:srgbClr val="212121"/>
                </a:solidFill>
                <a:latin typeface="Verdana"/>
                <a:cs typeface="Verdana"/>
              </a:rPr>
              <a:t>"</a:t>
            </a:r>
            <a:r>
              <a:rPr sz="1400" spc="-229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212121"/>
                </a:solidFill>
                <a:latin typeface="Liberation Sans"/>
                <a:cs typeface="Liberation Sans"/>
              </a:rPr>
              <a:t>для</a:t>
            </a:r>
            <a:r>
              <a:rPr sz="1400" spc="-13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spc="-30" dirty="0">
                <a:solidFill>
                  <a:srgbClr val="212121"/>
                </a:solidFill>
                <a:latin typeface="Liberation Sans"/>
                <a:cs typeface="Liberation Sans"/>
              </a:rPr>
              <a:t>участия</a:t>
            </a:r>
            <a:r>
              <a:rPr sz="1400" spc="-13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dirty="0">
                <a:solidFill>
                  <a:srgbClr val="212121"/>
                </a:solidFill>
                <a:latin typeface="Liberation Sans"/>
                <a:cs typeface="Liberation Sans"/>
              </a:rPr>
              <a:t>в</a:t>
            </a:r>
            <a:r>
              <a:rPr sz="1400" spc="-13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spc="-35" dirty="0">
                <a:solidFill>
                  <a:srgbClr val="212121"/>
                </a:solidFill>
                <a:latin typeface="Liberation Sans"/>
                <a:cs typeface="Liberation Sans"/>
              </a:rPr>
              <a:t>образовательной</a:t>
            </a:r>
            <a:r>
              <a:rPr sz="1400" spc="-13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dirty="0">
                <a:solidFill>
                  <a:srgbClr val="212121"/>
                </a:solidFill>
                <a:latin typeface="Liberation Sans"/>
                <a:cs typeface="Liberation Sans"/>
              </a:rPr>
              <a:t>и  </a:t>
            </a:r>
            <a:r>
              <a:rPr sz="1400" spc="-35" dirty="0" err="1">
                <a:solidFill>
                  <a:srgbClr val="212121"/>
                </a:solidFill>
                <a:latin typeface="Liberation Sans"/>
                <a:cs typeface="Liberation Sans"/>
              </a:rPr>
              <a:t>исследовательской</a:t>
            </a:r>
            <a:r>
              <a:rPr sz="1400" spc="-14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spc="-45" dirty="0" err="1">
                <a:solidFill>
                  <a:srgbClr val="212121"/>
                </a:solidFill>
                <a:latin typeface="Liberation Sans"/>
                <a:cs typeface="Liberation Sans"/>
              </a:rPr>
              <a:t>деятельности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30" dirty="0">
                <a:solidFill>
                  <a:srgbClr val="212121"/>
                </a:solidFill>
                <a:latin typeface="Liberation Sans"/>
                <a:cs typeface="Liberation Sans"/>
              </a:rPr>
              <a:t>Участие</a:t>
            </a:r>
            <a:r>
              <a:rPr sz="1400" spc="-14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spc="-25" dirty="0">
                <a:solidFill>
                  <a:srgbClr val="212121"/>
                </a:solidFill>
                <a:latin typeface="Liberation Sans"/>
                <a:cs typeface="Liberation Sans"/>
              </a:rPr>
              <a:t>НПР</a:t>
            </a:r>
            <a:r>
              <a:rPr sz="1400" spc="-13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spc="-30" dirty="0">
                <a:solidFill>
                  <a:srgbClr val="212121"/>
                </a:solidFill>
                <a:latin typeface="Liberation Sans"/>
                <a:cs typeface="Liberation Sans"/>
              </a:rPr>
              <a:t>кафедры</a:t>
            </a:r>
            <a:r>
              <a:rPr sz="1400" spc="-13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dirty="0">
                <a:solidFill>
                  <a:srgbClr val="212121"/>
                </a:solidFill>
                <a:latin typeface="Liberation Sans"/>
                <a:cs typeface="Liberation Sans"/>
              </a:rPr>
              <a:t>в</a:t>
            </a:r>
            <a:r>
              <a:rPr sz="1400" spc="-13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spc="-35" dirty="0">
                <a:solidFill>
                  <a:srgbClr val="212121"/>
                </a:solidFill>
                <a:latin typeface="Liberation Sans"/>
                <a:cs typeface="Liberation Sans"/>
              </a:rPr>
              <a:t>проектах</a:t>
            </a:r>
            <a:r>
              <a:rPr sz="1400" spc="-13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spc="-35" dirty="0">
                <a:solidFill>
                  <a:srgbClr val="212121"/>
                </a:solidFill>
                <a:latin typeface="Liberation Sans"/>
                <a:cs typeface="Liberation Sans"/>
              </a:rPr>
              <a:t>партнеров</a:t>
            </a:r>
            <a:r>
              <a:rPr sz="1400" spc="-13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spc="-35" dirty="0">
                <a:solidFill>
                  <a:srgbClr val="212121"/>
                </a:solidFill>
                <a:latin typeface="Liberation Sans"/>
                <a:cs typeface="Liberation Sans"/>
              </a:rPr>
              <a:t>образовательных</a:t>
            </a:r>
            <a:r>
              <a:rPr sz="1400" spc="-14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spc="-35" dirty="0">
                <a:solidFill>
                  <a:srgbClr val="212121"/>
                </a:solidFill>
                <a:latin typeface="Liberation Sans"/>
                <a:cs typeface="Liberation Sans"/>
              </a:rPr>
              <a:t>программ</a:t>
            </a:r>
            <a:r>
              <a:rPr sz="1400" spc="-13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spc="-20" dirty="0">
                <a:solidFill>
                  <a:srgbClr val="212121"/>
                </a:solidFill>
                <a:latin typeface="Liberation Sans"/>
                <a:cs typeface="Liberation Sans"/>
              </a:rPr>
              <a:t>по</a:t>
            </a:r>
            <a:r>
              <a:rPr sz="1400" spc="-13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spc="-35" dirty="0">
                <a:solidFill>
                  <a:srgbClr val="212121"/>
                </a:solidFill>
                <a:latin typeface="Liberation Sans"/>
                <a:cs typeface="Liberation Sans"/>
              </a:rPr>
              <a:t>направлению</a:t>
            </a:r>
            <a:endParaRPr sz="1400" dirty="0">
              <a:latin typeface="Liberation Sans"/>
              <a:cs typeface="Liberation Sans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400" spc="-55" dirty="0">
                <a:solidFill>
                  <a:srgbClr val="212121"/>
                </a:solidFill>
                <a:latin typeface="Verdana"/>
                <a:cs typeface="Verdana"/>
              </a:rPr>
              <a:t>"</a:t>
            </a:r>
            <a:r>
              <a:rPr sz="1400" spc="-55" dirty="0">
                <a:solidFill>
                  <a:srgbClr val="212121"/>
                </a:solidFill>
                <a:latin typeface="Liberation Sans"/>
                <a:cs typeface="Liberation Sans"/>
              </a:rPr>
              <a:t>Бизнес</a:t>
            </a:r>
            <a:r>
              <a:rPr sz="1400" spc="-55" dirty="0">
                <a:solidFill>
                  <a:srgbClr val="212121"/>
                </a:solidFill>
                <a:latin typeface="Verdana"/>
                <a:cs typeface="Verdana"/>
              </a:rPr>
              <a:t>-</a:t>
            </a:r>
            <a:r>
              <a:rPr sz="1400" spc="-55" dirty="0">
                <a:solidFill>
                  <a:srgbClr val="212121"/>
                </a:solidFill>
                <a:latin typeface="Liberation Sans"/>
                <a:cs typeface="Liberation Sans"/>
              </a:rPr>
              <a:t>информатика</a:t>
            </a:r>
            <a:r>
              <a:rPr sz="1400" spc="-55" dirty="0">
                <a:solidFill>
                  <a:srgbClr val="212121"/>
                </a:solidFill>
                <a:latin typeface="Verdana"/>
                <a:cs typeface="Verdana"/>
              </a:rPr>
              <a:t>"</a:t>
            </a:r>
            <a:r>
              <a:rPr sz="1400" spc="-24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212121"/>
                </a:solidFill>
                <a:latin typeface="Liberation Sans"/>
                <a:cs typeface="Liberation Sans"/>
              </a:rPr>
              <a:t>как</a:t>
            </a:r>
            <a:r>
              <a:rPr sz="1400" spc="-14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spc="-30" dirty="0">
                <a:solidFill>
                  <a:srgbClr val="212121"/>
                </a:solidFill>
                <a:latin typeface="Liberation Sans"/>
                <a:cs typeface="Liberation Sans"/>
              </a:rPr>
              <a:t>форма</a:t>
            </a:r>
            <a:r>
              <a:rPr sz="1400" spc="-14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spc="-35" dirty="0" err="1">
                <a:solidFill>
                  <a:srgbClr val="212121"/>
                </a:solidFill>
                <a:latin typeface="Liberation Sans"/>
                <a:cs typeface="Liberation Sans"/>
              </a:rPr>
              <a:t>повышения</a:t>
            </a:r>
            <a:r>
              <a:rPr sz="1400" spc="-13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spc="-45" dirty="0" err="1">
                <a:solidFill>
                  <a:srgbClr val="212121"/>
                </a:solidFill>
                <a:latin typeface="Liberation Sans"/>
                <a:cs typeface="Liberation Sans"/>
              </a:rPr>
              <a:t>квалификации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 marR="127635">
              <a:lnSpc>
                <a:spcPct val="116100"/>
              </a:lnSpc>
            </a:pPr>
            <a:r>
              <a:rPr sz="1400" spc="-35" dirty="0">
                <a:solidFill>
                  <a:srgbClr val="212121"/>
                </a:solidFill>
                <a:latin typeface="Liberation Sans"/>
                <a:cs typeface="Liberation Sans"/>
              </a:rPr>
              <a:t>Продолжение </a:t>
            </a:r>
            <a:r>
              <a:rPr sz="1400" spc="-30" dirty="0">
                <a:solidFill>
                  <a:srgbClr val="212121"/>
                </a:solidFill>
                <a:latin typeface="Liberation Sans"/>
                <a:cs typeface="Liberation Sans"/>
              </a:rPr>
              <a:t>работы </a:t>
            </a:r>
            <a:r>
              <a:rPr sz="1400" spc="-20" dirty="0">
                <a:solidFill>
                  <a:srgbClr val="212121"/>
                </a:solidFill>
                <a:latin typeface="Liberation Sans"/>
                <a:cs typeface="Liberation Sans"/>
              </a:rPr>
              <a:t>по </a:t>
            </a:r>
            <a:r>
              <a:rPr sz="1400" spc="-35" dirty="0">
                <a:solidFill>
                  <a:srgbClr val="212121"/>
                </a:solidFill>
                <a:latin typeface="Liberation Sans"/>
                <a:cs typeface="Liberation Sans"/>
              </a:rPr>
              <a:t>профессиональной сертификации </a:t>
            </a:r>
            <a:r>
              <a:rPr sz="1400" spc="-25" dirty="0">
                <a:solidFill>
                  <a:srgbClr val="212121"/>
                </a:solidFill>
                <a:latin typeface="Liberation Sans"/>
                <a:cs typeface="Liberation Sans"/>
              </a:rPr>
              <a:t>НПР </a:t>
            </a:r>
            <a:r>
              <a:rPr sz="1400" dirty="0">
                <a:solidFill>
                  <a:srgbClr val="212121"/>
                </a:solidFill>
                <a:latin typeface="Liberation Sans"/>
                <a:cs typeface="Liberation Sans"/>
              </a:rPr>
              <a:t>у </a:t>
            </a:r>
            <a:r>
              <a:rPr sz="1400" spc="-35" dirty="0">
                <a:solidFill>
                  <a:srgbClr val="212121"/>
                </a:solidFill>
                <a:latin typeface="Liberation Sans"/>
                <a:cs typeface="Liberation Sans"/>
              </a:rPr>
              <a:t>вендоров программного  обеспечения</a:t>
            </a:r>
            <a:r>
              <a:rPr sz="1400" spc="-13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spc="-165" dirty="0">
                <a:solidFill>
                  <a:srgbClr val="212121"/>
                </a:solidFill>
                <a:latin typeface="Verdana"/>
                <a:cs typeface="Verdana"/>
              </a:rPr>
              <a:t>(1</a:t>
            </a:r>
            <a:r>
              <a:rPr sz="1400" spc="-165" dirty="0">
                <a:solidFill>
                  <a:srgbClr val="212121"/>
                </a:solidFill>
                <a:latin typeface="Liberation Sans"/>
                <a:cs typeface="Liberation Sans"/>
              </a:rPr>
              <a:t>С</a:t>
            </a:r>
            <a:r>
              <a:rPr sz="1400" spc="-165" dirty="0">
                <a:solidFill>
                  <a:srgbClr val="212121"/>
                </a:solidFill>
                <a:latin typeface="Verdana"/>
                <a:cs typeface="Verdana"/>
              </a:rPr>
              <a:t>,</a:t>
            </a:r>
            <a:r>
              <a:rPr sz="1400" spc="-229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212121"/>
                </a:solidFill>
                <a:latin typeface="Verdana"/>
                <a:cs typeface="Verdana"/>
              </a:rPr>
              <a:t>IBM,</a:t>
            </a:r>
            <a:r>
              <a:rPr sz="1400" spc="-229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212121"/>
                </a:solidFill>
                <a:latin typeface="Verdana"/>
                <a:cs typeface="Verdana"/>
              </a:rPr>
              <a:t>MS,</a:t>
            </a:r>
            <a:r>
              <a:rPr sz="1400" spc="-229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12121"/>
                </a:solidFill>
                <a:latin typeface="Verdana"/>
                <a:cs typeface="Verdana"/>
              </a:rPr>
              <a:t>SAP,</a:t>
            </a:r>
            <a:r>
              <a:rPr sz="1400" spc="-229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400" spc="30" dirty="0">
                <a:solidFill>
                  <a:srgbClr val="212121"/>
                </a:solidFill>
                <a:latin typeface="Verdana"/>
                <a:cs typeface="Verdana"/>
              </a:rPr>
              <a:t>ORACLE,</a:t>
            </a:r>
            <a:r>
              <a:rPr sz="1400" spc="-229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212121"/>
                </a:solidFill>
                <a:latin typeface="Verdana"/>
                <a:cs typeface="Verdana"/>
              </a:rPr>
              <a:t>SAS,</a:t>
            </a:r>
            <a:r>
              <a:rPr sz="1400" spc="-22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212121"/>
                </a:solidFill>
                <a:latin typeface="Liberation Sans"/>
                <a:cs typeface="Liberation Sans"/>
              </a:rPr>
              <a:t>Директум</a:t>
            </a:r>
            <a:r>
              <a:rPr sz="1400" spc="-45" dirty="0">
                <a:solidFill>
                  <a:srgbClr val="212121"/>
                </a:solidFill>
                <a:latin typeface="Verdana"/>
                <a:cs typeface="Verdana"/>
              </a:rPr>
              <a:t>,</a:t>
            </a:r>
            <a:r>
              <a:rPr sz="1400" spc="-229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212121"/>
                </a:solidFill>
                <a:latin typeface="Liberation Sans"/>
                <a:cs typeface="Liberation Sans"/>
              </a:rPr>
              <a:t>Электронные</a:t>
            </a:r>
            <a:r>
              <a:rPr sz="1400" spc="-13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spc="-30" dirty="0">
                <a:solidFill>
                  <a:srgbClr val="212121"/>
                </a:solidFill>
                <a:latin typeface="Liberation Sans"/>
                <a:cs typeface="Liberation Sans"/>
              </a:rPr>
              <a:t>офисные</a:t>
            </a:r>
            <a:r>
              <a:rPr sz="1400" spc="-13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spc="-60" dirty="0">
                <a:solidFill>
                  <a:srgbClr val="212121"/>
                </a:solidFill>
                <a:latin typeface="Liberation Sans"/>
                <a:cs typeface="Liberation Sans"/>
              </a:rPr>
              <a:t>системы</a:t>
            </a:r>
            <a:r>
              <a:rPr sz="1400" spc="-60" dirty="0">
                <a:solidFill>
                  <a:srgbClr val="212121"/>
                </a:solidFill>
                <a:latin typeface="Verdana"/>
                <a:cs typeface="Verdana"/>
              </a:rPr>
              <a:t>),</a:t>
            </a:r>
            <a:r>
              <a:rPr sz="1400" spc="-229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12121"/>
                </a:solidFill>
                <a:latin typeface="Liberation Sans"/>
                <a:cs typeface="Liberation Sans"/>
              </a:rPr>
              <a:t>а  </a:t>
            </a:r>
            <a:r>
              <a:rPr sz="1400" spc="-30" dirty="0">
                <a:solidFill>
                  <a:srgbClr val="212121"/>
                </a:solidFill>
                <a:latin typeface="Liberation Sans"/>
                <a:cs typeface="Liberation Sans"/>
              </a:rPr>
              <a:t>также </a:t>
            </a:r>
            <a:r>
              <a:rPr sz="1400" dirty="0">
                <a:solidFill>
                  <a:srgbClr val="212121"/>
                </a:solidFill>
                <a:latin typeface="Liberation Sans"/>
                <a:cs typeface="Liberation Sans"/>
              </a:rPr>
              <a:t>в </a:t>
            </a:r>
            <a:r>
              <a:rPr sz="1400" spc="-35" dirty="0">
                <a:solidFill>
                  <a:srgbClr val="212121"/>
                </a:solidFill>
                <a:latin typeface="Liberation Sans"/>
                <a:cs typeface="Liberation Sans"/>
              </a:rPr>
              <a:t>профессиональных ассоциациях </a:t>
            </a:r>
            <a:r>
              <a:rPr sz="1400" spc="-20" dirty="0">
                <a:solidFill>
                  <a:srgbClr val="212121"/>
                </a:solidFill>
                <a:latin typeface="Liberation Sans"/>
                <a:cs typeface="Liberation Sans"/>
              </a:rPr>
              <a:t>по </a:t>
            </a:r>
            <a:r>
              <a:rPr sz="1400" spc="-60" dirty="0">
                <a:solidFill>
                  <a:srgbClr val="212121"/>
                </a:solidFill>
                <a:latin typeface="Liberation Sans"/>
                <a:cs typeface="Liberation Sans"/>
              </a:rPr>
              <a:t>областям</a:t>
            </a:r>
            <a:r>
              <a:rPr sz="1400" spc="-60" dirty="0">
                <a:solidFill>
                  <a:srgbClr val="212121"/>
                </a:solidFill>
                <a:latin typeface="Verdana"/>
                <a:cs typeface="Verdana"/>
              </a:rPr>
              <a:t>: </a:t>
            </a:r>
            <a:r>
              <a:rPr sz="1400" spc="-35" dirty="0">
                <a:solidFill>
                  <a:srgbClr val="212121"/>
                </a:solidFill>
                <a:latin typeface="Liberation Sans"/>
                <a:cs typeface="Liberation Sans"/>
              </a:rPr>
              <a:t>управление </a:t>
            </a:r>
            <a:r>
              <a:rPr sz="1400" spc="-45" dirty="0">
                <a:solidFill>
                  <a:srgbClr val="212121"/>
                </a:solidFill>
                <a:latin typeface="Liberation Sans"/>
                <a:cs typeface="Liberation Sans"/>
              </a:rPr>
              <a:t>проектами</a:t>
            </a:r>
            <a:r>
              <a:rPr sz="1400" spc="-45" dirty="0">
                <a:solidFill>
                  <a:srgbClr val="212121"/>
                </a:solidFill>
                <a:latin typeface="Verdana"/>
                <a:cs typeface="Verdana"/>
              </a:rPr>
              <a:t>, </a:t>
            </a:r>
            <a:r>
              <a:rPr sz="1400" spc="-35" dirty="0">
                <a:solidFill>
                  <a:srgbClr val="212121"/>
                </a:solidFill>
                <a:latin typeface="Liberation Sans"/>
                <a:cs typeface="Liberation Sans"/>
              </a:rPr>
              <a:t>управление  информационными</a:t>
            </a:r>
            <a:r>
              <a:rPr sz="1400" spc="-14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spc="-35" dirty="0">
                <a:solidFill>
                  <a:srgbClr val="212121"/>
                </a:solidFill>
                <a:latin typeface="Liberation Sans"/>
                <a:cs typeface="Liberation Sans"/>
              </a:rPr>
              <a:t>технологиями</a:t>
            </a:r>
            <a:r>
              <a:rPr sz="1400" spc="-14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spc="-45" dirty="0">
                <a:solidFill>
                  <a:srgbClr val="212121"/>
                </a:solidFill>
                <a:latin typeface="Verdana"/>
                <a:cs typeface="Verdana"/>
              </a:rPr>
              <a:t>(CoBit,</a:t>
            </a:r>
            <a:r>
              <a:rPr sz="1400" spc="-24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212121"/>
                </a:solidFill>
                <a:latin typeface="Verdana"/>
                <a:cs typeface="Verdana"/>
              </a:rPr>
              <a:t>ITSM)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14420" y="1447827"/>
            <a:ext cx="333375" cy="400050"/>
          </a:xfrm>
          <a:custGeom>
            <a:avLst/>
            <a:gdLst/>
            <a:ahLst/>
            <a:cxnLst/>
            <a:rect l="l" t="t" r="r" b="b"/>
            <a:pathLst>
              <a:path w="333375" h="400050">
                <a:moveTo>
                  <a:pt x="289219" y="400022"/>
                </a:moveTo>
                <a:lnTo>
                  <a:pt x="44116" y="400022"/>
                </a:lnTo>
                <a:lnTo>
                  <a:pt x="26958" y="396557"/>
                </a:lnTo>
                <a:lnTo>
                  <a:pt x="12930" y="387110"/>
                </a:lnTo>
                <a:lnTo>
                  <a:pt x="3465" y="373106"/>
                </a:lnTo>
                <a:lnTo>
                  <a:pt x="0" y="356026"/>
                </a:lnTo>
                <a:lnTo>
                  <a:pt x="0" y="316229"/>
                </a:lnTo>
                <a:lnTo>
                  <a:pt x="877" y="307023"/>
                </a:lnTo>
                <a:lnTo>
                  <a:pt x="33526" y="252135"/>
                </a:lnTo>
                <a:lnTo>
                  <a:pt x="85599" y="225403"/>
                </a:lnTo>
                <a:lnTo>
                  <a:pt x="121221" y="219171"/>
                </a:lnTo>
                <a:lnTo>
                  <a:pt x="124561" y="218590"/>
                </a:lnTo>
                <a:lnTo>
                  <a:pt x="126795" y="206898"/>
                </a:lnTo>
                <a:lnTo>
                  <a:pt x="127477" y="202623"/>
                </a:lnTo>
                <a:lnTo>
                  <a:pt x="127602" y="201555"/>
                </a:lnTo>
                <a:lnTo>
                  <a:pt x="127845" y="199042"/>
                </a:lnTo>
                <a:lnTo>
                  <a:pt x="101682" y="183719"/>
                </a:lnTo>
                <a:lnTo>
                  <a:pt x="81470" y="162019"/>
                </a:lnTo>
                <a:lnTo>
                  <a:pt x="68276" y="135472"/>
                </a:lnTo>
                <a:lnTo>
                  <a:pt x="63170" y="105612"/>
                </a:lnTo>
                <a:lnTo>
                  <a:pt x="64695" y="85264"/>
                </a:lnTo>
                <a:lnTo>
                  <a:pt x="79195" y="47959"/>
                </a:lnTo>
                <a:lnTo>
                  <a:pt x="107317" y="18593"/>
                </a:lnTo>
                <a:lnTo>
                  <a:pt x="144008" y="2444"/>
                </a:lnTo>
                <a:lnTo>
                  <a:pt x="164311" y="0"/>
                </a:lnTo>
                <a:lnTo>
                  <a:pt x="185009" y="1569"/>
                </a:lnTo>
                <a:lnTo>
                  <a:pt x="204670" y="7120"/>
                </a:lnTo>
                <a:lnTo>
                  <a:pt x="222821" y="16450"/>
                </a:lnTo>
                <a:lnTo>
                  <a:pt x="233447" y="24933"/>
                </a:lnTo>
                <a:lnTo>
                  <a:pt x="164883" y="24933"/>
                </a:lnTo>
                <a:lnTo>
                  <a:pt x="149482" y="26788"/>
                </a:lnTo>
                <a:lnTo>
                  <a:pt x="109893" y="49136"/>
                </a:lnTo>
                <a:lnTo>
                  <a:pt x="89317" y="89613"/>
                </a:lnTo>
                <a:lnTo>
                  <a:pt x="88161" y="105049"/>
                </a:lnTo>
                <a:lnTo>
                  <a:pt x="92078" y="127835"/>
                </a:lnTo>
                <a:lnTo>
                  <a:pt x="102200" y="148068"/>
                </a:lnTo>
                <a:lnTo>
                  <a:pt x="117702" y="164566"/>
                </a:lnTo>
                <a:lnTo>
                  <a:pt x="137759" y="176145"/>
                </a:lnTo>
                <a:lnTo>
                  <a:pt x="138626" y="176526"/>
                </a:lnTo>
                <a:lnTo>
                  <a:pt x="141025" y="177692"/>
                </a:lnTo>
                <a:lnTo>
                  <a:pt x="152994" y="184137"/>
                </a:lnTo>
                <a:lnTo>
                  <a:pt x="152994" y="202623"/>
                </a:lnTo>
                <a:lnTo>
                  <a:pt x="132741" y="241151"/>
                </a:lnTo>
                <a:lnTo>
                  <a:pt x="93125" y="249146"/>
                </a:lnTo>
                <a:lnTo>
                  <a:pt x="69462" y="257817"/>
                </a:lnTo>
                <a:lnTo>
                  <a:pt x="32762" y="289364"/>
                </a:lnTo>
                <a:lnTo>
                  <a:pt x="24988" y="356026"/>
                </a:lnTo>
                <a:lnTo>
                  <a:pt x="26494" y="363434"/>
                </a:lnTo>
                <a:lnTo>
                  <a:pt x="30597" y="369494"/>
                </a:lnTo>
                <a:lnTo>
                  <a:pt x="36679" y="373586"/>
                </a:lnTo>
                <a:lnTo>
                  <a:pt x="44118" y="375088"/>
                </a:lnTo>
                <a:lnTo>
                  <a:pt x="328529" y="375088"/>
                </a:lnTo>
                <a:lnTo>
                  <a:pt x="320398" y="387113"/>
                </a:lnTo>
                <a:lnTo>
                  <a:pt x="306375" y="396557"/>
                </a:lnTo>
                <a:lnTo>
                  <a:pt x="289219" y="400022"/>
                </a:lnTo>
                <a:close/>
              </a:path>
              <a:path w="333375" h="400050">
                <a:moveTo>
                  <a:pt x="328529" y="375088"/>
                </a:moveTo>
                <a:lnTo>
                  <a:pt x="289220" y="375088"/>
                </a:lnTo>
                <a:lnTo>
                  <a:pt x="296659" y="373585"/>
                </a:lnTo>
                <a:lnTo>
                  <a:pt x="302741" y="369490"/>
                </a:lnTo>
                <a:lnTo>
                  <a:pt x="306844" y="363423"/>
                </a:lnTo>
                <a:lnTo>
                  <a:pt x="308345" y="356026"/>
                </a:lnTo>
                <a:lnTo>
                  <a:pt x="308304" y="316229"/>
                </a:lnTo>
                <a:lnTo>
                  <a:pt x="283276" y="270732"/>
                </a:lnTo>
                <a:lnTo>
                  <a:pt x="239285" y="248770"/>
                </a:lnTo>
                <a:lnTo>
                  <a:pt x="208788" y="243779"/>
                </a:lnTo>
                <a:lnTo>
                  <a:pt x="208181" y="243658"/>
                </a:lnTo>
                <a:lnTo>
                  <a:pt x="181045" y="210580"/>
                </a:lnTo>
                <a:lnTo>
                  <a:pt x="178211" y="201555"/>
                </a:lnTo>
                <a:lnTo>
                  <a:pt x="178211" y="186880"/>
                </a:lnTo>
                <a:lnTo>
                  <a:pt x="185692" y="180322"/>
                </a:lnTo>
                <a:lnTo>
                  <a:pt x="192691" y="177257"/>
                </a:lnTo>
                <a:lnTo>
                  <a:pt x="193453" y="176953"/>
                </a:lnTo>
                <a:lnTo>
                  <a:pt x="215020" y="165057"/>
                </a:lnTo>
                <a:lnTo>
                  <a:pt x="231495" y="147544"/>
                </a:lnTo>
                <a:lnTo>
                  <a:pt x="241882" y="125869"/>
                </a:lnTo>
                <a:lnTo>
                  <a:pt x="245182" y="101486"/>
                </a:lnTo>
                <a:lnTo>
                  <a:pt x="238290" y="71319"/>
                </a:lnTo>
                <a:lnTo>
                  <a:pt x="220845" y="46782"/>
                </a:lnTo>
                <a:lnTo>
                  <a:pt x="195494" y="30458"/>
                </a:lnTo>
                <a:lnTo>
                  <a:pt x="164883" y="24933"/>
                </a:lnTo>
                <a:lnTo>
                  <a:pt x="233447" y="24933"/>
                </a:lnTo>
                <a:lnTo>
                  <a:pt x="261649" y="62064"/>
                </a:lnTo>
                <a:lnTo>
                  <a:pt x="270163" y="100915"/>
                </a:lnTo>
                <a:lnTo>
                  <a:pt x="265962" y="132550"/>
                </a:lnTo>
                <a:lnTo>
                  <a:pt x="252704" y="160763"/>
                </a:lnTo>
                <a:lnTo>
                  <a:pt x="231638" y="183730"/>
                </a:lnTo>
                <a:lnTo>
                  <a:pt x="204015" y="199626"/>
                </a:lnTo>
                <a:lnTo>
                  <a:pt x="204833" y="202623"/>
                </a:lnTo>
                <a:lnTo>
                  <a:pt x="205643" y="205270"/>
                </a:lnTo>
                <a:lnTo>
                  <a:pt x="206803" y="208573"/>
                </a:lnTo>
                <a:lnTo>
                  <a:pt x="208438" y="214995"/>
                </a:lnTo>
                <a:lnTo>
                  <a:pt x="210386" y="218357"/>
                </a:lnTo>
                <a:lnTo>
                  <a:pt x="212730" y="219111"/>
                </a:lnTo>
                <a:lnTo>
                  <a:pt x="247175" y="225122"/>
                </a:lnTo>
                <a:lnTo>
                  <a:pt x="275731" y="235861"/>
                </a:lnTo>
                <a:lnTo>
                  <a:pt x="320414" y="274187"/>
                </a:lnTo>
                <a:lnTo>
                  <a:pt x="333336" y="316229"/>
                </a:lnTo>
                <a:lnTo>
                  <a:pt x="333329" y="356026"/>
                </a:lnTo>
                <a:lnTo>
                  <a:pt x="329860" y="373118"/>
                </a:lnTo>
                <a:lnTo>
                  <a:pt x="328529" y="375088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4895" y="2686077"/>
            <a:ext cx="333375" cy="400050"/>
          </a:xfrm>
          <a:custGeom>
            <a:avLst/>
            <a:gdLst/>
            <a:ahLst/>
            <a:cxnLst/>
            <a:rect l="l" t="t" r="r" b="b"/>
            <a:pathLst>
              <a:path w="333375" h="400050">
                <a:moveTo>
                  <a:pt x="289219" y="400022"/>
                </a:moveTo>
                <a:lnTo>
                  <a:pt x="44116" y="400022"/>
                </a:lnTo>
                <a:lnTo>
                  <a:pt x="26958" y="396557"/>
                </a:lnTo>
                <a:lnTo>
                  <a:pt x="12930" y="387110"/>
                </a:lnTo>
                <a:lnTo>
                  <a:pt x="3465" y="373106"/>
                </a:lnTo>
                <a:lnTo>
                  <a:pt x="0" y="356026"/>
                </a:lnTo>
                <a:lnTo>
                  <a:pt x="0" y="316229"/>
                </a:lnTo>
                <a:lnTo>
                  <a:pt x="877" y="307023"/>
                </a:lnTo>
                <a:lnTo>
                  <a:pt x="33526" y="252135"/>
                </a:lnTo>
                <a:lnTo>
                  <a:pt x="85599" y="225403"/>
                </a:lnTo>
                <a:lnTo>
                  <a:pt x="121221" y="219171"/>
                </a:lnTo>
                <a:lnTo>
                  <a:pt x="124561" y="218590"/>
                </a:lnTo>
                <a:lnTo>
                  <a:pt x="126795" y="206898"/>
                </a:lnTo>
                <a:lnTo>
                  <a:pt x="127477" y="202623"/>
                </a:lnTo>
                <a:lnTo>
                  <a:pt x="127602" y="201555"/>
                </a:lnTo>
                <a:lnTo>
                  <a:pt x="127845" y="199042"/>
                </a:lnTo>
                <a:lnTo>
                  <a:pt x="101682" y="183719"/>
                </a:lnTo>
                <a:lnTo>
                  <a:pt x="81470" y="162019"/>
                </a:lnTo>
                <a:lnTo>
                  <a:pt x="68276" y="135472"/>
                </a:lnTo>
                <a:lnTo>
                  <a:pt x="63170" y="105612"/>
                </a:lnTo>
                <a:lnTo>
                  <a:pt x="64695" y="85264"/>
                </a:lnTo>
                <a:lnTo>
                  <a:pt x="79195" y="47959"/>
                </a:lnTo>
                <a:lnTo>
                  <a:pt x="107317" y="18593"/>
                </a:lnTo>
                <a:lnTo>
                  <a:pt x="144008" y="2444"/>
                </a:lnTo>
                <a:lnTo>
                  <a:pt x="164311" y="0"/>
                </a:lnTo>
                <a:lnTo>
                  <a:pt x="185009" y="1569"/>
                </a:lnTo>
                <a:lnTo>
                  <a:pt x="204670" y="7120"/>
                </a:lnTo>
                <a:lnTo>
                  <a:pt x="222821" y="16450"/>
                </a:lnTo>
                <a:lnTo>
                  <a:pt x="233447" y="24933"/>
                </a:lnTo>
                <a:lnTo>
                  <a:pt x="164883" y="24933"/>
                </a:lnTo>
                <a:lnTo>
                  <a:pt x="149482" y="26788"/>
                </a:lnTo>
                <a:lnTo>
                  <a:pt x="109893" y="49136"/>
                </a:lnTo>
                <a:lnTo>
                  <a:pt x="89317" y="89613"/>
                </a:lnTo>
                <a:lnTo>
                  <a:pt x="88161" y="105049"/>
                </a:lnTo>
                <a:lnTo>
                  <a:pt x="92078" y="127835"/>
                </a:lnTo>
                <a:lnTo>
                  <a:pt x="102200" y="148068"/>
                </a:lnTo>
                <a:lnTo>
                  <a:pt x="117702" y="164566"/>
                </a:lnTo>
                <a:lnTo>
                  <a:pt x="137759" y="176145"/>
                </a:lnTo>
                <a:lnTo>
                  <a:pt x="138626" y="176526"/>
                </a:lnTo>
                <a:lnTo>
                  <a:pt x="141025" y="177692"/>
                </a:lnTo>
                <a:lnTo>
                  <a:pt x="152994" y="184137"/>
                </a:lnTo>
                <a:lnTo>
                  <a:pt x="152994" y="202623"/>
                </a:lnTo>
                <a:lnTo>
                  <a:pt x="132741" y="241151"/>
                </a:lnTo>
                <a:lnTo>
                  <a:pt x="93125" y="249146"/>
                </a:lnTo>
                <a:lnTo>
                  <a:pt x="69462" y="257817"/>
                </a:lnTo>
                <a:lnTo>
                  <a:pt x="32762" y="289364"/>
                </a:lnTo>
                <a:lnTo>
                  <a:pt x="24988" y="356026"/>
                </a:lnTo>
                <a:lnTo>
                  <a:pt x="26494" y="363434"/>
                </a:lnTo>
                <a:lnTo>
                  <a:pt x="30597" y="369494"/>
                </a:lnTo>
                <a:lnTo>
                  <a:pt x="36679" y="373586"/>
                </a:lnTo>
                <a:lnTo>
                  <a:pt x="44118" y="375088"/>
                </a:lnTo>
                <a:lnTo>
                  <a:pt x="328529" y="375088"/>
                </a:lnTo>
                <a:lnTo>
                  <a:pt x="320398" y="387113"/>
                </a:lnTo>
                <a:lnTo>
                  <a:pt x="306375" y="396557"/>
                </a:lnTo>
                <a:lnTo>
                  <a:pt x="289219" y="400022"/>
                </a:lnTo>
                <a:close/>
              </a:path>
              <a:path w="333375" h="400050">
                <a:moveTo>
                  <a:pt x="328529" y="375088"/>
                </a:moveTo>
                <a:lnTo>
                  <a:pt x="289220" y="375088"/>
                </a:lnTo>
                <a:lnTo>
                  <a:pt x="296659" y="373585"/>
                </a:lnTo>
                <a:lnTo>
                  <a:pt x="302741" y="369490"/>
                </a:lnTo>
                <a:lnTo>
                  <a:pt x="306844" y="363423"/>
                </a:lnTo>
                <a:lnTo>
                  <a:pt x="308345" y="356026"/>
                </a:lnTo>
                <a:lnTo>
                  <a:pt x="308304" y="316229"/>
                </a:lnTo>
                <a:lnTo>
                  <a:pt x="283276" y="270732"/>
                </a:lnTo>
                <a:lnTo>
                  <a:pt x="239285" y="248770"/>
                </a:lnTo>
                <a:lnTo>
                  <a:pt x="208788" y="243779"/>
                </a:lnTo>
                <a:lnTo>
                  <a:pt x="208181" y="243658"/>
                </a:lnTo>
                <a:lnTo>
                  <a:pt x="181045" y="210580"/>
                </a:lnTo>
                <a:lnTo>
                  <a:pt x="178211" y="201555"/>
                </a:lnTo>
                <a:lnTo>
                  <a:pt x="178211" y="186880"/>
                </a:lnTo>
                <a:lnTo>
                  <a:pt x="185692" y="180322"/>
                </a:lnTo>
                <a:lnTo>
                  <a:pt x="192691" y="177257"/>
                </a:lnTo>
                <a:lnTo>
                  <a:pt x="193453" y="176953"/>
                </a:lnTo>
                <a:lnTo>
                  <a:pt x="215020" y="165057"/>
                </a:lnTo>
                <a:lnTo>
                  <a:pt x="231495" y="147544"/>
                </a:lnTo>
                <a:lnTo>
                  <a:pt x="241882" y="125869"/>
                </a:lnTo>
                <a:lnTo>
                  <a:pt x="245182" y="101486"/>
                </a:lnTo>
                <a:lnTo>
                  <a:pt x="238290" y="71319"/>
                </a:lnTo>
                <a:lnTo>
                  <a:pt x="220845" y="46782"/>
                </a:lnTo>
                <a:lnTo>
                  <a:pt x="195494" y="30458"/>
                </a:lnTo>
                <a:lnTo>
                  <a:pt x="164883" y="24933"/>
                </a:lnTo>
                <a:lnTo>
                  <a:pt x="233447" y="24933"/>
                </a:lnTo>
                <a:lnTo>
                  <a:pt x="261649" y="62064"/>
                </a:lnTo>
                <a:lnTo>
                  <a:pt x="270163" y="100915"/>
                </a:lnTo>
                <a:lnTo>
                  <a:pt x="265962" y="132550"/>
                </a:lnTo>
                <a:lnTo>
                  <a:pt x="252704" y="160763"/>
                </a:lnTo>
                <a:lnTo>
                  <a:pt x="231638" y="183730"/>
                </a:lnTo>
                <a:lnTo>
                  <a:pt x="204015" y="199626"/>
                </a:lnTo>
                <a:lnTo>
                  <a:pt x="204833" y="202623"/>
                </a:lnTo>
                <a:lnTo>
                  <a:pt x="205643" y="205270"/>
                </a:lnTo>
                <a:lnTo>
                  <a:pt x="206803" y="208573"/>
                </a:lnTo>
                <a:lnTo>
                  <a:pt x="208438" y="214995"/>
                </a:lnTo>
                <a:lnTo>
                  <a:pt x="210386" y="218357"/>
                </a:lnTo>
                <a:lnTo>
                  <a:pt x="212730" y="219111"/>
                </a:lnTo>
                <a:lnTo>
                  <a:pt x="247175" y="225122"/>
                </a:lnTo>
                <a:lnTo>
                  <a:pt x="275731" y="235861"/>
                </a:lnTo>
                <a:lnTo>
                  <a:pt x="320414" y="274187"/>
                </a:lnTo>
                <a:lnTo>
                  <a:pt x="333336" y="316229"/>
                </a:lnTo>
                <a:lnTo>
                  <a:pt x="333329" y="356026"/>
                </a:lnTo>
                <a:lnTo>
                  <a:pt x="329860" y="373118"/>
                </a:lnTo>
                <a:lnTo>
                  <a:pt x="328529" y="375088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420" y="3619527"/>
            <a:ext cx="333375" cy="400050"/>
          </a:xfrm>
          <a:custGeom>
            <a:avLst/>
            <a:gdLst/>
            <a:ahLst/>
            <a:cxnLst/>
            <a:rect l="l" t="t" r="r" b="b"/>
            <a:pathLst>
              <a:path w="333375" h="400050">
                <a:moveTo>
                  <a:pt x="289219" y="400022"/>
                </a:moveTo>
                <a:lnTo>
                  <a:pt x="44116" y="400022"/>
                </a:lnTo>
                <a:lnTo>
                  <a:pt x="26958" y="396557"/>
                </a:lnTo>
                <a:lnTo>
                  <a:pt x="12930" y="387110"/>
                </a:lnTo>
                <a:lnTo>
                  <a:pt x="3465" y="373106"/>
                </a:lnTo>
                <a:lnTo>
                  <a:pt x="0" y="356026"/>
                </a:lnTo>
                <a:lnTo>
                  <a:pt x="0" y="316229"/>
                </a:lnTo>
                <a:lnTo>
                  <a:pt x="877" y="307023"/>
                </a:lnTo>
                <a:lnTo>
                  <a:pt x="33526" y="252135"/>
                </a:lnTo>
                <a:lnTo>
                  <a:pt x="85599" y="225403"/>
                </a:lnTo>
                <a:lnTo>
                  <a:pt x="121221" y="219171"/>
                </a:lnTo>
                <a:lnTo>
                  <a:pt x="124561" y="218590"/>
                </a:lnTo>
                <a:lnTo>
                  <a:pt x="126795" y="206898"/>
                </a:lnTo>
                <a:lnTo>
                  <a:pt x="127477" y="202623"/>
                </a:lnTo>
                <a:lnTo>
                  <a:pt x="127602" y="201555"/>
                </a:lnTo>
                <a:lnTo>
                  <a:pt x="127845" y="199042"/>
                </a:lnTo>
                <a:lnTo>
                  <a:pt x="101682" y="183719"/>
                </a:lnTo>
                <a:lnTo>
                  <a:pt x="81470" y="162019"/>
                </a:lnTo>
                <a:lnTo>
                  <a:pt x="68276" y="135472"/>
                </a:lnTo>
                <a:lnTo>
                  <a:pt x="63170" y="105612"/>
                </a:lnTo>
                <a:lnTo>
                  <a:pt x="64695" y="85264"/>
                </a:lnTo>
                <a:lnTo>
                  <a:pt x="79195" y="47959"/>
                </a:lnTo>
                <a:lnTo>
                  <a:pt x="107317" y="18593"/>
                </a:lnTo>
                <a:lnTo>
                  <a:pt x="144008" y="2444"/>
                </a:lnTo>
                <a:lnTo>
                  <a:pt x="164311" y="0"/>
                </a:lnTo>
                <a:lnTo>
                  <a:pt x="185009" y="1569"/>
                </a:lnTo>
                <a:lnTo>
                  <a:pt x="204670" y="7120"/>
                </a:lnTo>
                <a:lnTo>
                  <a:pt x="222821" y="16450"/>
                </a:lnTo>
                <a:lnTo>
                  <a:pt x="233447" y="24933"/>
                </a:lnTo>
                <a:lnTo>
                  <a:pt x="164883" y="24933"/>
                </a:lnTo>
                <a:lnTo>
                  <a:pt x="149482" y="26788"/>
                </a:lnTo>
                <a:lnTo>
                  <a:pt x="109893" y="49136"/>
                </a:lnTo>
                <a:lnTo>
                  <a:pt x="89317" y="89613"/>
                </a:lnTo>
                <a:lnTo>
                  <a:pt x="88161" y="105049"/>
                </a:lnTo>
                <a:lnTo>
                  <a:pt x="92078" y="127835"/>
                </a:lnTo>
                <a:lnTo>
                  <a:pt x="102200" y="148068"/>
                </a:lnTo>
                <a:lnTo>
                  <a:pt x="117702" y="164566"/>
                </a:lnTo>
                <a:lnTo>
                  <a:pt x="137759" y="176145"/>
                </a:lnTo>
                <a:lnTo>
                  <a:pt x="138626" y="176526"/>
                </a:lnTo>
                <a:lnTo>
                  <a:pt x="141025" y="177692"/>
                </a:lnTo>
                <a:lnTo>
                  <a:pt x="152994" y="184137"/>
                </a:lnTo>
                <a:lnTo>
                  <a:pt x="152994" y="202623"/>
                </a:lnTo>
                <a:lnTo>
                  <a:pt x="132741" y="241151"/>
                </a:lnTo>
                <a:lnTo>
                  <a:pt x="93125" y="249146"/>
                </a:lnTo>
                <a:lnTo>
                  <a:pt x="69462" y="257817"/>
                </a:lnTo>
                <a:lnTo>
                  <a:pt x="32762" y="289364"/>
                </a:lnTo>
                <a:lnTo>
                  <a:pt x="24988" y="356026"/>
                </a:lnTo>
                <a:lnTo>
                  <a:pt x="26494" y="363434"/>
                </a:lnTo>
                <a:lnTo>
                  <a:pt x="30597" y="369494"/>
                </a:lnTo>
                <a:lnTo>
                  <a:pt x="36679" y="373586"/>
                </a:lnTo>
                <a:lnTo>
                  <a:pt x="44118" y="375088"/>
                </a:lnTo>
                <a:lnTo>
                  <a:pt x="328529" y="375088"/>
                </a:lnTo>
                <a:lnTo>
                  <a:pt x="320398" y="387113"/>
                </a:lnTo>
                <a:lnTo>
                  <a:pt x="306375" y="396557"/>
                </a:lnTo>
                <a:lnTo>
                  <a:pt x="289219" y="400022"/>
                </a:lnTo>
                <a:close/>
              </a:path>
              <a:path w="333375" h="400050">
                <a:moveTo>
                  <a:pt x="328529" y="375088"/>
                </a:moveTo>
                <a:lnTo>
                  <a:pt x="289220" y="375088"/>
                </a:lnTo>
                <a:lnTo>
                  <a:pt x="296659" y="373585"/>
                </a:lnTo>
                <a:lnTo>
                  <a:pt x="302741" y="369490"/>
                </a:lnTo>
                <a:lnTo>
                  <a:pt x="306844" y="363423"/>
                </a:lnTo>
                <a:lnTo>
                  <a:pt x="308345" y="356026"/>
                </a:lnTo>
                <a:lnTo>
                  <a:pt x="308304" y="316229"/>
                </a:lnTo>
                <a:lnTo>
                  <a:pt x="283276" y="270732"/>
                </a:lnTo>
                <a:lnTo>
                  <a:pt x="239285" y="248770"/>
                </a:lnTo>
                <a:lnTo>
                  <a:pt x="208788" y="243779"/>
                </a:lnTo>
                <a:lnTo>
                  <a:pt x="208181" y="243658"/>
                </a:lnTo>
                <a:lnTo>
                  <a:pt x="181045" y="210580"/>
                </a:lnTo>
                <a:lnTo>
                  <a:pt x="178211" y="201555"/>
                </a:lnTo>
                <a:lnTo>
                  <a:pt x="178211" y="186880"/>
                </a:lnTo>
                <a:lnTo>
                  <a:pt x="185692" y="180322"/>
                </a:lnTo>
                <a:lnTo>
                  <a:pt x="192691" y="177257"/>
                </a:lnTo>
                <a:lnTo>
                  <a:pt x="193453" y="176953"/>
                </a:lnTo>
                <a:lnTo>
                  <a:pt x="215020" y="165057"/>
                </a:lnTo>
                <a:lnTo>
                  <a:pt x="231495" y="147544"/>
                </a:lnTo>
                <a:lnTo>
                  <a:pt x="241882" y="125869"/>
                </a:lnTo>
                <a:lnTo>
                  <a:pt x="245182" y="101486"/>
                </a:lnTo>
                <a:lnTo>
                  <a:pt x="238290" y="71319"/>
                </a:lnTo>
                <a:lnTo>
                  <a:pt x="220845" y="46782"/>
                </a:lnTo>
                <a:lnTo>
                  <a:pt x="195494" y="30458"/>
                </a:lnTo>
                <a:lnTo>
                  <a:pt x="164883" y="24933"/>
                </a:lnTo>
                <a:lnTo>
                  <a:pt x="233447" y="24933"/>
                </a:lnTo>
                <a:lnTo>
                  <a:pt x="261649" y="62064"/>
                </a:lnTo>
                <a:lnTo>
                  <a:pt x="270163" y="100915"/>
                </a:lnTo>
                <a:lnTo>
                  <a:pt x="265962" y="132550"/>
                </a:lnTo>
                <a:lnTo>
                  <a:pt x="252704" y="160763"/>
                </a:lnTo>
                <a:lnTo>
                  <a:pt x="231638" y="183730"/>
                </a:lnTo>
                <a:lnTo>
                  <a:pt x="204015" y="199626"/>
                </a:lnTo>
                <a:lnTo>
                  <a:pt x="204833" y="202623"/>
                </a:lnTo>
                <a:lnTo>
                  <a:pt x="205643" y="205270"/>
                </a:lnTo>
                <a:lnTo>
                  <a:pt x="206803" y="208573"/>
                </a:lnTo>
                <a:lnTo>
                  <a:pt x="208438" y="214995"/>
                </a:lnTo>
                <a:lnTo>
                  <a:pt x="210386" y="218357"/>
                </a:lnTo>
                <a:lnTo>
                  <a:pt x="212730" y="219111"/>
                </a:lnTo>
                <a:lnTo>
                  <a:pt x="247175" y="225122"/>
                </a:lnTo>
                <a:lnTo>
                  <a:pt x="275731" y="235861"/>
                </a:lnTo>
                <a:lnTo>
                  <a:pt x="320414" y="274187"/>
                </a:lnTo>
                <a:lnTo>
                  <a:pt x="333336" y="316229"/>
                </a:lnTo>
                <a:lnTo>
                  <a:pt x="333329" y="356026"/>
                </a:lnTo>
                <a:lnTo>
                  <a:pt x="329860" y="373118"/>
                </a:lnTo>
                <a:lnTo>
                  <a:pt x="328529" y="375088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4420" y="4381527"/>
            <a:ext cx="333375" cy="400050"/>
          </a:xfrm>
          <a:custGeom>
            <a:avLst/>
            <a:gdLst/>
            <a:ahLst/>
            <a:cxnLst/>
            <a:rect l="l" t="t" r="r" b="b"/>
            <a:pathLst>
              <a:path w="333375" h="400050">
                <a:moveTo>
                  <a:pt x="289219" y="400022"/>
                </a:moveTo>
                <a:lnTo>
                  <a:pt x="44116" y="400022"/>
                </a:lnTo>
                <a:lnTo>
                  <a:pt x="26958" y="396557"/>
                </a:lnTo>
                <a:lnTo>
                  <a:pt x="12930" y="387110"/>
                </a:lnTo>
                <a:lnTo>
                  <a:pt x="3465" y="373106"/>
                </a:lnTo>
                <a:lnTo>
                  <a:pt x="0" y="356026"/>
                </a:lnTo>
                <a:lnTo>
                  <a:pt x="0" y="316229"/>
                </a:lnTo>
                <a:lnTo>
                  <a:pt x="877" y="307023"/>
                </a:lnTo>
                <a:lnTo>
                  <a:pt x="33526" y="252135"/>
                </a:lnTo>
                <a:lnTo>
                  <a:pt x="85599" y="225403"/>
                </a:lnTo>
                <a:lnTo>
                  <a:pt x="121221" y="219171"/>
                </a:lnTo>
                <a:lnTo>
                  <a:pt x="124561" y="218590"/>
                </a:lnTo>
                <a:lnTo>
                  <a:pt x="126795" y="206898"/>
                </a:lnTo>
                <a:lnTo>
                  <a:pt x="127477" y="202623"/>
                </a:lnTo>
                <a:lnTo>
                  <a:pt x="127602" y="201555"/>
                </a:lnTo>
                <a:lnTo>
                  <a:pt x="127845" y="199042"/>
                </a:lnTo>
                <a:lnTo>
                  <a:pt x="101682" y="183719"/>
                </a:lnTo>
                <a:lnTo>
                  <a:pt x="81470" y="162019"/>
                </a:lnTo>
                <a:lnTo>
                  <a:pt x="68276" y="135472"/>
                </a:lnTo>
                <a:lnTo>
                  <a:pt x="63170" y="105612"/>
                </a:lnTo>
                <a:lnTo>
                  <a:pt x="64695" y="85264"/>
                </a:lnTo>
                <a:lnTo>
                  <a:pt x="79195" y="47959"/>
                </a:lnTo>
                <a:lnTo>
                  <a:pt x="107317" y="18593"/>
                </a:lnTo>
                <a:lnTo>
                  <a:pt x="144008" y="2444"/>
                </a:lnTo>
                <a:lnTo>
                  <a:pt x="164311" y="0"/>
                </a:lnTo>
                <a:lnTo>
                  <a:pt x="185009" y="1569"/>
                </a:lnTo>
                <a:lnTo>
                  <a:pt x="204670" y="7120"/>
                </a:lnTo>
                <a:lnTo>
                  <a:pt x="222821" y="16450"/>
                </a:lnTo>
                <a:lnTo>
                  <a:pt x="233447" y="24933"/>
                </a:lnTo>
                <a:lnTo>
                  <a:pt x="164883" y="24933"/>
                </a:lnTo>
                <a:lnTo>
                  <a:pt x="149482" y="26788"/>
                </a:lnTo>
                <a:lnTo>
                  <a:pt x="109893" y="49136"/>
                </a:lnTo>
                <a:lnTo>
                  <a:pt x="89317" y="89613"/>
                </a:lnTo>
                <a:lnTo>
                  <a:pt x="88161" y="105049"/>
                </a:lnTo>
                <a:lnTo>
                  <a:pt x="92078" y="127835"/>
                </a:lnTo>
                <a:lnTo>
                  <a:pt x="102200" y="148068"/>
                </a:lnTo>
                <a:lnTo>
                  <a:pt x="117702" y="164566"/>
                </a:lnTo>
                <a:lnTo>
                  <a:pt x="137759" y="176145"/>
                </a:lnTo>
                <a:lnTo>
                  <a:pt x="138626" y="176526"/>
                </a:lnTo>
                <a:lnTo>
                  <a:pt x="141025" y="177692"/>
                </a:lnTo>
                <a:lnTo>
                  <a:pt x="152994" y="184137"/>
                </a:lnTo>
                <a:lnTo>
                  <a:pt x="152994" y="202623"/>
                </a:lnTo>
                <a:lnTo>
                  <a:pt x="132741" y="241151"/>
                </a:lnTo>
                <a:lnTo>
                  <a:pt x="93125" y="249146"/>
                </a:lnTo>
                <a:lnTo>
                  <a:pt x="69462" y="257817"/>
                </a:lnTo>
                <a:lnTo>
                  <a:pt x="32762" y="289364"/>
                </a:lnTo>
                <a:lnTo>
                  <a:pt x="24988" y="356026"/>
                </a:lnTo>
                <a:lnTo>
                  <a:pt x="26494" y="363434"/>
                </a:lnTo>
                <a:lnTo>
                  <a:pt x="30597" y="369494"/>
                </a:lnTo>
                <a:lnTo>
                  <a:pt x="36679" y="373586"/>
                </a:lnTo>
                <a:lnTo>
                  <a:pt x="44118" y="375088"/>
                </a:lnTo>
                <a:lnTo>
                  <a:pt x="328529" y="375088"/>
                </a:lnTo>
                <a:lnTo>
                  <a:pt x="320398" y="387113"/>
                </a:lnTo>
                <a:lnTo>
                  <a:pt x="306375" y="396557"/>
                </a:lnTo>
                <a:lnTo>
                  <a:pt x="289219" y="400022"/>
                </a:lnTo>
                <a:close/>
              </a:path>
              <a:path w="333375" h="400050">
                <a:moveTo>
                  <a:pt x="328529" y="375088"/>
                </a:moveTo>
                <a:lnTo>
                  <a:pt x="289220" y="375088"/>
                </a:lnTo>
                <a:lnTo>
                  <a:pt x="296659" y="373585"/>
                </a:lnTo>
                <a:lnTo>
                  <a:pt x="302741" y="369490"/>
                </a:lnTo>
                <a:lnTo>
                  <a:pt x="306844" y="363423"/>
                </a:lnTo>
                <a:lnTo>
                  <a:pt x="308345" y="356026"/>
                </a:lnTo>
                <a:lnTo>
                  <a:pt x="308304" y="316229"/>
                </a:lnTo>
                <a:lnTo>
                  <a:pt x="283276" y="270732"/>
                </a:lnTo>
                <a:lnTo>
                  <a:pt x="239285" y="248770"/>
                </a:lnTo>
                <a:lnTo>
                  <a:pt x="208788" y="243779"/>
                </a:lnTo>
                <a:lnTo>
                  <a:pt x="208181" y="243658"/>
                </a:lnTo>
                <a:lnTo>
                  <a:pt x="181045" y="210580"/>
                </a:lnTo>
                <a:lnTo>
                  <a:pt x="178211" y="201555"/>
                </a:lnTo>
                <a:lnTo>
                  <a:pt x="178211" y="186880"/>
                </a:lnTo>
                <a:lnTo>
                  <a:pt x="185692" y="180322"/>
                </a:lnTo>
                <a:lnTo>
                  <a:pt x="192691" y="177257"/>
                </a:lnTo>
                <a:lnTo>
                  <a:pt x="193453" y="176953"/>
                </a:lnTo>
                <a:lnTo>
                  <a:pt x="215020" y="165057"/>
                </a:lnTo>
                <a:lnTo>
                  <a:pt x="231495" y="147544"/>
                </a:lnTo>
                <a:lnTo>
                  <a:pt x="241882" y="125869"/>
                </a:lnTo>
                <a:lnTo>
                  <a:pt x="245182" y="101486"/>
                </a:lnTo>
                <a:lnTo>
                  <a:pt x="238290" y="71319"/>
                </a:lnTo>
                <a:lnTo>
                  <a:pt x="220845" y="46782"/>
                </a:lnTo>
                <a:lnTo>
                  <a:pt x="195494" y="30458"/>
                </a:lnTo>
                <a:lnTo>
                  <a:pt x="164883" y="24933"/>
                </a:lnTo>
                <a:lnTo>
                  <a:pt x="233447" y="24933"/>
                </a:lnTo>
                <a:lnTo>
                  <a:pt x="261649" y="62064"/>
                </a:lnTo>
                <a:lnTo>
                  <a:pt x="270163" y="100915"/>
                </a:lnTo>
                <a:lnTo>
                  <a:pt x="265962" y="132550"/>
                </a:lnTo>
                <a:lnTo>
                  <a:pt x="252704" y="160763"/>
                </a:lnTo>
                <a:lnTo>
                  <a:pt x="231638" y="183730"/>
                </a:lnTo>
                <a:lnTo>
                  <a:pt x="204015" y="199626"/>
                </a:lnTo>
                <a:lnTo>
                  <a:pt x="204833" y="202623"/>
                </a:lnTo>
                <a:lnTo>
                  <a:pt x="205643" y="205270"/>
                </a:lnTo>
                <a:lnTo>
                  <a:pt x="206803" y="208573"/>
                </a:lnTo>
                <a:lnTo>
                  <a:pt x="208438" y="214995"/>
                </a:lnTo>
                <a:lnTo>
                  <a:pt x="210386" y="218357"/>
                </a:lnTo>
                <a:lnTo>
                  <a:pt x="212730" y="219111"/>
                </a:lnTo>
                <a:lnTo>
                  <a:pt x="247175" y="225122"/>
                </a:lnTo>
                <a:lnTo>
                  <a:pt x="275731" y="235861"/>
                </a:lnTo>
                <a:lnTo>
                  <a:pt x="320414" y="274187"/>
                </a:lnTo>
                <a:lnTo>
                  <a:pt x="333336" y="316229"/>
                </a:lnTo>
                <a:lnTo>
                  <a:pt x="333329" y="356026"/>
                </a:lnTo>
                <a:lnTo>
                  <a:pt x="329860" y="373118"/>
                </a:lnTo>
                <a:lnTo>
                  <a:pt x="328529" y="375088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4895" y="5124477"/>
            <a:ext cx="333375" cy="400050"/>
          </a:xfrm>
          <a:custGeom>
            <a:avLst/>
            <a:gdLst/>
            <a:ahLst/>
            <a:cxnLst/>
            <a:rect l="l" t="t" r="r" b="b"/>
            <a:pathLst>
              <a:path w="333375" h="400050">
                <a:moveTo>
                  <a:pt x="289219" y="400022"/>
                </a:moveTo>
                <a:lnTo>
                  <a:pt x="44116" y="400022"/>
                </a:lnTo>
                <a:lnTo>
                  <a:pt x="26958" y="396557"/>
                </a:lnTo>
                <a:lnTo>
                  <a:pt x="12930" y="387110"/>
                </a:lnTo>
                <a:lnTo>
                  <a:pt x="3465" y="373106"/>
                </a:lnTo>
                <a:lnTo>
                  <a:pt x="0" y="356026"/>
                </a:lnTo>
                <a:lnTo>
                  <a:pt x="0" y="316229"/>
                </a:lnTo>
                <a:lnTo>
                  <a:pt x="877" y="307023"/>
                </a:lnTo>
                <a:lnTo>
                  <a:pt x="33526" y="252135"/>
                </a:lnTo>
                <a:lnTo>
                  <a:pt x="85599" y="225403"/>
                </a:lnTo>
                <a:lnTo>
                  <a:pt x="121221" y="219171"/>
                </a:lnTo>
                <a:lnTo>
                  <a:pt x="124561" y="218590"/>
                </a:lnTo>
                <a:lnTo>
                  <a:pt x="126795" y="206898"/>
                </a:lnTo>
                <a:lnTo>
                  <a:pt x="127477" y="202623"/>
                </a:lnTo>
                <a:lnTo>
                  <a:pt x="127602" y="201555"/>
                </a:lnTo>
                <a:lnTo>
                  <a:pt x="127845" y="199042"/>
                </a:lnTo>
                <a:lnTo>
                  <a:pt x="101682" y="183719"/>
                </a:lnTo>
                <a:lnTo>
                  <a:pt x="81470" y="162019"/>
                </a:lnTo>
                <a:lnTo>
                  <a:pt x="68276" y="135472"/>
                </a:lnTo>
                <a:lnTo>
                  <a:pt x="63170" y="105612"/>
                </a:lnTo>
                <a:lnTo>
                  <a:pt x="64695" y="85264"/>
                </a:lnTo>
                <a:lnTo>
                  <a:pt x="79195" y="47959"/>
                </a:lnTo>
                <a:lnTo>
                  <a:pt x="107317" y="18593"/>
                </a:lnTo>
                <a:lnTo>
                  <a:pt x="144008" y="2444"/>
                </a:lnTo>
                <a:lnTo>
                  <a:pt x="164311" y="0"/>
                </a:lnTo>
                <a:lnTo>
                  <a:pt x="185009" y="1569"/>
                </a:lnTo>
                <a:lnTo>
                  <a:pt x="204670" y="7120"/>
                </a:lnTo>
                <a:lnTo>
                  <a:pt x="222821" y="16450"/>
                </a:lnTo>
                <a:lnTo>
                  <a:pt x="233447" y="24933"/>
                </a:lnTo>
                <a:lnTo>
                  <a:pt x="164883" y="24933"/>
                </a:lnTo>
                <a:lnTo>
                  <a:pt x="149482" y="26788"/>
                </a:lnTo>
                <a:lnTo>
                  <a:pt x="109893" y="49136"/>
                </a:lnTo>
                <a:lnTo>
                  <a:pt x="89317" y="89613"/>
                </a:lnTo>
                <a:lnTo>
                  <a:pt x="88161" y="105049"/>
                </a:lnTo>
                <a:lnTo>
                  <a:pt x="92078" y="127835"/>
                </a:lnTo>
                <a:lnTo>
                  <a:pt x="102200" y="148068"/>
                </a:lnTo>
                <a:lnTo>
                  <a:pt x="117702" y="164566"/>
                </a:lnTo>
                <a:lnTo>
                  <a:pt x="137759" y="176145"/>
                </a:lnTo>
                <a:lnTo>
                  <a:pt x="138626" y="176526"/>
                </a:lnTo>
                <a:lnTo>
                  <a:pt x="141025" y="177692"/>
                </a:lnTo>
                <a:lnTo>
                  <a:pt x="152994" y="184137"/>
                </a:lnTo>
                <a:lnTo>
                  <a:pt x="152994" y="202623"/>
                </a:lnTo>
                <a:lnTo>
                  <a:pt x="132741" y="241151"/>
                </a:lnTo>
                <a:lnTo>
                  <a:pt x="93125" y="249146"/>
                </a:lnTo>
                <a:lnTo>
                  <a:pt x="69462" y="257817"/>
                </a:lnTo>
                <a:lnTo>
                  <a:pt x="32762" y="289364"/>
                </a:lnTo>
                <a:lnTo>
                  <a:pt x="24988" y="356026"/>
                </a:lnTo>
                <a:lnTo>
                  <a:pt x="26494" y="363434"/>
                </a:lnTo>
                <a:lnTo>
                  <a:pt x="30597" y="369494"/>
                </a:lnTo>
                <a:lnTo>
                  <a:pt x="36679" y="373586"/>
                </a:lnTo>
                <a:lnTo>
                  <a:pt x="44118" y="375088"/>
                </a:lnTo>
                <a:lnTo>
                  <a:pt x="328529" y="375088"/>
                </a:lnTo>
                <a:lnTo>
                  <a:pt x="320398" y="387113"/>
                </a:lnTo>
                <a:lnTo>
                  <a:pt x="306375" y="396557"/>
                </a:lnTo>
                <a:lnTo>
                  <a:pt x="289219" y="400022"/>
                </a:lnTo>
                <a:close/>
              </a:path>
              <a:path w="333375" h="400050">
                <a:moveTo>
                  <a:pt x="328529" y="375088"/>
                </a:moveTo>
                <a:lnTo>
                  <a:pt x="289220" y="375088"/>
                </a:lnTo>
                <a:lnTo>
                  <a:pt x="296659" y="373585"/>
                </a:lnTo>
                <a:lnTo>
                  <a:pt x="302741" y="369490"/>
                </a:lnTo>
                <a:lnTo>
                  <a:pt x="306844" y="363423"/>
                </a:lnTo>
                <a:lnTo>
                  <a:pt x="308345" y="356026"/>
                </a:lnTo>
                <a:lnTo>
                  <a:pt x="308304" y="316229"/>
                </a:lnTo>
                <a:lnTo>
                  <a:pt x="283276" y="270732"/>
                </a:lnTo>
                <a:lnTo>
                  <a:pt x="239285" y="248770"/>
                </a:lnTo>
                <a:lnTo>
                  <a:pt x="208788" y="243779"/>
                </a:lnTo>
                <a:lnTo>
                  <a:pt x="208181" y="243658"/>
                </a:lnTo>
                <a:lnTo>
                  <a:pt x="181045" y="210580"/>
                </a:lnTo>
                <a:lnTo>
                  <a:pt x="178211" y="201555"/>
                </a:lnTo>
                <a:lnTo>
                  <a:pt x="178211" y="186880"/>
                </a:lnTo>
                <a:lnTo>
                  <a:pt x="185692" y="180322"/>
                </a:lnTo>
                <a:lnTo>
                  <a:pt x="192691" y="177257"/>
                </a:lnTo>
                <a:lnTo>
                  <a:pt x="193453" y="176953"/>
                </a:lnTo>
                <a:lnTo>
                  <a:pt x="215020" y="165057"/>
                </a:lnTo>
                <a:lnTo>
                  <a:pt x="231495" y="147544"/>
                </a:lnTo>
                <a:lnTo>
                  <a:pt x="241882" y="125869"/>
                </a:lnTo>
                <a:lnTo>
                  <a:pt x="245182" y="101486"/>
                </a:lnTo>
                <a:lnTo>
                  <a:pt x="238290" y="71319"/>
                </a:lnTo>
                <a:lnTo>
                  <a:pt x="220845" y="46782"/>
                </a:lnTo>
                <a:lnTo>
                  <a:pt x="195494" y="30458"/>
                </a:lnTo>
                <a:lnTo>
                  <a:pt x="164883" y="24933"/>
                </a:lnTo>
                <a:lnTo>
                  <a:pt x="233447" y="24933"/>
                </a:lnTo>
                <a:lnTo>
                  <a:pt x="261649" y="62064"/>
                </a:lnTo>
                <a:lnTo>
                  <a:pt x="270163" y="100915"/>
                </a:lnTo>
                <a:lnTo>
                  <a:pt x="265962" y="132550"/>
                </a:lnTo>
                <a:lnTo>
                  <a:pt x="252704" y="160763"/>
                </a:lnTo>
                <a:lnTo>
                  <a:pt x="231638" y="183730"/>
                </a:lnTo>
                <a:lnTo>
                  <a:pt x="204015" y="199626"/>
                </a:lnTo>
                <a:lnTo>
                  <a:pt x="204833" y="202623"/>
                </a:lnTo>
                <a:lnTo>
                  <a:pt x="205643" y="205270"/>
                </a:lnTo>
                <a:lnTo>
                  <a:pt x="206803" y="208573"/>
                </a:lnTo>
                <a:lnTo>
                  <a:pt x="208438" y="214995"/>
                </a:lnTo>
                <a:lnTo>
                  <a:pt x="210386" y="218357"/>
                </a:lnTo>
                <a:lnTo>
                  <a:pt x="212730" y="219111"/>
                </a:lnTo>
                <a:lnTo>
                  <a:pt x="247175" y="225122"/>
                </a:lnTo>
                <a:lnTo>
                  <a:pt x="275731" y="235861"/>
                </a:lnTo>
                <a:lnTo>
                  <a:pt x="320414" y="274187"/>
                </a:lnTo>
                <a:lnTo>
                  <a:pt x="333336" y="316229"/>
                </a:lnTo>
                <a:lnTo>
                  <a:pt x="333329" y="356026"/>
                </a:lnTo>
                <a:lnTo>
                  <a:pt x="329860" y="373118"/>
                </a:lnTo>
                <a:lnTo>
                  <a:pt x="328529" y="375088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5370" y="5943627"/>
            <a:ext cx="333375" cy="400050"/>
          </a:xfrm>
          <a:custGeom>
            <a:avLst/>
            <a:gdLst/>
            <a:ahLst/>
            <a:cxnLst/>
            <a:rect l="l" t="t" r="r" b="b"/>
            <a:pathLst>
              <a:path w="333375" h="400050">
                <a:moveTo>
                  <a:pt x="289219" y="400022"/>
                </a:moveTo>
                <a:lnTo>
                  <a:pt x="44116" y="400022"/>
                </a:lnTo>
                <a:lnTo>
                  <a:pt x="26958" y="396557"/>
                </a:lnTo>
                <a:lnTo>
                  <a:pt x="12930" y="387110"/>
                </a:lnTo>
                <a:lnTo>
                  <a:pt x="3465" y="373106"/>
                </a:lnTo>
                <a:lnTo>
                  <a:pt x="0" y="356026"/>
                </a:lnTo>
                <a:lnTo>
                  <a:pt x="0" y="316229"/>
                </a:lnTo>
                <a:lnTo>
                  <a:pt x="877" y="307023"/>
                </a:lnTo>
                <a:lnTo>
                  <a:pt x="33526" y="252135"/>
                </a:lnTo>
                <a:lnTo>
                  <a:pt x="85599" y="225403"/>
                </a:lnTo>
                <a:lnTo>
                  <a:pt x="121221" y="219171"/>
                </a:lnTo>
                <a:lnTo>
                  <a:pt x="124561" y="218590"/>
                </a:lnTo>
                <a:lnTo>
                  <a:pt x="126795" y="206898"/>
                </a:lnTo>
                <a:lnTo>
                  <a:pt x="127477" y="202623"/>
                </a:lnTo>
                <a:lnTo>
                  <a:pt x="127602" y="201555"/>
                </a:lnTo>
                <a:lnTo>
                  <a:pt x="127845" y="199042"/>
                </a:lnTo>
                <a:lnTo>
                  <a:pt x="101682" y="183719"/>
                </a:lnTo>
                <a:lnTo>
                  <a:pt x="81470" y="162019"/>
                </a:lnTo>
                <a:lnTo>
                  <a:pt x="68276" y="135472"/>
                </a:lnTo>
                <a:lnTo>
                  <a:pt x="63170" y="105612"/>
                </a:lnTo>
                <a:lnTo>
                  <a:pt x="64695" y="85264"/>
                </a:lnTo>
                <a:lnTo>
                  <a:pt x="79195" y="47959"/>
                </a:lnTo>
                <a:lnTo>
                  <a:pt x="107317" y="18593"/>
                </a:lnTo>
                <a:lnTo>
                  <a:pt x="144008" y="2444"/>
                </a:lnTo>
                <a:lnTo>
                  <a:pt x="164311" y="0"/>
                </a:lnTo>
                <a:lnTo>
                  <a:pt x="185009" y="1569"/>
                </a:lnTo>
                <a:lnTo>
                  <a:pt x="204670" y="7120"/>
                </a:lnTo>
                <a:lnTo>
                  <a:pt x="222821" y="16450"/>
                </a:lnTo>
                <a:lnTo>
                  <a:pt x="233447" y="24933"/>
                </a:lnTo>
                <a:lnTo>
                  <a:pt x="164883" y="24933"/>
                </a:lnTo>
                <a:lnTo>
                  <a:pt x="149482" y="26788"/>
                </a:lnTo>
                <a:lnTo>
                  <a:pt x="109893" y="49136"/>
                </a:lnTo>
                <a:lnTo>
                  <a:pt x="89317" y="89613"/>
                </a:lnTo>
                <a:lnTo>
                  <a:pt x="88161" y="105049"/>
                </a:lnTo>
                <a:lnTo>
                  <a:pt x="92078" y="127835"/>
                </a:lnTo>
                <a:lnTo>
                  <a:pt x="102200" y="148068"/>
                </a:lnTo>
                <a:lnTo>
                  <a:pt x="117702" y="164566"/>
                </a:lnTo>
                <a:lnTo>
                  <a:pt x="137759" y="176145"/>
                </a:lnTo>
                <a:lnTo>
                  <a:pt x="138626" y="176526"/>
                </a:lnTo>
                <a:lnTo>
                  <a:pt x="141025" y="177692"/>
                </a:lnTo>
                <a:lnTo>
                  <a:pt x="152994" y="184137"/>
                </a:lnTo>
                <a:lnTo>
                  <a:pt x="152994" y="202623"/>
                </a:lnTo>
                <a:lnTo>
                  <a:pt x="132741" y="241151"/>
                </a:lnTo>
                <a:lnTo>
                  <a:pt x="93125" y="249146"/>
                </a:lnTo>
                <a:lnTo>
                  <a:pt x="69462" y="257817"/>
                </a:lnTo>
                <a:lnTo>
                  <a:pt x="32762" y="289364"/>
                </a:lnTo>
                <a:lnTo>
                  <a:pt x="24988" y="356026"/>
                </a:lnTo>
                <a:lnTo>
                  <a:pt x="26494" y="363434"/>
                </a:lnTo>
                <a:lnTo>
                  <a:pt x="30597" y="369494"/>
                </a:lnTo>
                <a:lnTo>
                  <a:pt x="36679" y="373586"/>
                </a:lnTo>
                <a:lnTo>
                  <a:pt x="44118" y="375088"/>
                </a:lnTo>
                <a:lnTo>
                  <a:pt x="328529" y="375088"/>
                </a:lnTo>
                <a:lnTo>
                  <a:pt x="320398" y="387113"/>
                </a:lnTo>
                <a:lnTo>
                  <a:pt x="306375" y="396557"/>
                </a:lnTo>
                <a:lnTo>
                  <a:pt x="289219" y="400022"/>
                </a:lnTo>
                <a:close/>
              </a:path>
              <a:path w="333375" h="400050">
                <a:moveTo>
                  <a:pt x="328529" y="375088"/>
                </a:moveTo>
                <a:lnTo>
                  <a:pt x="289220" y="375088"/>
                </a:lnTo>
                <a:lnTo>
                  <a:pt x="296659" y="373585"/>
                </a:lnTo>
                <a:lnTo>
                  <a:pt x="302741" y="369490"/>
                </a:lnTo>
                <a:lnTo>
                  <a:pt x="306844" y="363423"/>
                </a:lnTo>
                <a:lnTo>
                  <a:pt x="308345" y="356026"/>
                </a:lnTo>
                <a:lnTo>
                  <a:pt x="308304" y="316229"/>
                </a:lnTo>
                <a:lnTo>
                  <a:pt x="283276" y="270732"/>
                </a:lnTo>
                <a:lnTo>
                  <a:pt x="239285" y="248770"/>
                </a:lnTo>
                <a:lnTo>
                  <a:pt x="208788" y="243779"/>
                </a:lnTo>
                <a:lnTo>
                  <a:pt x="208181" y="243658"/>
                </a:lnTo>
                <a:lnTo>
                  <a:pt x="181045" y="210580"/>
                </a:lnTo>
                <a:lnTo>
                  <a:pt x="178211" y="201555"/>
                </a:lnTo>
                <a:lnTo>
                  <a:pt x="178211" y="186880"/>
                </a:lnTo>
                <a:lnTo>
                  <a:pt x="185692" y="180322"/>
                </a:lnTo>
                <a:lnTo>
                  <a:pt x="192691" y="177257"/>
                </a:lnTo>
                <a:lnTo>
                  <a:pt x="193453" y="176953"/>
                </a:lnTo>
                <a:lnTo>
                  <a:pt x="215020" y="165057"/>
                </a:lnTo>
                <a:lnTo>
                  <a:pt x="231495" y="147544"/>
                </a:lnTo>
                <a:lnTo>
                  <a:pt x="241882" y="125869"/>
                </a:lnTo>
                <a:lnTo>
                  <a:pt x="245182" y="101486"/>
                </a:lnTo>
                <a:lnTo>
                  <a:pt x="238290" y="71319"/>
                </a:lnTo>
                <a:lnTo>
                  <a:pt x="220845" y="46782"/>
                </a:lnTo>
                <a:lnTo>
                  <a:pt x="195494" y="30458"/>
                </a:lnTo>
                <a:lnTo>
                  <a:pt x="164883" y="24933"/>
                </a:lnTo>
                <a:lnTo>
                  <a:pt x="233447" y="24933"/>
                </a:lnTo>
                <a:lnTo>
                  <a:pt x="261649" y="62064"/>
                </a:lnTo>
                <a:lnTo>
                  <a:pt x="270163" y="100915"/>
                </a:lnTo>
                <a:lnTo>
                  <a:pt x="265962" y="132550"/>
                </a:lnTo>
                <a:lnTo>
                  <a:pt x="252704" y="160763"/>
                </a:lnTo>
                <a:lnTo>
                  <a:pt x="231638" y="183730"/>
                </a:lnTo>
                <a:lnTo>
                  <a:pt x="204015" y="199626"/>
                </a:lnTo>
                <a:lnTo>
                  <a:pt x="204833" y="202623"/>
                </a:lnTo>
                <a:lnTo>
                  <a:pt x="205643" y="205270"/>
                </a:lnTo>
                <a:lnTo>
                  <a:pt x="206803" y="208573"/>
                </a:lnTo>
                <a:lnTo>
                  <a:pt x="208438" y="214995"/>
                </a:lnTo>
                <a:lnTo>
                  <a:pt x="210386" y="218357"/>
                </a:lnTo>
                <a:lnTo>
                  <a:pt x="212730" y="219111"/>
                </a:lnTo>
                <a:lnTo>
                  <a:pt x="247175" y="225122"/>
                </a:lnTo>
                <a:lnTo>
                  <a:pt x="275731" y="235861"/>
                </a:lnTo>
                <a:lnTo>
                  <a:pt x="320414" y="274187"/>
                </a:lnTo>
                <a:lnTo>
                  <a:pt x="333336" y="316229"/>
                </a:lnTo>
                <a:lnTo>
                  <a:pt x="333329" y="356026"/>
                </a:lnTo>
                <a:lnTo>
                  <a:pt x="329860" y="373118"/>
                </a:lnTo>
                <a:lnTo>
                  <a:pt x="328529" y="375088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128720" y="6812656"/>
            <a:ext cx="2781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75"/>
              </a:lnSpc>
            </a:pPr>
            <a:r>
              <a:rPr sz="1600" spc="5" dirty="0">
                <a:solidFill>
                  <a:srgbClr val="212121"/>
                </a:solidFill>
                <a:latin typeface="Arial"/>
                <a:cs typeface="Arial"/>
              </a:rPr>
              <a:t>14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01496" y="5562386"/>
            <a:ext cx="2223770" cy="267335"/>
          </a:xfrm>
          <a:custGeom>
            <a:avLst/>
            <a:gdLst/>
            <a:ahLst/>
            <a:cxnLst/>
            <a:rect l="l" t="t" r="r" b="b"/>
            <a:pathLst>
              <a:path w="2223770" h="267335">
                <a:moveTo>
                  <a:pt x="0" y="267239"/>
                </a:moveTo>
                <a:lnTo>
                  <a:pt x="2223328" y="267239"/>
                </a:lnTo>
                <a:lnTo>
                  <a:pt x="2223328" y="0"/>
                </a:lnTo>
                <a:lnTo>
                  <a:pt x="0" y="0"/>
                </a:lnTo>
                <a:lnTo>
                  <a:pt x="0" y="267239"/>
                </a:lnTo>
                <a:close/>
              </a:path>
            </a:pathLst>
          </a:custGeom>
          <a:solidFill>
            <a:srgbClr val="FFCC57">
              <a:alpha val="3764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15920" y="5824104"/>
            <a:ext cx="1109345" cy="1222375"/>
          </a:xfrm>
          <a:custGeom>
            <a:avLst/>
            <a:gdLst/>
            <a:ahLst/>
            <a:cxnLst/>
            <a:rect l="l" t="t" r="r" b="b"/>
            <a:pathLst>
              <a:path w="1109345" h="1222375">
                <a:moveTo>
                  <a:pt x="1108904" y="0"/>
                </a:moveTo>
                <a:lnTo>
                  <a:pt x="1108904" y="1222283"/>
                </a:lnTo>
                <a:lnTo>
                  <a:pt x="0" y="0"/>
                </a:lnTo>
                <a:lnTo>
                  <a:pt x="1108904" y="0"/>
                </a:lnTo>
                <a:close/>
              </a:path>
            </a:pathLst>
          </a:custGeom>
          <a:solidFill>
            <a:srgbClr val="FFCC57">
              <a:alpha val="3764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01496" y="5824104"/>
            <a:ext cx="1114425" cy="1228725"/>
          </a:xfrm>
          <a:custGeom>
            <a:avLst/>
            <a:gdLst/>
            <a:ahLst/>
            <a:cxnLst/>
            <a:rect l="l" t="t" r="r" b="b"/>
            <a:pathLst>
              <a:path w="1114425" h="1228725">
                <a:moveTo>
                  <a:pt x="1114424" y="0"/>
                </a:moveTo>
                <a:lnTo>
                  <a:pt x="0" y="1228367"/>
                </a:lnTo>
                <a:lnTo>
                  <a:pt x="0" y="0"/>
                </a:lnTo>
                <a:lnTo>
                  <a:pt x="1114424" y="0"/>
                </a:lnTo>
                <a:close/>
              </a:path>
            </a:pathLst>
          </a:custGeom>
          <a:solidFill>
            <a:srgbClr val="FFCC57">
              <a:alpha val="3764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01496" y="4301328"/>
            <a:ext cx="2223770" cy="1266825"/>
          </a:xfrm>
          <a:custGeom>
            <a:avLst/>
            <a:gdLst/>
            <a:ahLst/>
            <a:cxnLst/>
            <a:rect l="l" t="t" r="r" b="b"/>
            <a:pathLst>
              <a:path w="2223770" h="1266825">
                <a:moveTo>
                  <a:pt x="2223328" y="1222283"/>
                </a:moveTo>
                <a:lnTo>
                  <a:pt x="2223328" y="1266591"/>
                </a:lnTo>
                <a:lnTo>
                  <a:pt x="0" y="1266591"/>
                </a:lnTo>
                <a:lnTo>
                  <a:pt x="0" y="1228367"/>
                </a:lnTo>
                <a:lnTo>
                  <a:pt x="1114424" y="0"/>
                </a:lnTo>
                <a:lnTo>
                  <a:pt x="2223328" y="1222283"/>
                </a:lnTo>
                <a:close/>
              </a:path>
            </a:pathLst>
          </a:custGeom>
          <a:solidFill>
            <a:srgbClr val="FFCC57">
              <a:alpha val="3764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87351" y="6772061"/>
            <a:ext cx="2223770" cy="267335"/>
          </a:xfrm>
          <a:custGeom>
            <a:avLst/>
            <a:gdLst/>
            <a:ahLst/>
            <a:cxnLst/>
            <a:rect l="l" t="t" r="r" b="b"/>
            <a:pathLst>
              <a:path w="2223770" h="267334">
                <a:moveTo>
                  <a:pt x="0" y="267239"/>
                </a:moveTo>
                <a:lnTo>
                  <a:pt x="2223323" y="267239"/>
                </a:lnTo>
                <a:lnTo>
                  <a:pt x="2223323" y="0"/>
                </a:lnTo>
                <a:lnTo>
                  <a:pt x="0" y="0"/>
                </a:lnTo>
                <a:lnTo>
                  <a:pt x="0" y="267239"/>
                </a:lnTo>
                <a:close/>
              </a:path>
            </a:pathLst>
          </a:custGeom>
          <a:solidFill>
            <a:srgbClr val="337C79">
              <a:alpha val="3764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01776" y="7033779"/>
            <a:ext cx="1109345" cy="281940"/>
          </a:xfrm>
          <a:custGeom>
            <a:avLst/>
            <a:gdLst/>
            <a:ahLst/>
            <a:cxnLst/>
            <a:rect l="l" t="t" r="r" b="b"/>
            <a:pathLst>
              <a:path w="1109345" h="281940">
                <a:moveTo>
                  <a:pt x="1108898" y="0"/>
                </a:moveTo>
                <a:lnTo>
                  <a:pt x="1108898" y="281420"/>
                </a:lnTo>
                <a:lnTo>
                  <a:pt x="255315" y="281420"/>
                </a:lnTo>
                <a:lnTo>
                  <a:pt x="0" y="0"/>
                </a:lnTo>
                <a:lnTo>
                  <a:pt x="1108898" y="0"/>
                </a:lnTo>
                <a:close/>
              </a:path>
            </a:pathLst>
          </a:custGeom>
          <a:solidFill>
            <a:srgbClr val="337C79">
              <a:alpha val="3764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87351" y="7033779"/>
            <a:ext cx="1114425" cy="281940"/>
          </a:xfrm>
          <a:custGeom>
            <a:avLst/>
            <a:gdLst/>
            <a:ahLst/>
            <a:cxnLst/>
            <a:rect l="l" t="t" r="r" b="b"/>
            <a:pathLst>
              <a:path w="1114425" h="281940">
                <a:moveTo>
                  <a:pt x="1114424" y="0"/>
                </a:moveTo>
                <a:lnTo>
                  <a:pt x="859108" y="281420"/>
                </a:lnTo>
                <a:lnTo>
                  <a:pt x="0" y="281420"/>
                </a:lnTo>
                <a:lnTo>
                  <a:pt x="0" y="0"/>
                </a:lnTo>
                <a:lnTo>
                  <a:pt x="1114424" y="0"/>
                </a:lnTo>
                <a:close/>
              </a:path>
            </a:pathLst>
          </a:custGeom>
          <a:solidFill>
            <a:srgbClr val="337C79">
              <a:alpha val="3764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87351" y="5511003"/>
            <a:ext cx="2223770" cy="1266825"/>
          </a:xfrm>
          <a:custGeom>
            <a:avLst/>
            <a:gdLst/>
            <a:ahLst/>
            <a:cxnLst/>
            <a:rect l="l" t="t" r="r" b="b"/>
            <a:pathLst>
              <a:path w="2223770" h="1266825">
                <a:moveTo>
                  <a:pt x="2223323" y="1222277"/>
                </a:moveTo>
                <a:lnTo>
                  <a:pt x="2223323" y="1266591"/>
                </a:lnTo>
                <a:lnTo>
                  <a:pt x="0" y="1266591"/>
                </a:lnTo>
                <a:lnTo>
                  <a:pt x="0" y="1228367"/>
                </a:lnTo>
                <a:lnTo>
                  <a:pt x="1114424" y="0"/>
                </a:lnTo>
                <a:lnTo>
                  <a:pt x="2223323" y="1222277"/>
                </a:lnTo>
                <a:close/>
              </a:path>
            </a:pathLst>
          </a:custGeom>
          <a:solidFill>
            <a:srgbClr val="337C79">
              <a:alpha val="3764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33086" y="4694667"/>
            <a:ext cx="1406525" cy="179070"/>
          </a:xfrm>
          <a:custGeom>
            <a:avLst/>
            <a:gdLst/>
            <a:ahLst/>
            <a:cxnLst/>
            <a:rect l="l" t="t" r="r" b="b"/>
            <a:pathLst>
              <a:path w="1406525" h="179070">
                <a:moveTo>
                  <a:pt x="0" y="178817"/>
                </a:moveTo>
                <a:lnTo>
                  <a:pt x="1406213" y="178817"/>
                </a:lnTo>
                <a:lnTo>
                  <a:pt x="1406213" y="0"/>
                </a:lnTo>
                <a:lnTo>
                  <a:pt x="0" y="0"/>
                </a:lnTo>
                <a:lnTo>
                  <a:pt x="0" y="178817"/>
                </a:lnTo>
                <a:close/>
              </a:path>
            </a:pathLst>
          </a:custGeom>
          <a:solidFill>
            <a:srgbClr val="FF7477">
              <a:alpha val="3764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37938" y="4870007"/>
            <a:ext cx="701675" cy="771525"/>
          </a:xfrm>
          <a:custGeom>
            <a:avLst/>
            <a:gdLst/>
            <a:ahLst/>
            <a:cxnLst/>
            <a:rect l="l" t="t" r="r" b="b"/>
            <a:pathLst>
              <a:path w="701675" h="771525">
                <a:moveTo>
                  <a:pt x="701362" y="0"/>
                </a:moveTo>
                <a:lnTo>
                  <a:pt x="701362" y="770919"/>
                </a:lnTo>
                <a:lnTo>
                  <a:pt x="0" y="0"/>
                </a:lnTo>
                <a:lnTo>
                  <a:pt x="701362" y="0"/>
                </a:lnTo>
                <a:close/>
              </a:path>
            </a:pathLst>
          </a:custGeom>
          <a:solidFill>
            <a:srgbClr val="FF7477">
              <a:alpha val="3764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3086" y="4870007"/>
            <a:ext cx="704850" cy="775335"/>
          </a:xfrm>
          <a:custGeom>
            <a:avLst/>
            <a:gdLst/>
            <a:ahLst/>
            <a:cxnLst/>
            <a:rect l="l" t="t" r="r" b="b"/>
            <a:pathLst>
              <a:path w="704850" h="775335">
                <a:moveTo>
                  <a:pt x="704851" y="0"/>
                </a:moveTo>
                <a:lnTo>
                  <a:pt x="0" y="774754"/>
                </a:lnTo>
                <a:lnTo>
                  <a:pt x="0" y="0"/>
                </a:lnTo>
                <a:lnTo>
                  <a:pt x="704851" y="0"/>
                </a:lnTo>
                <a:close/>
              </a:path>
            </a:pathLst>
          </a:custGeom>
          <a:solidFill>
            <a:srgbClr val="FF7477">
              <a:alpha val="3764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33086" y="3899292"/>
            <a:ext cx="1406525" cy="799465"/>
          </a:xfrm>
          <a:custGeom>
            <a:avLst/>
            <a:gdLst/>
            <a:ahLst/>
            <a:cxnLst/>
            <a:rect l="l" t="t" r="r" b="b"/>
            <a:pathLst>
              <a:path w="1406525" h="799464">
                <a:moveTo>
                  <a:pt x="1406213" y="770919"/>
                </a:moveTo>
                <a:lnTo>
                  <a:pt x="1406213" y="798862"/>
                </a:lnTo>
                <a:lnTo>
                  <a:pt x="0" y="798862"/>
                </a:lnTo>
                <a:lnTo>
                  <a:pt x="0" y="774754"/>
                </a:lnTo>
                <a:lnTo>
                  <a:pt x="704851" y="0"/>
                </a:lnTo>
                <a:lnTo>
                  <a:pt x="1406213" y="770919"/>
                </a:lnTo>
                <a:close/>
              </a:path>
            </a:pathLst>
          </a:custGeom>
          <a:solidFill>
            <a:srgbClr val="FF7477">
              <a:alpha val="3764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50170" y="3529195"/>
            <a:ext cx="570230" cy="0"/>
          </a:xfrm>
          <a:custGeom>
            <a:avLst/>
            <a:gdLst/>
            <a:ahLst/>
            <a:cxnLst/>
            <a:rect l="l" t="t" r="r" b="b"/>
            <a:pathLst>
              <a:path w="570229">
                <a:moveTo>
                  <a:pt x="0" y="0"/>
                </a:moveTo>
                <a:lnTo>
                  <a:pt x="570065" y="0"/>
                </a:lnTo>
              </a:path>
            </a:pathLst>
          </a:custGeom>
          <a:ln w="69111">
            <a:solidFill>
              <a:srgbClr val="FFCC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40386" y="3562322"/>
            <a:ext cx="280035" cy="306705"/>
          </a:xfrm>
          <a:custGeom>
            <a:avLst/>
            <a:gdLst/>
            <a:ahLst/>
            <a:cxnLst/>
            <a:rect l="l" t="t" r="r" b="b"/>
            <a:pathLst>
              <a:path w="280034" h="306704">
                <a:moveTo>
                  <a:pt x="279850" y="0"/>
                </a:moveTo>
                <a:lnTo>
                  <a:pt x="279850" y="306327"/>
                </a:lnTo>
                <a:lnTo>
                  <a:pt x="0" y="0"/>
                </a:lnTo>
                <a:lnTo>
                  <a:pt x="279850" y="0"/>
                </a:lnTo>
                <a:close/>
              </a:path>
            </a:pathLst>
          </a:custGeom>
          <a:solidFill>
            <a:srgbClr val="FFCC57">
              <a:alpha val="3764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50170" y="3562322"/>
            <a:ext cx="290830" cy="318135"/>
          </a:xfrm>
          <a:custGeom>
            <a:avLst/>
            <a:gdLst/>
            <a:ahLst/>
            <a:cxnLst/>
            <a:rect l="l" t="t" r="r" b="b"/>
            <a:pathLst>
              <a:path w="290829" h="318135">
                <a:moveTo>
                  <a:pt x="290215" y="0"/>
                </a:moveTo>
                <a:lnTo>
                  <a:pt x="0" y="317671"/>
                </a:lnTo>
                <a:lnTo>
                  <a:pt x="0" y="0"/>
                </a:lnTo>
                <a:lnTo>
                  <a:pt x="290215" y="0"/>
                </a:lnTo>
                <a:close/>
              </a:path>
            </a:pathLst>
          </a:custGeom>
          <a:solidFill>
            <a:srgbClr val="FFCC57">
              <a:alpha val="3764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50170" y="3168514"/>
            <a:ext cx="570230" cy="327660"/>
          </a:xfrm>
          <a:custGeom>
            <a:avLst/>
            <a:gdLst/>
            <a:ahLst/>
            <a:cxnLst/>
            <a:rect l="l" t="t" r="r" b="b"/>
            <a:pathLst>
              <a:path w="570229" h="327660">
                <a:moveTo>
                  <a:pt x="570065" y="306327"/>
                </a:moveTo>
                <a:lnTo>
                  <a:pt x="570065" y="327556"/>
                </a:lnTo>
                <a:lnTo>
                  <a:pt x="0" y="327556"/>
                </a:lnTo>
                <a:lnTo>
                  <a:pt x="0" y="317671"/>
                </a:lnTo>
                <a:lnTo>
                  <a:pt x="290215" y="0"/>
                </a:lnTo>
                <a:lnTo>
                  <a:pt x="570065" y="306327"/>
                </a:lnTo>
                <a:close/>
              </a:path>
            </a:pathLst>
          </a:custGeom>
          <a:solidFill>
            <a:srgbClr val="FFCC57">
              <a:alpha val="3764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18182" y="3459827"/>
            <a:ext cx="1216660" cy="149860"/>
          </a:xfrm>
          <a:custGeom>
            <a:avLst/>
            <a:gdLst/>
            <a:ahLst/>
            <a:cxnLst/>
            <a:rect l="l" t="t" r="r" b="b"/>
            <a:pathLst>
              <a:path w="1216659" h="149860">
                <a:moveTo>
                  <a:pt x="0" y="149750"/>
                </a:moveTo>
                <a:lnTo>
                  <a:pt x="1216179" y="149750"/>
                </a:lnTo>
                <a:lnTo>
                  <a:pt x="1216179" y="0"/>
                </a:lnTo>
                <a:lnTo>
                  <a:pt x="0" y="0"/>
                </a:lnTo>
                <a:lnTo>
                  <a:pt x="0" y="149750"/>
                </a:lnTo>
                <a:close/>
              </a:path>
            </a:pathLst>
          </a:custGeom>
          <a:solidFill>
            <a:srgbClr val="337C79">
              <a:alpha val="3764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7783" y="3606560"/>
            <a:ext cx="607060" cy="668655"/>
          </a:xfrm>
          <a:custGeom>
            <a:avLst/>
            <a:gdLst/>
            <a:ahLst/>
            <a:cxnLst/>
            <a:rect l="l" t="t" r="r" b="b"/>
            <a:pathLst>
              <a:path w="607059" h="668654">
                <a:moveTo>
                  <a:pt x="606579" y="0"/>
                </a:moveTo>
                <a:lnTo>
                  <a:pt x="606579" y="668528"/>
                </a:lnTo>
                <a:lnTo>
                  <a:pt x="0" y="0"/>
                </a:lnTo>
                <a:lnTo>
                  <a:pt x="606579" y="0"/>
                </a:lnTo>
                <a:close/>
              </a:path>
            </a:pathLst>
          </a:custGeom>
          <a:solidFill>
            <a:srgbClr val="337C79">
              <a:alpha val="3764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18182" y="3606560"/>
            <a:ext cx="609600" cy="672465"/>
          </a:xfrm>
          <a:custGeom>
            <a:avLst/>
            <a:gdLst/>
            <a:ahLst/>
            <a:cxnLst/>
            <a:rect l="l" t="t" r="r" b="b"/>
            <a:pathLst>
              <a:path w="609600" h="672464">
                <a:moveTo>
                  <a:pt x="609600" y="0"/>
                </a:moveTo>
                <a:lnTo>
                  <a:pt x="0" y="671857"/>
                </a:lnTo>
                <a:lnTo>
                  <a:pt x="0" y="0"/>
                </a:lnTo>
                <a:lnTo>
                  <a:pt x="609600" y="0"/>
                </a:lnTo>
                <a:close/>
              </a:path>
            </a:pathLst>
          </a:custGeom>
          <a:solidFill>
            <a:srgbClr val="337C79">
              <a:alpha val="3764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18182" y="2770090"/>
            <a:ext cx="1216660" cy="692785"/>
          </a:xfrm>
          <a:custGeom>
            <a:avLst/>
            <a:gdLst/>
            <a:ahLst/>
            <a:cxnLst/>
            <a:rect l="l" t="t" r="r" b="b"/>
            <a:pathLst>
              <a:path w="1216659" h="692785">
                <a:moveTo>
                  <a:pt x="1216179" y="668528"/>
                </a:moveTo>
                <a:lnTo>
                  <a:pt x="1216179" y="692764"/>
                </a:lnTo>
                <a:lnTo>
                  <a:pt x="0" y="692764"/>
                </a:lnTo>
                <a:lnTo>
                  <a:pt x="0" y="671857"/>
                </a:lnTo>
                <a:lnTo>
                  <a:pt x="609600" y="0"/>
                </a:lnTo>
                <a:lnTo>
                  <a:pt x="1216179" y="668528"/>
                </a:lnTo>
                <a:close/>
              </a:path>
            </a:pathLst>
          </a:custGeom>
          <a:solidFill>
            <a:srgbClr val="337C79">
              <a:alpha val="3764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09722" y="1608043"/>
            <a:ext cx="1701164" cy="213995"/>
          </a:xfrm>
          <a:custGeom>
            <a:avLst/>
            <a:gdLst/>
            <a:ahLst/>
            <a:cxnLst/>
            <a:rect l="l" t="t" r="r" b="b"/>
            <a:pathLst>
              <a:path w="1701165" h="213994">
                <a:moveTo>
                  <a:pt x="0" y="213598"/>
                </a:moveTo>
                <a:lnTo>
                  <a:pt x="1700751" y="213598"/>
                </a:lnTo>
                <a:lnTo>
                  <a:pt x="1700751" y="0"/>
                </a:lnTo>
                <a:lnTo>
                  <a:pt x="0" y="0"/>
                </a:lnTo>
                <a:lnTo>
                  <a:pt x="0" y="213598"/>
                </a:lnTo>
                <a:close/>
              </a:path>
            </a:pathLst>
          </a:custGeom>
          <a:solidFill>
            <a:srgbClr val="FF7477">
              <a:alpha val="3764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62210" y="1817415"/>
            <a:ext cx="848360" cy="935990"/>
          </a:xfrm>
          <a:custGeom>
            <a:avLst/>
            <a:gdLst/>
            <a:ahLst/>
            <a:cxnLst/>
            <a:rect l="l" t="t" r="r" b="b"/>
            <a:pathLst>
              <a:path w="848359" h="935989">
                <a:moveTo>
                  <a:pt x="848264" y="0"/>
                </a:moveTo>
                <a:lnTo>
                  <a:pt x="848264" y="935910"/>
                </a:lnTo>
                <a:lnTo>
                  <a:pt x="0" y="0"/>
                </a:lnTo>
                <a:lnTo>
                  <a:pt x="848264" y="0"/>
                </a:lnTo>
                <a:close/>
              </a:path>
            </a:pathLst>
          </a:custGeom>
          <a:solidFill>
            <a:srgbClr val="FF7477">
              <a:alpha val="3764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09722" y="1817415"/>
            <a:ext cx="852805" cy="941069"/>
          </a:xfrm>
          <a:custGeom>
            <a:avLst/>
            <a:gdLst/>
            <a:ahLst/>
            <a:cxnLst/>
            <a:rect l="l" t="t" r="r" b="b"/>
            <a:pathLst>
              <a:path w="852804" h="941069">
                <a:moveTo>
                  <a:pt x="852487" y="0"/>
                </a:moveTo>
                <a:lnTo>
                  <a:pt x="0" y="940569"/>
                </a:lnTo>
                <a:lnTo>
                  <a:pt x="0" y="0"/>
                </a:lnTo>
                <a:lnTo>
                  <a:pt x="852487" y="0"/>
                </a:lnTo>
                <a:close/>
              </a:path>
            </a:pathLst>
          </a:custGeom>
          <a:solidFill>
            <a:srgbClr val="FF7477">
              <a:alpha val="3764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09722" y="642444"/>
            <a:ext cx="1701164" cy="970280"/>
          </a:xfrm>
          <a:custGeom>
            <a:avLst/>
            <a:gdLst/>
            <a:ahLst/>
            <a:cxnLst/>
            <a:rect l="l" t="t" r="r" b="b"/>
            <a:pathLst>
              <a:path w="1701165" h="970280">
                <a:moveTo>
                  <a:pt x="1700752" y="935910"/>
                </a:moveTo>
                <a:lnTo>
                  <a:pt x="1700752" y="969837"/>
                </a:lnTo>
                <a:lnTo>
                  <a:pt x="0" y="969837"/>
                </a:lnTo>
                <a:lnTo>
                  <a:pt x="0" y="940569"/>
                </a:lnTo>
                <a:lnTo>
                  <a:pt x="852487" y="0"/>
                </a:lnTo>
                <a:lnTo>
                  <a:pt x="1700752" y="935910"/>
                </a:lnTo>
                <a:close/>
              </a:path>
            </a:pathLst>
          </a:custGeom>
          <a:solidFill>
            <a:srgbClr val="FF7477">
              <a:alpha val="3764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16001" y="75986"/>
            <a:ext cx="2138045" cy="267335"/>
          </a:xfrm>
          <a:custGeom>
            <a:avLst/>
            <a:gdLst/>
            <a:ahLst/>
            <a:cxnLst/>
            <a:rect l="l" t="t" r="r" b="b"/>
            <a:pathLst>
              <a:path w="2138045" h="267335">
                <a:moveTo>
                  <a:pt x="0" y="267239"/>
                </a:moveTo>
                <a:lnTo>
                  <a:pt x="2137598" y="267239"/>
                </a:lnTo>
                <a:lnTo>
                  <a:pt x="2137598" y="0"/>
                </a:lnTo>
                <a:lnTo>
                  <a:pt x="0" y="0"/>
                </a:lnTo>
                <a:lnTo>
                  <a:pt x="0" y="267239"/>
                </a:lnTo>
                <a:close/>
              </a:path>
            </a:pathLst>
          </a:custGeom>
          <a:solidFill>
            <a:srgbClr val="FFCC57">
              <a:alpha val="3764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730426" y="337704"/>
            <a:ext cx="1023619" cy="1128395"/>
          </a:xfrm>
          <a:custGeom>
            <a:avLst/>
            <a:gdLst/>
            <a:ahLst/>
            <a:cxnLst/>
            <a:rect l="l" t="t" r="r" b="b"/>
            <a:pathLst>
              <a:path w="1023620" h="1128395">
                <a:moveTo>
                  <a:pt x="1023174" y="0"/>
                </a:moveTo>
                <a:lnTo>
                  <a:pt x="1023174" y="1127788"/>
                </a:lnTo>
                <a:lnTo>
                  <a:pt x="0" y="0"/>
                </a:lnTo>
                <a:lnTo>
                  <a:pt x="1023174" y="0"/>
                </a:lnTo>
                <a:close/>
              </a:path>
            </a:pathLst>
          </a:custGeom>
          <a:solidFill>
            <a:srgbClr val="FFCC57">
              <a:alpha val="3764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16001" y="337704"/>
            <a:ext cx="1114425" cy="1228725"/>
          </a:xfrm>
          <a:custGeom>
            <a:avLst/>
            <a:gdLst/>
            <a:ahLst/>
            <a:cxnLst/>
            <a:rect l="l" t="t" r="r" b="b"/>
            <a:pathLst>
              <a:path w="1114425" h="1228725">
                <a:moveTo>
                  <a:pt x="1114424" y="0"/>
                </a:moveTo>
                <a:lnTo>
                  <a:pt x="0" y="1228367"/>
                </a:lnTo>
                <a:lnTo>
                  <a:pt x="0" y="0"/>
                </a:lnTo>
                <a:lnTo>
                  <a:pt x="1114424" y="0"/>
                </a:lnTo>
                <a:close/>
              </a:path>
            </a:pathLst>
          </a:custGeom>
          <a:solidFill>
            <a:srgbClr val="FFCC57">
              <a:alpha val="3764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16001" y="0"/>
            <a:ext cx="2138045" cy="81915"/>
          </a:xfrm>
          <a:custGeom>
            <a:avLst/>
            <a:gdLst/>
            <a:ahLst/>
            <a:cxnLst/>
            <a:rect l="l" t="t" r="r" b="b"/>
            <a:pathLst>
              <a:path w="2138045" h="81915">
                <a:moveTo>
                  <a:pt x="2137598" y="0"/>
                </a:moveTo>
                <a:lnTo>
                  <a:pt x="2137598" y="81520"/>
                </a:lnTo>
                <a:lnTo>
                  <a:pt x="0" y="81520"/>
                </a:lnTo>
                <a:lnTo>
                  <a:pt x="0" y="43297"/>
                </a:lnTo>
                <a:lnTo>
                  <a:pt x="39280" y="0"/>
                </a:lnTo>
                <a:lnTo>
                  <a:pt x="2137598" y="0"/>
                </a:lnTo>
                <a:close/>
              </a:path>
            </a:pathLst>
          </a:custGeom>
          <a:solidFill>
            <a:srgbClr val="FFCC57">
              <a:alpha val="3764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646957" y="1088102"/>
            <a:ext cx="1106805" cy="149860"/>
          </a:xfrm>
          <a:custGeom>
            <a:avLst/>
            <a:gdLst/>
            <a:ahLst/>
            <a:cxnLst/>
            <a:rect l="l" t="t" r="r" b="b"/>
            <a:pathLst>
              <a:path w="1106804" h="149859">
                <a:moveTo>
                  <a:pt x="0" y="149750"/>
                </a:moveTo>
                <a:lnTo>
                  <a:pt x="1106641" y="149750"/>
                </a:lnTo>
                <a:lnTo>
                  <a:pt x="1106641" y="0"/>
                </a:lnTo>
                <a:lnTo>
                  <a:pt x="0" y="0"/>
                </a:lnTo>
                <a:lnTo>
                  <a:pt x="0" y="149750"/>
                </a:lnTo>
                <a:close/>
              </a:path>
            </a:pathLst>
          </a:custGeom>
          <a:solidFill>
            <a:srgbClr val="337C79">
              <a:alpha val="3764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256558" y="1234835"/>
            <a:ext cx="497205" cy="548005"/>
          </a:xfrm>
          <a:custGeom>
            <a:avLst/>
            <a:gdLst/>
            <a:ahLst/>
            <a:cxnLst/>
            <a:rect l="l" t="t" r="r" b="b"/>
            <a:pathLst>
              <a:path w="497204" h="548005">
                <a:moveTo>
                  <a:pt x="497041" y="0"/>
                </a:moveTo>
                <a:lnTo>
                  <a:pt x="497041" y="547803"/>
                </a:lnTo>
                <a:lnTo>
                  <a:pt x="0" y="0"/>
                </a:lnTo>
                <a:lnTo>
                  <a:pt x="497041" y="0"/>
                </a:lnTo>
                <a:close/>
              </a:path>
            </a:pathLst>
          </a:custGeom>
          <a:solidFill>
            <a:srgbClr val="337C79">
              <a:alpha val="3764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646957" y="1234835"/>
            <a:ext cx="609600" cy="672465"/>
          </a:xfrm>
          <a:custGeom>
            <a:avLst/>
            <a:gdLst/>
            <a:ahLst/>
            <a:cxnLst/>
            <a:rect l="l" t="t" r="r" b="b"/>
            <a:pathLst>
              <a:path w="609600" h="672464">
                <a:moveTo>
                  <a:pt x="609600" y="0"/>
                </a:moveTo>
                <a:lnTo>
                  <a:pt x="0" y="671857"/>
                </a:lnTo>
                <a:lnTo>
                  <a:pt x="0" y="0"/>
                </a:lnTo>
                <a:lnTo>
                  <a:pt x="609600" y="0"/>
                </a:lnTo>
                <a:close/>
              </a:path>
            </a:pathLst>
          </a:custGeom>
          <a:solidFill>
            <a:srgbClr val="337C79">
              <a:alpha val="3764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646957" y="398365"/>
            <a:ext cx="1106805" cy="692785"/>
          </a:xfrm>
          <a:custGeom>
            <a:avLst/>
            <a:gdLst/>
            <a:ahLst/>
            <a:cxnLst/>
            <a:rect l="l" t="t" r="r" b="b"/>
            <a:pathLst>
              <a:path w="1106804" h="692785">
                <a:moveTo>
                  <a:pt x="1106642" y="547803"/>
                </a:moveTo>
                <a:lnTo>
                  <a:pt x="1106642" y="692764"/>
                </a:lnTo>
                <a:lnTo>
                  <a:pt x="0" y="692764"/>
                </a:lnTo>
                <a:lnTo>
                  <a:pt x="0" y="671857"/>
                </a:lnTo>
                <a:lnTo>
                  <a:pt x="609600" y="0"/>
                </a:lnTo>
                <a:lnTo>
                  <a:pt x="1106642" y="547803"/>
                </a:lnTo>
                <a:close/>
              </a:path>
            </a:pathLst>
          </a:custGeom>
          <a:solidFill>
            <a:srgbClr val="337C79">
              <a:alpha val="3764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6045200" y="2452033"/>
            <a:ext cx="3110230" cy="669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200" spc="80" dirty="0"/>
              <a:t>Спасибо</a:t>
            </a:r>
            <a:r>
              <a:rPr sz="4200" spc="-75" dirty="0"/>
              <a:t> </a:t>
            </a:r>
            <a:r>
              <a:rPr sz="4200" spc="50" dirty="0"/>
              <a:t>за</a:t>
            </a:r>
            <a:endParaRPr sz="4200"/>
          </a:p>
        </p:txBody>
      </p:sp>
      <p:sp>
        <p:nvSpPr>
          <p:cNvPr id="35" name="object 35"/>
          <p:cNvSpPr txBox="1"/>
          <p:nvPr/>
        </p:nvSpPr>
        <p:spPr>
          <a:xfrm>
            <a:off x="6045200" y="2966383"/>
            <a:ext cx="2879725" cy="669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200" b="1" spc="100" dirty="0">
                <a:solidFill>
                  <a:srgbClr val="337C79"/>
                </a:solidFill>
                <a:latin typeface="Liberation Sans"/>
                <a:cs typeface="Liberation Sans"/>
              </a:rPr>
              <a:t>внимание</a:t>
            </a:r>
            <a:r>
              <a:rPr sz="3350" spc="100" dirty="0">
                <a:solidFill>
                  <a:srgbClr val="337C79"/>
                </a:solidFill>
                <a:latin typeface="Arial"/>
                <a:cs typeface="Arial"/>
              </a:rPr>
              <a:t>!</a:t>
            </a:r>
            <a:endParaRPr sz="335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058128" y="3724275"/>
            <a:ext cx="3505200" cy="1076325"/>
          </a:xfrm>
          <a:custGeom>
            <a:avLst/>
            <a:gdLst/>
            <a:ahLst/>
            <a:cxnLst/>
            <a:rect l="l" t="t" r="r" b="b"/>
            <a:pathLst>
              <a:path w="3505200" h="1076325">
                <a:moveTo>
                  <a:pt x="0" y="0"/>
                </a:moveTo>
                <a:lnTo>
                  <a:pt x="3504755" y="0"/>
                </a:lnTo>
                <a:lnTo>
                  <a:pt x="3504755" y="1076324"/>
                </a:lnTo>
                <a:lnTo>
                  <a:pt x="0" y="1076324"/>
                </a:lnTo>
                <a:lnTo>
                  <a:pt x="0" y="0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058128" y="3773678"/>
            <a:ext cx="3505200" cy="93980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789940">
              <a:lnSpc>
                <a:spcPct val="100000"/>
              </a:lnSpc>
              <a:spcBef>
                <a:spcPts val="335"/>
              </a:spcBef>
            </a:pPr>
            <a:r>
              <a:rPr sz="1300" spc="5" dirty="0">
                <a:solidFill>
                  <a:srgbClr val="212121"/>
                </a:solidFill>
                <a:latin typeface="Arial"/>
                <a:cs typeface="Arial"/>
              </a:rPr>
              <a:t>+7 (499)</a:t>
            </a:r>
            <a:r>
              <a:rPr sz="130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300" spc="5" dirty="0">
                <a:solidFill>
                  <a:srgbClr val="212121"/>
                </a:solidFill>
                <a:latin typeface="Arial"/>
                <a:cs typeface="Arial"/>
              </a:rPr>
              <a:t>277-21-49</a:t>
            </a:r>
            <a:endParaRPr sz="1300">
              <a:latin typeface="Arial"/>
              <a:cs typeface="Arial"/>
            </a:endParaRPr>
          </a:p>
          <a:p>
            <a:pPr marL="789940" marR="1095375">
              <a:lnSpc>
                <a:spcPct val="115399"/>
              </a:lnSpc>
            </a:pPr>
            <a:r>
              <a:rPr sz="1300" spc="5" dirty="0">
                <a:solidFill>
                  <a:srgbClr val="212121"/>
                </a:solidFill>
                <a:latin typeface="Arial"/>
                <a:cs typeface="Arial"/>
                <a:hlinkClick r:id="rId2"/>
              </a:rPr>
              <a:t>businfo@fa.ru </a:t>
            </a:r>
            <a:r>
              <a:rPr sz="1300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300" spc="5" dirty="0">
                <a:solidFill>
                  <a:srgbClr val="212121"/>
                </a:solidFill>
                <a:latin typeface="Arial"/>
                <a:cs typeface="Arial"/>
                <a:hlinkClick r:id="rId3"/>
              </a:rPr>
              <a:t>www.facebook.com/ </a:t>
            </a:r>
            <a:r>
              <a:rPr sz="1300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212121"/>
                </a:solidFill>
                <a:latin typeface="Arial"/>
                <a:cs typeface="Arial"/>
              </a:rPr>
              <a:t>businessinformaticsfa</a:t>
            </a:r>
            <a:endParaRPr sz="13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343726" y="4133850"/>
            <a:ext cx="276225" cy="209550"/>
          </a:xfrm>
          <a:custGeom>
            <a:avLst/>
            <a:gdLst/>
            <a:ahLst/>
            <a:cxnLst/>
            <a:rect l="l" t="t" r="r" b="b"/>
            <a:pathLst>
              <a:path w="276225" h="209550">
                <a:moveTo>
                  <a:pt x="276061" y="209549"/>
                </a:moveTo>
                <a:lnTo>
                  <a:pt x="0" y="209549"/>
                </a:lnTo>
                <a:lnTo>
                  <a:pt x="0" y="0"/>
                </a:lnTo>
                <a:lnTo>
                  <a:pt x="276061" y="0"/>
                </a:lnTo>
                <a:lnTo>
                  <a:pt x="276061" y="19390"/>
                </a:lnTo>
                <a:lnTo>
                  <a:pt x="32710" y="19390"/>
                </a:lnTo>
                <a:lnTo>
                  <a:pt x="46328" y="33265"/>
                </a:lnTo>
                <a:lnTo>
                  <a:pt x="19260" y="33265"/>
                </a:lnTo>
                <a:lnTo>
                  <a:pt x="19260" y="176242"/>
                </a:lnTo>
                <a:lnTo>
                  <a:pt x="46210" y="176242"/>
                </a:lnTo>
                <a:lnTo>
                  <a:pt x="32666" y="190165"/>
                </a:lnTo>
                <a:lnTo>
                  <a:pt x="276061" y="190165"/>
                </a:lnTo>
                <a:lnTo>
                  <a:pt x="276061" y="209549"/>
                </a:lnTo>
                <a:close/>
              </a:path>
              <a:path w="276225" h="209550">
                <a:moveTo>
                  <a:pt x="171190" y="121617"/>
                </a:moveTo>
                <a:lnTo>
                  <a:pt x="141969" y="121617"/>
                </a:lnTo>
                <a:lnTo>
                  <a:pt x="145230" y="120400"/>
                </a:lnTo>
                <a:lnTo>
                  <a:pt x="244926" y="19390"/>
                </a:lnTo>
                <a:lnTo>
                  <a:pt x="276061" y="19390"/>
                </a:lnTo>
                <a:lnTo>
                  <a:pt x="276061" y="34871"/>
                </a:lnTo>
                <a:lnTo>
                  <a:pt x="256800" y="34871"/>
                </a:lnTo>
                <a:lnTo>
                  <a:pt x="187622" y="104966"/>
                </a:lnTo>
                <a:lnTo>
                  <a:pt x="200971" y="118719"/>
                </a:lnTo>
                <a:lnTo>
                  <a:pt x="174051" y="118719"/>
                </a:lnTo>
                <a:lnTo>
                  <a:pt x="171190" y="121617"/>
                </a:lnTo>
                <a:close/>
              </a:path>
              <a:path w="276225" h="209550">
                <a:moveTo>
                  <a:pt x="46210" y="176242"/>
                </a:moveTo>
                <a:lnTo>
                  <a:pt x="19260" y="176242"/>
                </a:lnTo>
                <a:lnTo>
                  <a:pt x="89118" y="104438"/>
                </a:lnTo>
                <a:lnTo>
                  <a:pt x="19260" y="33265"/>
                </a:lnTo>
                <a:lnTo>
                  <a:pt x="46328" y="33265"/>
                </a:lnTo>
                <a:lnTo>
                  <a:pt x="129714" y="118222"/>
                </a:lnTo>
                <a:lnTo>
                  <a:pt x="102653" y="118222"/>
                </a:lnTo>
                <a:lnTo>
                  <a:pt x="46210" y="176242"/>
                </a:lnTo>
                <a:close/>
              </a:path>
              <a:path w="276225" h="209550">
                <a:moveTo>
                  <a:pt x="276061" y="176234"/>
                </a:moveTo>
                <a:lnTo>
                  <a:pt x="256800" y="176234"/>
                </a:lnTo>
                <a:lnTo>
                  <a:pt x="256800" y="34871"/>
                </a:lnTo>
                <a:lnTo>
                  <a:pt x="276061" y="34871"/>
                </a:lnTo>
                <a:lnTo>
                  <a:pt x="276061" y="176234"/>
                </a:lnTo>
                <a:close/>
              </a:path>
              <a:path w="276225" h="209550">
                <a:moveTo>
                  <a:pt x="147099" y="141010"/>
                </a:moveTo>
                <a:lnTo>
                  <a:pt x="129817" y="140965"/>
                </a:lnTo>
                <a:lnTo>
                  <a:pt x="121654" y="137623"/>
                </a:lnTo>
                <a:lnTo>
                  <a:pt x="102653" y="118222"/>
                </a:lnTo>
                <a:lnTo>
                  <a:pt x="129714" y="118222"/>
                </a:lnTo>
                <a:lnTo>
                  <a:pt x="131827" y="120375"/>
                </a:lnTo>
                <a:lnTo>
                  <a:pt x="135015" y="121609"/>
                </a:lnTo>
                <a:lnTo>
                  <a:pt x="171190" y="121617"/>
                </a:lnTo>
                <a:lnTo>
                  <a:pt x="155237" y="137737"/>
                </a:lnTo>
                <a:lnTo>
                  <a:pt x="147099" y="141010"/>
                </a:lnTo>
                <a:close/>
              </a:path>
              <a:path w="276225" h="209550">
                <a:moveTo>
                  <a:pt x="276061" y="190165"/>
                </a:moveTo>
                <a:lnTo>
                  <a:pt x="243392" y="190165"/>
                </a:lnTo>
                <a:lnTo>
                  <a:pt x="174051" y="118719"/>
                </a:lnTo>
                <a:lnTo>
                  <a:pt x="200971" y="118719"/>
                </a:lnTo>
                <a:lnTo>
                  <a:pt x="256800" y="176234"/>
                </a:lnTo>
                <a:lnTo>
                  <a:pt x="276061" y="176234"/>
                </a:lnTo>
                <a:lnTo>
                  <a:pt x="276061" y="1901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72323" y="3819525"/>
            <a:ext cx="210664" cy="209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415229" y="4450330"/>
            <a:ext cx="113149" cy="243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2867025" cy="35718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962275" y="0"/>
            <a:ext cx="2886075" cy="35718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3676650"/>
            <a:ext cx="2867025" cy="35909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962275" y="3676650"/>
            <a:ext cx="1400175" cy="17430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457700" y="3676650"/>
            <a:ext cx="1390650" cy="17430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962275" y="5514975"/>
            <a:ext cx="2886075" cy="17526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47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066925" cy="7315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13860" y="955184"/>
            <a:ext cx="135255" cy="1083310"/>
          </a:xfrm>
          <a:custGeom>
            <a:avLst/>
            <a:gdLst/>
            <a:ahLst/>
            <a:cxnLst/>
            <a:rect l="l" t="t" r="r" b="b"/>
            <a:pathLst>
              <a:path w="135255" h="1083310">
                <a:moveTo>
                  <a:pt x="0" y="0"/>
                </a:moveTo>
                <a:lnTo>
                  <a:pt x="0" y="1083165"/>
                </a:lnTo>
                <a:lnTo>
                  <a:pt x="135075" y="1083165"/>
                </a:lnTo>
                <a:lnTo>
                  <a:pt x="13507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20167" y="1498109"/>
            <a:ext cx="596900" cy="540385"/>
          </a:xfrm>
          <a:custGeom>
            <a:avLst/>
            <a:gdLst/>
            <a:ahLst/>
            <a:cxnLst/>
            <a:rect l="l" t="t" r="r" b="b"/>
            <a:pathLst>
              <a:path w="596900" h="540385">
                <a:moveTo>
                  <a:pt x="596390" y="540240"/>
                </a:moveTo>
                <a:lnTo>
                  <a:pt x="0" y="540240"/>
                </a:lnTo>
                <a:lnTo>
                  <a:pt x="596390" y="0"/>
                </a:lnTo>
                <a:lnTo>
                  <a:pt x="596390" y="540240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17202" y="955184"/>
            <a:ext cx="599440" cy="542925"/>
          </a:xfrm>
          <a:custGeom>
            <a:avLst/>
            <a:gdLst/>
            <a:ahLst/>
            <a:cxnLst/>
            <a:rect l="l" t="t" r="r" b="b"/>
            <a:pathLst>
              <a:path w="599439" h="542925">
                <a:moveTo>
                  <a:pt x="599354" y="542925"/>
                </a:moveTo>
                <a:lnTo>
                  <a:pt x="0" y="0"/>
                </a:lnTo>
                <a:lnTo>
                  <a:pt x="599354" y="0"/>
                </a:lnTo>
                <a:lnTo>
                  <a:pt x="599354" y="542925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46238" y="955184"/>
            <a:ext cx="618490" cy="1083310"/>
          </a:xfrm>
          <a:custGeom>
            <a:avLst/>
            <a:gdLst/>
            <a:ahLst/>
            <a:cxnLst/>
            <a:rect l="l" t="t" r="r" b="b"/>
            <a:pathLst>
              <a:path w="618489" h="1083310">
                <a:moveTo>
                  <a:pt x="21614" y="1083165"/>
                </a:moveTo>
                <a:lnTo>
                  <a:pt x="0" y="1083165"/>
                </a:lnTo>
                <a:lnTo>
                  <a:pt x="0" y="0"/>
                </a:lnTo>
                <a:lnTo>
                  <a:pt x="18650" y="0"/>
                </a:lnTo>
                <a:lnTo>
                  <a:pt x="618004" y="542925"/>
                </a:lnTo>
                <a:lnTo>
                  <a:pt x="21614" y="1083165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85742" y="2049289"/>
            <a:ext cx="0" cy="571500"/>
          </a:xfrm>
          <a:custGeom>
            <a:avLst/>
            <a:gdLst/>
            <a:ahLst/>
            <a:cxnLst/>
            <a:rect l="l" t="t" r="r" b="b"/>
            <a:pathLst>
              <a:path h="571500">
                <a:moveTo>
                  <a:pt x="0" y="0"/>
                </a:moveTo>
                <a:lnTo>
                  <a:pt x="0" y="571498"/>
                </a:lnTo>
              </a:path>
            </a:pathLst>
          </a:custGeom>
          <a:ln w="75390">
            <a:solidFill>
              <a:srgbClr val="FF74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4957" y="2335039"/>
            <a:ext cx="314960" cy="285750"/>
          </a:xfrm>
          <a:custGeom>
            <a:avLst/>
            <a:gdLst/>
            <a:ahLst/>
            <a:cxnLst/>
            <a:rect l="l" t="t" r="r" b="b"/>
            <a:pathLst>
              <a:path w="314959" h="285750">
                <a:moveTo>
                  <a:pt x="314505" y="285749"/>
                </a:moveTo>
                <a:lnTo>
                  <a:pt x="0" y="285749"/>
                </a:lnTo>
                <a:lnTo>
                  <a:pt x="314505" y="0"/>
                </a:lnTo>
                <a:lnTo>
                  <a:pt x="314505" y="285749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4957" y="2049289"/>
            <a:ext cx="314960" cy="285750"/>
          </a:xfrm>
          <a:custGeom>
            <a:avLst/>
            <a:gdLst/>
            <a:ahLst/>
            <a:cxnLst/>
            <a:rect l="l" t="t" r="r" b="b"/>
            <a:pathLst>
              <a:path w="314959" h="285750">
                <a:moveTo>
                  <a:pt x="314505" y="285749"/>
                </a:moveTo>
                <a:lnTo>
                  <a:pt x="0" y="0"/>
                </a:lnTo>
                <a:lnTo>
                  <a:pt x="314505" y="0"/>
                </a:lnTo>
                <a:lnTo>
                  <a:pt x="314505" y="285749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22023" y="2049289"/>
            <a:ext cx="324485" cy="571500"/>
          </a:xfrm>
          <a:custGeom>
            <a:avLst/>
            <a:gdLst/>
            <a:ahLst/>
            <a:cxnLst/>
            <a:rect l="l" t="t" r="r" b="b"/>
            <a:pathLst>
              <a:path w="324485" h="571500">
                <a:moveTo>
                  <a:pt x="9786" y="571498"/>
                </a:moveTo>
                <a:lnTo>
                  <a:pt x="0" y="571498"/>
                </a:lnTo>
                <a:lnTo>
                  <a:pt x="0" y="0"/>
                </a:lnTo>
                <a:lnTo>
                  <a:pt x="9786" y="0"/>
                </a:lnTo>
                <a:lnTo>
                  <a:pt x="324291" y="285749"/>
                </a:lnTo>
                <a:lnTo>
                  <a:pt x="9786" y="571498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235325" y="1759749"/>
            <a:ext cx="5555615" cy="2896947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2700" marR="5080" algn="ctr">
              <a:spcBef>
                <a:spcPts val="990"/>
              </a:spcBef>
            </a:pPr>
            <a:r>
              <a:rPr sz="3600" spc="65" dirty="0" err="1">
                <a:solidFill>
                  <a:srgbClr val="4BB8B4"/>
                </a:solidFill>
                <a:latin typeface="Arial"/>
                <a:cs typeface="Arial"/>
              </a:rPr>
              <a:t>Итоги</a:t>
            </a:r>
            <a:r>
              <a:rPr sz="3600" spc="65" dirty="0">
                <a:solidFill>
                  <a:srgbClr val="4BB8B4"/>
                </a:solidFill>
                <a:latin typeface="Arial"/>
                <a:cs typeface="Arial"/>
              </a:rPr>
              <a:t> </a:t>
            </a:r>
            <a:br>
              <a:rPr lang="ru-RU" sz="3600" spc="65" dirty="0">
                <a:solidFill>
                  <a:srgbClr val="4BB8B4"/>
                </a:solidFill>
                <a:latin typeface="Arial"/>
                <a:cs typeface="Arial"/>
              </a:rPr>
            </a:br>
            <a:r>
              <a:rPr sz="3600" spc="70" dirty="0" err="1">
                <a:solidFill>
                  <a:srgbClr val="4BB8B4"/>
                </a:solidFill>
                <a:latin typeface="Arial"/>
                <a:cs typeface="Arial"/>
              </a:rPr>
              <a:t>работы</a:t>
            </a:r>
            <a:r>
              <a:rPr sz="3600" spc="-140" dirty="0">
                <a:solidFill>
                  <a:srgbClr val="4BB8B4"/>
                </a:solidFill>
                <a:latin typeface="Arial"/>
                <a:cs typeface="Arial"/>
              </a:rPr>
              <a:t> </a:t>
            </a:r>
            <a:r>
              <a:rPr sz="3600" spc="70" dirty="0">
                <a:solidFill>
                  <a:srgbClr val="4BB8B4"/>
                </a:solidFill>
                <a:latin typeface="Arial"/>
                <a:cs typeface="Arial"/>
              </a:rPr>
              <a:t>кафедры  </a:t>
            </a:r>
            <a:r>
              <a:rPr sz="3600" spc="155" dirty="0">
                <a:solidFill>
                  <a:srgbClr val="4BB8B4"/>
                </a:solidFill>
                <a:latin typeface="Arial"/>
                <a:cs typeface="Arial"/>
              </a:rPr>
              <a:t>"Бизнес-информатика"  </a:t>
            </a:r>
            <a:br>
              <a:rPr lang="ru-RU" sz="3600" spc="155" dirty="0">
                <a:solidFill>
                  <a:srgbClr val="4BB8B4"/>
                </a:solidFill>
                <a:latin typeface="Arial"/>
                <a:cs typeface="Arial"/>
              </a:rPr>
            </a:br>
            <a:r>
              <a:rPr sz="3600" spc="45" dirty="0">
                <a:solidFill>
                  <a:srgbClr val="4BB8B4"/>
                </a:solidFill>
                <a:latin typeface="Arial"/>
                <a:cs typeface="Arial"/>
              </a:rPr>
              <a:t>за </a:t>
            </a:r>
            <a:r>
              <a:rPr lang="ru-RU" sz="3600" spc="685" dirty="0">
                <a:solidFill>
                  <a:srgbClr val="4BB8B4"/>
                </a:solidFill>
                <a:latin typeface="Arial"/>
                <a:cs typeface="Arial"/>
              </a:rPr>
              <a:t>2</a:t>
            </a:r>
            <a:r>
              <a:rPr sz="3600" spc="685" dirty="0">
                <a:solidFill>
                  <a:srgbClr val="4BB8B4"/>
                </a:solidFill>
                <a:latin typeface="Arial"/>
                <a:cs typeface="Arial"/>
              </a:rPr>
              <a:t>013-2018</a:t>
            </a:r>
            <a:r>
              <a:rPr sz="3600" spc="185" dirty="0">
                <a:solidFill>
                  <a:srgbClr val="4BB8B4"/>
                </a:solidFill>
                <a:latin typeface="Arial"/>
                <a:cs typeface="Arial"/>
              </a:rPr>
              <a:t> </a:t>
            </a:r>
            <a:r>
              <a:rPr sz="3600" spc="40" dirty="0">
                <a:solidFill>
                  <a:srgbClr val="4BB8B4"/>
                </a:solidFill>
                <a:latin typeface="Arial"/>
                <a:cs typeface="Arial"/>
              </a:rPr>
              <a:t>г</a:t>
            </a:r>
            <a:r>
              <a:rPr lang="ru-RU" sz="3600" spc="40" dirty="0">
                <a:solidFill>
                  <a:srgbClr val="4BB8B4"/>
                </a:solidFill>
                <a:latin typeface="Arial"/>
                <a:cs typeface="Arial"/>
              </a:rPr>
              <a:t>.</a:t>
            </a:r>
            <a:r>
              <a:rPr sz="3600" spc="40" dirty="0">
                <a:solidFill>
                  <a:srgbClr val="4BB8B4"/>
                </a:solidFill>
                <a:latin typeface="Arial"/>
                <a:cs typeface="Arial"/>
              </a:rPr>
              <a:t>г</a:t>
            </a:r>
            <a:r>
              <a:rPr lang="ru-RU" sz="3600" spc="40" dirty="0">
                <a:solidFill>
                  <a:srgbClr val="4BB8B4"/>
                </a:solidFill>
                <a:latin typeface="Arial"/>
                <a:cs typeface="Arial"/>
              </a:rPr>
              <a:t>.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81091" y="3211358"/>
            <a:ext cx="0" cy="570230"/>
          </a:xfrm>
          <a:custGeom>
            <a:avLst/>
            <a:gdLst/>
            <a:ahLst/>
            <a:cxnLst/>
            <a:rect l="l" t="t" r="r" b="b"/>
            <a:pathLst>
              <a:path h="570229">
                <a:moveTo>
                  <a:pt x="0" y="0"/>
                </a:moveTo>
                <a:lnTo>
                  <a:pt x="0" y="570066"/>
                </a:lnTo>
              </a:path>
            </a:pathLst>
          </a:custGeom>
          <a:ln w="69111">
            <a:solidFill>
              <a:srgbClr val="FFCC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41637" y="3501573"/>
            <a:ext cx="306705" cy="280035"/>
          </a:xfrm>
          <a:custGeom>
            <a:avLst/>
            <a:gdLst/>
            <a:ahLst/>
            <a:cxnLst/>
            <a:rect l="l" t="t" r="r" b="b"/>
            <a:pathLst>
              <a:path w="306705" h="280035">
                <a:moveTo>
                  <a:pt x="306328" y="279851"/>
                </a:moveTo>
                <a:lnTo>
                  <a:pt x="0" y="279851"/>
                </a:lnTo>
                <a:lnTo>
                  <a:pt x="306328" y="0"/>
                </a:lnTo>
                <a:lnTo>
                  <a:pt x="306328" y="279851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30293" y="3211358"/>
            <a:ext cx="318135" cy="290830"/>
          </a:xfrm>
          <a:custGeom>
            <a:avLst/>
            <a:gdLst/>
            <a:ahLst/>
            <a:cxnLst/>
            <a:rect l="l" t="t" r="r" b="b"/>
            <a:pathLst>
              <a:path w="318135" h="290829">
                <a:moveTo>
                  <a:pt x="317671" y="290215"/>
                </a:moveTo>
                <a:lnTo>
                  <a:pt x="0" y="0"/>
                </a:lnTo>
                <a:lnTo>
                  <a:pt x="317671" y="0"/>
                </a:lnTo>
                <a:lnTo>
                  <a:pt x="317671" y="290215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14215" y="3211358"/>
            <a:ext cx="327660" cy="570230"/>
          </a:xfrm>
          <a:custGeom>
            <a:avLst/>
            <a:gdLst/>
            <a:ahLst/>
            <a:cxnLst/>
            <a:rect l="l" t="t" r="r" b="b"/>
            <a:pathLst>
              <a:path w="327660" h="570229">
                <a:moveTo>
                  <a:pt x="21228" y="570066"/>
                </a:moveTo>
                <a:lnTo>
                  <a:pt x="0" y="570066"/>
                </a:lnTo>
                <a:lnTo>
                  <a:pt x="0" y="0"/>
                </a:lnTo>
                <a:lnTo>
                  <a:pt x="9885" y="0"/>
                </a:lnTo>
                <a:lnTo>
                  <a:pt x="327556" y="290215"/>
                </a:lnTo>
                <a:lnTo>
                  <a:pt x="21228" y="570066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3955895"/>
            <a:ext cx="145415" cy="1216660"/>
          </a:xfrm>
          <a:custGeom>
            <a:avLst/>
            <a:gdLst/>
            <a:ahLst/>
            <a:cxnLst/>
            <a:rect l="l" t="t" r="r" b="b"/>
            <a:pathLst>
              <a:path w="145415" h="1216660">
                <a:moveTo>
                  <a:pt x="0" y="0"/>
                </a:moveTo>
                <a:lnTo>
                  <a:pt x="0" y="1216179"/>
                </a:lnTo>
                <a:lnTo>
                  <a:pt x="145383" y="1216179"/>
                </a:lnTo>
                <a:lnTo>
                  <a:pt x="145383" y="0"/>
                </a:lnTo>
                <a:lnTo>
                  <a:pt x="0" y="0"/>
                </a:lnTo>
                <a:close/>
              </a:path>
            </a:pathLst>
          </a:custGeom>
          <a:solidFill>
            <a:srgbClr val="4BB8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2360" y="3955895"/>
            <a:ext cx="692785" cy="1216660"/>
          </a:xfrm>
          <a:custGeom>
            <a:avLst/>
            <a:gdLst/>
            <a:ahLst/>
            <a:cxnLst/>
            <a:rect l="l" t="t" r="r" b="b"/>
            <a:pathLst>
              <a:path w="692785" h="1216660">
                <a:moveTo>
                  <a:pt x="24236" y="1216179"/>
                </a:moveTo>
                <a:lnTo>
                  <a:pt x="0" y="1216179"/>
                </a:lnTo>
                <a:lnTo>
                  <a:pt x="0" y="0"/>
                </a:lnTo>
                <a:lnTo>
                  <a:pt x="20906" y="0"/>
                </a:lnTo>
                <a:lnTo>
                  <a:pt x="692764" y="609600"/>
                </a:lnTo>
                <a:lnTo>
                  <a:pt x="24236" y="1216179"/>
                </a:lnTo>
                <a:close/>
              </a:path>
            </a:pathLst>
          </a:custGeom>
          <a:solidFill>
            <a:srgbClr val="4BB8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29569" y="6345064"/>
            <a:ext cx="0" cy="571500"/>
          </a:xfrm>
          <a:custGeom>
            <a:avLst/>
            <a:gdLst/>
            <a:ahLst/>
            <a:cxnLst/>
            <a:rect l="l" t="t" r="r" b="b"/>
            <a:pathLst>
              <a:path h="571500">
                <a:moveTo>
                  <a:pt x="0" y="0"/>
                </a:moveTo>
                <a:lnTo>
                  <a:pt x="0" y="571498"/>
                </a:lnTo>
              </a:path>
            </a:pathLst>
          </a:custGeom>
          <a:ln w="75390">
            <a:solidFill>
              <a:srgbClr val="FF74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678786" y="6630813"/>
            <a:ext cx="314960" cy="285750"/>
          </a:xfrm>
          <a:custGeom>
            <a:avLst/>
            <a:gdLst/>
            <a:ahLst/>
            <a:cxnLst/>
            <a:rect l="l" t="t" r="r" b="b"/>
            <a:pathLst>
              <a:path w="314959" h="285750">
                <a:moveTo>
                  <a:pt x="314505" y="285749"/>
                </a:moveTo>
                <a:lnTo>
                  <a:pt x="0" y="285749"/>
                </a:lnTo>
                <a:lnTo>
                  <a:pt x="314505" y="0"/>
                </a:lnTo>
                <a:lnTo>
                  <a:pt x="314505" y="285749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78786" y="6345064"/>
            <a:ext cx="314960" cy="285750"/>
          </a:xfrm>
          <a:custGeom>
            <a:avLst/>
            <a:gdLst/>
            <a:ahLst/>
            <a:cxnLst/>
            <a:rect l="l" t="t" r="r" b="b"/>
            <a:pathLst>
              <a:path w="314959" h="285750">
                <a:moveTo>
                  <a:pt x="314505" y="285749"/>
                </a:moveTo>
                <a:lnTo>
                  <a:pt x="0" y="0"/>
                </a:lnTo>
                <a:lnTo>
                  <a:pt x="314505" y="0"/>
                </a:lnTo>
                <a:lnTo>
                  <a:pt x="314505" y="285749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65847" y="6345064"/>
            <a:ext cx="324485" cy="571500"/>
          </a:xfrm>
          <a:custGeom>
            <a:avLst/>
            <a:gdLst/>
            <a:ahLst/>
            <a:cxnLst/>
            <a:rect l="l" t="t" r="r" b="b"/>
            <a:pathLst>
              <a:path w="324484" h="571500">
                <a:moveTo>
                  <a:pt x="9786" y="571498"/>
                </a:moveTo>
                <a:lnTo>
                  <a:pt x="0" y="571498"/>
                </a:lnTo>
                <a:lnTo>
                  <a:pt x="0" y="0"/>
                </a:lnTo>
                <a:lnTo>
                  <a:pt x="9786" y="0"/>
                </a:lnTo>
                <a:lnTo>
                  <a:pt x="324291" y="285749"/>
                </a:lnTo>
                <a:lnTo>
                  <a:pt x="9786" y="571498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pc="50" dirty="0"/>
              <a:t>Направление</a:t>
            </a:r>
            <a:r>
              <a:rPr spc="-65" dirty="0"/>
              <a:t> </a:t>
            </a:r>
            <a:r>
              <a:rPr spc="45" dirty="0"/>
              <a:t>подготовки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01850" y="565685"/>
            <a:ext cx="5158105" cy="3937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00" spc="80" dirty="0">
                <a:solidFill>
                  <a:srgbClr val="337C79"/>
                </a:solidFill>
                <a:latin typeface="Arial"/>
                <a:cs typeface="Arial"/>
              </a:rPr>
              <a:t>«</a:t>
            </a:r>
            <a:r>
              <a:rPr sz="2400" b="1" spc="80" dirty="0">
                <a:solidFill>
                  <a:srgbClr val="337C79"/>
                </a:solidFill>
                <a:latin typeface="Liberation Sans"/>
                <a:cs typeface="Liberation Sans"/>
              </a:rPr>
              <a:t>Бизнес</a:t>
            </a:r>
            <a:r>
              <a:rPr sz="1900" spc="80" dirty="0">
                <a:solidFill>
                  <a:srgbClr val="337C79"/>
                </a:solidFill>
                <a:latin typeface="Arial"/>
                <a:cs typeface="Arial"/>
              </a:rPr>
              <a:t>-</a:t>
            </a:r>
            <a:r>
              <a:rPr sz="2400" b="1" spc="80" dirty="0">
                <a:solidFill>
                  <a:srgbClr val="337C79"/>
                </a:solidFill>
                <a:latin typeface="Liberation Sans"/>
                <a:cs typeface="Liberation Sans"/>
              </a:rPr>
              <a:t>информатика</a:t>
            </a:r>
            <a:r>
              <a:rPr sz="1900" spc="80" dirty="0">
                <a:solidFill>
                  <a:srgbClr val="337C79"/>
                </a:solidFill>
                <a:latin typeface="Arial"/>
                <a:cs typeface="Arial"/>
              </a:rPr>
              <a:t>»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76272"/>
            <a:ext cx="512445" cy="929005"/>
          </a:xfrm>
          <a:custGeom>
            <a:avLst/>
            <a:gdLst/>
            <a:ahLst/>
            <a:cxnLst/>
            <a:rect l="l" t="t" r="r" b="b"/>
            <a:pathLst>
              <a:path w="512445" h="929005">
                <a:moveTo>
                  <a:pt x="0" y="928618"/>
                </a:moveTo>
                <a:lnTo>
                  <a:pt x="0" y="0"/>
                </a:lnTo>
                <a:lnTo>
                  <a:pt x="511874" y="464309"/>
                </a:lnTo>
                <a:lnTo>
                  <a:pt x="0" y="928618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62919" y="6659389"/>
            <a:ext cx="0" cy="571500"/>
          </a:xfrm>
          <a:custGeom>
            <a:avLst/>
            <a:gdLst/>
            <a:ahLst/>
            <a:cxnLst/>
            <a:rect l="l" t="t" r="r" b="b"/>
            <a:pathLst>
              <a:path h="571500">
                <a:moveTo>
                  <a:pt x="0" y="0"/>
                </a:moveTo>
                <a:lnTo>
                  <a:pt x="0" y="571498"/>
                </a:lnTo>
              </a:path>
            </a:pathLst>
          </a:custGeom>
          <a:ln w="75390">
            <a:solidFill>
              <a:srgbClr val="FF74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12136" y="6945138"/>
            <a:ext cx="314960" cy="285750"/>
          </a:xfrm>
          <a:custGeom>
            <a:avLst/>
            <a:gdLst/>
            <a:ahLst/>
            <a:cxnLst/>
            <a:rect l="l" t="t" r="r" b="b"/>
            <a:pathLst>
              <a:path w="314959" h="285750">
                <a:moveTo>
                  <a:pt x="314505" y="285749"/>
                </a:moveTo>
                <a:lnTo>
                  <a:pt x="0" y="285749"/>
                </a:lnTo>
                <a:lnTo>
                  <a:pt x="314505" y="0"/>
                </a:lnTo>
                <a:lnTo>
                  <a:pt x="314505" y="285749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12136" y="6659389"/>
            <a:ext cx="314960" cy="285750"/>
          </a:xfrm>
          <a:custGeom>
            <a:avLst/>
            <a:gdLst/>
            <a:ahLst/>
            <a:cxnLst/>
            <a:rect l="l" t="t" r="r" b="b"/>
            <a:pathLst>
              <a:path w="314959" h="285750">
                <a:moveTo>
                  <a:pt x="314505" y="285749"/>
                </a:moveTo>
                <a:lnTo>
                  <a:pt x="0" y="0"/>
                </a:lnTo>
                <a:lnTo>
                  <a:pt x="314505" y="0"/>
                </a:lnTo>
                <a:lnTo>
                  <a:pt x="314505" y="285749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99197" y="6659389"/>
            <a:ext cx="324485" cy="571500"/>
          </a:xfrm>
          <a:custGeom>
            <a:avLst/>
            <a:gdLst/>
            <a:ahLst/>
            <a:cxnLst/>
            <a:rect l="l" t="t" r="r" b="b"/>
            <a:pathLst>
              <a:path w="324484" h="571500">
                <a:moveTo>
                  <a:pt x="9786" y="571498"/>
                </a:moveTo>
                <a:lnTo>
                  <a:pt x="0" y="571498"/>
                </a:lnTo>
                <a:lnTo>
                  <a:pt x="0" y="0"/>
                </a:lnTo>
                <a:lnTo>
                  <a:pt x="9786" y="0"/>
                </a:lnTo>
                <a:lnTo>
                  <a:pt x="324291" y="285749"/>
                </a:lnTo>
                <a:lnTo>
                  <a:pt x="9786" y="571498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198273" y="6793293"/>
            <a:ext cx="13970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5" dirty="0">
                <a:solidFill>
                  <a:srgbClr val="212121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88175" y="1997253"/>
            <a:ext cx="235585" cy="191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70"/>
              </a:lnSpc>
            </a:pPr>
            <a:r>
              <a:rPr sz="600" b="1" dirty="0">
                <a:latin typeface="Arial"/>
                <a:cs typeface="Arial"/>
              </a:rPr>
              <a:t>1</a:t>
            </a:r>
            <a:r>
              <a:rPr sz="600" b="1" spc="-75" dirty="0">
                <a:latin typeface="Arial"/>
                <a:cs typeface="Arial"/>
              </a:rPr>
              <a:t> </a:t>
            </a:r>
            <a:r>
              <a:rPr sz="600" b="1" spc="-5" dirty="0">
                <a:latin typeface="Liberation Sans"/>
                <a:cs typeface="Liberation Sans"/>
              </a:rPr>
              <a:t>курс</a:t>
            </a:r>
            <a:endParaRPr sz="600">
              <a:latin typeface="Liberation Sans"/>
              <a:cs typeface="Liberation Sans"/>
            </a:endParaRPr>
          </a:p>
          <a:p>
            <a:pPr marL="40005">
              <a:lnSpc>
                <a:spcPct val="100000"/>
              </a:lnSpc>
              <a:spcBef>
                <a:spcPts val="105"/>
              </a:spcBef>
            </a:pPr>
            <a:r>
              <a:rPr sz="600" dirty="0">
                <a:latin typeface="Arial"/>
                <a:cs typeface="Arial"/>
              </a:rPr>
              <a:t>33%</a:t>
            </a:r>
            <a:endParaRPr sz="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30975" y="3645078"/>
            <a:ext cx="235585" cy="191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70"/>
              </a:lnSpc>
            </a:pPr>
            <a:r>
              <a:rPr sz="600" b="1" dirty="0">
                <a:latin typeface="Arial"/>
                <a:cs typeface="Arial"/>
              </a:rPr>
              <a:t>2</a:t>
            </a:r>
            <a:r>
              <a:rPr sz="600" b="1" spc="-75" dirty="0">
                <a:latin typeface="Arial"/>
                <a:cs typeface="Arial"/>
              </a:rPr>
              <a:t> </a:t>
            </a:r>
            <a:r>
              <a:rPr sz="600" b="1" spc="-5" dirty="0">
                <a:latin typeface="Liberation Sans"/>
                <a:cs typeface="Liberation Sans"/>
              </a:rPr>
              <a:t>курс</a:t>
            </a:r>
            <a:endParaRPr sz="600">
              <a:latin typeface="Liberation Sans"/>
              <a:cs typeface="Liberation Sans"/>
            </a:endParaRPr>
          </a:p>
          <a:p>
            <a:pPr marL="40005">
              <a:lnSpc>
                <a:spcPct val="100000"/>
              </a:lnSpc>
              <a:spcBef>
                <a:spcPts val="105"/>
              </a:spcBef>
            </a:pPr>
            <a:r>
              <a:rPr sz="600" dirty="0">
                <a:latin typeface="Arial"/>
                <a:cs typeface="Arial"/>
              </a:rPr>
              <a:t>19%</a:t>
            </a:r>
            <a:endParaRPr sz="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35575" y="3568878"/>
            <a:ext cx="235585" cy="191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70"/>
              </a:lnSpc>
            </a:pPr>
            <a:r>
              <a:rPr sz="600" b="1" dirty="0">
                <a:latin typeface="Arial"/>
                <a:cs typeface="Arial"/>
              </a:rPr>
              <a:t>3</a:t>
            </a:r>
            <a:r>
              <a:rPr sz="600" b="1" spc="-75" dirty="0">
                <a:latin typeface="Arial"/>
                <a:cs typeface="Arial"/>
              </a:rPr>
              <a:t> </a:t>
            </a:r>
            <a:r>
              <a:rPr sz="600" b="1" spc="-5" dirty="0">
                <a:latin typeface="Liberation Sans"/>
                <a:cs typeface="Liberation Sans"/>
              </a:rPr>
              <a:t>курс</a:t>
            </a:r>
            <a:endParaRPr sz="600">
              <a:latin typeface="Liberation Sans"/>
              <a:cs typeface="Liberation Sans"/>
            </a:endParaRPr>
          </a:p>
          <a:p>
            <a:pPr marL="40005">
              <a:lnSpc>
                <a:spcPct val="100000"/>
              </a:lnSpc>
              <a:spcBef>
                <a:spcPts val="105"/>
              </a:spcBef>
            </a:pPr>
            <a:r>
              <a:rPr sz="600" dirty="0">
                <a:latin typeface="Arial"/>
                <a:cs typeface="Arial"/>
              </a:rPr>
              <a:t>19%</a:t>
            </a:r>
            <a:endParaRPr sz="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30750" y="2492553"/>
            <a:ext cx="235585" cy="191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70"/>
              </a:lnSpc>
            </a:pPr>
            <a:r>
              <a:rPr sz="600" b="1" dirty="0">
                <a:latin typeface="Arial"/>
                <a:cs typeface="Arial"/>
              </a:rPr>
              <a:t>4</a:t>
            </a:r>
            <a:r>
              <a:rPr sz="600" b="1" spc="-75" dirty="0">
                <a:latin typeface="Arial"/>
                <a:cs typeface="Arial"/>
              </a:rPr>
              <a:t> </a:t>
            </a:r>
            <a:r>
              <a:rPr sz="600" b="1" spc="-5" dirty="0">
                <a:latin typeface="Liberation Sans"/>
                <a:cs typeface="Liberation Sans"/>
              </a:rPr>
              <a:t>курс</a:t>
            </a:r>
            <a:endParaRPr sz="600">
              <a:latin typeface="Liberation Sans"/>
              <a:cs typeface="Liberation Sans"/>
            </a:endParaRPr>
          </a:p>
          <a:p>
            <a:pPr marL="40005">
              <a:lnSpc>
                <a:spcPct val="100000"/>
              </a:lnSpc>
              <a:spcBef>
                <a:spcPts val="105"/>
              </a:spcBef>
            </a:pPr>
            <a:r>
              <a:rPr sz="600" dirty="0">
                <a:latin typeface="Arial"/>
                <a:cs typeface="Arial"/>
              </a:rPr>
              <a:t>14%</a:t>
            </a:r>
            <a:endParaRPr sz="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872282" y="1732062"/>
            <a:ext cx="987425" cy="1515745"/>
          </a:xfrm>
          <a:custGeom>
            <a:avLst/>
            <a:gdLst/>
            <a:ahLst/>
            <a:cxnLst/>
            <a:rect l="l" t="t" r="r" b="b"/>
            <a:pathLst>
              <a:path w="987425" h="1515745">
                <a:moveTo>
                  <a:pt x="834244" y="1515390"/>
                </a:moveTo>
                <a:lnTo>
                  <a:pt x="458832" y="1277761"/>
                </a:lnTo>
                <a:lnTo>
                  <a:pt x="483224" y="1235305"/>
                </a:lnTo>
                <a:lnTo>
                  <a:pt x="503455" y="1191574"/>
                </a:lnTo>
                <a:lnTo>
                  <a:pt x="519525" y="1146569"/>
                </a:lnTo>
                <a:lnTo>
                  <a:pt x="531435" y="1100290"/>
                </a:lnTo>
                <a:lnTo>
                  <a:pt x="539185" y="1052736"/>
                </a:lnTo>
                <a:lnTo>
                  <a:pt x="542776" y="1003907"/>
                </a:lnTo>
                <a:lnTo>
                  <a:pt x="542172" y="954949"/>
                </a:lnTo>
                <a:lnTo>
                  <a:pt x="537339" y="907010"/>
                </a:lnTo>
                <a:lnTo>
                  <a:pt x="528276" y="860090"/>
                </a:lnTo>
                <a:lnTo>
                  <a:pt x="514984" y="814189"/>
                </a:lnTo>
                <a:lnTo>
                  <a:pt x="497463" y="769306"/>
                </a:lnTo>
                <a:lnTo>
                  <a:pt x="475714" y="725442"/>
                </a:lnTo>
                <a:lnTo>
                  <a:pt x="450284" y="683601"/>
                </a:lnTo>
                <a:lnTo>
                  <a:pt x="421732" y="644790"/>
                </a:lnTo>
                <a:lnTo>
                  <a:pt x="390056" y="609008"/>
                </a:lnTo>
                <a:lnTo>
                  <a:pt x="355257" y="576255"/>
                </a:lnTo>
                <a:lnTo>
                  <a:pt x="317334" y="546532"/>
                </a:lnTo>
                <a:lnTo>
                  <a:pt x="276288" y="519837"/>
                </a:lnTo>
                <a:lnTo>
                  <a:pt x="233110" y="496755"/>
                </a:lnTo>
                <a:lnTo>
                  <a:pt x="188783" y="477870"/>
                </a:lnTo>
                <a:lnTo>
                  <a:pt x="143309" y="463181"/>
                </a:lnTo>
                <a:lnTo>
                  <a:pt x="96686" y="452690"/>
                </a:lnTo>
                <a:lnTo>
                  <a:pt x="48917" y="446395"/>
                </a:lnTo>
                <a:lnTo>
                  <a:pt x="0" y="444296"/>
                </a:lnTo>
                <a:lnTo>
                  <a:pt x="0" y="0"/>
                </a:lnTo>
                <a:lnTo>
                  <a:pt x="48771" y="1135"/>
                </a:lnTo>
                <a:lnTo>
                  <a:pt x="96923" y="4540"/>
                </a:lnTo>
                <a:lnTo>
                  <a:pt x="144453" y="10216"/>
                </a:lnTo>
                <a:lnTo>
                  <a:pt x="191362" y="18162"/>
                </a:lnTo>
                <a:lnTo>
                  <a:pt x="237651" y="28377"/>
                </a:lnTo>
                <a:lnTo>
                  <a:pt x="283318" y="40864"/>
                </a:lnTo>
                <a:lnTo>
                  <a:pt x="328364" y="55620"/>
                </a:lnTo>
                <a:lnTo>
                  <a:pt x="372790" y="72646"/>
                </a:lnTo>
                <a:lnTo>
                  <a:pt x="416594" y="91943"/>
                </a:lnTo>
                <a:lnTo>
                  <a:pt x="459777" y="113510"/>
                </a:lnTo>
                <a:lnTo>
                  <a:pt x="502339" y="137347"/>
                </a:lnTo>
                <a:lnTo>
                  <a:pt x="543748" y="163138"/>
                </a:lnTo>
                <a:lnTo>
                  <a:pt x="583468" y="190568"/>
                </a:lnTo>
                <a:lnTo>
                  <a:pt x="621499" y="219637"/>
                </a:lnTo>
                <a:lnTo>
                  <a:pt x="657840" y="250344"/>
                </a:lnTo>
                <a:lnTo>
                  <a:pt x="692492" y="282689"/>
                </a:lnTo>
                <a:lnTo>
                  <a:pt x="725455" y="316674"/>
                </a:lnTo>
                <a:lnTo>
                  <a:pt x="756728" y="352297"/>
                </a:lnTo>
                <a:lnTo>
                  <a:pt x="786312" y="389558"/>
                </a:lnTo>
                <a:lnTo>
                  <a:pt x="814207" y="428458"/>
                </a:lnTo>
                <a:lnTo>
                  <a:pt x="840412" y="468996"/>
                </a:lnTo>
                <a:lnTo>
                  <a:pt x="864928" y="511173"/>
                </a:lnTo>
                <a:lnTo>
                  <a:pt x="887453" y="554446"/>
                </a:lnTo>
                <a:lnTo>
                  <a:pt x="907690" y="598269"/>
                </a:lnTo>
                <a:lnTo>
                  <a:pt x="925639" y="642643"/>
                </a:lnTo>
                <a:lnTo>
                  <a:pt x="941300" y="687569"/>
                </a:lnTo>
                <a:lnTo>
                  <a:pt x="954673" y="733045"/>
                </a:lnTo>
                <a:lnTo>
                  <a:pt x="965758" y="779073"/>
                </a:lnTo>
                <a:lnTo>
                  <a:pt x="974555" y="825651"/>
                </a:lnTo>
                <a:lnTo>
                  <a:pt x="981065" y="872780"/>
                </a:lnTo>
                <a:lnTo>
                  <a:pt x="985286" y="920459"/>
                </a:lnTo>
                <a:lnTo>
                  <a:pt x="987220" y="968690"/>
                </a:lnTo>
                <a:lnTo>
                  <a:pt x="986865" y="1017471"/>
                </a:lnTo>
                <a:lnTo>
                  <a:pt x="984242" y="1066185"/>
                </a:lnTo>
                <a:lnTo>
                  <a:pt x="979368" y="1114210"/>
                </a:lnTo>
                <a:lnTo>
                  <a:pt x="972244" y="1161545"/>
                </a:lnTo>
                <a:lnTo>
                  <a:pt x="962870" y="1208190"/>
                </a:lnTo>
                <a:lnTo>
                  <a:pt x="951245" y="1254145"/>
                </a:lnTo>
                <a:lnTo>
                  <a:pt x="937371" y="1299411"/>
                </a:lnTo>
                <a:lnTo>
                  <a:pt x="921246" y="1343987"/>
                </a:lnTo>
                <a:lnTo>
                  <a:pt x="902871" y="1387872"/>
                </a:lnTo>
                <a:lnTo>
                  <a:pt x="882245" y="1431068"/>
                </a:lnTo>
                <a:lnTo>
                  <a:pt x="859370" y="1473574"/>
                </a:lnTo>
                <a:lnTo>
                  <a:pt x="834244" y="1515390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17837" y="2968731"/>
            <a:ext cx="1031875" cy="738505"/>
          </a:xfrm>
          <a:custGeom>
            <a:avLst/>
            <a:gdLst/>
            <a:ahLst/>
            <a:cxnLst/>
            <a:rect l="l" t="t" r="r" b="b"/>
            <a:pathLst>
              <a:path w="1031875" h="738504">
                <a:moveTo>
                  <a:pt x="978860" y="293982"/>
                </a:moveTo>
                <a:lnTo>
                  <a:pt x="167223" y="293982"/>
                </a:lnTo>
                <a:lnTo>
                  <a:pt x="215058" y="290939"/>
                </a:lnTo>
                <a:lnTo>
                  <a:pt x="262210" y="283541"/>
                </a:lnTo>
                <a:lnTo>
                  <a:pt x="308679" y="271788"/>
                </a:lnTo>
                <a:lnTo>
                  <a:pt x="354464" y="255679"/>
                </a:lnTo>
                <a:lnTo>
                  <a:pt x="399565" y="235214"/>
                </a:lnTo>
                <a:lnTo>
                  <a:pt x="442776" y="211006"/>
                </a:lnTo>
                <a:lnTo>
                  <a:pt x="482882" y="183666"/>
                </a:lnTo>
                <a:lnTo>
                  <a:pt x="519885" y="153194"/>
                </a:lnTo>
                <a:lnTo>
                  <a:pt x="553783" y="119592"/>
                </a:lnTo>
                <a:lnTo>
                  <a:pt x="584577" y="82858"/>
                </a:lnTo>
                <a:lnTo>
                  <a:pt x="612267" y="42994"/>
                </a:lnTo>
                <a:lnTo>
                  <a:pt x="636852" y="0"/>
                </a:lnTo>
                <a:lnTo>
                  <a:pt x="1031541" y="203998"/>
                </a:lnTo>
                <a:lnTo>
                  <a:pt x="1006631" y="249289"/>
                </a:lnTo>
                <a:lnTo>
                  <a:pt x="979552" y="292986"/>
                </a:lnTo>
                <a:lnTo>
                  <a:pt x="978860" y="293982"/>
                </a:lnTo>
                <a:close/>
              </a:path>
              <a:path w="1031875" h="738504">
                <a:moveTo>
                  <a:pt x="153731" y="738053"/>
                </a:moveTo>
                <a:lnTo>
                  <a:pt x="102485" y="736670"/>
                </a:lnTo>
                <a:lnTo>
                  <a:pt x="51241" y="732594"/>
                </a:lnTo>
                <a:lnTo>
                  <a:pt x="0" y="725824"/>
                </a:lnTo>
                <a:lnTo>
                  <a:pt x="69504" y="287000"/>
                </a:lnTo>
                <a:lnTo>
                  <a:pt x="118704" y="292669"/>
                </a:lnTo>
                <a:lnTo>
                  <a:pt x="167223" y="293982"/>
                </a:lnTo>
                <a:lnTo>
                  <a:pt x="978860" y="293982"/>
                </a:lnTo>
                <a:lnTo>
                  <a:pt x="950303" y="335089"/>
                </a:lnTo>
                <a:lnTo>
                  <a:pt x="918885" y="375598"/>
                </a:lnTo>
                <a:lnTo>
                  <a:pt x="885297" y="414514"/>
                </a:lnTo>
                <a:lnTo>
                  <a:pt x="849538" y="451836"/>
                </a:lnTo>
                <a:lnTo>
                  <a:pt x="811907" y="487269"/>
                </a:lnTo>
                <a:lnTo>
                  <a:pt x="772700" y="520517"/>
                </a:lnTo>
                <a:lnTo>
                  <a:pt x="731917" y="551581"/>
                </a:lnTo>
                <a:lnTo>
                  <a:pt x="689559" y="580462"/>
                </a:lnTo>
                <a:lnTo>
                  <a:pt x="645628" y="607158"/>
                </a:lnTo>
                <a:lnTo>
                  <a:pt x="600122" y="631671"/>
                </a:lnTo>
                <a:lnTo>
                  <a:pt x="553417" y="653807"/>
                </a:lnTo>
                <a:lnTo>
                  <a:pt x="505885" y="673381"/>
                </a:lnTo>
                <a:lnTo>
                  <a:pt x="457525" y="690392"/>
                </a:lnTo>
                <a:lnTo>
                  <a:pt x="408339" y="704839"/>
                </a:lnTo>
                <a:lnTo>
                  <a:pt x="358325" y="716723"/>
                </a:lnTo>
                <a:lnTo>
                  <a:pt x="307485" y="726042"/>
                </a:lnTo>
                <a:lnTo>
                  <a:pt x="256232" y="732738"/>
                </a:lnTo>
                <a:lnTo>
                  <a:pt x="204981" y="736742"/>
                </a:lnTo>
                <a:lnTo>
                  <a:pt x="153731" y="738053"/>
                </a:lnTo>
                <a:close/>
              </a:path>
            </a:pathLst>
          </a:custGeom>
          <a:solidFill>
            <a:srgbClr val="C1C1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15695" y="2853819"/>
            <a:ext cx="918844" cy="850900"/>
          </a:xfrm>
          <a:custGeom>
            <a:avLst/>
            <a:gdLst/>
            <a:ahLst/>
            <a:cxnLst/>
            <a:rect l="l" t="t" r="r" b="b"/>
            <a:pathLst>
              <a:path w="918845" h="850900">
                <a:moveTo>
                  <a:pt x="887719" y="850489"/>
                </a:moveTo>
                <a:lnTo>
                  <a:pt x="836268" y="845556"/>
                </a:lnTo>
                <a:lnTo>
                  <a:pt x="785421" y="837999"/>
                </a:lnTo>
                <a:lnTo>
                  <a:pt x="735177" y="827818"/>
                </a:lnTo>
                <a:lnTo>
                  <a:pt x="685536" y="815014"/>
                </a:lnTo>
                <a:lnTo>
                  <a:pt x="636500" y="799587"/>
                </a:lnTo>
                <a:lnTo>
                  <a:pt x="588067" y="781536"/>
                </a:lnTo>
                <a:lnTo>
                  <a:pt x="540626" y="761017"/>
                </a:lnTo>
                <a:lnTo>
                  <a:pt x="494567" y="738185"/>
                </a:lnTo>
                <a:lnTo>
                  <a:pt x="449890" y="713041"/>
                </a:lnTo>
                <a:lnTo>
                  <a:pt x="406595" y="685586"/>
                </a:lnTo>
                <a:lnTo>
                  <a:pt x="364683" y="655820"/>
                </a:lnTo>
                <a:lnTo>
                  <a:pt x="324153" y="623744"/>
                </a:lnTo>
                <a:lnTo>
                  <a:pt x="285327" y="589625"/>
                </a:lnTo>
                <a:lnTo>
                  <a:pt x="248526" y="553732"/>
                </a:lnTo>
                <a:lnTo>
                  <a:pt x="213751" y="516065"/>
                </a:lnTo>
                <a:lnTo>
                  <a:pt x="181002" y="476623"/>
                </a:lnTo>
                <a:lnTo>
                  <a:pt x="150279" y="435407"/>
                </a:lnTo>
                <a:lnTo>
                  <a:pt x="121582" y="392417"/>
                </a:lnTo>
                <a:lnTo>
                  <a:pt x="95135" y="348007"/>
                </a:lnTo>
                <a:lnTo>
                  <a:pt x="71161" y="302532"/>
                </a:lnTo>
                <a:lnTo>
                  <a:pt x="49660" y="255993"/>
                </a:lnTo>
                <a:lnTo>
                  <a:pt x="30633" y="208390"/>
                </a:lnTo>
                <a:lnTo>
                  <a:pt x="14080" y="159721"/>
                </a:lnTo>
                <a:lnTo>
                  <a:pt x="0" y="109988"/>
                </a:lnTo>
                <a:lnTo>
                  <a:pt x="430465" y="0"/>
                </a:lnTo>
                <a:lnTo>
                  <a:pt x="444746" y="47424"/>
                </a:lnTo>
                <a:lnTo>
                  <a:pt x="462757" y="92496"/>
                </a:lnTo>
                <a:lnTo>
                  <a:pt x="484497" y="135215"/>
                </a:lnTo>
                <a:lnTo>
                  <a:pt x="509967" y="175581"/>
                </a:lnTo>
                <a:lnTo>
                  <a:pt x="539165" y="213594"/>
                </a:lnTo>
                <a:lnTo>
                  <a:pt x="572093" y="249254"/>
                </a:lnTo>
                <a:lnTo>
                  <a:pt x="608751" y="282561"/>
                </a:lnTo>
                <a:lnTo>
                  <a:pt x="648092" y="312650"/>
                </a:lnTo>
                <a:lnTo>
                  <a:pt x="689080" y="338647"/>
                </a:lnTo>
                <a:lnTo>
                  <a:pt x="731714" y="360554"/>
                </a:lnTo>
                <a:lnTo>
                  <a:pt x="775994" y="378370"/>
                </a:lnTo>
                <a:lnTo>
                  <a:pt x="821920" y="392095"/>
                </a:lnTo>
                <a:lnTo>
                  <a:pt x="869491" y="401730"/>
                </a:lnTo>
                <a:lnTo>
                  <a:pt x="918707" y="407274"/>
                </a:lnTo>
                <a:lnTo>
                  <a:pt x="887719" y="850489"/>
                </a:lnTo>
                <a:close/>
              </a:path>
            </a:pathLst>
          </a:custGeom>
          <a:solidFill>
            <a:srgbClr val="86B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84654" y="2134414"/>
            <a:ext cx="550545" cy="911860"/>
          </a:xfrm>
          <a:custGeom>
            <a:avLst/>
            <a:gdLst/>
            <a:ahLst/>
            <a:cxnLst/>
            <a:rect l="l" t="t" r="r" b="b"/>
            <a:pathLst>
              <a:path w="550545" h="911860">
                <a:moveTo>
                  <a:pt x="55983" y="911834"/>
                </a:moveTo>
                <a:lnTo>
                  <a:pt x="40956" y="865554"/>
                </a:lnTo>
                <a:lnTo>
                  <a:pt x="28273" y="819052"/>
                </a:lnTo>
                <a:lnTo>
                  <a:pt x="17932" y="772328"/>
                </a:lnTo>
                <a:lnTo>
                  <a:pt x="9934" y="725381"/>
                </a:lnTo>
                <a:lnTo>
                  <a:pt x="4280" y="678213"/>
                </a:lnTo>
                <a:lnTo>
                  <a:pt x="968" y="630822"/>
                </a:lnTo>
                <a:lnTo>
                  <a:pt x="0" y="583209"/>
                </a:lnTo>
                <a:lnTo>
                  <a:pt x="1374" y="535374"/>
                </a:lnTo>
                <a:lnTo>
                  <a:pt x="5092" y="487317"/>
                </a:lnTo>
                <a:lnTo>
                  <a:pt x="11152" y="439038"/>
                </a:lnTo>
                <a:lnTo>
                  <a:pt x="19472" y="391095"/>
                </a:lnTo>
                <a:lnTo>
                  <a:pt x="29968" y="344049"/>
                </a:lnTo>
                <a:lnTo>
                  <a:pt x="42639" y="297902"/>
                </a:lnTo>
                <a:lnTo>
                  <a:pt x="57486" y="252651"/>
                </a:lnTo>
                <a:lnTo>
                  <a:pt x="74509" y="208299"/>
                </a:lnTo>
                <a:lnTo>
                  <a:pt x="93707" y="164844"/>
                </a:lnTo>
                <a:lnTo>
                  <a:pt x="115082" y="122286"/>
                </a:lnTo>
                <a:lnTo>
                  <a:pt x="138632" y="80627"/>
                </a:lnTo>
                <a:lnTo>
                  <a:pt x="164357" y="39864"/>
                </a:lnTo>
                <a:lnTo>
                  <a:pt x="192258" y="0"/>
                </a:lnTo>
                <a:lnTo>
                  <a:pt x="550173" y="263237"/>
                </a:lnTo>
                <a:lnTo>
                  <a:pt x="520679" y="307582"/>
                </a:lnTo>
                <a:lnTo>
                  <a:pt x="495971" y="353901"/>
                </a:lnTo>
                <a:lnTo>
                  <a:pt x="476050" y="402195"/>
                </a:lnTo>
                <a:lnTo>
                  <a:pt x="460914" y="452465"/>
                </a:lnTo>
                <a:lnTo>
                  <a:pt x="450565" y="504712"/>
                </a:lnTo>
                <a:lnTo>
                  <a:pt x="445187" y="557697"/>
                </a:lnTo>
                <a:lnTo>
                  <a:pt x="444964" y="610193"/>
                </a:lnTo>
                <a:lnTo>
                  <a:pt x="449896" y="662200"/>
                </a:lnTo>
                <a:lnTo>
                  <a:pt x="459982" y="713718"/>
                </a:lnTo>
                <a:lnTo>
                  <a:pt x="475222" y="764745"/>
                </a:lnTo>
                <a:lnTo>
                  <a:pt x="55983" y="911834"/>
                </a:lnTo>
                <a:close/>
              </a:path>
            </a:pathLst>
          </a:custGeom>
          <a:solidFill>
            <a:srgbClr val="509F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28956" y="1732062"/>
            <a:ext cx="843915" cy="705485"/>
          </a:xfrm>
          <a:custGeom>
            <a:avLst/>
            <a:gdLst/>
            <a:ahLst/>
            <a:cxnLst/>
            <a:rect l="l" t="t" r="r" b="b"/>
            <a:pathLst>
              <a:path w="843915" h="705485">
                <a:moveTo>
                  <a:pt x="379493" y="704941"/>
                </a:moveTo>
                <a:lnTo>
                  <a:pt x="0" y="473899"/>
                </a:lnTo>
                <a:lnTo>
                  <a:pt x="27785" y="430697"/>
                </a:lnTo>
                <a:lnTo>
                  <a:pt x="57387" y="389377"/>
                </a:lnTo>
                <a:lnTo>
                  <a:pt x="88808" y="349940"/>
                </a:lnTo>
                <a:lnTo>
                  <a:pt x="122047" y="312385"/>
                </a:lnTo>
                <a:lnTo>
                  <a:pt x="157103" y="276713"/>
                </a:lnTo>
                <a:lnTo>
                  <a:pt x="193978" y="242923"/>
                </a:lnTo>
                <a:lnTo>
                  <a:pt x="232670" y="211016"/>
                </a:lnTo>
                <a:lnTo>
                  <a:pt x="273181" y="180991"/>
                </a:lnTo>
                <a:lnTo>
                  <a:pt x="315509" y="152849"/>
                </a:lnTo>
                <a:lnTo>
                  <a:pt x="359655" y="126590"/>
                </a:lnTo>
                <a:lnTo>
                  <a:pt x="405040" y="102538"/>
                </a:lnTo>
                <a:lnTo>
                  <a:pt x="451087" y="81017"/>
                </a:lnTo>
                <a:lnTo>
                  <a:pt x="497798" y="62029"/>
                </a:lnTo>
                <a:lnTo>
                  <a:pt x="545171" y="45572"/>
                </a:lnTo>
                <a:lnTo>
                  <a:pt x="593206" y="31647"/>
                </a:lnTo>
                <a:lnTo>
                  <a:pt x="641905" y="20254"/>
                </a:lnTo>
                <a:lnTo>
                  <a:pt x="691266" y="11393"/>
                </a:lnTo>
                <a:lnTo>
                  <a:pt x="741290" y="5063"/>
                </a:lnTo>
                <a:lnTo>
                  <a:pt x="791976" y="1265"/>
                </a:lnTo>
                <a:lnTo>
                  <a:pt x="843326" y="0"/>
                </a:lnTo>
                <a:lnTo>
                  <a:pt x="843316" y="444296"/>
                </a:lnTo>
                <a:lnTo>
                  <a:pt x="796451" y="446231"/>
                </a:lnTo>
                <a:lnTo>
                  <a:pt x="750597" y="452033"/>
                </a:lnTo>
                <a:lnTo>
                  <a:pt x="705754" y="461704"/>
                </a:lnTo>
                <a:lnTo>
                  <a:pt x="661924" y="475242"/>
                </a:lnTo>
                <a:lnTo>
                  <a:pt x="619107" y="492648"/>
                </a:lnTo>
                <a:lnTo>
                  <a:pt x="577303" y="513922"/>
                </a:lnTo>
                <a:lnTo>
                  <a:pt x="537391" y="538569"/>
                </a:lnTo>
                <a:lnTo>
                  <a:pt x="500257" y="566091"/>
                </a:lnTo>
                <a:lnTo>
                  <a:pt x="465901" y="596489"/>
                </a:lnTo>
                <a:lnTo>
                  <a:pt x="434322" y="629764"/>
                </a:lnTo>
                <a:lnTo>
                  <a:pt x="405519" y="665914"/>
                </a:lnTo>
                <a:lnTo>
                  <a:pt x="379493" y="704941"/>
                </a:lnTo>
                <a:close/>
              </a:path>
            </a:pathLst>
          </a:custGeom>
          <a:solidFill>
            <a:srgbClr val="008A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323923" y="1597203"/>
            <a:ext cx="90170" cy="86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70"/>
              </a:lnSpc>
            </a:pPr>
            <a:r>
              <a:rPr sz="600" b="1" spc="-5" dirty="0">
                <a:latin typeface="Liberation Sans"/>
                <a:cs typeface="Liberation Sans"/>
              </a:rPr>
              <a:t>р</a:t>
            </a:r>
            <a:r>
              <a:rPr sz="600" b="1" dirty="0">
                <a:latin typeface="Liberation Sans"/>
                <a:cs typeface="Liberation Sans"/>
              </a:rPr>
              <a:t>с</a:t>
            </a:r>
            <a:endParaRPr sz="600">
              <a:latin typeface="Liberation Sans"/>
              <a:cs typeface="Liberation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78450" y="1597203"/>
            <a:ext cx="194945" cy="191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70"/>
              </a:lnSpc>
            </a:pPr>
            <a:r>
              <a:rPr sz="600" b="1" dirty="0">
                <a:latin typeface="Arial"/>
                <a:cs typeface="Arial"/>
              </a:rPr>
              <a:t>5</a:t>
            </a:r>
            <a:r>
              <a:rPr sz="600" b="1" spc="-30" dirty="0">
                <a:latin typeface="Arial"/>
                <a:cs typeface="Arial"/>
              </a:rPr>
              <a:t> </a:t>
            </a:r>
            <a:r>
              <a:rPr sz="600" b="1" dirty="0">
                <a:latin typeface="Liberation Sans"/>
                <a:cs typeface="Liberation Sans"/>
              </a:rPr>
              <a:t>ку</a:t>
            </a:r>
            <a:endParaRPr sz="600">
              <a:latin typeface="Liberation Sans"/>
              <a:cs typeface="Liberation Sans"/>
            </a:endParaRPr>
          </a:p>
          <a:p>
            <a:pPr marL="40005">
              <a:lnSpc>
                <a:spcPct val="100000"/>
              </a:lnSpc>
              <a:spcBef>
                <a:spcPts val="105"/>
              </a:spcBef>
            </a:pPr>
            <a:r>
              <a:rPr sz="600" spc="-5" dirty="0">
                <a:latin typeface="Arial"/>
                <a:cs typeface="Arial"/>
              </a:rPr>
              <a:t>16</a:t>
            </a:r>
            <a:r>
              <a:rPr sz="600" spc="5" dirty="0">
                <a:latin typeface="Arial"/>
                <a:cs typeface="Arial"/>
              </a:rPr>
              <a:t>%</a:t>
            </a:r>
            <a:endParaRPr sz="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39279" y="1061300"/>
            <a:ext cx="2418080" cy="52070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R="41910" algn="ctr">
              <a:lnSpc>
                <a:spcPct val="100000"/>
              </a:lnSpc>
              <a:spcBef>
                <a:spcPts val="365"/>
              </a:spcBef>
            </a:pPr>
            <a:r>
              <a:rPr sz="1400" b="1" dirty="0">
                <a:solidFill>
                  <a:srgbClr val="212121"/>
                </a:solidFill>
                <a:latin typeface="Liberation Sans"/>
                <a:cs typeface="Liberation Sans"/>
              </a:rPr>
              <a:t>Бакалавры на </a:t>
            </a:r>
            <a:r>
              <a:rPr sz="1400" b="1" dirty="0">
                <a:solidFill>
                  <a:srgbClr val="212121"/>
                </a:solidFill>
                <a:latin typeface="Arial"/>
                <a:cs typeface="Arial"/>
              </a:rPr>
              <a:t>2018 </a:t>
            </a:r>
            <a:r>
              <a:rPr sz="1400" b="1" dirty="0">
                <a:solidFill>
                  <a:srgbClr val="212121"/>
                </a:solidFill>
                <a:latin typeface="Liberation Sans"/>
                <a:cs typeface="Liberation Sans"/>
              </a:rPr>
              <a:t>год</a:t>
            </a:r>
            <a:r>
              <a:rPr sz="1400" b="1" spc="-5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b="1" dirty="0">
                <a:solidFill>
                  <a:srgbClr val="212121"/>
                </a:solidFill>
                <a:latin typeface="Arial"/>
                <a:cs typeface="Arial"/>
              </a:rPr>
              <a:t>-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sz="1400" b="1" dirty="0">
                <a:solidFill>
                  <a:srgbClr val="212121"/>
                </a:solidFill>
                <a:latin typeface="Liberation Sans"/>
                <a:cs typeface="Liberation Sans"/>
              </a:rPr>
              <a:t>очное отделение </a:t>
            </a:r>
            <a:r>
              <a:rPr sz="1400" b="1" dirty="0">
                <a:solidFill>
                  <a:srgbClr val="212121"/>
                </a:solidFill>
                <a:latin typeface="Arial"/>
                <a:cs typeface="Arial"/>
              </a:rPr>
              <a:t>- 381</a:t>
            </a:r>
            <a:r>
              <a:rPr sz="1400" b="1" spc="-7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12121"/>
                </a:solidFill>
                <a:latin typeface="Liberation Sans"/>
                <a:cs typeface="Liberation Sans"/>
              </a:rPr>
              <a:t>чел</a:t>
            </a:r>
            <a:r>
              <a:rPr sz="1400" b="1" dirty="0">
                <a:solidFill>
                  <a:srgbClr val="212121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772200" y="1533525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0" y="133350"/>
                </a:moveTo>
                <a:lnTo>
                  <a:pt x="133350" y="133350"/>
                </a:lnTo>
                <a:lnTo>
                  <a:pt x="133350" y="0"/>
                </a:lnTo>
                <a:lnTo>
                  <a:pt x="0" y="0"/>
                </a:lnTo>
                <a:lnTo>
                  <a:pt x="0" y="1333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05550" y="1533525"/>
            <a:ext cx="571500" cy="285750"/>
          </a:xfrm>
          <a:custGeom>
            <a:avLst/>
            <a:gdLst/>
            <a:ahLst/>
            <a:cxnLst/>
            <a:rect l="l" t="t" r="r" b="b"/>
            <a:pathLst>
              <a:path w="571500" h="285750">
                <a:moveTo>
                  <a:pt x="0" y="0"/>
                </a:moveTo>
                <a:lnTo>
                  <a:pt x="571388" y="0"/>
                </a:lnTo>
                <a:lnTo>
                  <a:pt x="571388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678934" y="1061300"/>
            <a:ext cx="2606040" cy="52070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R="41275" algn="ctr">
              <a:lnSpc>
                <a:spcPct val="100000"/>
              </a:lnSpc>
              <a:spcBef>
                <a:spcPts val="365"/>
              </a:spcBef>
            </a:pPr>
            <a:r>
              <a:rPr sz="1400" b="1" dirty="0">
                <a:solidFill>
                  <a:srgbClr val="212121"/>
                </a:solidFill>
                <a:latin typeface="Liberation Sans"/>
                <a:cs typeface="Liberation Sans"/>
              </a:rPr>
              <a:t>Бакалавры на </a:t>
            </a:r>
            <a:r>
              <a:rPr sz="1400" b="1" dirty="0">
                <a:solidFill>
                  <a:srgbClr val="212121"/>
                </a:solidFill>
                <a:latin typeface="Arial"/>
                <a:cs typeface="Arial"/>
              </a:rPr>
              <a:t>2018 </a:t>
            </a:r>
            <a:r>
              <a:rPr sz="1400" b="1" dirty="0">
                <a:solidFill>
                  <a:srgbClr val="212121"/>
                </a:solidFill>
                <a:latin typeface="Liberation Sans"/>
                <a:cs typeface="Liberation Sans"/>
              </a:rPr>
              <a:t>год</a:t>
            </a:r>
            <a:r>
              <a:rPr sz="1400" b="1" spc="-4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b="1" dirty="0">
                <a:solidFill>
                  <a:srgbClr val="212121"/>
                </a:solidFill>
                <a:latin typeface="Arial"/>
                <a:cs typeface="Arial"/>
              </a:rPr>
              <a:t>-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sz="1400" b="1" dirty="0">
                <a:solidFill>
                  <a:srgbClr val="212121"/>
                </a:solidFill>
                <a:latin typeface="Liberation Sans"/>
                <a:cs typeface="Liberation Sans"/>
              </a:rPr>
              <a:t>заочное отделение </a:t>
            </a:r>
            <a:r>
              <a:rPr sz="1400" b="1" dirty="0">
                <a:solidFill>
                  <a:srgbClr val="212121"/>
                </a:solidFill>
                <a:latin typeface="Arial"/>
                <a:cs typeface="Arial"/>
              </a:rPr>
              <a:t>- 135</a:t>
            </a:r>
            <a:r>
              <a:rPr sz="1400" b="1" spc="-7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12121"/>
                </a:solidFill>
                <a:latin typeface="Liberation Sans"/>
                <a:cs typeface="Liberation Sans"/>
              </a:rPr>
              <a:t>чел</a:t>
            </a:r>
            <a:r>
              <a:rPr sz="1400" b="1" dirty="0">
                <a:solidFill>
                  <a:srgbClr val="212121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781976" y="1885950"/>
            <a:ext cx="571500" cy="285750"/>
          </a:xfrm>
          <a:custGeom>
            <a:avLst/>
            <a:gdLst/>
            <a:ahLst/>
            <a:cxnLst/>
            <a:rect l="l" t="t" r="r" b="b"/>
            <a:pathLst>
              <a:path w="571500" h="285750">
                <a:moveTo>
                  <a:pt x="0" y="0"/>
                </a:moveTo>
                <a:lnTo>
                  <a:pt x="571388" y="0"/>
                </a:lnTo>
                <a:lnTo>
                  <a:pt x="571388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905750" y="2076450"/>
            <a:ext cx="466725" cy="466725"/>
          </a:xfrm>
          <a:custGeom>
            <a:avLst/>
            <a:gdLst/>
            <a:ahLst/>
            <a:cxnLst/>
            <a:rect l="l" t="t" r="r" b="b"/>
            <a:pathLst>
              <a:path w="466725" h="466725">
                <a:moveTo>
                  <a:pt x="0" y="0"/>
                </a:moveTo>
                <a:lnTo>
                  <a:pt x="466724" y="0"/>
                </a:lnTo>
                <a:lnTo>
                  <a:pt x="466724" y="466724"/>
                </a:lnTo>
                <a:lnTo>
                  <a:pt x="0" y="4667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822207" y="1853609"/>
            <a:ext cx="491490" cy="4064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1115">
              <a:lnSpc>
                <a:spcPct val="100000"/>
              </a:lnSpc>
              <a:spcBef>
                <a:spcPts val="280"/>
              </a:spcBef>
            </a:pPr>
            <a:r>
              <a:rPr sz="1100" b="1" dirty="0">
                <a:latin typeface="Arial"/>
                <a:cs typeface="Arial"/>
              </a:rPr>
              <a:t>1</a:t>
            </a:r>
            <a:r>
              <a:rPr sz="1100" b="1" spc="-95" dirty="0">
                <a:latin typeface="Arial"/>
                <a:cs typeface="Arial"/>
              </a:rPr>
              <a:t> </a:t>
            </a:r>
            <a:r>
              <a:rPr sz="1100" b="1" spc="-5" dirty="0">
                <a:latin typeface="Liberation Sans"/>
                <a:cs typeface="Liberation Sans"/>
              </a:rPr>
              <a:t>курс</a:t>
            </a:r>
            <a:endParaRPr sz="1100">
              <a:latin typeface="Liberation Sans"/>
              <a:cs typeface="Liberation Sans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spc="-5" dirty="0">
                <a:latin typeface="Arial"/>
                <a:cs typeface="Arial"/>
              </a:rPr>
              <a:t>44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5" dirty="0">
                <a:latin typeface="Liberation Sans"/>
                <a:cs typeface="Liberation Sans"/>
              </a:rPr>
              <a:t>чел</a:t>
            </a:r>
            <a:r>
              <a:rPr sz="1100" spc="-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315251" y="3629025"/>
            <a:ext cx="161925" cy="285750"/>
          </a:xfrm>
          <a:custGeom>
            <a:avLst/>
            <a:gdLst/>
            <a:ahLst/>
            <a:cxnLst/>
            <a:rect l="l" t="t" r="r" b="b"/>
            <a:pathLst>
              <a:path w="161925" h="285750">
                <a:moveTo>
                  <a:pt x="0" y="285750"/>
                </a:moveTo>
                <a:lnTo>
                  <a:pt x="161886" y="285750"/>
                </a:lnTo>
                <a:lnTo>
                  <a:pt x="161886" y="0"/>
                </a:lnTo>
                <a:lnTo>
                  <a:pt x="0" y="0"/>
                </a:lnTo>
                <a:lnTo>
                  <a:pt x="0" y="285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77137" y="3590925"/>
            <a:ext cx="466725" cy="647700"/>
          </a:xfrm>
          <a:custGeom>
            <a:avLst/>
            <a:gdLst/>
            <a:ahLst/>
            <a:cxnLst/>
            <a:rect l="l" t="t" r="r" b="b"/>
            <a:pathLst>
              <a:path w="466725" h="647700">
                <a:moveTo>
                  <a:pt x="0" y="0"/>
                </a:moveTo>
                <a:lnTo>
                  <a:pt x="466699" y="0"/>
                </a:lnTo>
                <a:lnTo>
                  <a:pt x="466699" y="647699"/>
                </a:lnTo>
                <a:lnTo>
                  <a:pt x="0" y="6476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488683" y="3571652"/>
            <a:ext cx="4533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212121"/>
                </a:solidFill>
                <a:latin typeface="Arial"/>
                <a:cs typeface="Arial"/>
              </a:rPr>
              <a:t>2</a:t>
            </a:r>
            <a:r>
              <a:rPr sz="1100" b="1" spc="-7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212121"/>
                </a:solidFill>
                <a:latin typeface="Liberation Sans"/>
                <a:cs typeface="Liberation Sans"/>
              </a:rPr>
              <a:t>курс</a:t>
            </a:r>
            <a:endParaRPr sz="1100">
              <a:latin typeface="Liberation Sans"/>
              <a:cs typeface="Liberation San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469782" y="3762152"/>
            <a:ext cx="4914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212121"/>
                </a:solidFill>
                <a:latin typeface="Arial"/>
                <a:cs typeface="Arial"/>
              </a:rPr>
              <a:t>25</a:t>
            </a:r>
            <a:r>
              <a:rPr sz="1100" spc="-6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Liberation Sans"/>
                <a:cs typeface="Liberation Sans"/>
              </a:rPr>
              <a:t>чел</a:t>
            </a:r>
            <a:r>
              <a:rPr sz="1100" spc="-5" dirty="0">
                <a:solidFill>
                  <a:srgbClr val="212121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772200" y="3571875"/>
            <a:ext cx="571500" cy="285750"/>
          </a:xfrm>
          <a:custGeom>
            <a:avLst/>
            <a:gdLst/>
            <a:ahLst/>
            <a:cxnLst/>
            <a:rect l="l" t="t" r="r" b="b"/>
            <a:pathLst>
              <a:path w="571500" h="285750">
                <a:moveTo>
                  <a:pt x="0" y="0"/>
                </a:moveTo>
                <a:lnTo>
                  <a:pt x="571388" y="0"/>
                </a:lnTo>
                <a:lnTo>
                  <a:pt x="571388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10262" y="3590925"/>
            <a:ext cx="466725" cy="647700"/>
          </a:xfrm>
          <a:custGeom>
            <a:avLst/>
            <a:gdLst/>
            <a:ahLst/>
            <a:cxnLst/>
            <a:rect l="l" t="t" r="r" b="b"/>
            <a:pathLst>
              <a:path w="466725" h="647700">
                <a:moveTo>
                  <a:pt x="0" y="0"/>
                </a:moveTo>
                <a:lnTo>
                  <a:pt x="466699" y="0"/>
                </a:lnTo>
                <a:lnTo>
                  <a:pt x="466699" y="647699"/>
                </a:lnTo>
                <a:lnTo>
                  <a:pt x="0" y="6476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812432" y="3558584"/>
            <a:ext cx="491490" cy="4064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1115">
              <a:lnSpc>
                <a:spcPct val="100000"/>
              </a:lnSpc>
              <a:spcBef>
                <a:spcPts val="280"/>
              </a:spcBef>
            </a:pPr>
            <a:r>
              <a:rPr sz="1100" b="1" dirty="0">
                <a:solidFill>
                  <a:srgbClr val="212121"/>
                </a:solidFill>
                <a:latin typeface="Arial"/>
                <a:cs typeface="Arial"/>
              </a:rPr>
              <a:t>3</a:t>
            </a:r>
            <a:r>
              <a:rPr sz="1100" b="1" spc="-9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212121"/>
                </a:solidFill>
                <a:latin typeface="Liberation Sans"/>
                <a:cs typeface="Liberation Sans"/>
              </a:rPr>
              <a:t>курс</a:t>
            </a:r>
            <a:endParaRPr sz="1100">
              <a:latin typeface="Liberation Sans"/>
              <a:cs typeface="Liberation Sans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spc="-5" dirty="0">
                <a:solidFill>
                  <a:srgbClr val="212121"/>
                </a:solidFill>
                <a:latin typeface="Arial"/>
                <a:cs typeface="Arial"/>
              </a:rPr>
              <a:t>25</a:t>
            </a:r>
            <a:r>
              <a:rPr sz="1100" spc="-8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Liberation Sans"/>
                <a:cs typeface="Liberation Sans"/>
              </a:rPr>
              <a:t>чел</a:t>
            </a:r>
            <a:r>
              <a:rPr sz="1100" spc="-5" dirty="0">
                <a:solidFill>
                  <a:srgbClr val="212121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676853" y="2457450"/>
            <a:ext cx="104775" cy="285750"/>
          </a:xfrm>
          <a:custGeom>
            <a:avLst/>
            <a:gdLst/>
            <a:ahLst/>
            <a:cxnLst/>
            <a:rect l="l" t="t" r="r" b="b"/>
            <a:pathLst>
              <a:path w="104775" h="285750">
                <a:moveTo>
                  <a:pt x="0" y="285750"/>
                </a:moveTo>
                <a:lnTo>
                  <a:pt x="104760" y="285750"/>
                </a:lnTo>
                <a:lnTo>
                  <a:pt x="104760" y="0"/>
                </a:lnTo>
                <a:lnTo>
                  <a:pt x="0" y="0"/>
                </a:lnTo>
                <a:lnTo>
                  <a:pt x="0" y="285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10225" y="2457450"/>
            <a:ext cx="38100" cy="285750"/>
          </a:xfrm>
          <a:custGeom>
            <a:avLst/>
            <a:gdLst/>
            <a:ahLst/>
            <a:cxnLst/>
            <a:rect l="l" t="t" r="r" b="b"/>
            <a:pathLst>
              <a:path w="38100" h="285750">
                <a:moveTo>
                  <a:pt x="0" y="285750"/>
                </a:moveTo>
                <a:lnTo>
                  <a:pt x="38100" y="285750"/>
                </a:lnTo>
                <a:lnTo>
                  <a:pt x="38100" y="0"/>
                </a:lnTo>
                <a:lnTo>
                  <a:pt x="0" y="0"/>
                </a:lnTo>
                <a:lnTo>
                  <a:pt x="0" y="285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48325" y="2438400"/>
            <a:ext cx="428625" cy="381000"/>
          </a:xfrm>
          <a:custGeom>
            <a:avLst/>
            <a:gdLst/>
            <a:ahLst/>
            <a:cxnLst/>
            <a:rect l="l" t="t" r="r" b="b"/>
            <a:pathLst>
              <a:path w="428625" h="381000">
                <a:moveTo>
                  <a:pt x="0" y="0"/>
                </a:moveTo>
                <a:lnTo>
                  <a:pt x="428527" y="0"/>
                </a:lnTo>
                <a:lnTo>
                  <a:pt x="428527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289748" y="2365521"/>
            <a:ext cx="450850" cy="36830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29845">
              <a:lnSpc>
                <a:spcPct val="100000"/>
              </a:lnSpc>
              <a:spcBef>
                <a:spcPts val="245"/>
              </a:spcBef>
            </a:pPr>
            <a:r>
              <a:rPr sz="1000" b="1" dirty="0">
                <a:solidFill>
                  <a:srgbClr val="212121"/>
                </a:solidFill>
                <a:latin typeface="Arial"/>
                <a:cs typeface="Arial"/>
              </a:rPr>
              <a:t>4</a:t>
            </a:r>
            <a:r>
              <a:rPr sz="1000" b="1" spc="-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212121"/>
                </a:solidFill>
                <a:latin typeface="Liberation Sans"/>
                <a:cs typeface="Liberation Sans"/>
              </a:rPr>
              <a:t>курс</a:t>
            </a:r>
            <a:endParaRPr sz="1000">
              <a:latin typeface="Liberation Sans"/>
              <a:cs typeface="Liberation Sans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1000" dirty="0">
                <a:solidFill>
                  <a:srgbClr val="212121"/>
                </a:solidFill>
                <a:latin typeface="Arial"/>
                <a:cs typeface="Arial"/>
              </a:rPr>
              <a:t>19</a:t>
            </a:r>
            <a:r>
              <a:rPr sz="1000" spc="-8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чел</a:t>
            </a:r>
            <a:r>
              <a:rPr sz="1000" spc="-5" dirty="0">
                <a:solidFill>
                  <a:srgbClr val="212121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686475" y="1666875"/>
            <a:ext cx="428625" cy="381000"/>
          </a:xfrm>
          <a:custGeom>
            <a:avLst/>
            <a:gdLst/>
            <a:ahLst/>
            <a:cxnLst/>
            <a:rect l="l" t="t" r="r" b="b"/>
            <a:pathLst>
              <a:path w="428625" h="381000">
                <a:moveTo>
                  <a:pt x="0" y="0"/>
                </a:moveTo>
                <a:lnTo>
                  <a:pt x="428527" y="0"/>
                </a:lnTo>
                <a:lnTo>
                  <a:pt x="428527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745162" y="1612169"/>
            <a:ext cx="41592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solidFill>
                  <a:srgbClr val="212121"/>
                </a:solidFill>
                <a:latin typeface="Arial"/>
                <a:cs typeface="Arial"/>
              </a:rPr>
              <a:t>5</a:t>
            </a:r>
            <a:r>
              <a:rPr sz="1000" b="1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212121"/>
                </a:solidFill>
                <a:latin typeface="Liberation Sans"/>
                <a:cs typeface="Liberation Sans"/>
              </a:rPr>
              <a:t>курс</a:t>
            </a:r>
            <a:endParaRPr sz="1000">
              <a:latin typeface="Liberation Sans"/>
              <a:cs typeface="Liberatio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727898" y="1783619"/>
            <a:ext cx="45085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212121"/>
                </a:solidFill>
                <a:latin typeface="Arial"/>
                <a:cs typeface="Arial"/>
              </a:rPr>
              <a:t>22</a:t>
            </a:r>
            <a:r>
              <a:rPr sz="1000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чел</a:t>
            </a:r>
            <a:r>
              <a:rPr sz="1000" spc="-5" dirty="0">
                <a:solidFill>
                  <a:srgbClr val="212121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644354" y="2079874"/>
            <a:ext cx="24574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95"/>
              </a:lnSpc>
            </a:pPr>
            <a:r>
              <a:rPr sz="600" b="1" spc="15" dirty="0">
                <a:solidFill>
                  <a:srgbClr val="212121"/>
                </a:solidFill>
                <a:latin typeface="Arial"/>
                <a:cs typeface="Arial"/>
              </a:rPr>
              <a:t>1</a:t>
            </a:r>
            <a:r>
              <a:rPr sz="600" b="1" spc="-7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600" b="1" spc="10" dirty="0">
                <a:solidFill>
                  <a:srgbClr val="212121"/>
                </a:solidFill>
                <a:latin typeface="Liberation Sans"/>
                <a:cs typeface="Liberation Sans"/>
              </a:rPr>
              <a:t>курс</a:t>
            </a:r>
            <a:endParaRPr sz="600">
              <a:latin typeface="Liberation Sans"/>
              <a:cs typeface="Liberation Sans"/>
            </a:endParaRPr>
          </a:p>
          <a:p>
            <a:pPr marL="42545">
              <a:lnSpc>
                <a:spcPct val="100000"/>
              </a:lnSpc>
              <a:spcBef>
                <a:spcPts val="105"/>
              </a:spcBef>
            </a:pPr>
            <a:r>
              <a:rPr sz="600" spc="15" dirty="0">
                <a:solidFill>
                  <a:srgbClr val="212121"/>
                </a:solidFill>
                <a:latin typeface="Arial"/>
                <a:cs typeface="Arial"/>
              </a:rPr>
              <a:t>32%</a:t>
            </a:r>
            <a:endParaRPr sz="6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072854" y="3794374"/>
            <a:ext cx="24574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95"/>
              </a:lnSpc>
            </a:pPr>
            <a:r>
              <a:rPr sz="600" b="1" spc="15" dirty="0">
                <a:solidFill>
                  <a:srgbClr val="212121"/>
                </a:solidFill>
                <a:latin typeface="Arial"/>
                <a:cs typeface="Arial"/>
              </a:rPr>
              <a:t>2</a:t>
            </a:r>
            <a:r>
              <a:rPr sz="600" b="1" spc="-7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600" b="1" spc="10" dirty="0">
                <a:solidFill>
                  <a:srgbClr val="212121"/>
                </a:solidFill>
                <a:latin typeface="Liberation Sans"/>
                <a:cs typeface="Liberation Sans"/>
              </a:rPr>
              <a:t>курс</a:t>
            </a:r>
            <a:endParaRPr sz="600">
              <a:latin typeface="Liberation Sans"/>
              <a:cs typeface="Liberation Sans"/>
            </a:endParaRPr>
          </a:p>
          <a:p>
            <a:pPr marL="42545">
              <a:lnSpc>
                <a:spcPct val="100000"/>
              </a:lnSpc>
              <a:spcBef>
                <a:spcPts val="105"/>
              </a:spcBef>
            </a:pPr>
            <a:r>
              <a:rPr sz="600" spc="15" dirty="0">
                <a:solidFill>
                  <a:srgbClr val="212121"/>
                </a:solidFill>
                <a:latin typeface="Arial"/>
                <a:cs typeface="Arial"/>
              </a:rPr>
              <a:t>23%</a:t>
            </a:r>
            <a:endParaRPr sz="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577429" y="3327649"/>
            <a:ext cx="24574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95"/>
              </a:lnSpc>
            </a:pPr>
            <a:r>
              <a:rPr sz="600" b="1" spc="15" dirty="0">
                <a:solidFill>
                  <a:srgbClr val="212121"/>
                </a:solidFill>
                <a:latin typeface="Arial"/>
                <a:cs typeface="Arial"/>
              </a:rPr>
              <a:t>3</a:t>
            </a:r>
            <a:r>
              <a:rPr sz="600" b="1" spc="-7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600" b="1" spc="10" dirty="0">
                <a:solidFill>
                  <a:srgbClr val="212121"/>
                </a:solidFill>
                <a:latin typeface="Liberation Sans"/>
                <a:cs typeface="Liberation Sans"/>
              </a:rPr>
              <a:t>курс</a:t>
            </a:r>
            <a:endParaRPr sz="600">
              <a:latin typeface="Liberation Sans"/>
              <a:cs typeface="Liberation Sans"/>
            </a:endParaRPr>
          </a:p>
          <a:p>
            <a:pPr marL="42545">
              <a:lnSpc>
                <a:spcPct val="100000"/>
              </a:lnSpc>
              <a:spcBef>
                <a:spcPts val="105"/>
              </a:spcBef>
            </a:pPr>
            <a:r>
              <a:rPr sz="600" spc="15" dirty="0">
                <a:solidFill>
                  <a:srgbClr val="212121"/>
                </a:solidFill>
                <a:latin typeface="Arial"/>
                <a:cs typeface="Arial"/>
              </a:rPr>
              <a:t>23%</a:t>
            </a:r>
            <a:endParaRPr sz="6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872704" y="1813174"/>
            <a:ext cx="24574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95"/>
              </a:lnSpc>
            </a:pPr>
            <a:r>
              <a:rPr sz="600" b="1" spc="15" dirty="0">
                <a:solidFill>
                  <a:srgbClr val="212121"/>
                </a:solidFill>
                <a:latin typeface="Arial"/>
                <a:cs typeface="Arial"/>
              </a:rPr>
              <a:t>4</a:t>
            </a:r>
            <a:r>
              <a:rPr sz="600" b="1" spc="-7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600" b="1" spc="10" dirty="0">
                <a:solidFill>
                  <a:srgbClr val="212121"/>
                </a:solidFill>
                <a:latin typeface="Liberation Sans"/>
                <a:cs typeface="Liberation Sans"/>
              </a:rPr>
              <a:t>курс</a:t>
            </a:r>
            <a:endParaRPr sz="600">
              <a:latin typeface="Liberation Sans"/>
              <a:cs typeface="Liberation Sans"/>
            </a:endParaRPr>
          </a:p>
          <a:p>
            <a:pPr marL="42545">
              <a:lnSpc>
                <a:spcPct val="100000"/>
              </a:lnSpc>
              <a:spcBef>
                <a:spcPts val="105"/>
              </a:spcBef>
            </a:pPr>
            <a:r>
              <a:rPr sz="600" spc="15" dirty="0">
                <a:solidFill>
                  <a:srgbClr val="212121"/>
                </a:solidFill>
                <a:latin typeface="Arial"/>
                <a:cs typeface="Arial"/>
              </a:rPr>
              <a:t>22%</a:t>
            </a:r>
            <a:endParaRPr sz="6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747961" y="1851735"/>
            <a:ext cx="977265" cy="1470025"/>
          </a:xfrm>
          <a:custGeom>
            <a:avLst/>
            <a:gdLst/>
            <a:ahLst/>
            <a:cxnLst/>
            <a:rect l="l" t="t" r="r" b="b"/>
            <a:pathLst>
              <a:path w="977264" h="1470025">
                <a:moveTo>
                  <a:pt x="843913" y="1469847"/>
                </a:moveTo>
                <a:lnTo>
                  <a:pt x="464152" y="1248149"/>
                </a:lnTo>
                <a:lnTo>
                  <a:pt x="486403" y="1206048"/>
                </a:lnTo>
                <a:lnTo>
                  <a:pt x="504640" y="1162853"/>
                </a:lnTo>
                <a:lnTo>
                  <a:pt x="518864" y="1118564"/>
                </a:lnTo>
                <a:lnTo>
                  <a:pt x="529073" y="1073180"/>
                </a:lnTo>
                <a:lnTo>
                  <a:pt x="535269" y="1026703"/>
                </a:lnTo>
                <a:lnTo>
                  <a:pt x="537452" y="979132"/>
                </a:lnTo>
                <a:lnTo>
                  <a:pt x="535612" y="931543"/>
                </a:lnTo>
                <a:lnTo>
                  <a:pt x="529752" y="885020"/>
                </a:lnTo>
                <a:lnTo>
                  <a:pt x="519870" y="839562"/>
                </a:lnTo>
                <a:lnTo>
                  <a:pt x="505967" y="795170"/>
                </a:lnTo>
                <a:lnTo>
                  <a:pt x="488042" y="751844"/>
                </a:lnTo>
                <a:lnTo>
                  <a:pt x="466094" y="709582"/>
                </a:lnTo>
                <a:lnTo>
                  <a:pt x="440661" y="669320"/>
                </a:lnTo>
                <a:lnTo>
                  <a:pt x="412280" y="631995"/>
                </a:lnTo>
                <a:lnTo>
                  <a:pt x="380952" y="597607"/>
                </a:lnTo>
                <a:lnTo>
                  <a:pt x="346676" y="566156"/>
                </a:lnTo>
                <a:lnTo>
                  <a:pt x="309453" y="537641"/>
                </a:lnTo>
                <a:lnTo>
                  <a:pt x="269282" y="512064"/>
                </a:lnTo>
                <a:lnTo>
                  <a:pt x="227100" y="489963"/>
                </a:lnTo>
                <a:lnTo>
                  <a:pt x="183838" y="471881"/>
                </a:lnTo>
                <a:lnTo>
                  <a:pt x="139497" y="457817"/>
                </a:lnTo>
                <a:lnTo>
                  <a:pt x="94077" y="447771"/>
                </a:lnTo>
                <a:lnTo>
                  <a:pt x="47578" y="441744"/>
                </a:lnTo>
                <a:lnTo>
                  <a:pt x="0" y="439735"/>
                </a:lnTo>
                <a:lnTo>
                  <a:pt x="0" y="0"/>
                </a:lnTo>
                <a:lnTo>
                  <a:pt x="52140" y="1315"/>
                </a:lnTo>
                <a:lnTo>
                  <a:pt x="103575" y="5260"/>
                </a:lnTo>
                <a:lnTo>
                  <a:pt x="154302" y="11835"/>
                </a:lnTo>
                <a:lnTo>
                  <a:pt x="204323" y="21040"/>
                </a:lnTo>
                <a:lnTo>
                  <a:pt x="253638" y="32876"/>
                </a:lnTo>
                <a:lnTo>
                  <a:pt x="302245" y="47342"/>
                </a:lnTo>
                <a:lnTo>
                  <a:pt x="350146" y="64437"/>
                </a:lnTo>
                <a:lnTo>
                  <a:pt x="397341" y="84163"/>
                </a:lnTo>
                <a:lnTo>
                  <a:pt x="443829" y="106520"/>
                </a:lnTo>
                <a:lnTo>
                  <a:pt x="489610" y="131506"/>
                </a:lnTo>
                <a:lnTo>
                  <a:pt x="534076" y="158768"/>
                </a:lnTo>
                <a:lnTo>
                  <a:pt x="576612" y="187953"/>
                </a:lnTo>
                <a:lnTo>
                  <a:pt x="617219" y="219060"/>
                </a:lnTo>
                <a:lnTo>
                  <a:pt x="655897" y="252089"/>
                </a:lnTo>
                <a:lnTo>
                  <a:pt x="692645" y="287040"/>
                </a:lnTo>
                <a:lnTo>
                  <a:pt x="727463" y="323914"/>
                </a:lnTo>
                <a:lnTo>
                  <a:pt x="760352" y="362710"/>
                </a:lnTo>
                <a:lnTo>
                  <a:pt x="791312" y="403428"/>
                </a:lnTo>
                <a:lnTo>
                  <a:pt x="820343" y="446068"/>
                </a:lnTo>
                <a:lnTo>
                  <a:pt x="847445" y="490631"/>
                </a:lnTo>
                <a:lnTo>
                  <a:pt x="872266" y="536503"/>
                </a:lnTo>
                <a:lnTo>
                  <a:pt x="894454" y="583072"/>
                </a:lnTo>
                <a:lnTo>
                  <a:pt x="914009" y="630339"/>
                </a:lnTo>
                <a:lnTo>
                  <a:pt x="930931" y="678302"/>
                </a:lnTo>
                <a:lnTo>
                  <a:pt x="945221" y="726962"/>
                </a:lnTo>
                <a:lnTo>
                  <a:pt x="956878" y="776319"/>
                </a:lnTo>
                <a:lnTo>
                  <a:pt x="965903" y="826373"/>
                </a:lnTo>
                <a:lnTo>
                  <a:pt x="972296" y="877123"/>
                </a:lnTo>
                <a:lnTo>
                  <a:pt x="976056" y="928569"/>
                </a:lnTo>
                <a:lnTo>
                  <a:pt x="977183" y="980713"/>
                </a:lnTo>
                <a:lnTo>
                  <a:pt x="975681" y="1032849"/>
                </a:lnTo>
                <a:lnTo>
                  <a:pt x="971551" y="1084268"/>
                </a:lnTo>
                <a:lnTo>
                  <a:pt x="964793" y="1134972"/>
                </a:lnTo>
                <a:lnTo>
                  <a:pt x="955408" y="1184959"/>
                </a:lnTo>
                <a:lnTo>
                  <a:pt x="943394" y="1234230"/>
                </a:lnTo>
                <a:lnTo>
                  <a:pt x="928753" y="1282786"/>
                </a:lnTo>
                <a:lnTo>
                  <a:pt x="911485" y="1330625"/>
                </a:lnTo>
                <a:lnTo>
                  <a:pt x="891589" y="1377748"/>
                </a:lnTo>
                <a:lnTo>
                  <a:pt x="869064" y="1424156"/>
                </a:lnTo>
                <a:lnTo>
                  <a:pt x="843913" y="1469847"/>
                </a:lnTo>
                <a:close/>
              </a:path>
            </a:pathLst>
          </a:custGeom>
          <a:solidFill>
            <a:srgbClr val="FF91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344741" y="3058403"/>
            <a:ext cx="1287145" cy="748030"/>
          </a:xfrm>
          <a:custGeom>
            <a:avLst/>
            <a:gdLst/>
            <a:ahLst/>
            <a:cxnLst/>
            <a:rect l="l" t="t" r="r" b="b"/>
            <a:pathLst>
              <a:path w="1287145" h="748029">
                <a:moveTo>
                  <a:pt x="1219456" y="307613"/>
                </a:moveTo>
                <a:lnTo>
                  <a:pt x="383559" y="307613"/>
                </a:lnTo>
                <a:lnTo>
                  <a:pt x="436026" y="307025"/>
                </a:lnTo>
                <a:lnTo>
                  <a:pt x="487688" y="301393"/>
                </a:lnTo>
                <a:lnTo>
                  <a:pt x="538545" y="290717"/>
                </a:lnTo>
                <a:lnTo>
                  <a:pt x="588597" y="274995"/>
                </a:lnTo>
                <a:lnTo>
                  <a:pt x="636925" y="254562"/>
                </a:lnTo>
                <a:lnTo>
                  <a:pt x="682599" y="229767"/>
                </a:lnTo>
                <a:lnTo>
                  <a:pt x="725617" y="200609"/>
                </a:lnTo>
                <a:lnTo>
                  <a:pt x="765976" y="167087"/>
                </a:lnTo>
                <a:lnTo>
                  <a:pt x="802957" y="129862"/>
                </a:lnTo>
                <a:lnTo>
                  <a:pt x="835825" y="89606"/>
                </a:lnTo>
                <a:lnTo>
                  <a:pt x="864580" y="46318"/>
                </a:lnTo>
                <a:lnTo>
                  <a:pt x="889222" y="0"/>
                </a:lnTo>
                <a:lnTo>
                  <a:pt x="1286862" y="187757"/>
                </a:lnTo>
                <a:lnTo>
                  <a:pt x="1265528" y="230237"/>
                </a:lnTo>
                <a:lnTo>
                  <a:pt x="1242212" y="271534"/>
                </a:lnTo>
                <a:lnTo>
                  <a:pt x="1219456" y="307613"/>
                </a:lnTo>
                <a:close/>
              </a:path>
              <a:path w="1287145" h="748029">
                <a:moveTo>
                  <a:pt x="415004" y="747648"/>
                </a:moveTo>
                <a:lnTo>
                  <a:pt x="367469" y="747059"/>
                </a:lnTo>
                <a:lnTo>
                  <a:pt x="320023" y="744171"/>
                </a:lnTo>
                <a:lnTo>
                  <a:pt x="272881" y="738991"/>
                </a:lnTo>
                <a:lnTo>
                  <a:pt x="226047" y="731522"/>
                </a:lnTo>
                <a:lnTo>
                  <a:pt x="179521" y="721762"/>
                </a:lnTo>
                <a:lnTo>
                  <a:pt x="133524" y="709765"/>
                </a:lnTo>
                <a:lnTo>
                  <a:pt x="88272" y="695578"/>
                </a:lnTo>
                <a:lnTo>
                  <a:pt x="43764" y="679203"/>
                </a:lnTo>
                <a:lnTo>
                  <a:pt x="0" y="660640"/>
                </a:lnTo>
                <a:lnTo>
                  <a:pt x="181454" y="260085"/>
                </a:lnTo>
                <a:lnTo>
                  <a:pt x="230224" y="279427"/>
                </a:lnTo>
                <a:lnTo>
                  <a:pt x="280165" y="293796"/>
                </a:lnTo>
                <a:lnTo>
                  <a:pt x="331276" y="303191"/>
                </a:lnTo>
                <a:lnTo>
                  <a:pt x="383559" y="307613"/>
                </a:lnTo>
                <a:lnTo>
                  <a:pt x="1219456" y="307613"/>
                </a:lnTo>
                <a:lnTo>
                  <a:pt x="1216912" y="311646"/>
                </a:lnTo>
                <a:lnTo>
                  <a:pt x="1189628" y="350570"/>
                </a:lnTo>
                <a:lnTo>
                  <a:pt x="1160493" y="388134"/>
                </a:lnTo>
                <a:lnTo>
                  <a:pt x="1129640" y="424153"/>
                </a:lnTo>
                <a:lnTo>
                  <a:pt x="1097071" y="458626"/>
                </a:lnTo>
                <a:lnTo>
                  <a:pt x="1062784" y="491552"/>
                </a:lnTo>
                <a:lnTo>
                  <a:pt x="1026940" y="522776"/>
                </a:lnTo>
                <a:lnTo>
                  <a:pt x="989711" y="552153"/>
                </a:lnTo>
                <a:lnTo>
                  <a:pt x="951096" y="579682"/>
                </a:lnTo>
                <a:lnTo>
                  <a:pt x="911091" y="605363"/>
                </a:lnTo>
                <a:lnTo>
                  <a:pt x="869894" y="629079"/>
                </a:lnTo>
                <a:lnTo>
                  <a:pt x="827692" y="650717"/>
                </a:lnTo>
                <a:lnTo>
                  <a:pt x="784487" y="670272"/>
                </a:lnTo>
                <a:lnTo>
                  <a:pt x="740280" y="687745"/>
                </a:lnTo>
                <a:lnTo>
                  <a:pt x="695275" y="703056"/>
                </a:lnTo>
                <a:lnTo>
                  <a:pt x="649688" y="716130"/>
                </a:lnTo>
                <a:lnTo>
                  <a:pt x="603520" y="726966"/>
                </a:lnTo>
                <a:lnTo>
                  <a:pt x="556769" y="735567"/>
                </a:lnTo>
                <a:lnTo>
                  <a:pt x="509652" y="741903"/>
                </a:lnTo>
                <a:lnTo>
                  <a:pt x="462398" y="745929"/>
                </a:lnTo>
                <a:lnTo>
                  <a:pt x="415004" y="747648"/>
                </a:lnTo>
                <a:close/>
              </a:path>
            </a:pathLst>
          </a:custGeom>
          <a:solidFill>
            <a:srgbClr val="E267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70679" y="2565647"/>
            <a:ext cx="799465" cy="1185545"/>
          </a:xfrm>
          <a:custGeom>
            <a:avLst/>
            <a:gdLst/>
            <a:ahLst/>
            <a:cxnLst/>
            <a:rect l="l" t="t" r="r" b="b"/>
            <a:pathLst>
              <a:path w="799464" h="1185545">
                <a:moveTo>
                  <a:pt x="653179" y="1185156"/>
                </a:moveTo>
                <a:lnTo>
                  <a:pt x="603733" y="1166292"/>
                </a:lnTo>
                <a:lnTo>
                  <a:pt x="555713" y="1144971"/>
                </a:lnTo>
                <a:lnTo>
                  <a:pt x="509120" y="1121192"/>
                </a:lnTo>
                <a:lnTo>
                  <a:pt x="463954" y="1094956"/>
                </a:lnTo>
                <a:lnTo>
                  <a:pt x="420216" y="1066262"/>
                </a:lnTo>
                <a:lnTo>
                  <a:pt x="377907" y="1035111"/>
                </a:lnTo>
                <a:lnTo>
                  <a:pt x="337026" y="1001502"/>
                </a:lnTo>
                <a:lnTo>
                  <a:pt x="297973" y="965781"/>
                </a:lnTo>
                <a:lnTo>
                  <a:pt x="261151" y="928300"/>
                </a:lnTo>
                <a:lnTo>
                  <a:pt x="226560" y="889059"/>
                </a:lnTo>
                <a:lnTo>
                  <a:pt x="194200" y="848058"/>
                </a:lnTo>
                <a:lnTo>
                  <a:pt x="164071" y="805297"/>
                </a:lnTo>
                <a:lnTo>
                  <a:pt x="136173" y="760775"/>
                </a:lnTo>
                <a:lnTo>
                  <a:pt x="110506" y="714491"/>
                </a:lnTo>
                <a:lnTo>
                  <a:pt x="87315" y="666919"/>
                </a:lnTo>
                <a:lnTo>
                  <a:pt x="66846" y="618529"/>
                </a:lnTo>
                <a:lnTo>
                  <a:pt x="49099" y="569322"/>
                </a:lnTo>
                <a:lnTo>
                  <a:pt x="34074" y="519297"/>
                </a:lnTo>
                <a:lnTo>
                  <a:pt x="21771" y="468456"/>
                </a:lnTo>
                <a:lnTo>
                  <a:pt x="12191" y="416797"/>
                </a:lnTo>
                <a:lnTo>
                  <a:pt x="5332" y="364321"/>
                </a:lnTo>
                <a:lnTo>
                  <a:pt x="1250" y="311553"/>
                </a:lnTo>
                <a:lnTo>
                  <a:pt x="0" y="259026"/>
                </a:lnTo>
                <a:lnTo>
                  <a:pt x="1581" y="206739"/>
                </a:lnTo>
                <a:lnTo>
                  <a:pt x="5995" y="154694"/>
                </a:lnTo>
                <a:lnTo>
                  <a:pt x="13241" y="102889"/>
                </a:lnTo>
                <a:lnTo>
                  <a:pt x="23319" y="51324"/>
                </a:lnTo>
                <a:lnTo>
                  <a:pt x="36228" y="0"/>
                </a:lnTo>
                <a:lnTo>
                  <a:pt x="459700" y="118478"/>
                </a:lnTo>
                <a:lnTo>
                  <a:pt x="448296" y="167963"/>
                </a:lnTo>
                <a:lnTo>
                  <a:pt x="441663" y="217853"/>
                </a:lnTo>
                <a:lnTo>
                  <a:pt x="439799" y="268149"/>
                </a:lnTo>
                <a:lnTo>
                  <a:pt x="442705" y="318850"/>
                </a:lnTo>
                <a:lnTo>
                  <a:pt x="450294" y="369066"/>
                </a:lnTo>
                <a:lnTo>
                  <a:pt x="462464" y="417903"/>
                </a:lnTo>
                <a:lnTo>
                  <a:pt x="479217" y="465363"/>
                </a:lnTo>
                <a:lnTo>
                  <a:pt x="500553" y="511444"/>
                </a:lnTo>
                <a:lnTo>
                  <a:pt x="526066" y="555358"/>
                </a:lnTo>
                <a:lnTo>
                  <a:pt x="555335" y="596304"/>
                </a:lnTo>
                <a:lnTo>
                  <a:pt x="588360" y="634283"/>
                </a:lnTo>
                <a:lnTo>
                  <a:pt x="625141" y="669297"/>
                </a:lnTo>
                <a:lnTo>
                  <a:pt x="665006" y="700760"/>
                </a:lnTo>
                <a:lnTo>
                  <a:pt x="707274" y="728083"/>
                </a:lnTo>
                <a:lnTo>
                  <a:pt x="751947" y="751268"/>
                </a:lnTo>
                <a:lnTo>
                  <a:pt x="799026" y="770311"/>
                </a:lnTo>
                <a:lnTo>
                  <a:pt x="653179" y="1185156"/>
                </a:lnTo>
                <a:close/>
              </a:path>
            </a:pathLst>
          </a:custGeom>
          <a:solidFill>
            <a:srgbClr val="B04A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87543" y="1851735"/>
            <a:ext cx="960755" cy="878205"/>
          </a:xfrm>
          <a:custGeom>
            <a:avLst/>
            <a:gdLst/>
            <a:ahLst/>
            <a:cxnLst/>
            <a:rect l="l" t="t" r="r" b="b"/>
            <a:pathLst>
              <a:path w="960755" h="878205">
                <a:moveTo>
                  <a:pt x="432192" y="878051"/>
                </a:moveTo>
                <a:lnTo>
                  <a:pt x="0" y="796935"/>
                </a:lnTo>
                <a:lnTo>
                  <a:pt x="10134" y="749359"/>
                </a:lnTo>
                <a:lnTo>
                  <a:pt x="22519" y="702628"/>
                </a:lnTo>
                <a:lnTo>
                  <a:pt x="37156" y="656740"/>
                </a:lnTo>
                <a:lnTo>
                  <a:pt x="54043" y="611697"/>
                </a:lnTo>
                <a:lnTo>
                  <a:pt x="73181" y="567498"/>
                </a:lnTo>
                <a:lnTo>
                  <a:pt x="94570" y="524143"/>
                </a:lnTo>
                <a:lnTo>
                  <a:pt x="118210" y="481632"/>
                </a:lnTo>
                <a:lnTo>
                  <a:pt x="143891" y="440322"/>
                </a:lnTo>
                <a:lnTo>
                  <a:pt x="171403" y="400569"/>
                </a:lnTo>
                <a:lnTo>
                  <a:pt x="200746" y="362375"/>
                </a:lnTo>
                <a:lnTo>
                  <a:pt x="231919" y="325738"/>
                </a:lnTo>
                <a:lnTo>
                  <a:pt x="264923" y="290660"/>
                </a:lnTo>
                <a:lnTo>
                  <a:pt x="299758" y="257139"/>
                </a:lnTo>
                <a:lnTo>
                  <a:pt x="336423" y="225176"/>
                </a:lnTo>
                <a:lnTo>
                  <a:pt x="374603" y="195035"/>
                </a:lnTo>
                <a:lnTo>
                  <a:pt x="413976" y="166982"/>
                </a:lnTo>
                <a:lnTo>
                  <a:pt x="454541" y="141015"/>
                </a:lnTo>
                <a:lnTo>
                  <a:pt x="496298" y="117135"/>
                </a:lnTo>
                <a:lnTo>
                  <a:pt x="539249" y="95342"/>
                </a:lnTo>
                <a:lnTo>
                  <a:pt x="583392" y="75635"/>
                </a:lnTo>
                <a:lnTo>
                  <a:pt x="628727" y="58016"/>
                </a:lnTo>
                <a:lnTo>
                  <a:pt x="674870" y="42624"/>
                </a:lnTo>
                <a:lnTo>
                  <a:pt x="721427" y="29599"/>
                </a:lnTo>
                <a:lnTo>
                  <a:pt x="768397" y="18943"/>
                </a:lnTo>
                <a:lnTo>
                  <a:pt x="815782" y="10655"/>
                </a:lnTo>
                <a:lnTo>
                  <a:pt x="863580" y="4735"/>
                </a:lnTo>
                <a:lnTo>
                  <a:pt x="911792" y="1183"/>
                </a:lnTo>
                <a:lnTo>
                  <a:pt x="960418" y="0"/>
                </a:lnTo>
                <a:lnTo>
                  <a:pt x="960409" y="439735"/>
                </a:lnTo>
                <a:lnTo>
                  <a:pt x="913758" y="441730"/>
                </a:lnTo>
                <a:lnTo>
                  <a:pt x="867803" y="447713"/>
                </a:lnTo>
                <a:lnTo>
                  <a:pt x="822545" y="457685"/>
                </a:lnTo>
                <a:lnTo>
                  <a:pt x="777983" y="471646"/>
                </a:lnTo>
                <a:lnTo>
                  <a:pt x="734774" y="489359"/>
                </a:lnTo>
                <a:lnTo>
                  <a:pt x="693576" y="510586"/>
                </a:lnTo>
                <a:lnTo>
                  <a:pt x="654390" y="535328"/>
                </a:lnTo>
                <a:lnTo>
                  <a:pt x="617217" y="563585"/>
                </a:lnTo>
                <a:lnTo>
                  <a:pt x="582585" y="594912"/>
                </a:lnTo>
                <a:lnTo>
                  <a:pt x="551038" y="628862"/>
                </a:lnTo>
                <a:lnTo>
                  <a:pt x="522576" y="665436"/>
                </a:lnTo>
                <a:lnTo>
                  <a:pt x="497199" y="704635"/>
                </a:lnTo>
                <a:lnTo>
                  <a:pt x="475260" y="745857"/>
                </a:lnTo>
                <a:lnTo>
                  <a:pt x="457112" y="788500"/>
                </a:lnTo>
                <a:lnTo>
                  <a:pt x="442756" y="832564"/>
                </a:lnTo>
                <a:lnTo>
                  <a:pt x="432192" y="878051"/>
                </a:lnTo>
                <a:close/>
              </a:path>
            </a:pathLst>
          </a:custGeom>
          <a:solidFill>
            <a:srgbClr val="684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90925" y="1857375"/>
            <a:ext cx="466725" cy="466725"/>
          </a:xfrm>
          <a:custGeom>
            <a:avLst/>
            <a:gdLst/>
            <a:ahLst/>
            <a:cxnLst/>
            <a:rect l="l" t="t" r="r" b="b"/>
            <a:pathLst>
              <a:path w="466725" h="466725">
                <a:moveTo>
                  <a:pt x="0" y="0"/>
                </a:moveTo>
                <a:lnTo>
                  <a:pt x="466724" y="0"/>
                </a:lnTo>
                <a:lnTo>
                  <a:pt x="466724" y="466724"/>
                </a:lnTo>
                <a:lnTo>
                  <a:pt x="0" y="4667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3639839" y="1910759"/>
            <a:ext cx="568960" cy="4064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280"/>
              </a:spcBef>
            </a:pPr>
            <a:r>
              <a:rPr sz="1100" b="1" dirty="0">
                <a:latin typeface="Arial"/>
                <a:cs typeface="Arial"/>
              </a:rPr>
              <a:t>1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5" dirty="0">
                <a:latin typeface="Liberation Sans"/>
                <a:cs typeface="Liberation Sans"/>
              </a:rPr>
              <a:t>курс</a:t>
            </a:r>
            <a:endParaRPr sz="1100">
              <a:latin typeface="Liberation Sans"/>
              <a:cs typeface="Liberation Sans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spc="-5" dirty="0">
                <a:latin typeface="Arial"/>
                <a:cs typeface="Arial"/>
              </a:rPr>
              <a:t>122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Liberation Sans"/>
                <a:cs typeface="Liberation Sans"/>
              </a:rPr>
              <a:t>чел</a:t>
            </a:r>
            <a:r>
              <a:rPr sz="1100" spc="-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038475" y="3790950"/>
            <a:ext cx="466725" cy="466725"/>
          </a:xfrm>
          <a:custGeom>
            <a:avLst/>
            <a:gdLst/>
            <a:ahLst/>
            <a:cxnLst/>
            <a:rect l="l" t="t" r="r" b="b"/>
            <a:pathLst>
              <a:path w="466725" h="466725">
                <a:moveTo>
                  <a:pt x="0" y="0"/>
                </a:moveTo>
                <a:lnTo>
                  <a:pt x="466724" y="0"/>
                </a:lnTo>
                <a:lnTo>
                  <a:pt x="466724" y="466724"/>
                </a:lnTo>
                <a:lnTo>
                  <a:pt x="0" y="4667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3207494" y="3691934"/>
            <a:ext cx="491490" cy="4064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1115">
              <a:lnSpc>
                <a:spcPct val="100000"/>
              </a:lnSpc>
              <a:spcBef>
                <a:spcPts val="280"/>
              </a:spcBef>
            </a:pPr>
            <a:r>
              <a:rPr sz="1100" b="1" dirty="0">
                <a:solidFill>
                  <a:srgbClr val="212121"/>
                </a:solidFill>
                <a:latin typeface="Arial"/>
                <a:cs typeface="Arial"/>
              </a:rPr>
              <a:t>2</a:t>
            </a:r>
            <a:r>
              <a:rPr sz="1100" b="1" spc="-9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212121"/>
                </a:solidFill>
                <a:latin typeface="Liberation Sans"/>
                <a:cs typeface="Liberation Sans"/>
              </a:rPr>
              <a:t>курс</a:t>
            </a:r>
            <a:endParaRPr sz="1100">
              <a:latin typeface="Liberation Sans"/>
              <a:cs typeface="Liberation Sans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spc="-5" dirty="0">
                <a:solidFill>
                  <a:srgbClr val="212121"/>
                </a:solidFill>
                <a:latin typeface="Arial"/>
                <a:cs typeface="Arial"/>
              </a:rPr>
              <a:t>89</a:t>
            </a:r>
            <a:r>
              <a:rPr sz="1100" spc="-8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Liberation Sans"/>
                <a:cs typeface="Liberation Sans"/>
              </a:rPr>
              <a:t>чел</a:t>
            </a:r>
            <a:r>
              <a:rPr sz="1100" spc="-5" dirty="0">
                <a:solidFill>
                  <a:srgbClr val="212121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419225" y="3276600"/>
            <a:ext cx="466725" cy="466725"/>
          </a:xfrm>
          <a:custGeom>
            <a:avLst/>
            <a:gdLst/>
            <a:ahLst/>
            <a:cxnLst/>
            <a:rect l="l" t="t" r="r" b="b"/>
            <a:pathLst>
              <a:path w="466725" h="466725">
                <a:moveTo>
                  <a:pt x="0" y="0"/>
                </a:moveTo>
                <a:lnTo>
                  <a:pt x="466724" y="0"/>
                </a:lnTo>
                <a:lnTo>
                  <a:pt x="466724" y="466724"/>
                </a:lnTo>
                <a:lnTo>
                  <a:pt x="0" y="4667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1321544" y="3272834"/>
            <a:ext cx="491490" cy="4064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1115">
              <a:lnSpc>
                <a:spcPct val="100000"/>
              </a:lnSpc>
              <a:spcBef>
                <a:spcPts val="280"/>
              </a:spcBef>
            </a:pPr>
            <a:r>
              <a:rPr sz="1100" b="1" dirty="0">
                <a:solidFill>
                  <a:srgbClr val="212121"/>
                </a:solidFill>
                <a:latin typeface="Arial"/>
                <a:cs typeface="Arial"/>
              </a:rPr>
              <a:t>3</a:t>
            </a:r>
            <a:r>
              <a:rPr sz="1100" b="1" spc="-9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212121"/>
                </a:solidFill>
                <a:latin typeface="Liberation Sans"/>
                <a:cs typeface="Liberation Sans"/>
              </a:rPr>
              <a:t>курс</a:t>
            </a:r>
            <a:endParaRPr sz="1100">
              <a:latin typeface="Liberation Sans"/>
              <a:cs typeface="Liberation Sans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spc="-5" dirty="0">
                <a:solidFill>
                  <a:srgbClr val="212121"/>
                </a:solidFill>
                <a:latin typeface="Arial"/>
                <a:cs typeface="Arial"/>
              </a:rPr>
              <a:t>86</a:t>
            </a:r>
            <a:r>
              <a:rPr sz="1100" spc="-8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Liberation Sans"/>
                <a:cs typeface="Liberation Sans"/>
              </a:rPr>
              <a:t>чел</a:t>
            </a:r>
            <a:r>
              <a:rPr sz="1100" spc="-5" dirty="0">
                <a:solidFill>
                  <a:srgbClr val="212121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495577" y="1790700"/>
            <a:ext cx="647700" cy="257175"/>
          </a:xfrm>
          <a:custGeom>
            <a:avLst/>
            <a:gdLst/>
            <a:ahLst/>
            <a:cxnLst/>
            <a:rect l="l" t="t" r="r" b="b"/>
            <a:pathLst>
              <a:path w="647700" h="257175">
                <a:moveTo>
                  <a:pt x="0" y="0"/>
                </a:moveTo>
                <a:lnTo>
                  <a:pt x="647388" y="0"/>
                </a:lnTo>
                <a:lnTo>
                  <a:pt x="647388" y="257175"/>
                </a:lnTo>
                <a:lnTo>
                  <a:pt x="0" y="2571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596132" y="1755921"/>
            <a:ext cx="450850" cy="36830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29845">
              <a:lnSpc>
                <a:spcPct val="100000"/>
              </a:lnSpc>
              <a:spcBef>
                <a:spcPts val="245"/>
              </a:spcBef>
            </a:pPr>
            <a:r>
              <a:rPr sz="1000" b="1" dirty="0">
                <a:solidFill>
                  <a:srgbClr val="212121"/>
                </a:solidFill>
                <a:latin typeface="Arial"/>
                <a:cs typeface="Arial"/>
              </a:rPr>
              <a:t>4</a:t>
            </a:r>
            <a:r>
              <a:rPr sz="1000" b="1" spc="-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212121"/>
                </a:solidFill>
                <a:latin typeface="Liberation Sans"/>
                <a:cs typeface="Liberation Sans"/>
              </a:rPr>
              <a:t>курс</a:t>
            </a:r>
            <a:endParaRPr sz="1000">
              <a:latin typeface="Liberation Sans"/>
              <a:cs typeface="Liberation Sans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1000" dirty="0">
                <a:solidFill>
                  <a:srgbClr val="212121"/>
                </a:solidFill>
                <a:latin typeface="Arial"/>
                <a:cs typeface="Arial"/>
              </a:rPr>
              <a:t>84</a:t>
            </a:r>
            <a:r>
              <a:rPr sz="1000" spc="-8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чел</a:t>
            </a:r>
            <a:r>
              <a:rPr sz="1000" spc="-5" dirty="0">
                <a:solidFill>
                  <a:srgbClr val="212121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360983" y="6706044"/>
            <a:ext cx="71120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solidFill>
                  <a:srgbClr val="212121"/>
                </a:solidFill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315442" y="6067869"/>
            <a:ext cx="116839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10" dirty="0">
                <a:solidFill>
                  <a:srgbClr val="212121"/>
                </a:solidFill>
                <a:latin typeface="Arial"/>
                <a:cs typeface="Arial"/>
              </a:rPr>
              <a:t>5</a:t>
            </a:r>
            <a:r>
              <a:rPr sz="650" spc="-5" dirty="0">
                <a:solidFill>
                  <a:srgbClr val="212121"/>
                </a:solidFill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269751" y="5429694"/>
            <a:ext cx="162560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10" dirty="0">
                <a:solidFill>
                  <a:srgbClr val="212121"/>
                </a:solidFill>
                <a:latin typeface="Arial"/>
                <a:cs typeface="Arial"/>
              </a:rPr>
              <a:t>10</a:t>
            </a:r>
            <a:r>
              <a:rPr sz="650" spc="-5" dirty="0">
                <a:solidFill>
                  <a:srgbClr val="212121"/>
                </a:solidFill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269751" y="4791519"/>
            <a:ext cx="162560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10" dirty="0">
                <a:solidFill>
                  <a:srgbClr val="212121"/>
                </a:solidFill>
                <a:latin typeface="Arial"/>
                <a:cs typeface="Arial"/>
              </a:rPr>
              <a:t>15</a:t>
            </a:r>
            <a:r>
              <a:rPr sz="650" spc="-5" dirty="0">
                <a:solidFill>
                  <a:srgbClr val="212121"/>
                </a:solidFill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515318" y="6801294"/>
            <a:ext cx="208279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10" dirty="0">
                <a:solidFill>
                  <a:srgbClr val="212121"/>
                </a:solidFill>
                <a:latin typeface="Arial"/>
                <a:cs typeface="Arial"/>
              </a:rPr>
              <a:t>201</a:t>
            </a:r>
            <a:r>
              <a:rPr sz="650" spc="-5" dirty="0">
                <a:solidFill>
                  <a:srgbClr val="212121"/>
                </a:solidFill>
                <a:latin typeface="Arial"/>
                <a:cs typeface="Arial"/>
              </a:rPr>
              <a:t>3</a:t>
            </a:r>
            <a:endParaRPr sz="65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115393" y="6801294"/>
            <a:ext cx="208279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10" dirty="0">
                <a:solidFill>
                  <a:srgbClr val="212121"/>
                </a:solidFill>
                <a:latin typeface="Arial"/>
                <a:cs typeface="Arial"/>
              </a:rPr>
              <a:t>201</a:t>
            </a:r>
            <a:r>
              <a:rPr sz="650" spc="-5" dirty="0">
                <a:solidFill>
                  <a:srgbClr val="212121"/>
                </a:solidFill>
                <a:latin typeface="Arial"/>
                <a:cs typeface="Arial"/>
              </a:rPr>
              <a:t>4</a:t>
            </a:r>
            <a:endParaRPr sz="65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705943" y="6801294"/>
            <a:ext cx="208279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10" dirty="0">
                <a:solidFill>
                  <a:srgbClr val="212121"/>
                </a:solidFill>
                <a:latin typeface="Arial"/>
                <a:cs typeface="Arial"/>
              </a:rPr>
              <a:t>201</a:t>
            </a:r>
            <a:r>
              <a:rPr sz="650" spc="-5" dirty="0">
                <a:solidFill>
                  <a:srgbClr val="212121"/>
                </a:solidFill>
                <a:latin typeface="Arial"/>
                <a:cs typeface="Arial"/>
              </a:rPr>
              <a:t>5</a:t>
            </a:r>
            <a:endParaRPr sz="65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296493" y="6801294"/>
            <a:ext cx="208279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10" dirty="0">
                <a:solidFill>
                  <a:srgbClr val="212121"/>
                </a:solidFill>
                <a:latin typeface="Arial"/>
                <a:cs typeface="Arial"/>
              </a:rPr>
              <a:t>201</a:t>
            </a:r>
            <a:r>
              <a:rPr sz="650" spc="-5" dirty="0">
                <a:solidFill>
                  <a:srgbClr val="212121"/>
                </a:solidFill>
                <a:latin typeface="Arial"/>
                <a:cs typeface="Arial"/>
              </a:rPr>
              <a:t>6</a:t>
            </a:r>
            <a:endParaRPr sz="65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887043" y="6801294"/>
            <a:ext cx="208279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10" dirty="0">
                <a:solidFill>
                  <a:srgbClr val="212121"/>
                </a:solidFill>
                <a:latin typeface="Arial"/>
                <a:cs typeface="Arial"/>
              </a:rPr>
              <a:t>201</a:t>
            </a:r>
            <a:r>
              <a:rPr sz="650" spc="-5" dirty="0">
                <a:solidFill>
                  <a:srgbClr val="212121"/>
                </a:solidFill>
                <a:latin typeface="Arial"/>
                <a:cs typeface="Arial"/>
              </a:rPr>
              <a:t>7</a:t>
            </a:r>
            <a:endParaRPr sz="65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478884" y="6777363"/>
            <a:ext cx="2652395" cy="0"/>
          </a:xfrm>
          <a:custGeom>
            <a:avLst/>
            <a:gdLst/>
            <a:ahLst/>
            <a:cxnLst/>
            <a:rect l="l" t="t" r="r" b="b"/>
            <a:pathLst>
              <a:path w="2652395">
                <a:moveTo>
                  <a:pt x="0" y="0"/>
                </a:moveTo>
                <a:lnTo>
                  <a:pt x="2652157" y="0"/>
                </a:lnTo>
              </a:path>
            </a:pathLst>
          </a:custGeom>
          <a:ln w="9508">
            <a:solidFill>
              <a:srgbClr val="2121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478884" y="6139012"/>
            <a:ext cx="2652395" cy="0"/>
          </a:xfrm>
          <a:custGeom>
            <a:avLst/>
            <a:gdLst/>
            <a:ahLst/>
            <a:cxnLst/>
            <a:rect l="l" t="t" r="r" b="b"/>
            <a:pathLst>
              <a:path w="2652395">
                <a:moveTo>
                  <a:pt x="0" y="0"/>
                </a:moveTo>
                <a:lnTo>
                  <a:pt x="2652157" y="0"/>
                </a:lnTo>
              </a:path>
            </a:pathLst>
          </a:custGeom>
          <a:ln w="9508">
            <a:solidFill>
              <a:srgbClr val="2121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478884" y="5500661"/>
            <a:ext cx="2652395" cy="0"/>
          </a:xfrm>
          <a:custGeom>
            <a:avLst/>
            <a:gdLst/>
            <a:ahLst/>
            <a:cxnLst/>
            <a:rect l="l" t="t" r="r" b="b"/>
            <a:pathLst>
              <a:path w="2652395">
                <a:moveTo>
                  <a:pt x="0" y="0"/>
                </a:moveTo>
                <a:lnTo>
                  <a:pt x="2652157" y="0"/>
                </a:lnTo>
              </a:path>
            </a:pathLst>
          </a:custGeom>
          <a:ln w="9508">
            <a:solidFill>
              <a:srgbClr val="2121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478884" y="4862309"/>
            <a:ext cx="2652395" cy="0"/>
          </a:xfrm>
          <a:custGeom>
            <a:avLst/>
            <a:gdLst/>
            <a:ahLst/>
            <a:cxnLst/>
            <a:rect l="l" t="t" r="r" b="b"/>
            <a:pathLst>
              <a:path w="2652395">
                <a:moveTo>
                  <a:pt x="0" y="0"/>
                </a:moveTo>
                <a:lnTo>
                  <a:pt x="2652157" y="0"/>
                </a:lnTo>
              </a:path>
            </a:pathLst>
          </a:custGeom>
          <a:ln w="9508">
            <a:solidFill>
              <a:srgbClr val="2121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478883" y="6312996"/>
            <a:ext cx="292100" cy="459740"/>
          </a:xfrm>
          <a:custGeom>
            <a:avLst/>
            <a:gdLst/>
            <a:ahLst/>
            <a:cxnLst/>
            <a:rect l="l" t="t" r="r" b="b"/>
            <a:pathLst>
              <a:path w="292100" h="459740">
                <a:moveTo>
                  <a:pt x="291737" y="459613"/>
                </a:moveTo>
                <a:lnTo>
                  <a:pt x="0" y="459613"/>
                </a:lnTo>
                <a:lnTo>
                  <a:pt x="0" y="16896"/>
                </a:lnTo>
                <a:lnTo>
                  <a:pt x="2278" y="11390"/>
                </a:lnTo>
                <a:lnTo>
                  <a:pt x="11392" y="2281"/>
                </a:lnTo>
                <a:lnTo>
                  <a:pt x="16894" y="0"/>
                </a:lnTo>
                <a:lnTo>
                  <a:pt x="268398" y="0"/>
                </a:lnTo>
                <a:lnTo>
                  <a:pt x="278609" y="1458"/>
                </a:lnTo>
                <a:lnTo>
                  <a:pt x="285902" y="5834"/>
                </a:lnTo>
                <a:lnTo>
                  <a:pt x="290278" y="13129"/>
                </a:lnTo>
                <a:lnTo>
                  <a:pt x="291737" y="23342"/>
                </a:lnTo>
                <a:lnTo>
                  <a:pt x="291737" y="459613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068988" y="5546975"/>
            <a:ext cx="292100" cy="1226185"/>
          </a:xfrm>
          <a:custGeom>
            <a:avLst/>
            <a:gdLst/>
            <a:ahLst/>
            <a:cxnLst/>
            <a:rect l="l" t="t" r="r" b="b"/>
            <a:pathLst>
              <a:path w="292100" h="1226184">
                <a:moveTo>
                  <a:pt x="291741" y="1225634"/>
                </a:moveTo>
                <a:lnTo>
                  <a:pt x="0" y="1225634"/>
                </a:lnTo>
                <a:lnTo>
                  <a:pt x="0" y="16893"/>
                </a:lnTo>
                <a:lnTo>
                  <a:pt x="2279" y="11392"/>
                </a:lnTo>
                <a:lnTo>
                  <a:pt x="11393" y="2278"/>
                </a:lnTo>
                <a:lnTo>
                  <a:pt x="16894" y="0"/>
                </a:lnTo>
                <a:lnTo>
                  <a:pt x="268398" y="0"/>
                </a:lnTo>
                <a:lnTo>
                  <a:pt x="278608" y="1458"/>
                </a:lnTo>
                <a:lnTo>
                  <a:pt x="285902" y="5834"/>
                </a:lnTo>
                <a:lnTo>
                  <a:pt x="290281" y="13127"/>
                </a:lnTo>
                <a:lnTo>
                  <a:pt x="291741" y="23338"/>
                </a:lnTo>
                <a:lnTo>
                  <a:pt x="291741" y="1225634"/>
                </a:lnTo>
                <a:close/>
              </a:path>
            </a:pathLst>
          </a:custGeom>
          <a:solidFill>
            <a:srgbClr val="EB5A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659091" y="5572509"/>
            <a:ext cx="292100" cy="1200150"/>
          </a:xfrm>
          <a:custGeom>
            <a:avLst/>
            <a:gdLst/>
            <a:ahLst/>
            <a:cxnLst/>
            <a:rect l="l" t="t" r="r" b="b"/>
            <a:pathLst>
              <a:path w="292100" h="1200150">
                <a:moveTo>
                  <a:pt x="291743" y="1200100"/>
                </a:moveTo>
                <a:lnTo>
                  <a:pt x="0" y="1200100"/>
                </a:lnTo>
                <a:lnTo>
                  <a:pt x="0" y="16894"/>
                </a:lnTo>
                <a:lnTo>
                  <a:pt x="2281" y="11392"/>
                </a:lnTo>
                <a:lnTo>
                  <a:pt x="11400" y="2278"/>
                </a:lnTo>
                <a:lnTo>
                  <a:pt x="16896" y="0"/>
                </a:lnTo>
                <a:lnTo>
                  <a:pt x="268400" y="0"/>
                </a:lnTo>
                <a:lnTo>
                  <a:pt x="278610" y="1458"/>
                </a:lnTo>
                <a:lnTo>
                  <a:pt x="285905" y="5834"/>
                </a:lnTo>
                <a:lnTo>
                  <a:pt x="290284" y="13128"/>
                </a:lnTo>
                <a:lnTo>
                  <a:pt x="291743" y="23339"/>
                </a:lnTo>
                <a:lnTo>
                  <a:pt x="291743" y="1200100"/>
                </a:lnTo>
                <a:close/>
              </a:path>
            </a:pathLst>
          </a:custGeom>
          <a:solidFill>
            <a:srgbClr val="CD4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249196" y="5572509"/>
            <a:ext cx="292100" cy="1200150"/>
          </a:xfrm>
          <a:custGeom>
            <a:avLst/>
            <a:gdLst/>
            <a:ahLst/>
            <a:cxnLst/>
            <a:rect l="l" t="t" r="r" b="b"/>
            <a:pathLst>
              <a:path w="292100" h="1200150">
                <a:moveTo>
                  <a:pt x="291743" y="1200100"/>
                </a:moveTo>
                <a:lnTo>
                  <a:pt x="0" y="1200100"/>
                </a:lnTo>
                <a:lnTo>
                  <a:pt x="0" y="16894"/>
                </a:lnTo>
                <a:lnTo>
                  <a:pt x="2281" y="11392"/>
                </a:lnTo>
                <a:lnTo>
                  <a:pt x="11390" y="2278"/>
                </a:lnTo>
                <a:lnTo>
                  <a:pt x="16896" y="0"/>
                </a:lnTo>
                <a:lnTo>
                  <a:pt x="268400" y="0"/>
                </a:lnTo>
                <a:lnTo>
                  <a:pt x="278610" y="1458"/>
                </a:lnTo>
                <a:lnTo>
                  <a:pt x="285905" y="5834"/>
                </a:lnTo>
                <a:lnTo>
                  <a:pt x="290284" y="13128"/>
                </a:lnTo>
                <a:lnTo>
                  <a:pt x="291743" y="23339"/>
                </a:lnTo>
                <a:lnTo>
                  <a:pt x="291743" y="1200100"/>
                </a:lnTo>
                <a:close/>
              </a:path>
            </a:pathLst>
          </a:custGeom>
          <a:solidFill>
            <a:srgbClr val="9E4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839302" y="5215032"/>
            <a:ext cx="292100" cy="1557655"/>
          </a:xfrm>
          <a:custGeom>
            <a:avLst/>
            <a:gdLst/>
            <a:ahLst/>
            <a:cxnLst/>
            <a:rect l="l" t="t" r="r" b="b"/>
            <a:pathLst>
              <a:path w="292100" h="1557654">
                <a:moveTo>
                  <a:pt x="291734" y="1557577"/>
                </a:moveTo>
                <a:lnTo>
                  <a:pt x="0" y="1557577"/>
                </a:lnTo>
                <a:lnTo>
                  <a:pt x="0" y="16894"/>
                </a:lnTo>
                <a:lnTo>
                  <a:pt x="2281" y="11392"/>
                </a:lnTo>
                <a:lnTo>
                  <a:pt x="11390" y="2278"/>
                </a:lnTo>
                <a:lnTo>
                  <a:pt x="16896" y="0"/>
                </a:lnTo>
                <a:lnTo>
                  <a:pt x="268400" y="0"/>
                </a:lnTo>
                <a:lnTo>
                  <a:pt x="278609" y="1458"/>
                </a:lnTo>
                <a:lnTo>
                  <a:pt x="285901" y="5834"/>
                </a:lnTo>
                <a:lnTo>
                  <a:pt x="290276" y="13128"/>
                </a:lnTo>
                <a:lnTo>
                  <a:pt x="291734" y="23339"/>
                </a:lnTo>
                <a:lnTo>
                  <a:pt x="291734" y="1557577"/>
                </a:lnTo>
                <a:close/>
              </a:path>
            </a:pathLst>
          </a:custGeom>
          <a:solidFill>
            <a:srgbClr val="584A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1179115" y="4214075"/>
            <a:ext cx="2985770" cy="520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32790" marR="5080" indent="-720725">
              <a:lnSpc>
                <a:spcPct val="116100"/>
              </a:lnSpc>
              <a:spcBef>
                <a:spcPts val="95"/>
              </a:spcBef>
            </a:pPr>
            <a:r>
              <a:rPr sz="1400" b="1" dirty="0">
                <a:solidFill>
                  <a:srgbClr val="212121"/>
                </a:solidFill>
                <a:latin typeface="Liberation Sans"/>
                <a:cs typeface="Liberation Sans"/>
              </a:rPr>
              <a:t>Динамика количества студентов</a:t>
            </a:r>
            <a:r>
              <a:rPr sz="1400" b="1" dirty="0">
                <a:solidFill>
                  <a:srgbClr val="212121"/>
                </a:solidFill>
                <a:latin typeface="Arial"/>
                <a:cs typeface="Arial"/>
              </a:rPr>
              <a:t>,  </a:t>
            </a:r>
            <a:r>
              <a:rPr sz="1400" b="1" dirty="0">
                <a:solidFill>
                  <a:srgbClr val="212121"/>
                </a:solidFill>
                <a:latin typeface="Liberation Sans"/>
                <a:cs typeface="Liberation Sans"/>
              </a:rPr>
              <a:t>очное</a:t>
            </a:r>
            <a:r>
              <a:rPr sz="1400" b="1" spc="-1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b="1" dirty="0">
                <a:solidFill>
                  <a:srgbClr val="212121"/>
                </a:solidFill>
                <a:latin typeface="Liberation Sans"/>
                <a:cs typeface="Liberation Sans"/>
              </a:rPr>
              <a:t>отделение</a:t>
            </a:r>
            <a:endParaRPr sz="1400">
              <a:latin typeface="Liberation Sans"/>
              <a:cs typeface="Liberation Sans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300237" y="6953027"/>
            <a:ext cx="7435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212121"/>
                </a:solidFill>
                <a:latin typeface="Liberation Sans"/>
                <a:cs typeface="Liberation Sans"/>
              </a:rPr>
              <a:t>год</a:t>
            </a:r>
            <a:r>
              <a:rPr sz="1100" spc="-6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Liberation Sans"/>
                <a:cs typeface="Liberation Sans"/>
              </a:rPr>
              <a:t>набора</a:t>
            </a:r>
            <a:endParaRPr sz="1100">
              <a:latin typeface="Liberation Sans"/>
              <a:cs typeface="Liberation Sans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960769" y="5132340"/>
            <a:ext cx="182245" cy="14573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z="1100" spc="-5" dirty="0">
                <a:solidFill>
                  <a:srgbClr val="212121"/>
                </a:solidFill>
                <a:latin typeface="Liberation Sans"/>
                <a:cs typeface="Liberation Sans"/>
              </a:rPr>
              <a:t>количество</a:t>
            </a:r>
            <a:r>
              <a:rPr sz="1100" spc="-4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Liberation Sans"/>
                <a:cs typeface="Liberation Sans"/>
              </a:rPr>
              <a:t>студентов</a:t>
            </a:r>
            <a:endParaRPr sz="1100">
              <a:latin typeface="Liberation Sans"/>
              <a:cs typeface="Liberation Sans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551983" y="6706044"/>
            <a:ext cx="71120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solidFill>
                  <a:srgbClr val="212121"/>
                </a:solidFill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506442" y="6325044"/>
            <a:ext cx="116839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10" dirty="0">
                <a:solidFill>
                  <a:srgbClr val="212121"/>
                </a:solidFill>
                <a:latin typeface="Arial"/>
                <a:cs typeface="Arial"/>
              </a:rPr>
              <a:t>1</a:t>
            </a:r>
            <a:r>
              <a:rPr sz="650" spc="-5" dirty="0">
                <a:solidFill>
                  <a:srgbClr val="212121"/>
                </a:solidFill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506442" y="5944044"/>
            <a:ext cx="116839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10" dirty="0">
                <a:solidFill>
                  <a:srgbClr val="212121"/>
                </a:solidFill>
                <a:latin typeface="Arial"/>
                <a:cs typeface="Arial"/>
              </a:rPr>
              <a:t>2</a:t>
            </a:r>
            <a:r>
              <a:rPr sz="650" spc="-5" dirty="0">
                <a:solidFill>
                  <a:srgbClr val="212121"/>
                </a:solidFill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5506442" y="5563044"/>
            <a:ext cx="116839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10" dirty="0">
                <a:solidFill>
                  <a:srgbClr val="212121"/>
                </a:solidFill>
                <a:latin typeface="Arial"/>
                <a:cs typeface="Arial"/>
              </a:rPr>
              <a:t>3</a:t>
            </a:r>
            <a:r>
              <a:rPr sz="650" spc="-5" dirty="0">
                <a:solidFill>
                  <a:srgbClr val="212121"/>
                </a:solidFill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711081" y="6801294"/>
            <a:ext cx="208279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10" dirty="0">
                <a:solidFill>
                  <a:srgbClr val="212121"/>
                </a:solidFill>
                <a:latin typeface="Arial"/>
                <a:cs typeface="Arial"/>
              </a:rPr>
              <a:t>201</a:t>
            </a:r>
            <a:r>
              <a:rPr sz="650" spc="-5" dirty="0">
                <a:solidFill>
                  <a:srgbClr val="212121"/>
                </a:solidFill>
                <a:latin typeface="Arial"/>
                <a:cs typeface="Arial"/>
              </a:rPr>
              <a:t>3</a:t>
            </a:r>
            <a:endParaRPr sz="65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320681" y="6801294"/>
            <a:ext cx="208279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10" dirty="0">
                <a:solidFill>
                  <a:srgbClr val="212121"/>
                </a:solidFill>
                <a:latin typeface="Arial"/>
                <a:cs typeface="Arial"/>
              </a:rPr>
              <a:t>201</a:t>
            </a:r>
            <a:r>
              <a:rPr sz="650" spc="-5" dirty="0">
                <a:solidFill>
                  <a:srgbClr val="212121"/>
                </a:solidFill>
                <a:latin typeface="Arial"/>
                <a:cs typeface="Arial"/>
              </a:rPr>
              <a:t>4</a:t>
            </a:r>
            <a:endParaRPr sz="65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7520830" y="6801294"/>
            <a:ext cx="208279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10" dirty="0">
                <a:solidFill>
                  <a:srgbClr val="212121"/>
                </a:solidFill>
                <a:latin typeface="Arial"/>
                <a:cs typeface="Arial"/>
              </a:rPr>
              <a:t>201</a:t>
            </a:r>
            <a:r>
              <a:rPr sz="650" spc="-5" dirty="0">
                <a:solidFill>
                  <a:srgbClr val="212121"/>
                </a:solidFill>
                <a:latin typeface="Arial"/>
                <a:cs typeface="Arial"/>
              </a:rPr>
              <a:t>6</a:t>
            </a:r>
            <a:endParaRPr sz="65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8130430" y="6801294"/>
            <a:ext cx="208279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10" dirty="0">
                <a:solidFill>
                  <a:srgbClr val="212121"/>
                </a:solidFill>
                <a:latin typeface="Arial"/>
                <a:cs typeface="Arial"/>
              </a:rPr>
              <a:t>201</a:t>
            </a:r>
            <a:r>
              <a:rPr sz="650" spc="-5" dirty="0">
                <a:solidFill>
                  <a:srgbClr val="212121"/>
                </a:solidFill>
                <a:latin typeface="Arial"/>
                <a:cs typeface="Arial"/>
              </a:rPr>
              <a:t>7</a:t>
            </a:r>
            <a:endParaRPr sz="650">
              <a:latin typeface="Arial"/>
              <a:cs typeface="Arial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5669984" y="6777363"/>
            <a:ext cx="2709545" cy="0"/>
          </a:xfrm>
          <a:custGeom>
            <a:avLst/>
            <a:gdLst/>
            <a:ahLst/>
            <a:cxnLst/>
            <a:rect l="l" t="t" r="r" b="b"/>
            <a:pathLst>
              <a:path w="2709545">
                <a:moveTo>
                  <a:pt x="0" y="0"/>
                </a:moveTo>
                <a:lnTo>
                  <a:pt x="2709207" y="0"/>
                </a:lnTo>
              </a:path>
            </a:pathLst>
          </a:custGeom>
          <a:ln w="9508">
            <a:solidFill>
              <a:srgbClr val="2121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669984" y="6394349"/>
            <a:ext cx="2709545" cy="0"/>
          </a:xfrm>
          <a:custGeom>
            <a:avLst/>
            <a:gdLst/>
            <a:ahLst/>
            <a:cxnLst/>
            <a:rect l="l" t="t" r="r" b="b"/>
            <a:pathLst>
              <a:path w="2709545">
                <a:moveTo>
                  <a:pt x="0" y="0"/>
                </a:moveTo>
                <a:lnTo>
                  <a:pt x="2709207" y="0"/>
                </a:lnTo>
              </a:path>
            </a:pathLst>
          </a:custGeom>
          <a:ln w="9508">
            <a:solidFill>
              <a:srgbClr val="2121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669984" y="6011344"/>
            <a:ext cx="2709545" cy="0"/>
          </a:xfrm>
          <a:custGeom>
            <a:avLst/>
            <a:gdLst/>
            <a:ahLst/>
            <a:cxnLst/>
            <a:rect l="l" t="t" r="r" b="b"/>
            <a:pathLst>
              <a:path w="2709545">
                <a:moveTo>
                  <a:pt x="0" y="0"/>
                </a:moveTo>
                <a:lnTo>
                  <a:pt x="2709207" y="0"/>
                </a:lnTo>
              </a:path>
            </a:pathLst>
          </a:custGeom>
          <a:ln w="9508">
            <a:solidFill>
              <a:srgbClr val="2121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669984" y="5628331"/>
            <a:ext cx="2709545" cy="0"/>
          </a:xfrm>
          <a:custGeom>
            <a:avLst/>
            <a:gdLst/>
            <a:ahLst/>
            <a:cxnLst/>
            <a:rect l="l" t="t" r="r" b="b"/>
            <a:pathLst>
              <a:path w="2709545">
                <a:moveTo>
                  <a:pt x="0" y="0"/>
                </a:moveTo>
                <a:lnTo>
                  <a:pt x="2709207" y="0"/>
                </a:lnTo>
              </a:path>
            </a:pathLst>
          </a:custGeom>
          <a:ln w="9508">
            <a:solidFill>
              <a:srgbClr val="2121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669984" y="5245319"/>
            <a:ext cx="2709545" cy="0"/>
          </a:xfrm>
          <a:custGeom>
            <a:avLst/>
            <a:gdLst/>
            <a:ahLst/>
            <a:cxnLst/>
            <a:rect l="l" t="t" r="r" b="b"/>
            <a:pathLst>
              <a:path w="2709545">
                <a:moveTo>
                  <a:pt x="0" y="0"/>
                </a:moveTo>
                <a:lnTo>
                  <a:pt x="2709207" y="0"/>
                </a:lnTo>
              </a:path>
            </a:pathLst>
          </a:custGeom>
          <a:ln w="9508">
            <a:solidFill>
              <a:srgbClr val="2121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669984" y="4862309"/>
            <a:ext cx="2709545" cy="0"/>
          </a:xfrm>
          <a:custGeom>
            <a:avLst/>
            <a:gdLst/>
            <a:ahLst/>
            <a:cxnLst/>
            <a:rect l="l" t="t" r="r" b="b"/>
            <a:pathLst>
              <a:path w="2709545">
                <a:moveTo>
                  <a:pt x="0" y="0"/>
                </a:moveTo>
                <a:lnTo>
                  <a:pt x="2709207" y="0"/>
                </a:lnTo>
              </a:path>
            </a:pathLst>
          </a:custGeom>
          <a:ln w="9508">
            <a:solidFill>
              <a:srgbClr val="2121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669989" y="5355469"/>
            <a:ext cx="298450" cy="1417320"/>
          </a:xfrm>
          <a:custGeom>
            <a:avLst/>
            <a:gdLst/>
            <a:ahLst/>
            <a:cxnLst/>
            <a:rect l="l" t="t" r="r" b="b"/>
            <a:pathLst>
              <a:path w="298450" h="1417320">
                <a:moveTo>
                  <a:pt x="298012" y="1417140"/>
                </a:moveTo>
                <a:lnTo>
                  <a:pt x="0" y="1417140"/>
                </a:lnTo>
                <a:lnTo>
                  <a:pt x="0" y="17257"/>
                </a:lnTo>
                <a:lnTo>
                  <a:pt x="2327" y="11638"/>
                </a:lnTo>
                <a:lnTo>
                  <a:pt x="11638" y="2327"/>
                </a:lnTo>
                <a:lnTo>
                  <a:pt x="17257" y="0"/>
                </a:lnTo>
                <a:lnTo>
                  <a:pt x="274171" y="0"/>
                </a:lnTo>
                <a:lnTo>
                  <a:pt x="284602" y="1490"/>
                </a:lnTo>
                <a:lnTo>
                  <a:pt x="292052" y="5960"/>
                </a:lnTo>
                <a:lnTo>
                  <a:pt x="296522" y="13410"/>
                </a:lnTo>
                <a:lnTo>
                  <a:pt x="298012" y="23841"/>
                </a:lnTo>
                <a:lnTo>
                  <a:pt x="298012" y="1417140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272788" y="5355469"/>
            <a:ext cx="298450" cy="1417320"/>
          </a:xfrm>
          <a:custGeom>
            <a:avLst/>
            <a:gdLst/>
            <a:ahLst/>
            <a:cxnLst/>
            <a:rect l="l" t="t" r="r" b="b"/>
            <a:pathLst>
              <a:path w="298450" h="1417320">
                <a:moveTo>
                  <a:pt x="298016" y="1417140"/>
                </a:moveTo>
                <a:lnTo>
                  <a:pt x="0" y="1417140"/>
                </a:lnTo>
                <a:lnTo>
                  <a:pt x="0" y="17257"/>
                </a:lnTo>
                <a:lnTo>
                  <a:pt x="2328" y="11638"/>
                </a:lnTo>
                <a:lnTo>
                  <a:pt x="11638" y="2327"/>
                </a:lnTo>
                <a:lnTo>
                  <a:pt x="17257" y="0"/>
                </a:lnTo>
                <a:lnTo>
                  <a:pt x="274169" y="0"/>
                </a:lnTo>
                <a:lnTo>
                  <a:pt x="284602" y="1490"/>
                </a:lnTo>
                <a:lnTo>
                  <a:pt x="292054" y="5960"/>
                </a:lnTo>
                <a:lnTo>
                  <a:pt x="296526" y="13410"/>
                </a:lnTo>
                <a:lnTo>
                  <a:pt x="298016" y="23841"/>
                </a:lnTo>
                <a:lnTo>
                  <a:pt x="298016" y="1417140"/>
                </a:lnTo>
                <a:close/>
              </a:path>
            </a:pathLst>
          </a:custGeom>
          <a:solidFill>
            <a:srgbClr val="C9C5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875584" y="5432071"/>
            <a:ext cx="298450" cy="1341120"/>
          </a:xfrm>
          <a:custGeom>
            <a:avLst/>
            <a:gdLst/>
            <a:ahLst/>
            <a:cxnLst/>
            <a:rect l="l" t="t" r="r" b="b"/>
            <a:pathLst>
              <a:path w="298450" h="1341120">
                <a:moveTo>
                  <a:pt x="298019" y="1340537"/>
                </a:moveTo>
                <a:lnTo>
                  <a:pt x="0" y="1340537"/>
                </a:lnTo>
                <a:lnTo>
                  <a:pt x="0" y="17257"/>
                </a:lnTo>
                <a:lnTo>
                  <a:pt x="2329" y="11638"/>
                </a:lnTo>
                <a:lnTo>
                  <a:pt x="11638" y="2327"/>
                </a:lnTo>
                <a:lnTo>
                  <a:pt x="17257" y="0"/>
                </a:lnTo>
                <a:lnTo>
                  <a:pt x="274172" y="0"/>
                </a:lnTo>
                <a:lnTo>
                  <a:pt x="284605" y="1490"/>
                </a:lnTo>
                <a:lnTo>
                  <a:pt x="292057" y="5960"/>
                </a:lnTo>
                <a:lnTo>
                  <a:pt x="296528" y="13410"/>
                </a:lnTo>
                <a:lnTo>
                  <a:pt x="298019" y="23841"/>
                </a:lnTo>
                <a:lnTo>
                  <a:pt x="298019" y="1340537"/>
                </a:lnTo>
                <a:close/>
              </a:path>
            </a:pathLst>
          </a:custGeom>
          <a:solidFill>
            <a:srgbClr val="94BD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478383" y="5317168"/>
            <a:ext cx="298450" cy="1456055"/>
          </a:xfrm>
          <a:custGeom>
            <a:avLst/>
            <a:gdLst/>
            <a:ahLst/>
            <a:cxnLst/>
            <a:rect l="l" t="t" r="r" b="b"/>
            <a:pathLst>
              <a:path w="298450" h="1456054">
                <a:moveTo>
                  <a:pt x="298019" y="1455441"/>
                </a:moveTo>
                <a:lnTo>
                  <a:pt x="0" y="1455441"/>
                </a:lnTo>
                <a:lnTo>
                  <a:pt x="0" y="17257"/>
                </a:lnTo>
                <a:lnTo>
                  <a:pt x="2329" y="11638"/>
                </a:lnTo>
                <a:lnTo>
                  <a:pt x="11638" y="2327"/>
                </a:lnTo>
                <a:lnTo>
                  <a:pt x="17257" y="0"/>
                </a:lnTo>
                <a:lnTo>
                  <a:pt x="274172" y="0"/>
                </a:lnTo>
                <a:lnTo>
                  <a:pt x="284605" y="1490"/>
                </a:lnTo>
                <a:lnTo>
                  <a:pt x="292057" y="5960"/>
                </a:lnTo>
                <a:lnTo>
                  <a:pt x="296528" y="13410"/>
                </a:lnTo>
                <a:lnTo>
                  <a:pt x="298019" y="23841"/>
                </a:lnTo>
                <a:lnTo>
                  <a:pt x="298019" y="1455441"/>
                </a:lnTo>
                <a:close/>
              </a:path>
            </a:pathLst>
          </a:custGeom>
          <a:solidFill>
            <a:srgbClr val="5FB1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081183" y="5087361"/>
            <a:ext cx="298450" cy="1685289"/>
          </a:xfrm>
          <a:custGeom>
            <a:avLst/>
            <a:gdLst/>
            <a:ahLst/>
            <a:cxnLst/>
            <a:rect l="l" t="t" r="r" b="b"/>
            <a:pathLst>
              <a:path w="298450" h="1685290">
                <a:moveTo>
                  <a:pt x="298009" y="1685247"/>
                </a:moveTo>
                <a:lnTo>
                  <a:pt x="0" y="1685247"/>
                </a:lnTo>
                <a:lnTo>
                  <a:pt x="0" y="17257"/>
                </a:lnTo>
                <a:lnTo>
                  <a:pt x="2329" y="11638"/>
                </a:lnTo>
                <a:lnTo>
                  <a:pt x="11638" y="2327"/>
                </a:lnTo>
                <a:lnTo>
                  <a:pt x="17257" y="0"/>
                </a:lnTo>
                <a:lnTo>
                  <a:pt x="274172" y="0"/>
                </a:lnTo>
                <a:lnTo>
                  <a:pt x="284604" y="1490"/>
                </a:lnTo>
                <a:lnTo>
                  <a:pt x="292052" y="5960"/>
                </a:lnTo>
                <a:lnTo>
                  <a:pt x="296520" y="13410"/>
                </a:lnTo>
                <a:lnTo>
                  <a:pt x="298009" y="23841"/>
                </a:lnTo>
                <a:lnTo>
                  <a:pt x="298009" y="1685247"/>
                </a:lnTo>
                <a:close/>
              </a:path>
            </a:pathLst>
          </a:custGeom>
          <a:solidFill>
            <a:srgbClr val="00A3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5494833" y="5172519"/>
            <a:ext cx="116839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10" dirty="0">
                <a:solidFill>
                  <a:srgbClr val="212121"/>
                </a:solidFill>
                <a:latin typeface="Arial"/>
                <a:cs typeface="Arial"/>
              </a:rPr>
              <a:t>4</a:t>
            </a:r>
            <a:r>
              <a:rPr sz="650" spc="-5" dirty="0">
                <a:solidFill>
                  <a:srgbClr val="212121"/>
                </a:solidFill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5494833" y="4791519"/>
            <a:ext cx="116839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10" dirty="0">
                <a:solidFill>
                  <a:srgbClr val="212121"/>
                </a:solidFill>
                <a:latin typeface="Arial"/>
                <a:cs typeface="Arial"/>
              </a:rPr>
              <a:t>5</a:t>
            </a:r>
            <a:r>
              <a:rPr sz="650" spc="-5" dirty="0">
                <a:solidFill>
                  <a:srgbClr val="212121"/>
                </a:solidFill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5427265" y="4214075"/>
            <a:ext cx="2985770" cy="520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8810" marR="5080" indent="-626745">
              <a:lnSpc>
                <a:spcPct val="116100"/>
              </a:lnSpc>
              <a:spcBef>
                <a:spcPts val="95"/>
              </a:spcBef>
            </a:pPr>
            <a:r>
              <a:rPr sz="1400" b="1" dirty="0">
                <a:solidFill>
                  <a:srgbClr val="212121"/>
                </a:solidFill>
                <a:latin typeface="Liberation Sans"/>
                <a:cs typeface="Liberation Sans"/>
              </a:rPr>
              <a:t>Динамика количества студентов</a:t>
            </a:r>
            <a:r>
              <a:rPr sz="1400" b="1" dirty="0">
                <a:solidFill>
                  <a:srgbClr val="212121"/>
                </a:solidFill>
                <a:latin typeface="Arial"/>
                <a:cs typeface="Arial"/>
              </a:rPr>
              <a:t>,  </a:t>
            </a:r>
            <a:r>
              <a:rPr sz="1400" b="1" dirty="0">
                <a:solidFill>
                  <a:srgbClr val="212121"/>
                </a:solidFill>
                <a:latin typeface="Liberation Sans"/>
                <a:cs typeface="Liberation Sans"/>
              </a:rPr>
              <a:t>заочное</a:t>
            </a:r>
            <a:r>
              <a:rPr sz="1400" b="1" spc="-1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b="1" dirty="0">
                <a:solidFill>
                  <a:srgbClr val="212121"/>
                </a:solidFill>
                <a:latin typeface="Liberation Sans"/>
                <a:cs typeface="Liberation Sans"/>
              </a:rPr>
              <a:t>отделение</a:t>
            </a:r>
            <a:endParaRPr sz="1400">
              <a:latin typeface="Liberation Sans"/>
              <a:cs typeface="Liberation Sans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6548387" y="6770072"/>
            <a:ext cx="743585" cy="37655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84810">
              <a:lnSpc>
                <a:spcPct val="100000"/>
              </a:lnSpc>
              <a:spcBef>
                <a:spcPts val="340"/>
              </a:spcBef>
            </a:pPr>
            <a:r>
              <a:rPr sz="650" spc="-10" dirty="0">
                <a:solidFill>
                  <a:srgbClr val="212121"/>
                </a:solidFill>
                <a:latin typeface="Arial"/>
                <a:cs typeface="Arial"/>
              </a:rPr>
              <a:t>2015</a:t>
            </a:r>
            <a:endParaRPr sz="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100" spc="-5" dirty="0">
                <a:solidFill>
                  <a:srgbClr val="212121"/>
                </a:solidFill>
                <a:latin typeface="Liberation Sans"/>
                <a:cs typeface="Liberation Sans"/>
              </a:rPr>
              <a:t>год</a:t>
            </a:r>
            <a:r>
              <a:rPr sz="1100" spc="-6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Liberation Sans"/>
                <a:cs typeface="Liberation Sans"/>
              </a:rPr>
              <a:t>набора</a:t>
            </a:r>
            <a:endParaRPr sz="1100">
              <a:latin typeface="Liberation Sans"/>
              <a:cs typeface="Liberation Sans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5208919" y="5132340"/>
            <a:ext cx="182245" cy="14573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z="1100" spc="-5" dirty="0">
                <a:solidFill>
                  <a:srgbClr val="212121"/>
                </a:solidFill>
                <a:latin typeface="Liberation Sans"/>
                <a:cs typeface="Liberation Sans"/>
              </a:rPr>
              <a:t>количество</a:t>
            </a:r>
            <a:r>
              <a:rPr sz="1100" spc="-4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Liberation Sans"/>
                <a:cs typeface="Liberation Sans"/>
              </a:rPr>
              <a:t>студентов</a:t>
            </a:r>
            <a:endParaRPr sz="1100">
              <a:latin typeface="Liberation Sans"/>
              <a:cs typeface="Liberatio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pc="50" dirty="0"/>
              <a:t>Направление</a:t>
            </a:r>
            <a:r>
              <a:rPr spc="-65" dirty="0"/>
              <a:t> </a:t>
            </a:r>
            <a:r>
              <a:rPr spc="45" dirty="0"/>
              <a:t>подготовки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01850" y="565685"/>
            <a:ext cx="5180965" cy="3937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00" spc="80" dirty="0">
                <a:solidFill>
                  <a:srgbClr val="337C79"/>
                </a:solidFill>
                <a:latin typeface="Arial"/>
                <a:cs typeface="Arial"/>
              </a:rPr>
              <a:t>«</a:t>
            </a:r>
            <a:r>
              <a:rPr sz="2400" b="1" spc="80" dirty="0">
                <a:solidFill>
                  <a:srgbClr val="337C79"/>
                </a:solidFill>
                <a:latin typeface="Liberation Sans"/>
                <a:cs typeface="Liberation Sans"/>
              </a:rPr>
              <a:t>Бизнес</a:t>
            </a:r>
            <a:r>
              <a:rPr sz="1900" spc="80" dirty="0">
                <a:solidFill>
                  <a:srgbClr val="337C79"/>
                </a:solidFill>
                <a:latin typeface="Arial"/>
                <a:cs typeface="Arial"/>
              </a:rPr>
              <a:t>-</a:t>
            </a:r>
            <a:r>
              <a:rPr sz="2400" b="1" spc="80" dirty="0">
                <a:solidFill>
                  <a:srgbClr val="337C79"/>
                </a:solidFill>
                <a:latin typeface="Liberation Sans"/>
                <a:cs typeface="Liberation Sans"/>
              </a:rPr>
              <a:t>информатика</a:t>
            </a:r>
            <a:r>
              <a:rPr sz="1900" spc="80" dirty="0">
                <a:solidFill>
                  <a:srgbClr val="337C79"/>
                </a:solidFill>
                <a:latin typeface="Arial"/>
                <a:cs typeface="Arial"/>
              </a:rPr>
              <a:t>»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76272"/>
            <a:ext cx="512445" cy="929005"/>
          </a:xfrm>
          <a:custGeom>
            <a:avLst/>
            <a:gdLst/>
            <a:ahLst/>
            <a:cxnLst/>
            <a:rect l="l" t="t" r="r" b="b"/>
            <a:pathLst>
              <a:path w="512445" h="929005">
                <a:moveTo>
                  <a:pt x="0" y="928618"/>
                </a:moveTo>
                <a:lnTo>
                  <a:pt x="0" y="0"/>
                </a:lnTo>
                <a:lnTo>
                  <a:pt x="511874" y="464309"/>
                </a:lnTo>
                <a:lnTo>
                  <a:pt x="0" y="928618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62919" y="6659389"/>
            <a:ext cx="0" cy="571500"/>
          </a:xfrm>
          <a:custGeom>
            <a:avLst/>
            <a:gdLst/>
            <a:ahLst/>
            <a:cxnLst/>
            <a:rect l="l" t="t" r="r" b="b"/>
            <a:pathLst>
              <a:path h="571500">
                <a:moveTo>
                  <a:pt x="0" y="0"/>
                </a:moveTo>
                <a:lnTo>
                  <a:pt x="0" y="571498"/>
                </a:lnTo>
              </a:path>
            </a:pathLst>
          </a:custGeom>
          <a:ln w="75390">
            <a:solidFill>
              <a:srgbClr val="FF74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12136" y="6945138"/>
            <a:ext cx="314960" cy="285750"/>
          </a:xfrm>
          <a:custGeom>
            <a:avLst/>
            <a:gdLst/>
            <a:ahLst/>
            <a:cxnLst/>
            <a:rect l="l" t="t" r="r" b="b"/>
            <a:pathLst>
              <a:path w="314959" h="285750">
                <a:moveTo>
                  <a:pt x="314505" y="285749"/>
                </a:moveTo>
                <a:lnTo>
                  <a:pt x="0" y="285749"/>
                </a:lnTo>
                <a:lnTo>
                  <a:pt x="314505" y="0"/>
                </a:lnTo>
                <a:lnTo>
                  <a:pt x="314505" y="285749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12136" y="6659389"/>
            <a:ext cx="314960" cy="285750"/>
          </a:xfrm>
          <a:custGeom>
            <a:avLst/>
            <a:gdLst/>
            <a:ahLst/>
            <a:cxnLst/>
            <a:rect l="l" t="t" r="r" b="b"/>
            <a:pathLst>
              <a:path w="314959" h="285750">
                <a:moveTo>
                  <a:pt x="314505" y="285749"/>
                </a:moveTo>
                <a:lnTo>
                  <a:pt x="0" y="0"/>
                </a:lnTo>
                <a:lnTo>
                  <a:pt x="314505" y="0"/>
                </a:lnTo>
                <a:lnTo>
                  <a:pt x="314505" y="285749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99197" y="6659389"/>
            <a:ext cx="324485" cy="571500"/>
          </a:xfrm>
          <a:custGeom>
            <a:avLst/>
            <a:gdLst/>
            <a:ahLst/>
            <a:cxnLst/>
            <a:rect l="l" t="t" r="r" b="b"/>
            <a:pathLst>
              <a:path w="324484" h="571500">
                <a:moveTo>
                  <a:pt x="9786" y="571498"/>
                </a:moveTo>
                <a:lnTo>
                  <a:pt x="0" y="571498"/>
                </a:lnTo>
                <a:lnTo>
                  <a:pt x="0" y="0"/>
                </a:lnTo>
                <a:lnTo>
                  <a:pt x="9786" y="0"/>
                </a:lnTo>
                <a:lnTo>
                  <a:pt x="324291" y="285749"/>
                </a:lnTo>
                <a:lnTo>
                  <a:pt x="9786" y="571498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198273" y="6793293"/>
            <a:ext cx="13970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5" dirty="0">
                <a:solidFill>
                  <a:srgbClr val="212121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56298" y="2739553"/>
            <a:ext cx="269875" cy="21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70"/>
              </a:lnSpc>
            </a:pPr>
            <a:r>
              <a:rPr sz="700" b="1" spc="-5" dirty="0">
                <a:solidFill>
                  <a:srgbClr val="212121"/>
                </a:solidFill>
                <a:latin typeface="Arial"/>
                <a:cs typeface="Arial"/>
              </a:rPr>
              <a:t>1</a:t>
            </a:r>
            <a:r>
              <a:rPr sz="700" b="1" spc="-8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212121"/>
                </a:solidFill>
                <a:latin typeface="Liberation Sans"/>
                <a:cs typeface="Liberation Sans"/>
              </a:rPr>
              <a:t>курс</a:t>
            </a:r>
            <a:endParaRPr sz="700">
              <a:latin typeface="Liberation Sans"/>
              <a:cs typeface="Liberation Sans"/>
            </a:endParaRPr>
          </a:p>
          <a:p>
            <a:pPr marL="46355">
              <a:lnSpc>
                <a:spcPct val="100000"/>
              </a:lnSpc>
              <a:spcBef>
                <a:spcPts val="60"/>
              </a:spcBef>
            </a:pPr>
            <a:r>
              <a:rPr sz="700" spc="-10" dirty="0">
                <a:solidFill>
                  <a:srgbClr val="212121"/>
                </a:solidFill>
                <a:latin typeface="Arial"/>
                <a:cs typeface="Arial"/>
              </a:rPr>
              <a:t>53%</a:t>
            </a:r>
            <a:endParaRPr sz="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79773" y="2463328"/>
            <a:ext cx="269875" cy="21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70"/>
              </a:lnSpc>
            </a:pPr>
            <a:r>
              <a:rPr sz="700" b="1" spc="-5" dirty="0">
                <a:solidFill>
                  <a:srgbClr val="212121"/>
                </a:solidFill>
                <a:latin typeface="Arial"/>
                <a:cs typeface="Arial"/>
              </a:rPr>
              <a:t>2</a:t>
            </a:r>
            <a:r>
              <a:rPr sz="700" b="1" spc="-8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212121"/>
                </a:solidFill>
                <a:latin typeface="Liberation Sans"/>
                <a:cs typeface="Liberation Sans"/>
              </a:rPr>
              <a:t>курс</a:t>
            </a:r>
            <a:endParaRPr sz="700">
              <a:latin typeface="Liberation Sans"/>
              <a:cs typeface="Liberation Sans"/>
            </a:endParaRPr>
          </a:p>
          <a:p>
            <a:pPr marL="46355">
              <a:lnSpc>
                <a:spcPct val="100000"/>
              </a:lnSpc>
              <a:spcBef>
                <a:spcPts val="60"/>
              </a:spcBef>
            </a:pPr>
            <a:r>
              <a:rPr sz="700" spc="-10" dirty="0">
                <a:solidFill>
                  <a:srgbClr val="212121"/>
                </a:solidFill>
                <a:latin typeface="Arial"/>
                <a:cs typeface="Arial"/>
              </a:rPr>
              <a:t>47%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441043" y="1653346"/>
            <a:ext cx="1377950" cy="2132330"/>
          </a:xfrm>
          <a:custGeom>
            <a:avLst/>
            <a:gdLst/>
            <a:ahLst/>
            <a:cxnLst/>
            <a:rect l="l" t="t" r="r" b="b"/>
            <a:pathLst>
              <a:path w="1377950" h="2132329">
                <a:moveTo>
                  <a:pt x="1201804" y="1652591"/>
                </a:moveTo>
                <a:lnTo>
                  <a:pt x="329382" y="1652591"/>
                </a:lnTo>
                <a:lnTo>
                  <a:pt x="376765" y="1649089"/>
                </a:lnTo>
                <a:lnTo>
                  <a:pt x="424188" y="1641602"/>
                </a:lnTo>
                <a:lnTo>
                  <a:pt x="471653" y="1630130"/>
                </a:lnTo>
                <a:lnTo>
                  <a:pt x="518075" y="1614977"/>
                </a:lnTo>
                <a:lnTo>
                  <a:pt x="562370" y="1596454"/>
                </a:lnTo>
                <a:lnTo>
                  <a:pt x="604538" y="1574559"/>
                </a:lnTo>
                <a:lnTo>
                  <a:pt x="644578" y="1549295"/>
                </a:lnTo>
                <a:lnTo>
                  <a:pt x="682492" y="1520660"/>
                </a:lnTo>
                <a:lnTo>
                  <a:pt x="718279" y="1488655"/>
                </a:lnTo>
                <a:lnTo>
                  <a:pt x="751940" y="1453281"/>
                </a:lnTo>
                <a:lnTo>
                  <a:pt x="782730" y="1415378"/>
                </a:lnTo>
                <a:lnTo>
                  <a:pt x="809906" y="1375796"/>
                </a:lnTo>
                <a:lnTo>
                  <a:pt x="833467" y="1334537"/>
                </a:lnTo>
                <a:lnTo>
                  <a:pt x="853413" y="1291599"/>
                </a:lnTo>
                <a:lnTo>
                  <a:pt x="869745" y="1246982"/>
                </a:lnTo>
                <a:lnTo>
                  <a:pt x="882462" y="1200687"/>
                </a:lnTo>
                <a:lnTo>
                  <a:pt x="891564" y="1152714"/>
                </a:lnTo>
                <a:lnTo>
                  <a:pt x="896886" y="1104172"/>
                </a:lnTo>
                <a:lnTo>
                  <a:pt x="898260" y="1056179"/>
                </a:lnTo>
                <a:lnTo>
                  <a:pt x="895687" y="1008736"/>
                </a:lnTo>
                <a:lnTo>
                  <a:pt x="889167" y="961842"/>
                </a:lnTo>
                <a:lnTo>
                  <a:pt x="878699" y="915496"/>
                </a:lnTo>
                <a:lnTo>
                  <a:pt x="864283" y="869701"/>
                </a:lnTo>
                <a:lnTo>
                  <a:pt x="845918" y="824454"/>
                </a:lnTo>
                <a:lnTo>
                  <a:pt x="824074" y="780782"/>
                </a:lnTo>
                <a:lnTo>
                  <a:pt x="799209" y="739712"/>
                </a:lnTo>
                <a:lnTo>
                  <a:pt x="771323" y="701244"/>
                </a:lnTo>
                <a:lnTo>
                  <a:pt x="740418" y="665377"/>
                </a:lnTo>
                <a:lnTo>
                  <a:pt x="706493" y="632111"/>
                </a:lnTo>
                <a:lnTo>
                  <a:pt x="669549" y="601447"/>
                </a:lnTo>
                <a:lnTo>
                  <a:pt x="629585" y="573385"/>
                </a:lnTo>
                <a:lnTo>
                  <a:pt x="587550" y="548535"/>
                </a:lnTo>
                <a:lnTo>
                  <a:pt x="544387" y="527509"/>
                </a:lnTo>
                <a:lnTo>
                  <a:pt x="500098" y="510305"/>
                </a:lnTo>
                <a:lnTo>
                  <a:pt x="454683" y="496924"/>
                </a:lnTo>
                <a:lnTo>
                  <a:pt x="408142" y="487366"/>
                </a:lnTo>
                <a:lnTo>
                  <a:pt x="360475" y="481632"/>
                </a:lnTo>
                <a:lnTo>
                  <a:pt x="311682" y="479720"/>
                </a:lnTo>
                <a:lnTo>
                  <a:pt x="311682" y="0"/>
                </a:lnTo>
                <a:lnTo>
                  <a:pt x="362769" y="1206"/>
                </a:lnTo>
                <a:lnTo>
                  <a:pt x="413507" y="4828"/>
                </a:lnTo>
                <a:lnTo>
                  <a:pt x="463896" y="10864"/>
                </a:lnTo>
                <a:lnTo>
                  <a:pt x="513936" y="19315"/>
                </a:lnTo>
                <a:lnTo>
                  <a:pt x="563629" y="30180"/>
                </a:lnTo>
                <a:lnTo>
                  <a:pt x="612973" y="43459"/>
                </a:lnTo>
                <a:lnTo>
                  <a:pt x="661631" y="59055"/>
                </a:lnTo>
                <a:lnTo>
                  <a:pt x="709275" y="76868"/>
                </a:lnTo>
                <a:lnTo>
                  <a:pt x="755903" y="96899"/>
                </a:lnTo>
                <a:lnTo>
                  <a:pt x="801515" y="119148"/>
                </a:lnTo>
                <a:lnTo>
                  <a:pt x="846110" y="143615"/>
                </a:lnTo>
                <a:lnTo>
                  <a:pt x="889688" y="170299"/>
                </a:lnTo>
                <a:lnTo>
                  <a:pt x="931957" y="199011"/>
                </a:lnTo>
                <a:lnTo>
                  <a:pt x="972626" y="229564"/>
                </a:lnTo>
                <a:lnTo>
                  <a:pt x="1011693" y="261956"/>
                </a:lnTo>
                <a:lnTo>
                  <a:pt x="1049158" y="296189"/>
                </a:lnTo>
                <a:lnTo>
                  <a:pt x="1085021" y="332261"/>
                </a:lnTo>
                <a:lnTo>
                  <a:pt x="1119280" y="370174"/>
                </a:lnTo>
                <a:lnTo>
                  <a:pt x="1151715" y="409662"/>
                </a:lnTo>
                <a:lnTo>
                  <a:pt x="1182091" y="450462"/>
                </a:lnTo>
                <a:lnTo>
                  <a:pt x="1210411" y="492575"/>
                </a:lnTo>
                <a:lnTo>
                  <a:pt x="1236672" y="536001"/>
                </a:lnTo>
                <a:lnTo>
                  <a:pt x="1260876" y="580738"/>
                </a:lnTo>
                <a:lnTo>
                  <a:pt x="1283023" y="626788"/>
                </a:lnTo>
                <a:lnTo>
                  <a:pt x="1302974" y="673832"/>
                </a:lnTo>
                <a:lnTo>
                  <a:pt x="1320582" y="721554"/>
                </a:lnTo>
                <a:lnTo>
                  <a:pt x="1335846" y="769953"/>
                </a:lnTo>
                <a:lnTo>
                  <a:pt x="1348765" y="819030"/>
                </a:lnTo>
                <a:lnTo>
                  <a:pt x="1359341" y="868784"/>
                </a:lnTo>
                <a:lnTo>
                  <a:pt x="1367571" y="919216"/>
                </a:lnTo>
                <a:lnTo>
                  <a:pt x="1373410" y="969980"/>
                </a:lnTo>
                <a:lnTo>
                  <a:pt x="1376811" y="1020732"/>
                </a:lnTo>
                <a:lnTo>
                  <a:pt x="1377772" y="1071472"/>
                </a:lnTo>
                <a:lnTo>
                  <a:pt x="1376294" y="1122200"/>
                </a:lnTo>
                <a:lnTo>
                  <a:pt x="1372376" y="1172917"/>
                </a:lnTo>
                <a:lnTo>
                  <a:pt x="1366019" y="1223621"/>
                </a:lnTo>
                <a:lnTo>
                  <a:pt x="1357273" y="1273966"/>
                </a:lnTo>
                <a:lnTo>
                  <a:pt x="1346193" y="1323610"/>
                </a:lnTo>
                <a:lnTo>
                  <a:pt x="1332776" y="1372553"/>
                </a:lnTo>
                <a:lnTo>
                  <a:pt x="1317023" y="1420796"/>
                </a:lnTo>
                <a:lnTo>
                  <a:pt x="1298934" y="1468337"/>
                </a:lnTo>
                <a:lnTo>
                  <a:pt x="1278508" y="1515177"/>
                </a:lnTo>
                <a:lnTo>
                  <a:pt x="1255888" y="1560995"/>
                </a:lnTo>
                <a:lnTo>
                  <a:pt x="1231227" y="1605482"/>
                </a:lnTo>
                <a:lnTo>
                  <a:pt x="1204523" y="1648636"/>
                </a:lnTo>
                <a:lnTo>
                  <a:pt x="1201804" y="1652591"/>
                </a:lnTo>
                <a:close/>
              </a:path>
              <a:path w="1377950" h="2132329">
                <a:moveTo>
                  <a:pt x="300833" y="2132037"/>
                </a:moveTo>
                <a:lnTo>
                  <a:pt x="249759" y="2130312"/>
                </a:lnTo>
                <a:lnTo>
                  <a:pt x="199059" y="2126176"/>
                </a:lnTo>
                <a:lnTo>
                  <a:pt x="148734" y="2119628"/>
                </a:lnTo>
                <a:lnTo>
                  <a:pt x="98782" y="2110668"/>
                </a:lnTo>
                <a:lnTo>
                  <a:pt x="49204" y="2099297"/>
                </a:lnTo>
                <a:lnTo>
                  <a:pt x="0" y="2085515"/>
                </a:lnTo>
                <a:lnTo>
                  <a:pt x="140253" y="1626749"/>
                </a:lnTo>
                <a:lnTo>
                  <a:pt x="187476" y="1639187"/>
                </a:lnTo>
                <a:lnTo>
                  <a:pt x="234738" y="1647640"/>
                </a:lnTo>
                <a:lnTo>
                  <a:pt x="282040" y="1652108"/>
                </a:lnTo>
                <a:lnTo>
                  <a:pt x="329382" y="1652591"/>
                </a:lnTo>
                <a:lnTo>
                  <a:pt x="1201804" y="1652591"/>
                </a:lnTo>
                <a:lnTo>
                  <a:pt x="1175776" y="1690458"/>
                </a:lnTo>
                <a:lnTo>
                  <a:pt x="1144987" y="1730949"/>
                </a:lnTo>
                <a:lnTo>
                  <a:pt x="1112155" y="1770107"/>
                </a:lnTo>
                <a:lnTo>
                  <a:pt x="1077510" y="1807668"/>
                </a:lnTo>
                <a:lnTo>
                  <a:pt x="1041283" y="1843373"/>
                </a:lnTo>
                <a:lnTo>
                  <a:pt x="1003472" y="1877223"/>
                </a:lnTo>
                <a:lnTo>
                  <a:pt x="964079" y="1909218"/>
                </a:lnTo>
                <a:lnTo>
                  <a:pt x="923103" y="1939356"/>
                </a:lnTo>
                <a:lnTo>
                  <a:pt x="880544" y="1967637"/>
                </a:lnTo>
                <a:lnTo>
                  <a:pt x="836692" y="1993875"/>
                </a:lnTo>
                <a:lnTo>
                  <a:pt x="791848" y="2017884"/>
                </a:lnTo>
                <a:lnTo>
                  <a:pt x="746012" y="2039666"/>
                </a:lnTo>
                <a:lnTo>
                  <a:pt x="699182" y="2059220"/>
                </a:lnTo>
                <a:lnTo>
                  <a:pt x="651359" y="2076548"/>
                </a:lnTo>
                <a:lnTo>
                  <a:pt x="602543" y="2091649"/>
                </a:lnTo>
                <a:lnTo>
                  <a:pt x="553067" y="2104424"/>
                </a:lnTo>
                <a:lnTo>
                  <a:pt x="503268" y="2114782"/>
                </a:lnTo>
                <a:lnTo>
                  <a:pt x="453145" y="2122723"/>
                </a:lnTo>
                <a:lnTo>
                  <a:pt x="402698" y="2128247"/>
                </a:lnTo>
                <a:lnTo>
                  <a:pt x="351928" y="2131351"/>
                </a:lnTo>
                <a:lnTo>
                  <a:pt x="300833" y="2132037"/>
                </a:lnTo>
                <a:close/>
              </a:path>
            </a:pathLst>
          </a:custGeom>
          <a:solidFill>
            <a:srgbClr val="2CE6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86678" y="1653346"/>
            <a:ext cx="1066165" cy="2108835"/>
          </a:xfrm>
          <a:custGeom>
            <a:avLst/>
            <a:gdLst/>
            <a:ahLst/>
            <a:cxnLst/>
            <a:rect l="l" t="t" r="r" b="b"/>
            <a:pathLst>
              <a:path w="1066164" h="2108835">
                <a:moveTo>
                  <a:pt x="844399" y="2108795"/>
                </a:moveTo>
                <a:lnTo>
                  <a:pt x="796514" y="2097486"/>
                </a:lnTo>
                <a:lnTo>
                  <a:pt x="749491" y="2084098"/>
                </a:lnTo>
                <a:lnTo>
                  <a:pt x="703330" y="2068631"/>
                </a:lnTo>
                <a:lnTo>
                  <a:pt x="658030" y="2051085"/>
                </a:lnTo>
                <a:lnTo>
                  <a:pt x="613591" y="2031460"/>
                </a:lnTo>
                <a:lnTo>
                  <a:pt x="570013" y="2009756"/>
                </a:lnTo>
                <a:lnTo>
                  <a:pt x="527297" y="1985973"/>
                </a:lnTo>
                <a:lnTo>
                  <a:pt x="485441" y="1960112"/>
                </a:lnTo>
                <a:lnTo>
                  <a:pt x="444788" y="1932394"/>
                </a:lnTo>
                <a:lnTo>
                  <a:pt x="405685" y="1903043"/>
                </a:lnTo>
                <a:lnTo>
                  <a:pt x="368131" y="1872059"/>
                </a:lnTo>
                <a:lnTo>
                  <a:pt x="332126" y="1839443"/>
                </a:lnTo>
                <a:lnTo>
                  <a:pt x="297671" y="1805194"/>
                </a:lnTo>
                <a:lnTo>
                  <a:pt x="264764" y="1769313"/>
                </a:lnTo>
                <a:lnTo>
                  <a:pt x="233407" y="1731800"/>
                </a:lnTo>
                <a:lnTo>
                  <a:pt x="203599" y="1692656"/>
                </a:lnTo>
                <a:lnTo>
                  <a:pt x="175581" y="1652211"/>
                </a:lnTo>
                <a:lnTo>
                  <a:pt x="149594" y="1610797"/>
                </a:lnTo>
                <a:lnTo>
                  <a:pt x="125638" y="1568414"/>
                </a:lnTo>
                <a:lnTo>
                  <a:pt x="103713" y="1525062"/>
                </a:lnTo>
                <a:lnTo>
                  <a:pt x="83819" y="1480741"/>
                </a:lnTo>
                <a:lnTo>
                  <a:pt x="65957" y="1435452"/>
                </a:lnTo>
                <a:lnTo>
                  <a:pt x="50126" y="1389193"/>
                </a:lnTo>
                <a:lnTo>
                  <a:pt x="36326" y="1341966"/>
                </a:lnTo>
                <a:lnTo>
                  <a:pt x="24663" y="1294166"/>
                </a:lnTo>
                <a:lnTo>
                  <a:pt x="15243" y="1246190"/>
                </a:lnTo>
                <a:lnTo>
                  <a:pt x="8067" y="1198038"/>
                </a:lnTo>
                <a:lnTo>
                  <a:pt x="3134" y="1149709"/>
                </a:lnTo>
                <a:lnTo>
                  <a:pt x="445" y="1101203"/>
                </a:lnTo>
                <a:lnTo>
                  <a:pt x="0" y="1052520"/>
                </a:lnTo>
                <a:lnTo>
                  <a:pt x="1797" y="1003660"/>
                </a:lnTo>
                <a:lnTo>
                  <a:pt x="5839" y="954622"/>
                </a:lnTo>
                <a:lnTo>
                  <a:pt x="12081" y="905817"/>
                </a:lnTo>
                <a:lnTo>
                  <a:pt x="20481" y="857651"/>
                </a:lnTo>
                <a:lnTo>
                  <a:pt x="31039" y="810124"/>
                </a:lnTo>
                <a:lnTo>
                  <a:pt x="43754" y="763236"/>
                </a:lnTo>
                <a:lnTo>
                  <a:pt x="58627" y="716987"/>
                </a:lnTo>
                <a:lnTo>
                  <a:pt x="75658" y="671378"/>
                </a:lnTo>
                <a:lnTo>
                  <a:pt x="94847" y="626407"/>
                </a:lnTo>
                <a:lnTo>
                  <a:pt x="116193" y="582076"/>
                </a:lnTo>
                <a:lnTo>
                  <a:pt x="139511" y="538749"/>
                </a:lnTo>
                <a:lnTo>
                  <a:pt x="164614" y="496792"/>
                </a:lnTo>
                <a:lnTo>
                  <a:pt x="191503" y="456206"/>
                </a:lnTo>
                <a:lnTo>
                  <a:pt x="220176" y="416989"/>
                </a:lnTo>
                <a:lnTo>
                  <a:pt x="250635" y="379142"/>
                </a:lnTo>
                <a:lnTo>
                  <a:pt x="282880" y="342665"/>
                </a:lnTo>
                <a:lnTo>
                  <a:pt x="316910" y="307558"/>
                </a:lnTo>
                <a:lnTo>
                  <a:pt x="352725" y="273822"/>
                </a:lnTo>
                <a:lnTo>
                  <a:pt x="390022" y="241729"/>
                </a:lnTo>
                <a:lnTo>
                  <a:pt x="428494" y="211555"/>
                </a:lnTo>
                <a:lnTo>
                  <a:pt x="468142" y="183300"/>
                </a:lnTo>
                <a:lnTo>
                  <a:pt x="508965" y="156963"/>
                </a:lnTo>
                <a:lnTo>
                  <a:pt x="550963" y="132546"/>
                </a:lnTo>
                <a:lnTo>
                  <a:pt x="594136" y="110047"/>
                </a:lnTo>
                <a:lnTo>
                  <a:pt x="638485" y="89467"/>
                </a:lnTo>
                <a:lnTo>
                  <a:pt x="684009" y="70806"/>
                </a:lnTo>
                <a:lnTo>
                  <a:pt x="730329" y="54211"/>
                </a:lnTo>
                <a:lnTo>
                  <a:pt x="777059" y="39828"/>
                </a:lnTo>
                <a:lnTo>
                  <a:pt x="824199" y="27658"/>
                </a:lnTo>
                <a:lnTo>
                  <a:pt x="871749" y="17701"/>
                </a:lnTo>
                <a:lnTo>
                  <a:pt x="919709" y="9957"/>
                </a:lnTo>
                <a:lnTo>
                  <a:pt x="968078" y="4425"/>
                </a:lnTo>
                <a:lnTo>
                  <a:pt x="1016858" y="1106"/>
                </a:lnTo>
                <a:lnTo>
                  <a:pt x="1066047" y="0"/>
                </a:lnTo>
                <a:lnTo>
                  <a:pt x="1066038" y="479720"/>
                </a:lnTo>
                <a:lnTo>
                  <a:pt x="1012153" y="482156"/>
                </a:lnTo>
                <a:lnTo>
                  <a:pt x="959173" y="489458"/>
                </a:lnTo>
                <a:lnTo>
                  <a:pt x="907094" y="501629"/>
                </a:lnTo>
                <a:lnTo>
                  <a:pt x="855915" y="518667"/>
                </a:lnTo>
                <a:lnTo>
                  <a:pt x="806485" y="540250"/>
                </a:lnTo>
                <a:lnTo>
                  <a:pt x="759641" y="566055"/>
                </a:lnTo>
                <a:lnTo>
                  <a:pt x="715384" y="596080"/>
                </a:lnTo>
                <a:lnTo>
                  <a:pt x="673712" y="630327"/>
                </a:lnTo>
                <a:lnTo>
                  <a:pt x="635298" y="668191"/>
                </a:lnTo>
                <a:lnTo>
                  <a:pt x="600813" y="709069"/>
                </a:lnTo>
                <a:lnTo>
                  <a:pt x="570254" y="752960"/>
                </a:lnTo>
                <a:lnTo>
                  <a:pt x="543623" y="799866"/>
                </a:lnTo>
                <a:lnTo>
                  <a:pt x="521329" y="848981"/>
                </a:lnTo>
                <a:lnTo>
                  <a:pt x="503785" y="899502"/>
                </a:lnTo>
                <a:lnTo>
                  <a:pt x="490988" y="951430"/>
                </a:lnTo>
                <a:lnTo>
                  <a:pt x="482936" y="1004764"/>
                </a:lnTo>
                <a:lnTo>
                  <a:pt x="479723" y="1058608"/>
                </a:lnTo>
                <a:lnTo>
                  <a:pt x="481445" y="1112061"/>
                </a:lnTo>
                <a:lnTo>
                  <a:pt x="488104" y="1165126"/>
                </a:lnTo>
                <a:lnTo>
                  <a:pt x="499701" y="1217801"/>
                </a:lnTo>
                <a:lnTo>
                  <a:pt x="515996" y="1269217"/>
                </a:lnTo>
                <a:lnTo>
                  <a:pt x="536762" y="1318503"/>
                </a:lnTo>
                <a:lnTo>
                  <a:pt x="561997" y="1365659"/>
                </a:lnTo>
                <a:lnTo>
                  <a:pt x="591698" y="1410683"/>
                </a:lnTo>
                <a:lnTo>
                  <a:pt x="625342" y="1452844"/>
                </a:lnTo>
                <a:lnTo>
                  <a:pt x="662391" y="1491413"/>
                </a:lnTo>
                <a:lnTo>
                  <a:pt x="702848" y="1526393"/>
                </a:lnTo>
                <a:lnTo>
                  <a:pt x="746715" y="1557784"/>
                </a:lnTo>
                <a:lnTo>
                  <a:pt x="793229" y="1585089"/>
                </a:lnTo>
                <a:lnTo>
                  <a:pt x="841638" y="1607821"/>
                </a:lnTo>
                <a:lnTo>
                  <a:pt x="891942" y="1625978"/>
                </a:lnTo>
                <a:lnTo>
                  <a:pt x="944140" y="1639561"/>
                </a:lnTo>
                <a:lnTo>
                  <a:pt x="844399" y="2108795"/>
                </a:lnTo>
                <a:close/>
              </a:path>
            </a:pathLst>
          </a:custGeom>
          <a:solidFill>
            <a:srgbClr val="586C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48100" y="2647950"/>
            <a:ext cx="466725" cy="466725"/>
          </a:xfrm>
          <a:custGeom>
            <a:avLst/>
            <a:gdLst/>
            <a:ahLst/>
            <a:cxnLst/>
            <a:rect l="l" t="t" r="r" b="b"/>
            <a:pathLst>
              <a:path w="466725" h="466725">
                <a:moveTo>
                  <a:pt x="0" y="0"/>
                </a:moveTo>
                <a:lnTo>
                  <a:pt x="466724" y="0"/>
                </a:lnTo>
                <a:lnTo>
                  <a:pt x="466724" y="466724"/>
                </a:lnTo>
                <a:lnTo>
                  <a:pt x="0" y="4667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954909" y="2548934"/>
            <a:ext cx="453390" cy="4064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100" b="1" dirty="0">
                <a:latin typeface="Arial"/>
                <a:cs typeface="Arial"/>
              </a:rPr>
              <a:t>1</a:t>
            </a:r>
            <a:r>
              <a:rPr sz="1100" b="1" spc="-95" dirty="0">
                <a:latin typeface="Arial"/>
                <a:cs typeface="Arial"/>
              </a:rPr>
              <a:t> </a:t>
            </a:r>
            <a:r>
              <a:rPr sz="1100" b="1" spc="-5" dirty="0">
                <a:latin typeface="Liberation Sans"/>
                <a:cs typeface="Liberation Sans"/>
              </a:rPr>
              <a:t>курс</a:t>
            </a:r>
            <a:endParaRPr sz="1100">
              <a:latin typeface="Liberation Sans"/>
              <a:cs typeface="Liberation Sans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spc="-5" dirty="0">
                <a:latin typeface="Arial"/>
                <a:cs typeface="Arial"/>
              </a:rPr>
              <a:t>16</a:t>
            </a:r>
            <a:r>
              <a:rPr sz="1100" spc="-5" dirty="0">
                <a:latin typeface="Liberation Sans"/>
                <a:cs typeface="Liberation Sans"/>
              </a:rPr>
              <a:t>чел</a:t>
            </a:r>
            <a:r>
              <a:rPr sz="1100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76325" y="2324100"/>
            <a:ext cx="466725" cy="466725"/>
          </a:xfrm>
          <a:custGeom>
            <a:avLst/>
            <a:gdLst/>
            <a:ahLst/>
            <a:cxnLst/>
            <a:rect l="l" t="t" r="r" b="b"/>
            <a:pathLst>
              <a:path w="466725" h="466725">
                <a:moveTo>
                  <a:pt x="0" y="0"/>
                </a:moveTo>
                <a:lnTo>
                  <a:pt x="466724" y="0"/>
                </a:lnTo>
                <a:lnTo>
                  <a:pt x="466724" y="466724"/>
                </a:lnTo>
                <a:lnTo>
                  <a:pt x="0" y="4667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78359" y="2571527"/>
            <a:ext cx="4533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2</a:t>
            </a:r>
            <a:r>
              <a:rPr sz="1100" b="1" spc="-70" dirty="0">
                <a:latin typeface="Arial"/>
                <a:cs typeface="Arial"/>
              </a:rPr>
              <a:t> </a:t>
            </a:r>
            <a:r>
              <a:rPr sz="1100" b="1" spc="-5" dirty="0">
                <a:latin typeface="Liberation Sans"/>
                <a:cs typeface="Liberation Sans"/>
              </a:rPr>
              <a:t>курс</a:t>
            </a:r>
            <a:endParaRPr sz="1100">
              <a:latin typeface="Liberation Sans"/>
              <a:cs typeface="Liberation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59457" y="2762027"/>
            <a:ext cx="4914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Arial"/>
                <a:cs typeface="Arial"/>
              </a:rPr>
              <a:t>14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Liberation Sans"/>
                <a:cs typeface="Liberation Sans"/>
              </a:rPr>
              <a:t>чел</a:t>
            </a:r>
            <a:r>
              <a:rPr sz="1100" spc="-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717928" y="1654996"/>
            <a:ext cx="265430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50"/>
              </a:lnSpc>
            </a:pPr>
            <a:r>
              <a:rPr sz="650" b="1" spc="15" dirty="0">
                <a:solidFill>
                  <a:srgbClr val="212121"/>
                </a:solidFill>
                <a:latin typeface="Arial"/>
                <a:cs typeface="Arial"/>
              </a:rPr>
              <a:t>1</a:t>
            </a:r>
            <a:r>
              <a:rPr sz="650" b="1" spc="-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650" b="1" spc="15" dirty="0">
                <a:solidFill>
                  <a:srgbClr val="212121"/>
                </a:solidFill>
                <a:latin typeface="Liberation Sans"/>
                <a:cs typeface="Liberation Sans"/>
              </a:rPr>
              <a:t>курс</a:t>
            </a:r>
            <a:endParaRPr sz="650">
              <a:latin typeface="Liberation Sans"/>
              <a:cs typeface="Liberation Sans"/>
            </a:endParaRPr>
          </a:p>
          <a:p>
            <a:pPr marL="45720">
              <a:lnSpc>
                <a:spcPct val="100000"/>
              </a:lnSpc>
              <a:spcBef>
                <a:spcPts val="120"/>
              </a:spcBef>
            </a:pPr>
            <a:r>
              <a:rPr sz="650" spc="20" dirty="0">
                <a:solidFill>
                  <a:srgbClr val="212121"/>
                </a:solidFill>
                <a:latin typeface="Arial"/>
                <a:cs typeface="Arial"/>
              </a:rPr>
              <a:t>25%</a:t>
            </a:r>
            <a:endParaRPr sz="6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895478" y="3433654"/>
            <a:ext cx="290830" cy="25400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650" b="1" spc="15" dirty="0">
                <a:solidFill>
                  <a:srgbClr val="212121"/>
                </a:solidFill>
                <a:latin typeface="Arial"/>
                <a:cs typeface="Arial"/>
              </a:rPr>
              <a:t>2</a:t>
            </a:r>
            <a:r>
              <a:rPr sz="650" b="1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650" b="1" spc="15" dirty="0">
                <a:solidFill>
                  <a:srgbClr val="212121"/>
                </a:solidFill>
                <a:latin typeface="Liberation Sans"/>
                <a:cs typeface="Liberation Sans"/>
              </a:rPr>
              <a:t>курс</a:t>
            </a:r>
            <a:endParaRPr sz="650">
              <a:latin typeface="Liberation Sans"/>
              <a:cs typeface="Liberation Sans"/>
            </a:endParaRPr>
          </a:p>
          <a:p>
            <a:pPr marL="58419">
              <a:lnSpc>
                <a:spcPct val="100000"/>
              </a:lnSpc>
              <a:spcBef>
                <a:spcPts val="120"/>
              </a:spcBef>
            </a:pPr>
            <a:r>
              <a:rPr sz="650" spc="20" dirty="0">
                <a:solidFill>
                  <a:srgbClr val="212121"/>
                </a:solidFill>
                <a:latin typeface="Arial"/>
                <a:cs typeface="Arial"/>
              </a:rPr>
              <a:t>75%</a:t>
            </a:r>
            <a:endParaRPr sz="65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948485" y="1623608"/>
            <a:ext cx="1048385" cy="1139825"/>
          </a:xfrm>
          <a:custGeom>
            <a:avLst/>
            <a:gdLst/>
            <a:ahLst/>
            <a:cxnLst/>
            <a:rect l="l" t="t" r="r" b="b"/>
            <a:pathLst>
              <a:path w="1048384" h="1139825">
                <a:moveTo>
                  <a:pt x="1044162" y="1139508"/>
                </a:moveTo>
                <a:lnTo>
                  <a:pt x="574287" y="1098393"/>
                </a:lnTo>
                <a:lnTo>
                  <a:pt x="576776" y="1048510"/>
                </a:lnTo>
                <a:lnTo>
                  <a:pt x="575394" y="999942"/>
                </a:lnTo>
                <a:lnTo>
                  <a:pt x="570142" y="952688"/>
                </a:lnTo>
                <a:lnTo>
                  <a:pt x="561021" y="906747"/>
                </a:lnTo>
                <a:lnTo>
                  <a:pt x="548031" y="862120"/>
                </a:lnTo>
                <a:lnTo>
                  <a:pt x="531170" y="818806"/>
                </a:lnTo>
                <a:lnTo>
                  <a:pt x="510440" y="776806"/>
                </a:lnTo>
                <a:lnTo>
                  <a:pt x="485841" y="736119"/>
                </a:lnTo>
                <a:lnTo>
                  <a:pt x="457372" y="696746"/>
                </a:lnTo>
                <a:lnTo>
                  <a:pt x="425034" y="658686"/>
                </a:lnTo>
                <a:lnTo>
                  <a:pt x="389936" y="623152"/>
                </a:lnTo>
                <a:lnTo>
                  <a:pt x="353193" y="591359"/>
                </a:lnTo>
                <a:lnTo>
                  <a:pt x="314804" y="563307"/>
                </a:lnTo>
                <a:lnTo>
                  <a:pt x="274769" y="538994"/>
                </a:lnTo>
                <a:lnTo>
                  <a:pt x="233089" y="518423"/>
                </a:lnTo>
                <a:lnTo>
                  <a:pt x="189763" y="501591"/>
                </a:lnTo>
                <a:lnTo>
                  <a:pt x="144791" y="488500"/>
                </a:lnTo>
                <a:lnTo>
                  <a:pt x="98174" y="479149"/>
                </a:lnTo>
                <a:lnTo>
                  <a:pt x="49910" y="473539"/>
                </a:lnTo>
                <a:lnTo>
                  <a:pt x="0" y="471668"/>
                </a:lnTo>
                <a:lnTo>
                  <a:pt x="0" y="0"/>
                </a:lnTo>
                <a:lnTo>
                  <a:pt x="48748" y="1095"/>
                </a:lnTo>
                <a:lnTo>
                  <a:pt x="97036" y="4383"/>
                </a:lnTo>
                <a:lnTo>
                  <a:pt x="144862" y="9862"/>
                </a:lnTo>
                <a:lnTo>
                  <a:pt x="192228" y="17534"/>
                </a:lnTo>
                <a:lnTo>
                  <a:pt x="239132" y="27396"/>
                </a:lnTo>
                <a:lnTo>
                  <a:pt x="285575" y="39451"/>
                </a:lnTo>
                <a:lnTo>
                  <a:pt x="331557" y="53698"/>
                </a:lnTo>
                <a:lnTo>
                  <a:pt x="377078" y="70136"/>
                </a:lnTo>
                <a:lnTo>
                  <a:pt x="422139" y="88766"/>
                </a:lnTo>
                <a:lnTo>
                  <a:pt x="466317" y="109402"/>
                </a:lnTo>
                <a:lnTo>
                  <a:pt x="509190" y="131859"/>
                </a:lnTo>
                <a:lnTo>
                  <a:pt x="550760" y="156136"/>
                </a:lnTo>
                <a:lnTo>
                  <a:pt x="591024" y="182234"/>
                </a:lnTo>
                <a:lnTo>
                  <a:pt x="629984" y="210152"/>
                </a:lnTo>
                <a:lnTo>
                  <a:pt x="667640" y="239891"/>
                </a:lnTo>
                <a:lnTo>
                  <a:pt x="703991" y="271450"/>
                </a:lnTo>
                <a:lnTo>
                  <a:pt x="739038" y="304830"/>
                </a:lnTo>
                <a:lnTo>
                  <a:pt x="772780" y="340030"/>
                </a:lnTo>
                <a:lnTo>
                  <a:pt x="804907" y="376712"/>
                </a:lnTo>
                <a:lnTo>
                  <a:pt x="835106" y="414534"/>
                </a:lnTo>
                <a:lnTo>
                  <a:pt x="863378" y="453497"/>
                </a:lnTo>
                <a:lnTo>
                  <a:pt x="889722" y="493601"/>
                </a:lnTo>
                <a:lnTo>
                  <a:pt x="914138" y="534846"/>
                </a:lnTo>
                <a:lnTo>
                  <a:pt x="936628" y="577232"/>
                </a:lnTo>
                <a:lnTo>
                  <a:pt x="957190" y="620758"/>
                </a:lnTo>
                <a:lnTo>
                  <a:pt x="975824" y="665426"/>
                </a:lnTo>
                <a:lnTo>
                  <a:pt x="992531" y="711234"/>
                </a:lnTo>
                <a:lnTo>
                  <a:pt x="1007163" y="757748"/>
                </a:lnTo>
                <a:lnTo>
                  <a:pt x="1019571" y="804530"/>
                </a:lnTo>
                <a:lnTo>
                  <a:pt x="1029755" y="851580"/>
                </a:lnTo>
                <a:lnTo>
                  <a:pt x="1037716" y="898898"/>
                </a:lnTo>
                <a:lnTo>
                  <a:pt x="1043452" y="946484"/>
                </a:lnTo>
                <a:lnTo>
                  <a:pt x="1046965" y="994338"/>
                </a:lnTo>
                <a:lnTo>
                  <a:pt x="1048255" y="1042460"/>
                </a:lnTo>
                <a:lnTo>
                  <a:pt x="1047320" y="1090850"/>
                </a:lnTo>
                <a:lnTo>
                  <a:pt x="1044162" y="1139508"/>
                </a:lnTo>
                <a:close/>
              </a:path>
            </a:pathLst>
          </a:custGeom>
          <a:solidFill>
            <a:srgbClr val="99E1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00334" y="1623608"/>
            <a:ext cx="2096770" cy="2096770"/>
          </a:xfrm>
          <a:custGeom>
            <a:avLst/>
            <a:gdLst/>
            <a:ahLst/>
            <a:cxnLst/>
            <a:rect l="l" t="t" r="r" b="b"/>
            <a:pathLst>
              <a:path w="2096770" h="2096770">
                <a:moveTo>
                  <a:pt x="1048151" y="2096306"/>
                </a:moveTo>
                <a:lnTo>
                  <a:pt x="996658" y="2095047"/>
                </a:lnTo>
                <a:lnTo>
                  <a:pt x="945412" y="2091270"/>
                </a:lnTo>
                <a:lnTo>
                  <a:pt x="894415" y="2084975"/>
                </a:lnTo>
                <a:lnTo>
                  <a:pt x="843667" y="2076162"/>
                </a:lnTo>
                <a:lnTo>
                  <a:pt x="793410" y="2064881"/>
                </a:lnTo>
                <a:lnTo>
                  <a:pt x="743886" y="2051181"/>
                </a:lnTo>
                <a:lnTo>
                  <a:pt x="695096" y="2035062"/>
                </a:lnTo>
                <a:lnTo>
                  <a:pt x="647041" y="2016522"/>
                </a:lnTo>
                <a:lnTo>
                  <a:pt x="599950" y="1995650"/>
                </a:lnTo>
                <a:lnTo>
                  <a:pt x="554051" y="1972549"/>
                </a:lnTo>
                <a:lnTo>
                  <a:pt x="509346" y="1947219"/>
                </a:lnTo>
                <a:lnTo>
                  <a:pt x="465834" y="1919661"/>
                </a:lnTo>
                <a:lnTo>
                  <a:pt x="423716" y="1890004"/>
                </a:lnTo>
                <a:lnTo>
                  <a:pt x="383204" y="1858393"/>
                </a:lnTo>
                <a:lnTo>
                  <a:pt x="344298" y="1824827"/>
                </a:lnTo>
                <a:lnTo>
                  <a:pt x="306997" y="1789304"/>
                </a:lnTo>
                <a:lnTo>
                  <a:pt x="271475" y="1752006"/>
                </a:lnTo>
                <a:lnTo>
                  <a:pt x="237910" y="1713101"/>
                </a:lnTo>
                <a:lnTo>
                  <a:pt x="206300" y="1672589"/>
                </a:lnTo>
                <a:lnTo>
                  <a:pt x="176645" y="1630469"/>
                </a:lnTo>
                <a:lnTo>
                  <a:pt x="149084" y="1586957"/>
                </a:lnTo>
                <a:lnTo>
                  <a:pt x="123753" y="1542252"/>
                </a:lnTo>
                <a:lnTo>
                  <a:pt x="100654" y="1496354"/>
                </a:lnTo>
                <a:lnTo>
                  <a:pt x="79785" y="1449263"/>
                </a:lnTo>
                <a:lnTo>
                  <a:pt x="61243" y="1401207"/>
                </a:lnTo>
                <a:lnTo>
                  <a:pt x="45121" y="1352417"/>
                </a:lnTo>
                <a:lnTo>
                  <a:pt x="31420" y="1302893"/>
                </a:lnTo>
                <a:lnTo>
                  <a:pt x="20139" y="1252636"/>
                </a:lnTo>
                <a:lnTo>
                  <a:pt x="11328" y="1201888"/>
                </a:lnTo>
                <a:lnTo>
                  <a:pt x="5035" y="1150891"/>
                </a:lnTo>
                <a:lnTo>
                  <a:pt x="1258" y="1099645"/>
                </a:lnTo>
                <a:lnTo>
                  <a:pt x="0" y="1048153"/>
                </a:lnTo>
                <a:lnTo>
                  <a:pt x="1259" y="996660"/>
                </a:lnTo>
                <a:lnTo>
                  <a:pt x="5035" y="945414"/>
                </a:lnTo>
                <a:lnTo>
                  <a:pt x="11329" y="894417"/>
                </a:lnTo>
                <a:lnTo>
                  <a:pt x="20140" y="843669"/>
                </a:lnTo>
                <a:lnTo>
                  <a:pt x="31421" y="793410"/>
                </a:lnTo>
                <a:lnTo>
                  <a:pt x="45122" y="743886"/>
                </a:lnTo>
                <a:lnTo>
                  <a:pt x="61245" y="695096"/>
                </a:lnTo>
                <a:lnTo>
                  <a:pt x="79787" y="647042"/>
                </a:lnTo>
                <a:lnTo>
                  <a:pt x="100656" y="599950"/>
                </a:lnTo>
                <a:lnTo>
                  <a:pt x="123755" y="554050"/>
                </a:lnTo>
                <a:lnTo>
                  <a:pt x="149086" y="509343"/>
                </a:lnTo>
                <a:lnTo>
                  <a:pt x="176647" y="465829"/>
                </a:lnTo>
                <a:lnTo>
                  <a:pt x="206302" y="423714"/>
                </a:lnTo>
                <a:lnTo>
                  <a:pt x="237912" y="383203"/>
                </a:lnTo>
                <a:lnTo>
                  <a:pt x="271478" y="344297"/>
                </a:lnTo>
                <a:lnTo>
                  <a:pt x="306998" y="306997"/>
                </a:lnTo>
                <a:lnTo>
                  <a:pt x="344300" y="271475"/>
                </a:lnTo>
                <a:lnTo>
                  <a:pt x="383206" y="237910"/>
                </a:lnTo>
                <a:lnTo>
                  <a:pt x="423717" y="206300"/>
                </a:lnTo>
                <a:lnTo>
                  <a:pt x="465834" y="176645"/>
                </a:lnTo>
                <a:lnTo>
                  <a:pt x="509346" y="149084"/>
                </a:lnTo>
                <a:lnTo>
                  <a:pt x="554051" y="123753"/>
                </a:lnTo>
                <a:lnTo>
                  <a:pt x="599950" y="100654"/>
                </a:lnTo>
                <a:lnTo>
                  <a:pt x="647041" y="79785"/>
                </a:lnTo>
                <a:lnTo>
                  <a:pt x="695096" y="61243"/>
                </a:lnTo>
                <a:lnTo>
                  <a:pt x="743886" y="45121"/>
                </a:lnTo>
                <a:lnTo>
                  <a:pt x="793410" y="31420"/>
                </a:lnTo>
                <a:lnTo>
                  <a:pt x="843667" y="20139"/>
                </a:lnTo>
                <a:lnTo>
                  <a:pt x="894415" y="11328"/>
                </a:lnTo>
                <a:lnTo>
                  <a:pt x="945412" y="5035"/>
                </a:lnTo>
                <a:lnTo>
                  <a:pt x="996658" y="1258"/>
                </a:lnTo>
                <a:lnTo>
                  <a:pt x="1048151" y="0"/>
                </a:lnTo>
                <a:lnTo>
                  <a:pt x="1048141" y="471668"/>
                </a:lnTo>
                <a:lnTo>
                  <a:pt x="991355" y="474411"/>
                </a:lnTo>
                <a:lnTo>
                  <a:pt x="935658" y="482639"/>
                </a:lnTo>
                <a:lnTo>
                  <a:pt x="881051" y="496353"/>
                </a:lnTo>
                <a:lnTo>
                  <a:pt x="827533" y="515552"/>
                </a:lnTo>
                <a:lnTo>
                  <a:pt x="776119" y="539818"/>
                </a:lnTo>
                <a:lnTo>
                  <a:pt x="727810" y="568734"/>
                </a:lnTo>
                <a:lnTo>
                  <a:pt x="682609" y="602301"/>
                </a:lnTo>
                <a:lnTo>
                  <a:pt x="640517" y="640518"/>
                </a:lnTo>
                <a:lnTo>
                  <a:pt x="602299" y="682613"/>
                </a:lnTo>
                <a:lnTo>
                  <a:pt x="568733" y="727816"/>
                </a:lnTo>
                <a:lnTo>
                  <a:pt x="539817" y="776126"/>
                </a:lnTo>
                <a:lnTo>
                  <a:pt x="515550" y="827543"/>
                </a:lnTo>
                <a:lnTo>
                  <a:pt x="496351" y="881056"/>
                </a:lnTo>
                <a:lnTo>
                  <a:pt x="482639" y="935662"/>
                </a:lnTo>
                <a:lnTo>
                  <a:pt x="474414" y="991361"/>
                </a:lnTo>
                <a:lnTo>
                  <a:pt x="471672" y="1048153"/>
                </a:lnTo>
                <a:lnTo>
                  <a:pt x="474415" y="1104944"/>
                </a:lnTo>
                <a:lnTo>
                  <a:pt x="482643" y="1160642"/>
                </a:lnTo>
                <a:lnTo>
                  <a:pt x="496355" y="1215248"/>
                </a:lnTo>
                <a:lnTo>
                  <a:pt x="515550" y="1268761"/>
                </a:lnTo>
                <a:lnTo>
                  <a:pt x="539817" y="1320180"/>
                </a:lnTo>
                <a:lnTo>
                  <a:pt x="568733" y="1368492"/>
                </a:lnTo>
                <a:lnTo>
                  <a:pt x="602299" y="1413694"/>
                </a:lnTo>
                <a:lnTo>
                  <a:pt x="640517" y="1455787"/>
                </a:lnTo>
                <a:lnTo>
                  <a:pt x="682613" y="1494005"/>
                </a:lnTo>
                <a:lnTo>
                  <a:pt x="727815" y="1527570"/>
                </a:lnTo>
                <a:lnTo>
                  <a:pt x="776124" y="1556486"/>
                </a:lnTo>
                <a:lnTo>
                  <a:pt x="827543" y="1580753"/>
                </a:lnTo>
                <a:lnTo>
                  <a:pt x="881061" y="1599954"/>
                </a:lnTo>
                <a:lnTo>
                  <a:pt x="935668" y="1613669"/>
                </a:lnTo>
                <a:lnTo>
                  <a:pt x="991365" y="1621898"/>
                </a:lnTo>
                <a:lnTo>
                  <a:pt x="1048151" y="1624641"/>
                </a:lnTo>
                <a:lnTo>
                  <a:pt x="1923357" y="1624641"/>
                </a:lnTo>
                <a:lnTo>
                  <a:pt x="1919659" y="1630479"/>
                </a:lnTo>
                <a:lnTo>
                  <a:pt x="1890003" y="1672593"/>
                </a:lnTo>
                <a:lnTo>
                  <a:pt x="1858391" y="1713103"/>
                </a:lnTo>
                <a:lnTo>
                  <a:pt x="1824825" y="1752010"/>
                </a:lnTo>
                <a:lnTo>
                  <a:pt x="1789302" y="1789313"/>
                </a:lnTo>
                <a:lnTo>
                  <a:pt x="1752004" y="1824831"/>
                </a:lnTo>
                <a:lnTo>
                  <a:pt x="1713100" y="1858395"/>
                </a:lnTo>
                <a:lnTo>
                  <a:pt x="1672591" y="1890005"/>
                </a:lnTo>
                <a:lnTo>
                  <a:pt x="1630477" y="1919661"/>
                </a:lnTo>
                <a:lnTo>
                  <a:pt x="1586959" y="1947223"/>
                </a:lnTo>
                <a:lnTo>
                  <a:pt x="1542251" y="1972552"/>
                </a:lnTo>
                <a:lnTo>
                  <a:pt x="1496352" y="1995651"/>
                </a:lnTo>
                <a:lnTo>
                  <a:pt x="1449261" y="2016522"/>
                </a:lnTo>
                <a:lnTo>
                  <a:pt x="1401206" y="2035063"/>
                </a:lnTo>
                <a:lnTo>
                  <a:pt x="1352416" y="2051185"/>
                </a:lnTo>
                <a:lnTo>
                  <a:pt x="1302892" y="2064885"/>
                </a:lnTo>
                <a:lnTo>
                  <a:pt x="1252634" y="2076162"/>
                </a:lnTo>
                <a:lnTo>
                  <a:pt x="1201886" y="2084975"/>
                </a:lnTo>
                <a:lnTo>
                  <a:pt x="1150889" y="2091270"/>
                </a:lnTo>
                <a:lnTo>
                  <a:pt x="1099644" y="2095047"/>
                </a:lnTo>
                <a:lnTo>
                  <a:pt x="1048151" y="2096306"/>
                </a:lnTo>
                <a:close/>
              </a:path>
              <a:path w="2096770" h="2096770">
                <a:moveTo>
                  <a:pt x="1923357" y="1624641"/>
                </a:moveTo>
                <a:lnTo>
                  <a:pt x="1048151" y="1624641"/>
                </a:lnTo>
                <a:lnTo>
                  <a:pt x="1104942" y="1621898"/>
                </a:lnTo>
                <a:lnTo>
                  <a:pt x="1160642" y="1613669"/>
                </a:lnTo>
                <a:lnTo>
                  <a:pt x="1215250" y="1599954"/>
                </a:lnTo>
                <a:lnTo>
                  <a:pt x="1268768" y="1580753"/>
                </a:lnTo>
                <a:lnTo>
                  <a:pt x="1320182" y="1556486"/>
                </a:lnTo>
                <a:lnTo>
                  <a:pt x="1368491" y="1527570"/>
                </a:lnTo>
                <a:lnTo>
                  <a:pt x="1413693" y="1494005"/>
                </a:lnTo>
                <a:lnTo>
                  <a:pt x="1455785" y="1455787"/>
                </a:lnTo>
                <a:lnTo>
                  <a:pt x="1494004" y="1413690"/>
                </a:lnTo>
                <a:lnTo>
                  <a:pt x="1527572" y="1368488"/>
                </a:lnTo>
                <a:lnTo>
                  <a:pt x="1556488" y="1320179"/>
                </a:lnTo>
                <a:lnTo>
                  <a:pt x="1580751" y="1268761"/>
                </a:lnTo>
                <a:lnTo>
                  <a:pt x="1599952" y="1215248"/>
                </a:lnTo>
                <a:lnTo>
                  <a:pt x="1613667" y="1160642"/>
                </a:lnTo>
                <a:lnTo>
                  <a:pt x="1621896" y="1104944"/>
                </a:lnTo>
                <a:lnTo>
                  <a:pt x="1624639" y="1048153"/>
                </a:lnTo>
                <a:lnTo>
                  <a:pt x="2096304" y="1048153"/>
                </a:lnTo>
                <a:lnTo>
                  <a:pt x="2095045" y="1099645"/>
                </a:lnTo>
                <a:lnTo>
                  <a:pt x="2091268" y="1150891"/>
                </a:lnTo>
                <a:lnTo>
                  <a:pt x="2084973" y="1201888"/>
                </a:lnTo>
                <a:lnTo>
                  <a:pt x="2076160" y="1252636"/>
                </a:lnTo>
                <a:lnTo>
                  <a:pt x="2064883" y="1302893"/>
                </a:lnTo>
                <a:lnTo>
                  <a:pt x="2051183" y="1352417"/>
                </a:lnTo>
                <a:lnTo>
                  <a:pt x="2035061" y="1401207"/>
                </a:lnTo>
                <a:lnTo>
                  <a:pt x="2016520" y="1449263"/>
                </a:lnTo>
                <a:lnTo>
                  <a:pt x="1995649" y="1496354"/>
                </a:lnTo>
                <a:lnTo>
                  <a:pt x="1972550" y="1542253"/>
                </a:lnTo>
                <a:lnTo>
                  <a:pt x="1947221" y="1586961"/>
                </a:lnTo>
                <a:lnTo>
                  <a:pt x="1923357" y="1624641"/>
                </a:lnTo>
                <a:close/>
              </a:path>
            </a:pathLst>
          </a:custGeom>
          <a:solidFill>
            <a:srgbClr val="0086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855688" y="1061300"/>
            <a:ext cx="6244590" cy="52070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  <a:tabLst>
                <a:tab pos="4164329" algn="l"/>
              </a:tabLst>
            </a:pPr>
            <a:r>
              <a:rPr sz="1400" b="1" dirty="0">
                <a:solidFill>
                  <a:srgbClr val="212121"/>
                </a:solidFill>
                <a:latin typeface="Liberation Sans"/>
                <a:cs typeface="Liberation Sans"/>
              </a:rPr>
              <a:t>Магистры на</a:t>
            </a:r>
            <a:r>
              <a:rPr sz="1400" b="1" spc="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b="1" dirty="0">
                <a:solidFill>
                  <a:srgbClr val="212121"/>
                </a:solidFill>
                <a:latin typeface="Arial"/>
                <a:cs typeface="Arial"/>
              </a:rPr>
              <a:t>2018</a:t>
            </a:r>
            <a:r>
              <a:rPr sz="1400" b="1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12121"/>
                </a:solidFill>
                <a:latin typeface="Liberation Sans"/>
                <a:cs typeface="Liberation Sans"/>
              </a:rPr>
              <a:t>год	Аспиранты на </a:t>
            </a:r>
            <a:r>
              <a:rPr sz="1400" b="1" dirty="0">
                <a:solidFill>
                  <a:srgbClr val="212121"/>
                </a:solidFill>
                <a:latin typeface="Arial"/>
                <a:cs typeface="Arial"/>
              </a:rPr>
              <a:t>2018</a:t>
            </a:r>
            <a:r>
              <a:rPr sz="1400" b="1" spc="-7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12121"/>
                </a:solidFill>
                <a:latin typeface="Liberation Sans"/>
                <a:cs typeface="Liberation Sans"/>
              </a:rPr>
              <a:t>год</a:t>
            </a:r>
            <a:endParaRPr sz="1400">
              <a:latin typeface="Liberation Sans"/>
              <a:cs typeface="Liberation Sans"/>
            </a:endParaRPr>
          </a:p>
          <a:p>
            <a:pPr marR="102870" algn="ctr">
              <a:lnSpc>
                <a:spcPct val="100000"/>
              </a:lnSpc>
              <a:spcBef>
                <a:spcPts val="270"/>
              </a:spcBef>
              <a:tabLst>
                <a:tab pos="4274820" algn="l"/>
              </a:tabLst>
            </a:pPr>
            <a:r>
              <a:rPr sz="1400" b="1" dirty="0">
                <a:solidFill>
                  <a:srgbClr val="212121"/>
                </a:solidFill>
                <a:latin typeface="Arial"/>
                <a:cs typeface="Arial"/>
              </a:rPr>
              <a:t>- 30 </a:t>
            </a:r>
            <a:r>
              <a:rPr sz="1400" b="1" dirty="0">
                <a:solidFill>
                  <a:srgbClr val="212121"/>
                </a:solidFill>
                <a:latin typeface="Liberation Sans"/>
                <a:cs typeface="Liberation Sans"/>
              </a:rPr>
              <a:t>чел</a:t>
            </a:r>
            <a:r>
              <a:rPr sz="1400" b="1" dirty="0">
                <a:solidFill>
                  <a:srgbClr val="212121"/>
                </a:solidFill>
                <a:latin typeface="Arial"/>
                <a:cs typeface="Arial"/>
              </a:rPr>
              <a:t>.	- 4</a:t>
            </a:r>
            <a:r>
              <a:rPr sz="1400" b="1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12121"/>
                </a:solidFill>
                <a:latin typeface="Liberation Sans"/>
                <a:cs typeface="Liberation Sans"/>
              </a:rPr>
              <a:t>чел</a:t>
            </a:r>
            <a:r>
              <a:rPr sz="1400" b="1" dirty="0">
                <a:solidFill>
                  <a:srgbClr val="212121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031311" y="2529884"/>
            <a:ext cx="1001394" cy="5969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sz="1100" b="1" dirty="0">
                <a:latin typeface="Arial"/>
                <a:cs typeface="Arial"/>
              </a:rPr>
              <a:t>2 </a:t>
            </a:r>
            <a:r>
              <a:rPr sz="1100" b="1" spc="-5" dirty="0">
                <a:latin typeface="Liberation Sans"/>
                <a:cs typeface="Liberation Sans"/>
              </a:rPr>
              <a:t>год</a:t>
            </a:r>
            <a:r>
              <a:rPr sz="1100" b="1" spc="-45" dirty="0">
                <a:latin typeface="Liberation Sans"/>
                <a:cs typeface="Liberation Sans"/>
              </a:rPr>
              <a:t> </a:t>
            </a:r>
            <a:r>
              <a:rPr sz="1100" b="1" spc="-5" dirty="0">
                <a:latin typeface="Liberation Sans"/>
                <a:cs typeface="Liberation Sans"/>
              </a:rPr>
              <a:t>набора</a:t>
            </a:r>
            <a:endParaRPr sz="1100">
              <a:latin typeface="Liberation Sans"/>
              <a:cs typeface="Liberation Sans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sz="1100" dirty="0">
                <a:latin typeface="Arial"/>
                <a:cs typeface="Arial"/>
              </a:rPr>
              <a:t>1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5" dirty="0">
                <a:latin typeface="Liberation Sans"/>
                <a:cs typeface="Liberation Sans"/>
              </a:rPr>
              <a:t>чел</a:t>
            </a:r>
            <a:r>
              <a:rPr sz="1100" spc="-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sz="1100" spc="-5" dirty="0">
                <a:latin typeface="Arial"/>
                <a:cs typeface="Arial"/>
              </a:rPr>
              <a:t>(1-</a:t>
            </a:r>
            <a:r>
              <a:rPr sz="1100" spc="-5" dirty="0">
                <a:latin typeface="Liberation Sans"/>
                <a:cs typeface="Liberation Sans"/>
              </a:rPr>
              <a:t>иностранец</a:t>
            </a:r>
            <a:r>
              <a:rPr sz="1100" spc="-5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904878" y="2529884"/>
            <a:ext cx="1001394" cy="5969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sz="1100" b="1" dirty="0">
                <a:latin typeface="Arial"/>
                <a:cs typeface="Arial"/>
              </a:rPr>
              <a:t>1 </a:t>
            </a:r>
            <a:r>
              <a:rPr sz="1100" b="1" spc="-5" dirty="0">
                <a:latin typeface="Liberation Sans"/>
                <a:cs typeface="Liberation Sans"/>
              </a:rPr>
              <a:t>год</a:t>
            </a:r>
            <a:r>
              <a:rPr sz="1100" b="1" spc="-45" dirty="0">
                <a:latin typeface="Liberation Sans"/>
                <a:cs typeface="Liberation Sans"/>
              </a:rPr>
              <a:t> </a:t>
            </a:r>
            <a:r>
              <a:rPr sz="1100" b="1" spc="-5" dirty="0">
                <a:latin typeface="Liberation Sans"/>
                <a:cs typeface="Liberation Sans"/>
              </a:rPr>
              <a:t>набора</a:t>
            </a:r>
            <a:endParaRPr sz="1100">
              <a:latin typeface="Liberation Sans"/>
              <a:cs typeface="Liberation Sans"/>
            </a:endParaRPr>
          </a:p>
          <a:p>
            <a:pPr marR="31115" algn="ctr">
              <a:lnSpc>
                <a:spcPct val="100000"/>
              </a:lnSpc>
              <a:spcBef>
                <a:spcPts val="180"/>
              </a:spcBef>
            </a:pPr>
            <a:r>
              <a:rPr sz="1100" dirty="0">
                <a:latin typeface="Arial"/>
                <a:cs typeface="Arial"/>
              </a:rPr>
              <a:t>3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5" dirty="0">
                <a:latin typeface="Liberation Sans"/>
                <a:cs typeface="Liberation Sans"/>
              </a:rPr>
              <a:t>чел</a:t>
            </a:r>
            <a:r>
              <a:rPr sz="1100" spc="-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sz="1100" spc="-5" dirty="0">
                <a:latin typeface="Arial"/>
                <a:cs typeface="Arial"/>
              </a:rPr>
              <a:t>(1-</a:t>
            </a:r>
            <a:r>
              <a:rPr sz="1100" spc="-5" dirty="0">
                <a:latin typeface="Liberation Sans"/>
                <a:cs typeface="Liberation Sans"/>
              </a:rPr>
              <a:t>иностранец</a:t>
            </a:r>
            <a:r>
              <a:rPr sz="1100" spc="-5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648638" y="1533525"/>
            <a:ext cx="628650" cy="371475"/>
          </a:xfrm>
          <a:custGeom>
            <a:avLst/>
            <a:gdLst/>
            <a:ahLst/>
            <a:cxnLst/>
            <a:rect l="l" t="t" r="r" b="b"/>
            <a:pathLst>
              <a:path w="628650" h="371475">
                <a:moveTo>
                  <a:pt x="0" y="0"/>
                </a:moveTo>
                <a:lnTo>
                  <a:pt x="628516" y="0"/>
                </a:lnTo>
                <a:lnTo>
                  <a:pt x="628516" y="371474"/>
                </a:lnTo>
                <a:lnTo>
                  <a:pt x="0" y="3714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446708" y="6534594"/>
            <a:ext cx="71120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solidFill>
                  <a:srgbClr val="212121"/>
                </a:solidFill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46708" y="6058344"/>
            <a:ext cx="71120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solidFill>
                  <a:srgbClr val="212121"/>
                </a:solidFill>
                <a:latin typeface="Arial"/>
                <a:cs typeface="Arial"/>
              </a:rPr>
              <a:t>5</a:t>
            </a:r>
            <a:endParaRPr sz="6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01167" y="5582094"/>
            <a:ext cx="116839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10" dirty="0">
                <a:solidFill>
                  <a:srgbClr val="212121"/>
                </a:solidFill>
                <a:latin typeface="Arial"/>
                <a:cs typeface="Arial"/>
              </a:rPr>
              <a:t>1</a:t>
            </a:r>
            <a:r>
              <a:rPr sz="650" spc="-5" dirty="0">
                <a:solidFill>
                  <a:srgbClr val="212121"/>
                </a:solidFill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401167" y="5096319"/>
            <a:ext cx="116839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10" dirty="0">
                <a:solidFill>
                  <a:srgbClr val="212121"/>
                </a:solidFill>
                <a:latin typeface="Arial"/>
                <a:cs typeface="Arial"/>
              </a:rPr>
              <a:t>1</a:t>
            </a:r>
            <a:r>
              <a:rPr sz="650" spc="-5" dirty="0">
                <a:solidFill>
                  <a:srgbClr val="212121"/>
                </a:solidFill>
                <a:latin typeface="Arial"/>
                <a:cs typeface="Arial"/>
              </a:rPr>
              <a:t>5</a:t>
            </a:r>
            <a:endParaRPr sz="6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605806" y="6629844"/>
            <a:ext cx="208279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10" dirty="0">
                <a:solidFill>
                  <a:srgbClr val="212121"/>
                </a:solidFill>
                <a:latin typeface="Arial"/>
                <a:cs typeface="Arial"/>
              </a:rPr>
              <a:t>201</a:t>
            </a:r>
            <a:r>
              <a:rPr sz="650" spc="-5" dirty="0">
                <a:solidFill>
                  <a:srgbClr val="212121"/>
                </a:solidFill>
                <a:latin typeface="Arial"/>
                <a:cs typeface="Arial"/>
              </a:rPr>
              <a:t>3</a:t>
            </a:r>
            <a:endParaRPr sz="6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215406" y="6629844"/>
            <a:ext cx="208279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10" dirty="0">
                <a:solidFill>
                  <a:srgbClr val="212121"/>
                </a:solidFill>
                <a:latin typeface="Arial"/>
                <a:cs typeface="Arial"/>
              </a:rPr>
              <a:t>201</a:t>
            </a:r>
            <a:r>
              <a:rPr sz="650" spc="-5" dirty="0">
                <a:solidFill>
                  <a:srgbClr val="212121"/>
                </a:solidFill>
                <a:latin typeface="Arial"/>
                <a:cs typeface="Arial"/>
              </a:rPr>
              <a:t>4</a:t>
            </a:r>
            <a:endParaRPr sz="6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415556" y="6629844"/>
            <a:ext cx="208279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10" dirty="0">
                <a:solidFill>
                  <a:srgbClr val="212121"/>
                </a:solidFill>
                <a:latin typeface="Arial"/>
                <a:cs typeface="Arial"/>
              </a:rPr>
              <a:t>201</a:t>
            </a:r>
            <a:r>
              <a:rPr sz="650" spc="-5" dirty="0">
                <a:solidFill>
                  <a:srgbClr val="212121"/>
                </a:solidFill>
                <a:latin typeface="Arial"/>
                <a:cs typeface="Arial"/>
              </a:rPr>
              <a:t>6</a:t>
            </a:r>
            <a:endParaRPr sz="6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025156" y="6629844"/>
            <a:ext cx="208279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10" dirty="0">
                <a:solidFill>
                  <a:srgbClr val="212121"/>
                </a:solidFill>
                <a:latin typeface="Arial"/>
                <a:cs typeface="Arial"/>
              </a:rPr>
              <a:t>201</a:t>
            </a:r>
            <a:r>
              <a:rPr sz="650" spc="-5" dirty="0">
                <a:solidFill>
                  <a:srgbClr val="212121"/>
                </a:solidFill>
                <a:latin typeface="Arial"/>
                <a:cs typeface="Arial"/>
              </a:rPr>
              <a:t>7</a:t>
            </a:r>
            <a:endParaRPr sz="65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564709" y="6605913"/>
            <a:ext cx="2709545" cy="0"/>
          </a:xfrm>
          <a:custGeom>
            <a:avLst/>
            <a:gdLst/>
            <a:ahLst/>
            <a:cxnLst/>
            <a:rect l="l" t="t" r="r" b="b"/>
            <a:pathLst>
              <a:path w="2709545">
                <a:moveTo>
                  <a:pt x="0" y="0"/>
                </a:moveTo>
                <a:lnTo>
                  <a:pt x="2709207" y="0"/>
                </a:lnTo>
              </a:path>
            </a:pathLst>
          </a:custGeom>
          <a:ln w="9508">
            <a:solidFill>
              <a:srgbClr val="2121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64709" y="6127150"/>
            <a:ext cx="2709545" cy="0"/>
          </a:xfrm>
          <a:custGeom>
            <a:avLst/>
            <a:gdLst/>
            <a:ahLst/>
            <a:cxnLst/>
            <a:rect l="l" t="t" r="r" b="b"/>
            <a:pathLst>
              <a:path w="2709545">
                <a:moveTo>
                  <a:pt x="0" y="0"/>
                </a:moveTo>
                <a:lnTo>
                  <a:pt x="2709207" y="0"/>
                </a:lnTo>
              </a:path>
            </a:pathLst>
          </a:custGeom>
          <a:ln w="9508">
            <a:solidFill>
              <a:srgbClr val="2121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4709" y="5648387"/>
            <a:ext cx="2709545" cy="0"/>
          </a:xfrm>
          <a:custGeom>
            <a:avLst/>
            <a:gdLst/>
            <a:ahLst/>
            <a:cxnLst/>
            <a:rect l="l" t="t" r="r" b="b"/>
            <a:pathLst>
              <a:path w="2709545">
                <a:moveTo>
                  <a:pt x="0" y="0"/>
                </a:moveTo>
                <a:lnTo>
                  <a:pt x="2709207" y="0"/>
                </a:lnTo>
              </a:path>
            </a:pathLst>
          </a:custGeom>
          <a:ln w="9508">
            <a:solidFill>
              <a:srgbClr val="2121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64709" y="5169623"/>
            <a:ext cx="2709545" cy="0"/>
          </a:xfrm>
          <a:custGeom>
            <a:avLst/>
            <a:gdLst/>
            <a:ahLst/>
            <a:cxnLst/>
            <a:rect l="l" t="t" r="r" b="b"/>
            <a:pathLst>
              <a:path w="2709545">
                <a:moveTo>
                  <a:pt x="0" y="0"/>
                </a:moveTo>
                <a:lnTo>
                  <a:pt x="2709207" y="0"/>
                </a:lnTo>
              </a:path>
            </a:pathLst>
          </a:custGeom>
          <a:ln w="9508">
            <a:solidFill>
              <a:srgbClr val="2121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64709" y="4690859"/>
            <a:ext cx="2709545" cy="0"/>
          </a:xfrm>
          <a:custGeom>
            <a:avLst/>
            <a:gdLst/>
            <a:ahLst/>
            <a:cxnLst/>
            <a:rect l="l" t="t" r="r" b="b"/>
            <a:pathLst>
              <a:path w="2709545">
                <a:moveTo>
                  <a:pt x="0" y="0"/>
                </a:moveTo>
                <a:lnTo>
                  <a:pt x="2709207" y="0"/>
                </a:lnTo>
              </a:path>
            </a:pathLst>
          </a:custGeom>
          <a:ln w="9508">
            <a:solidFill>
              <a:srgbClr val="2121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64715" y="4877610"/>
            <a:ext cx="298450" cy="1724025"/>
          </a:xfrm>
          <a:custGeom>
            <a:avLst/>
            <a:gdLst/>
            <a:ahLst/>
            <a:cxnLst/>
            <a:rect l="l" t="t" r="r" b="b"/>
            <a:pathLst>
              <a:path w="298450" h="1724025">
                <a:moveTo>
                  <a:pt x="298012" y="1723549"/>
                </a:moveTo>
                <a:lnTo>
                  <a:pt x="0" y="1723549"/>
                </a:lnTo>
                <a:lnTo>
                  <a:pt x="0" y="17257"/>
                </a:lnTo>
                <a:lnTo>
                  <a:pt x="2327" y="11638"/>
                </a:lnTo>
                <a:lnTo>
                  <a:pt x="11638" y="2327"/>
                </a:lnTo>
                <a:lnTo>
                  <a:pt x="17257" y="0"/>
                </a:lnTo>
                <a:lnTo>
                  <a:pt x="274171" y="0"/>
                </a:lnTo>
                <a:lnTo>
                  <a:pt x="284602" y="1490"/>
                </a:lnTo>
                <a:lnTo>
                  <a:pt x="292052" y="5960"/>
                </a:lnTo>
                <a:lnTo>
                  <a:pt x="296522" y="13410"/>
                </a:lnTo>
                <a:lnTo>
                  <a:pt x="298012" y="23841"/>
                </a:lnTo>
                <a:lnTo>
                  <a:pt x="298012" y="1723549"/>
                </a:lnTo>
                <a:close/>
              </a:path>
            </a:pathLst>
          </a:custGeom>
          <a:solidFill>
            <a:srgbClr val="2CE6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167513" y="5069115"/>
            <a:ext cx="298450" cy="1532255"/>
          </a:xfrm>
          <a:custGeom>
            <a:avLst/>
            <a:gdLst/>
            <a:ahLst/>
            <a:cxnLst/>
            <a:rect l="l" t="t" r="r" b="b"/>
            <a:pathLst>
              <a:path w="298450" h="1532254">
                <a:moveTo>
                  <a:pt x="298016" y="1532044"/>
                </a:moveTo>
                <a:lnTo>
                  <a:pt x="0" y="1532044"/>
                </a:lnTo>
                <a:lnTo>
                  <a:pt x="0" y="17257"/>
                </a:lnTo>
                <a:lnTo>
                  <a:pt x="2328" y="11638"/>
                </a:lnTo>
                <a:lnTo>
                  <a:pt x="11638" y="2327"/>
                </a:lnTo>
                <a:lnTo>
                  <a:pt x="17257" y="0"/>
                </a:lnTo>
                <a:lnTo>
                  <a:pt x="274169" y="0"/>
                </a:lnTo>
                <a:lnTo>
                  <a:pt x="284602" y="1490"/>
                </a:lnTo>
                <a:lnTo>
                  <a:pt x="292054" y="5960"/>
                </a:lnTo>
                <a:lnTo>
                  <a:pt x="296526" y="13410"/>
                </a:lnTo>
                <a:lnTo>
                  <a:pt x="298016" y="23841"/>
                </a:lnTo>
                <a:lnTo>
                  <a:pt x="298016" y="1532044"/>
                </a:lnTo>
                <a:close/>
              </a:path>
            </a:pathLst>
          </a:custGeom>
          <a:solidFill>
            <a:srgbClr val="00D2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770309" y="4973363"/>
            <a:ext cx="298450" cy="1628139"/>
          </a:xfrm>
          <a:custGeom>
            <a:avLst/>
            <a:gdLst/>
            <a:ahLst/>
            <a:cxnLst/>
            <a:rect l="l" t="t" r="r" b="b"/>
            <a:pathLst>
              <a:path w="298450" h="1628140">
                <a:moveTo>
                  <a:pt x="298019" y="1627796"/>
                </a:moveTo>
                <a:lnTo>
                  <a:pt x="0" y="1627796"/>
                </a:lnTo>
                <a:lnTo>
                  <a:pt x="0" y="17257"/>
                </a:lnTo>
                <a:lnTo>
                  <a:pt x="2329" y="11638"/>
                </a:lnTo>
                <a:lnTo>
                  <a:pt x="11638" y="2327"/>
                </a:lnTo>
                <a:lnTo>
                  <a:pt x="17257" y="0"/>
                </a:lnTo>
                <a:lnTo>
                  <a:pt x="274172" y="0"/>
                </a:lnTo>
                <a:lnTo>
                  <a:pt x="284605" y="1490"/>
                </a:lnTo>
                <a:lnTo>
                  <a:pt x="292057" y="5960"/>
                </a:lnTo>
                <a:lnTo>
                  <a:pt x="296528" y="13410"/>
                </a:lnTo>
                <a:lnTo>
                  <a:pt x="298019" y="23841"/>
                </a:lnTo>
                <a:lnTo>
                  <a:pt x="298019" y="1627796"/>
                </a:lnTo>
                <a:close/>
              </a:path>
            </a:pathLst>
          </a:custGeom>
          <a:solidFill>
            <a:srgbClr val="00B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73109" y="5164869"/>
            <a:ext cx="298450" cy="1436370"/>
          </a:xfrm>
          <a:custGeom>
            <a:avLst/>
            <a:gdLst/>
            <a:ahLst/>
            <a:cxnLst/>
            <a:rect l="l" t="t" r="r" b="b"/>
            <a:pathLst>
              <a:path w="298450" h="1436370">
                <a:moveTo>
                  <a:pt x="298019" y="1436290"/>
                </a:moveTo>
                <a:lnTo>
                  <a:pt x="0" y="1436290"/>
                </a:lnTo>
                <a:lnTo>
                  <a:pt x="0" y="17256"/>
                </a:lnTo>
                <a:lnTo>
                  <a:pt x="2329" y="11637"/>
                </a:lnTo>
                <a:lnTo>
                  <a:pt x="11638" y="2327"/>
                </a:lnTo>
                <a:lnTo>
                  <a:pt x="17257" y="0"/>
                </a:lnTo>
                <a:lnTo>
                  <a:pt x="274172" y="0"/>
                </a:lnTo>
                <a:lnTo>
                  <a:pt x="284605" y="1490"/>
                </a:lnTo>
                <a:lnTo>
                  <a:pt x="292057" y="5960"/>
                </a:lnTo>
                <a:lnTo>
                  <a:pt x="296528" y="13410"/>
                </a:lnTo>
                <a:lnTo>
                  <a:pt x="298019" y="23840"/>
                </a:lnTo>
                <a:lnTo>
                  <a:pt x="298019" y="1436290"/>
                </a:lnTo>
                <a:close/>
              </a:path>
            </a:pathLst>
          </a:custGeom>
          <a:solidFill>
            <a:srgbClr val="00A6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975908" y="5069115"/>
            <a:ext cx="298450" cy="1532255"/>
          </a:xfrm>
          <a:custGeom>
            <a:avLst/>
            <a:gdLst/>
            <a:ahLst/>
            <a:cxnLst/>
            <a:rect l="l" t="t" r="r" b="b"/>
            <a:pathLst>
              <a:path w="298450" h="1532254">
                <a:moveTo>
                  <a:pt x="298009" y="1532044"/>
                </a:moveTo>
                <a:lnTo>
                  <a:pt x="0" y="1532044"/>
                </a:lnTo>
                <a:lnTo>
                  <a:pt x="0" y="17257"/>
                </a:lnTo>
                <a:lnTo>
                  <a:pt x="2329" y="11638"/>
                </a:lnTo>
                <a:lnTo>
                  <a:pt x="11638" y="2327"/>
                </a:lnTo>
                <a:lnTo>
                  <a:pt x="17257" y="0"/>
                </a:lnTo>
                <a:lnTo>
                  <a:pt x="274172" y="0"/>
                </a:lnTo>
                <a:lnTo>
                  <a:pt x="284604" y="1490"/>
                </a:lnTo>
                <a:lnTo>
                  <a:pt x="292052" y="5960"/>
                </a:lnTo>
                <a:lnTo>
                  <a:pt x="296520" y="13410"/>
                </a:lnTo>
                <a:lnTo>
                  <a:pt x="298009" y="23841"/>
                </a:lnTo>
                <a:lnTo>
                  <a:pt x="298009" y="1532044"/>
                </a:lnTo>
                <a:close/>
              </a:path>
            </a:pathLst>
          </a:custGeom>
          <a:solidFill>
            <a:srgbClr val="008B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1401167" y="4620069"/>
            <a:ext cx="116839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10" dirty="0">
                <a:solidFill>
                  <a:srgbClr val="212121"/>
                </a:solidFill>
                <a:latin typeface="Arial"/>
                <a:cs typeface="Arial"/>
              </a:rPr>
              <a:t>2</a:t>
            </a:r>
            <a:r>
              <a:rPr sz="650" spc="-5" dirty="0">
                <a:solidFill>
                  <a:srgbClr val="212121"/>
                </a:solidFill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347737" y="4075620"/>
            <a:ext cx="2953385" cy="240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212121"/>
                </a:solidFill>
                <a:latin typeface="Liberation Sans"/>
                <a:cs typeface="Liberation Sans"/>
              </a:rPr>
              <a:t>Динамика количества</a:t>
            </a:r>
            <a:r>
              <a:rPr sz="1400" b="1" spc="-7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b="1" dirty="0">
                <a:solidFill>
                  <a:srgbClr val="212121"/>
                </a:solidFill>
                <a:latin typeface="Liberation Sans"/>
                <a:cs typeface="Liberation Sans"/>
              </a:rPr>
              <a:t>магистров</a:t>
            </a:r>
            <a:endParaRPr sz="1400">
              <a:latin typeface="Liberation Sans"/>
              <a:cs typeface="Liberation San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452637" y="6598622"/>
            <a:ext cx="743585" cy="37655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340"/>
              </a:spcBef>
            </a:pPr>
            <a:r>
              <a:rPr sz="650" spc="-10" dirty="0">
                <a:solidFill>
                  <a:srgbClr val="212121"/>
                </a:solidFill>
                <a:latin typeface="Arial"/>
                <a:cs typeface="Arial"/>
              </a:rPr>
              <a:t>2015</a:t>
            </a:r>
            <a:endParaRPr sz="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100" spc="-5" dirty="0">
                <a:solidFill>
                  <a:srgbClr val="212121"/>
                </a:solidFill>
                <a:latin typeface="Liberation Sans"/>
                <a:cs typeface="Liberation Sans"/>
              </a:rPr>
              <a:t>год</a:t>
            </a:r>
            <a:r>
              <a:rPr sz="1100" spc="-6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Liberation Sans"/>
                <a:cs typeface="Liberation Sans"/>
              </a:rPr>
              <a:t>набора</a:t>
            </a:r>
            <a:endParaRPr sz="1100">
              <a:latin typeface="Liberation Sans"/>
              <a:cs typeface="Liberation San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51244" y="4960890"/>
            <a:ext cx="182245" cy="14573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z="1100" spc="-5" dirty="0">
                <a:solidFill>
                  <a:srgbClr val="212121"/>
                </a:solidFill>
                <a:latin typeface="Liberation Sans"/>
                <a:cs typeface="Liberation Sans"/>
              </a:rPr>
              <a:t>количество</a:t>
            </a:r>
            <a:r>
              <a:rPr sz="1100" spc="-4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Liberation Sans"/>
                <a:cs typeface="Liberation Sans"/>
              </a:rPr>
              <a:t>студентов</a:t>
            </a:r>
            <a:endParaRPr sz="1100">
              <a:latin typeface="Liberation Sans"/>
              <a:cs typeface="Liberatio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1850" y="270410"/>
            <a:ext cx="5279390" cy="68897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ts val="2600"/>
              </a:lnSpc>
              <a:spcBef>
                <a:spcPts val="115"/>
              </a:spcBef>
            </a:pPr>
            <a:r>
              <a:rPr spc="45" dirty="0"/>
              <a:t>Кафедра</a:t>
            </a:r>
            <a:r>
              <a:rPr spc="-60" dirty="0"/>
              <a:t> </a:t>
            </a:r>
            <a:r>
              <a:rPr sz="1900" b="0" spc="80" dirty="0">
                <a:latin typeface="Arial"/>
                <a:cs typeface="Arial"/>
              </a:rPr>
              <a:t>«</a:t>
            </a:r>
            <a:r>
              <a:rPr spc="80" dirty="0"/>
              <a:t>Бизнес</a:t>
            </a:r>
            <a:r>
              <a:rPr sz="1900" b="0" spc="80" dirty="0">
                <a:latin typeface="Arial"/>
                <a:cs typeface="Arial"/>
              </a:rPr>
              <a:t>-</a:t>
            </a:r>
            <a:r>
              <a:rPr spc="80" dirty="0"/>
              <a:t>информатика</a:t>
            </a:r>
            <a:r>
              <a:rPr sz="1900" b="0" spc="80" dirty="0">
                <a:latin typeface="Arial"/>
                <a:cs typeface="Arial"/>
              </a:rPr>
              <a:t>»:</a:t>
            </a:r>
            <a:endParaRPr sz="1900" dirty="0">
              <a:latin typeface="Arial"/>
              <a:cs typeface="Arial"/>
            </a:endParaRPr>
          </a:p>
          <a:p>
            <a:pPr marL="12700">
              <a:lnSpc>
                <a:spcPts val="2605"/>
              </a:lnSpc>
            </a:pPr>
            <a:r>
              <a:rPr spc="45" dirty="0"/>
              <a:t>кадровое</a:t>
            </a:r>
            <a:r>
              <a:rPr spc="-20" dirty="0"/>
              <a:t> </a:t>
            </a:r>
            <a:r>
              <a:rPr spc="45" dirty="0"/>
              <a:t>обеспечение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76272"/>
            <a:ext cx="512445" cy="929005"/>
          </a:xfrm>
          <a:custGeom>
            <a:avLst/>
            <a:gdLst/>
            <a:ahLst/>
            <a:cxnLst/>
            <a:rect l="l" t="t" r="r" b="b"/>
            <a:pathLst>
              <a:path w="512445" h="929005">
                <a:moveTo>
                  <a:pt x="0" y="928618"/>
                </a:moveTo>
                <a:lnTo>
                  <a:pt x="0" y="0"/>
                </a:lnTo>
                <a:lnTo>
                  <a:pt x="511874" y="464309"/>
                </a:lnTo>
                <a:lnTo>
                  <a:pt x="0" y="928618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62919" y="6659389"/>
            <a:ext cx="0" cy="571500"/>
          </a:xfrm>
          <a:custGeom>
            <a:avLst/>
            <a:gdLst/>
            <a:ahLst/>
            <a:cxnLst/>
            <a:rect l="l" t="t" r="r" b="b"/>
            <a:pathLst>
              <a:path h="571500">
                <a:moveTo>
                  <a:pt x="0" y="0"/>
                </a:moveTo>
                <a:lnTo>
                  <a:pt x="0" y="571498"/>
                </a:lnTo>
              </a:path>
            </a:pathLst>
          </a:custGeom>
          <a:ln w="75390">
            <a:solidFill>
              <a:srgbClr val="FF74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12136" y="6945138"/>
            <a:ext cx="314960" cy="285750"/>
          </a:xfrm>
          <a:custGeom>
            <a:avLst/>
            <a:gdLst/>
            <a:ahLst/>
            <a:cxnLst/>
            <a:rect l="l" t="t" r="r" b="b"/>
            <a:pathLst>
              <a:path w="314959" h="285750">
                <a:moveTo>
                  <a:pt x="314505" y="285749"/>
                </a:moveTo>
                <a:lnTo>
                  <a:pt x="0" y="285749"/>
                </a:lnTo>
                <a:lnTo>
                  <a:pt x="314505" y="0"/>
                </a:lnTo>
                <a:lnTo>
                  <a:pt x="314505" y="285749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12136" y="6659389"/>
            <a:ext cx="314960" cy="285750"/>
          </a:xfrm>
          <a:custGeom>
            <a:avLst/>
            <a:gdLst/>
            <a:ahLst/>
            <a:cxnLst/>
            <a:rect l="l" t="t" r="r" b="b"/>
            <a:pathLst>
              <a:path w="314959" h="285750">
                <a:moveTo>
                  <a:pt x="314505" y="285749"/>
                </a:moveTo>
                <a:lnTo>
                  <a:pt x="0" y="0"/>
                </a:lnTo>
                <a:lnTo>
                  <a:pt x="314505" y="0"/>
                </a:lnTo>
                <a:lnTo>
                  <a:pt x="314505" y="285749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99197" y="6659389"/>
            <a:ext cx="324485" cy="571500"/>
          </a:xfrm>
          <a:custGeom>
            <a:avLst/>
            <a:gdLst/>
            <a:ahLst/>
            <a:cxnLst/>
            <a:rect l="l" t="t" r="r" b="b"/>
            <a:pathLst>
              <a:path w="324484" h="571500">
                <a:moveTo>
                  <a:pt x="9786" y="571498"/>
                </a:moveTo>
                <a:lnTo>
                  <a:pt x="0" y="571498"/>
                </a:lnTo>
                <a:lnTo>
                  <a:pt x="0" y="0"/>
                </a:lnTo>
                <a:lnTo>
                  <a:pt x="9786" y="0"/>
                </a:lnTo>
                <a:lnTo>
                  <a:pt x="324291" y="285749"/>
                </a:lnTo>
                <a:lnTo>
                  <a:pt x="9786" y="571498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319" y="1724026"/>
            <a:ext cx="118231" cy="117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5348" y="1854082"/>
            <a:ext cx="276225" cy="537210"/>
          </a:xfrm>
          <a:custGeom>
            <a:avLst/>
            <a:gdLst/>
            <a:ahLst/>
            <a:cxnLst/>
            <a:rect l="l" t="t" r="r" b="b"/>
            <a:pathLst>
              <a:path w="276225" h="537210">
                <a:moveTo>
                  <a:pt x="25484" y="260815"/>
                </a:moveTo>
                <a:lnTo>
                  <a:pt x="15569" y="258815"/>
                </a:lnTo>
                <a:lnTo>
                  <a:pt x="7467" y="253364"/>
                </a:lnTo>
                <a:lnTo>
                  <a:pt x="2002" y="245283"/>
                </a:lnTo>
                <a:lnTo>
                  <a:pt x="0" y="235410"/>
                </a:lnTo>
                <a:lnTo>
                  <a:pt x="29" y="79206"/>
                </a:lnTo>
                <a:lnTo>
                  <a:pt x="6413" y="48360"/>
                </a:lnTo>
                <a:lnTo>
                  <a:pt x="23548" y="23185"/>
                </a:lnTo>
                <a:lnTo>
                  <a:pt x="48883" y="6219"/>
                </a:lnTo>
                <a:lnTo>
                  <a:pt x="79872" y="0"/>
                </a:lnTo>
                <a:lnTo>
                  <a:pt x="196312" y="0"/>
                </a:lnTo>
                <a:lnTo>
                  <a:pt x="227301" y="6219"/>
                </a:lnTo>
                <a:lnTo>
                  <a:pt x="252635" y="23186"/>
                </a:lnTo>
                <a:lnTo>
                  <a:pt x="269774" y="48361"/>
                </a:lnTo>
                <a:lnTo>
                  <a:pt x="276177" y="79206"/>
                </a:lnTo>
                <a:lnTo>
                  <a:pt x="276177" y="90905"/>
                </a:lnTo>
                <a:lnTo>
                  <a:pt x="50983" y="90905"/>
                </a:lnTo>
                <a:lnTo>
                  <a:pt x="50980" y="235410"/>
                </a:lnTo>
                <a:lnTo>
                  <a:pt x="48968" y="245302"/>
                </a:lnTo>
                <a:lnTo>
                  <a:pt x="43518" y="253364"/>
                </a:lnTo>
                <a:lnTo>
                  <a:pt x="35414" y="258815"/>
                </a:lnTo>
                <a:lnTo>
                  <a:pt x="25484" y="260815"/>
                </a:lnTo>
                <a:close/>
              </a:path>
              <a:path w="276225" h="537210">
                <a:moveTo>
                  <a:pt x="97379" y="536665"/>
                </a:moveTo>
                <a:lnTo>
                  <a:pt x="63168" y="502553"/>
                </a:lnTo>
                <a:lnTo>
                  <a:pt x="63163" y="90905"/>
                </a:lnTo>
                <a:lnTo>
                  <a:pt x="276177" y="90905"/>
                </a:lnTo>
                <a:lnTo>
                  <a:pt x="213010" y="90916"/>
                </a:lnTo>
                <a:lnTo>
                  <a:pt x="213010" y="260601"/>
                </a:lnTo>
                <a:lnTo>
                  <a:pt x="131608" y="260601"/>
                </a:lnTo>
                <a:lnTo>
                  <a:pt x="131603" y="502553"/>
                </a:lnTo>
                <a:lnTo>
                  <a:pt x="128903" y="515844"/>
                </a:lnTo>
                <a:lnTo>
                  <a:pt x="121590" y="526669"/>
                </a:lnTo>
                <a:lnTo>
                  <a:pt x="110709" y="533984"/>
                </a:lnTo>
                <a:lnTo>
                  <a:pt x="97379" y="536665"/>
                </a:lnTo>
                <a:close/>
              </a:path>
              <a:path w="276225" h="537210">
                <a:moveTo>
                  <a:pt x="250690" y="260841"/>
                </a:moveTo>
                <a:lnTo>
                  <a:pt x="240766" y="258840"/>
                </a:lnTo>
                <a:lnTo>
                  <a:pt x="232646" y="253364"/>
                </a:lnTo>
                <a:lnTo>
                  <a:pt x="227192" y="245283"/>
                </a:lnTo>
                <a:lnTo>
                  <a:pt x="225192" y="235410"/>
                </a:lnTo>
                <a:lnTo>
                  <a:pt x="225192" y="90916"/>
                </a:lnTo>
                <a:lnTo>
                  <a:pt x="276177" y="90916"/>
                </a:lnTo>
                <a:lnTo>
                  <a:pt x="276177" y="235410"/>
                </a:lnTo>
                <a:lnTo>
                  <a:pt x="274172" y="245302"/>
                </a:lnTo>
                <a:lnTo>
                  <a:pt x="268710" y="253386"/>
                </a:lnTo>
                <a:lnTo>
                  <a:pt x="260607" y="258840"/>
                </a:lnTo>
                <a:lnTo>
                  <a:pt x="250690" y="260841"/>
                </a:lnTo>
                <a:close/>
              </a:path>
              <a:path w="276225" h="537210">
                <a:moveTo>
                  <a:pt x="178783" y="536693"/>
                </a:moveTo>
                <a:lnTo>
                  <a:pt x="165458" y="534011"/>
                </a:lnTo>
                <a:lnTo>
                  <a:pt x="154564" y="526669"/>
                </a:lnTo>
                <a:lnTo>
                  <a:pt x="147247" y="515818"/>
                </a:lnTo>
                <a:lnTo>
                  <a:pt x="144566" y="502553"/>
                </a:lnTo>
                <a:lnTo>
                  <a:pt x="144566" y="260601"/>
                </a:lnTo>
                <a:lnTo>
                  <a:pt x="213010" y="260601"/>
                </a:lnTo>
                <a:lnTo>
                  <a:pt x="213010" y="502553"/>
                </a:lnTo>
                <a:lnTo>
                  <a:pt x="210323" y="515844"/>
                </a:lnTo>
                <a:lnTo>
                  <a:pt x="202991" y="526695"/>
                </a:lnTo>
                <a:lnTo>
                  <a:pt x="192113" y="534011"/>
                </a:lnTo>
                <a:lnTo>
                  <a:pt x="178783" y="536693"/>
                </a:lnTo>
                <a:close/>
              </a:path>
            </a:pathLst>
          </a:custGeom>
          <a:solidFill>
            <a:srgbClr val="2C9C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36269" y="1724026"/>
            <a:ext cx="118231" cy="117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57298" y="1854082"/>
            <a:ext cx="276225" cy="537210"/>
          </a:xfrm>
          <a:custGeom>
            <a:avLst/>
            <a:gdLst/>
            <a:ahLst/>
            <a:cxnLst/>
            <a:rect l="l" t="t" r="r" b="b"/>
            <a:pathLst>
              <a:path w="276225" h="537210">
                <a:moveTo>
                  <a:pt x="25484" y="260815"/>
                </a:moveTo>
                <a:lnTo>
                  <a:pt x="15569" y="258815"/>
                </a:lnTo>
                <a:lnTo>
                  <a:pt x="7467" y="253364"/>
                </a:lnTo>
                <a:lnTo>
                  <a:pt x="2002" y="245283"/>
                </a:lnTo>
                <a:lnTo>
                  <a:pt x="0" y="235410"/>
                </a:lnTo>
                <a:lnTo>
                  <a:pt x="29" y="79206"/>
                </a:lnTo>
                <a:lnTo>
                  <a:pt x="6413" y="48360"/>
                </a:lnTo>
                <a:lnTo>
                  <a:pt x="23548" y="23185"/>
                </a:lnTo>
                <a:lnTo>
                  <a:pt x="48883" y="6219"/>
                </a:lnTo>
                <a:lnTo>
                  <a:pt x="79872" y="0"/>
                </a:lnTo>
                <a:lnTo>
                  <a:pt x="196312" y="0"/>
                </a:lnTo>
                <a:lnTo>
                  <a:pt x="227301" y="6219"/>
                </a:lnTo>
                <a:lnTo>
                  <a:pt x="252635" y="23186"/>
                </a:lnTo>
                <a:lnTo>
                  <a:pt x="269774" y="48361"/>
                </a:lnTo>
                <a:lnTo>
                  <a:pt x="276177" y="79206"/>
                </a:lnTo>
                <a:lnTo>
                  <a:pt x="276177" y="90905"/>
                </a:lnTo>
                <a:lnTo>
                  <a:pt x="50983" y="90905"/>
                </a:lnTo>
                <a:lnTo>
                  <a:pt x="50980" y="235410"/>
                </a:lnTo>
                <a:lnTo>
                  <a:pt x="48968" y="245302"/>
                </a:lnTo>
                <a:lnTo>
                  <a:pt x="43518" y="253364"/>
                </a:lnTo>
                <a:lnTo>
                  <a:pt x="35414" y="258815"/>
                </a:lnTo>
                <a:lnTo>
                  <a:pt x="25484" y="260815"/>
                </a:lnTo>
                <a:close/>
              </a:path>
              <a:path w="276225" h="537210">
                <a:moveTo>
                  <a:pt x="97379" y="536665"/>
                </a:moveTo>
                <a:lnTo>
                  <a:pt x="63168" y="502553"/>
                </a:lnTo>
                <a:lnTo>
                  <a:pt x="63163" y="90905"/>
                </a:lnTo>
                <a:lnTo>
                  <a:pt x="276177" y="90905"/>
                </a:lnTo>
                <a:lnTo>
                  <a:pt x="213010" y="90916"/>
                </a:lnTo>
                <a:lnTo>
                  <a:pt x="213010" y="260601"/>
                </a:lnTo>
                <a:lnTo>
                  <a:pt x="131608" y="260601"/>
                </a:lnTo>
                <a:lnTo>
                  <a:pt x="131603" y="502553"/>
                </a:lnTo>
                <a:lnTo>
                  <a:pt x="128903" y="515844"/>
                </a:lnTo>
                <a:lnTo>
                  <a:pt x="121590" y="526669"/>
                </a:lnTo>
                <a:lnTo>
                  <a:pt x="110709" y="533984"/>
                </a:lnTo>
                <a:lnTo>
                  <a:pt x="97379" y="536665"/>
                </a:lnTo>
                <a:close/>
              </a:path>
              <a:path w="276225" h="537210">
                <a:moveTo>
                  <a:pt x="250690" y="260841"/>
                </a:moveTo>
                <a:lnTo>
                  <a:pt x="240766" y="258840"/>
                </a:lnTo>
                <a:lnTo>
                  <a:pt x="232646" y="253364"/>
                </a:lnTo>
                <a:lnTo>
                  <a:pt x="227192" y="245283"/>
                </a:lnTo>
                <a:lnTo>
                  <a:pt x="225192" y="235410"/>
                </a:lnTo>
                <a:lnTo>
                  <a:pt x="225192" y="90916"/>
                </a:lnTo>
                <a:lnTo>
                  <a:pt x="276177" y="90916"/>
                </a:lnTo>
                <a:lnTo>
                  <a:pt x="276177" y="235410"/>
                </a:lnTo>
                <a:lnTo>
                  <a:pt x="274172" y="245302"/>
                </a:lnTo>
                <a:lnTo>
                  <a:pt x="268710" y="253386"/>
                </a:lnTo>
                <a:lnTo>
                  <a:pt x="260607" y="258840"/>
                </a:lnTo>
                <a:lnTo>
                  <a:pt x="250690" y="260841"/>
                </a:lnTo>
                <a:close/>
              </a:path>
              <a:path w="276225" h="537210">
                <a:moveTo>
                  <a:pt x="178783" y="536693"/>
                </a:moveTo>
                <a:lnTo>
                  <a:pt x="165458" y="534011"/>
                </a:lnTo>
                <a:lnTo>
                  <a:pt x="154564" y="526669"/>
                </a:lnTo>
                <a:lnTo>
                  <a:pt x="147247" y="515818"/>
                </a:lnTo>
                <a:lnTo>
                  <a:pt x="144566" y="502553"/>
                </a:lnTo>
                <a:lnTo>
                  <a:pt x="144566" y="260601"/>
                </a:lnTo>
                <a:lnTo>
                  <a:pt x="213010" y="260601"/>
                </a:lnTo>
                <a:lnTo>
                  <a:pt x="213010" y="502553"/>
                </a:lnTo>
                <a:lnTo>
                  <a:pt x="210323" y="515844"/>
                </a:lnTo>
                <a:lnTo>
                  <a:pt x="202991" y="526695"/>
                </a:lnTo>
                <a:lnTo>
                  <a:pt x="192113" y="534011"/>
                </a:lnTo>
                <a:lnTo>
                  <a:pt x="178783" y="536693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07740" y="1724026"/>
            <a:ext cx="118231" cy="117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28769" y="1854082"/>
            <a:ext cx="276225" cy="537210"/>
          </a:xfrm>
          <a:custGeom>
            <a:avLst/>
            <a:gdLst/>
            <a:ahLst/>
            <a:cxnLst/>
            <a:rect l="l" t="t" r="r" b="b"/>
            <a:pathLst>
              <a:path w="276225" h="537210">
                <a:moveTo>
                  <a:pt x="25484" y="260815"/>
                </a:moveTo>
                <a:lnTo>
                  <a:pt x="15569" y="258815"/>
                </a:lnTo>
                <a:lnTo>
                  <a:pt x="7467" y="253364"/>
                </a:lnTo>
                <a:lnTo>
                  <a:pt x="2002" y="245283"/>
                </a:lnTo>
                <a:lnTo>
                  <a:pt x="0" y="235410"/>
                </a:lnTo>
                <a:lnTo>
                  <a:pt x="29" y="79206"/>
                </a:lnTo>
                <a:lnTo>
                  <a:pt x="6413" y="48360"/>
                </a:lnTo>
                <a:lnTo>
                  <a:pt x="23548" y="23185"/>
                </a:lnTo>
                <a:lnTo>
                  <a:pt x="48883" y="6219"/>
                </a:lnTo>
                <a:lnTo>
                  <a:pt x="79872" y="0"/>
                </a:lnTo>
                <a:lnTo>
                  <a:pt x="196312" y="0"/>
                </a:lnTo>
                <a:lnTo>
                  <a:pt x="227301" y="6219"/>
                </a:lnTo>
                <a:lnTo>
                  <a:pt x="252635" y="23186"/>
                </a:lnTo>
                <a:lnTo>
                  <a:pt x="269774" y="48361"/>
                </a:lnTo>
                <a:lnTo>
                  <a:pt x="276177" y="79206"/>
                </a:lnTo>
                <a:lnTo>
                  <a:pt x="276177" y="90905"/>
                </a:lnTo>
                <a:lnTo>
                  <a:pt x="50983" y="90905"/>
                </a:lnTo>
                <a:lnTo>
                  <a:pt x="50980" y="235410"/>
                </a:lnTo>
                <a:lnTo>
                  <a:pt x="48968" y="245302"/>
                </a:lnTo>
                <a:lnTo>
                  <a:pt x="43518" y="253364"/>
                </a:lnTo>
                <a:lnTo>
                  <a:pt x="35414" y="258815"/>
                </a:lnTo>
                <a:lnTo>
                  <a:pt x="25484" y="260815"/>
                </a:lnTo>
                <a:close/>
              </a:path>
              <a:path w="276225" h="537210">
                <a:moveTo>
                  <a:pt x="97379" y="536665"/>
                </a:moveTo>
                <a:lnTo>
                  <a:pt x="63168" y="502553"/>
                </a:lnTo>
                <a:lnTo>
                  <a:pt x="63163" y="90905"/>
                </a:lnTo>
                <a:lnTo>
                  <a:pt x="276177" y="90905"/>
                </a:lnTo>
                <a:lnTo>
                  <a:pt x="213010" y="90916"/>
                </a:lnTo>
                <a:lnTo>
                  <a:pt x="213010" y="260601"/>
                </a:lnTo>
                <a:lnTo>
                  <a:pt x="131608" y="260601"/>
                </a:lnTo>
                <a:lnTo>
                  <a:pt x="131603" y="502553"/>
                </a:lnTo>
                <a:lnTo>
                  <a:pt x="128903" y="515844"/>
                </a:lnTo>
                <a:lnTo>
                  <a:pt x="121590" y="526669"/>
                </a:lnTo>
                <a:lnTo>
                  <a:pt x="110709" y="533984"/>
                </a:lnTo>
                <a:lnTo>
                  <a:pt x="97379" y="536665"/>
                </a:lnTo>
                <a:close/>
              </a:path>
              <a:path w="276225" h="537210">
                <a:moveTo>
                  <a:pt x="250690" y="260841"/>
                </a:moveTo>
                <a:lnTo>
                  <a:pt x="240766" y="258840"/>
                </a:lnTo>
                <a:lnTo>
                  <a:pt x="232646" y="253364"/>
                </a:lnTo>
                <a:lnTo>
                  <a:pt x="227192" y="245283"/>
                </a:lnTo>
                <a:lnTo>
                  <a:pt x="225192" y="235410"/>
                </a:lnTo>
                <a:lnTo>
                  <a:pt x="225192" y="90916"/>
                </a:lnTo>
                <a:lnTo>
                  <a:pt x="276177" y="90916"/>
                </a:lnTo>
                <a:lnTo>
                  <a:pt x="276177" y="235410"/>
                </a:lnTo>
                <a:lnTo>
                  <a:pt x="274172" y="245302"/>
                </a:lnTo>
                <a:lnTo>
                  <a:pt x="268710" y="253386"/>
                </a:lnTo>
                <a:lnTo>
                  <a:pt x="260607" y="258840"/>
                </a:lnTo>
                <a:lnTo>
                  <a:pt x="250690" y="260841"/>
                </a:lnTo>
                <a:close/>
              </a:path>
              <a:path w="276225" h="537210">
                <a:moveTo>
                  <a:pt x="178783" y="536693"/>
                </a:moveTo>
                <a:lnTo>
                  <a:pt x="165458" y="534011"/>
                </a:lnTo>
                <a:lnTo>
                  <a:pt x="154564" y="526669"/>
                </a:lnTo>
                <a:lnTo>
                  <a:pt x="147247" y="515818"/>
                </a:lnTo>
                <a:lnTo>
                  <a:pt x="144566" y="502553"/>
                </a:lnTo>
                <a:lnTo>
                  <a:pt x="144566" y="260601"/>
                </a:lnTo>
                <a:lnTo>
                  <a:pt x="213010" y="260601"/>
                </a:lnTo>
                <a:lnTo>
                  <a:pt x="213010" y="502553"/>
                </a:lnTo>
                <a:lnTo>
                  <a:pt x="210323" y="515844"/>
                </a:lnTo>
                <a:lnTo>
                  <a:pt x="202991" y="526695"/>
                </a:lnTo>
                <a:lnTo>
                  <a:pt x="192113" y="534011"/>
                </a:lnTo>
                <a:lnTo>
                  <a:pt x="178783" y="536693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31590" y="1724026"/>
            <a:ext cx="118231" cy="117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52619" y="1854082"/>
            <a:ext cx="276225" cy="537210"/>
          </a:xfrm>
          <a:custGeom>
            <a:avLst/>
            <a:gdLst/>
            <a:ahLst/>
            <a:cxnLst/>
            <a:rect l="l" t="t" r="r" b="b"/>
            <a:pathLst>
              <a:path w="276225" h="537210">
                <a:moveTo>
                  <a:pt x="25484" y="260815"/>
                </a:moveTo>
                <a:lnTo>
                  <a:pt x="15569" y="258815"/>
                </a:lnTo>
                <a:lnTo>
                  <a:pt x="7467" y="253364"/>
                </a:lnTo>
                <a:lnTo>
                  <a:pt x="2002" y="245283"/>
                </a:lnTo>
                <a:lnTo>
                  <a:pt x="0" y="235410"/>
                </a:lnTo>
                <a:lnTo>
                  <a:pt x="29" y="79206"/>
                </a:lnTo>
                <a:lnTo>
                  <a:pt x="6413" y="48360"/>
                </a:lnTo>
                <a:lnTo>
                  <a:pt x="23548" y="23185"/>
                </a:lnTo>
                <a:lnTo>
                  <a:pt x="48883" y="6219"/>
                </a:lnTo>
                <a:lnTo>
                  <a:pt x="79872" y="0"/>
                </a:lnTo>
                <a:lnTo>
                  <a:pt x="196312" y="0"/>
                </a:lnTo>
                <a:lnTo>
                  <a:pt x="227301" y="6219"/>
                </a:lnTo>
                <a:lnTo>
                  <a:pt x="252635" y="23186"/>
                </a:lnTo>
                <a:lnTo>
                  <a:pt x="269774" y="48361"/>
                </a:lnTo>
                <a:lnTo>
                  <a:pt x="276177" y="79206"/>
                </a:lnTo>
                <a:lnTo>
                  <a:pt x="276177" y="90905"/>
                </a:lnTo>
                <a:lnTo>
                  <a:pt x="50983" y="90905"/>
                </a:lnTo>
                <a:lnTo>
                  <a:pt x="50980" y="235410"/>
                </a:lnTo>
                <a:lnTo>
                  <a:pt x="48968" y="245302"/>
                </a:lnTo>
                <a:lnTo>
                  <a:pt x="43518" y="253364"/>
                </a:lnTo>
                <a:lnTo>
                  <a:pt x="35414" y="258815"/>
                </a:lnTo>
                <a:lnTo>
                  <a:pt x="25484" y="260815"/>
                </a:lnTo>
                <a:close/>
              </a:path>
              <a:path w="276225" h="537210">
                <a:moveTo>
                  <a:pt x="97379" y="536665"/>
                </a:moveTo>
                <a:lnTo>
                  <a:pt x="63168" y="502553"/>
                </a:lnTo>
                <a:lnTo>
                  <a:pt x="63163" y="90905"/>
                </a:lnTo>
                <a:lnTo>
                  <a:pt x="276177" y="90905"/>
                </a:lnTo>
                <a:lnTo>
                  <a:pt x="213010" y="90916"/>
                </a:lnTo>
                <a:lnTo>
                  <a:pt x="213010" y="260601"/>
                </a:lnTo>
                <a:lnTo>
                  <a:pt x="131608" y="260601"/>
                </a:lnTo>
                <a:lnTo>
                  <a:pt x="131603" y="502553"/>
                </a:lnTo>
                <a:lnTo>
                  <a:pt x="128903" y="515844"/>
                </a:lnTo>
                <a:lnTo>
                  <a:pt x="121590" y="526669"/>
                </a:lnTo>
                <a:lnTo>
                  <a:pt x="110709" y="533984"/>
                </a:lnTo>
                <a:lnTo>
                  <a:pt x="97379" y="536665"/>
                </a:lnTo>
                <a:close/>
              </a:path>
              <a:path w="276225" h="537210">
                <a:moveTo>
                  <a:pt x="250690" y="260841"/>
                </a:moveTo>
                <a:lnTo>
                  <a:pt x="240766" y="258840"/>
                </a:lnTo>
                <a:lnTo>
                  <a:pt x="232646" y="253364"/>
                </a:lnTo>
                <a:lnTo>
                  <a:pt x="227192" y="245283"/>
                </a:lnTo>
                <a:lnTo>
                  <a:pt x="225192" y="235410"/>
                </a:lnTo>
                <a:lnTo>
                  <a:pt x="225192" y="90916"/>
                </a:lnTo>
                <a:lnTo>
                  <a:pt x="276177" y="90916"/>
                </a:lnTo>
                <a:lnTo>
                  <a:pt x="276177" y="235410"/>
                </a:lnTo>
                <a:lnTo>
                  <a:pt x="274172" y="245302"/>
                </a:lnTo>
                <a:lnTo>
                  <a:pt x="268710" y="253386"/>
                </a:lnTo>
                <a:lnTo>
                  <a:pt x="260607" y="258840"/>
                </a:lnTo>
                <a:lnTo>
                  <a:pt x="250690" y="260841"/>
                </a:lnTo>
                <a:close/>
              </a:path>
              <a:path w="276225" h="537210">
                <a:moveTo>
                  <a:pt x="178783" y="536693"/>
                </a:moveTo>
                <a:lnTo>
                  <a:pt x="165458" y="534011"/>
                </a:lnTo>
                <a:lnTo>
                  <a:pt x="154564" y="526669"/>
                </a:lnTo>
                <a:lnTo>
                  <a:pt x="147247" y="515818"/>
                </a:lnTo>
                <a:lnTo>
                  <a:pt x="144566" y="502553"/>
                </a:lnTo>
                <a:lnTo>
                  <a:pt x="144566" y="260601"/>
                </a:lnTo>
                <a:lnTo>
                  <a:pt x="213010" y="260601"/>
                </a:lnTo>
                <a:lnTo>
                  <a:pt x="213010" y="502553"/>
                </a:lnTo>
                <a:lnTo>
                  <a:pt x="210323" y="515844"/>
                </a:lnTo>
                <a:lnTo>
                  <a:pt x="202991" y="526695"/>
                </a:lnTo>
                <a:lnTo>
                  <a:pt x="192113" y="534011"/>
                </a:lnTo>
                <a:lnTo>
                  <a:pt x="178783" y="536693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93540" y="1724026"/>
            <a:ext cx="118231" cy="117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14569" y="1854082"/>
            <a:ext cx="276225" cy="537210"/>
          </a:xfrm>
          <a:custGeom>
            <a:avLst/>
            <a:gdLst/>
            <a:ahLst/>
            <a:cxnLst/>
            <a:rect l="l" t="t" r="r" b="b"/>
            <a:pathLst>
              <a:path w="276225" h="537210">
                <a:moveTo>
                  <a:pt x="25484" y="260815"/>
                </a:moveTo>
                <a:lnTo>
                  <a:pt x="15569" y="258815"/>
                </a:lnTo>
                <a:lnTo>
                  <a:pt x="7467" y="253364"/>
                </a:lnTo>
                <a:lnTo>
                  <a:pt x="2002" y="245283"/>
                </a:lnTo>
                <a:lnTo>
                  <a:pt x="0" y="235410"/>
                </a:lnTo>
                <a:lnTo>
                  <a:pt x="29" y="79206"/>
                </a:lnTo>
                <a:lnTo>
                  <a:pt x="6413" y="48360"/>
                </a:lnTo>
                <a:lnTo>
                  <a:pt x="23548" y="23185"/>
                </a:lnTo>
                <a:lnTo>
                  <a:pt x="48883" y="6219"/>
                </a:lnTo>
                <a:lnTo>
                  <a:pt x="79872" y="0"/>
                </a:lnTo>
                <a:lnTo>
                  <a:pt x="196312" y="0"/>
                </a:lnTo>
                <a:lnTo>
                  <a:pt x="227301" y="6219"/>
                </a:lnTo>
                <a:lnTo>
                  <a:pt x="252635" y="23186"/>
                </a:lnTo>
                <a:lnTo>
                  <a:pt x="269774" y="48361"/>
                </a:lnTo>
                <a:lnTo>
                  <a:pt x="276177" y="79206"/>
                </a:lnTo>
                <a:lnTo>
                  <a:pt x="276177" y="90905"/>
                </a:lnTo>
                <a:lnTo>
                  <a:pt x="50983" y="90905"/>
                </a:lnTo>
                <a:lnTo>
                  <a:pt x="50980" y="235410"/>
                </a:lnTo>
                <a:lnTo>
                  <a:pt x="48968" y="245302"/>
                </a:lnTo>
                <a:lnTo>
                  <a:pt x="43518" y="253364"/>
                </a:lnTo>
                <a:lnTo>
                  <a:pt x="35414" y="258815"/>
                </a:lnTo>
                <a:lnTo>
                  <a:pt x="25484" y="260815"/>
                </a:lnTo>
                <a:close/>
              </a:path>
              <a:path w="276225" h="537210">
                <a:moveTo>
                  <a:pt x="97379" y="536665"/>
                </a:moveTo>
                <a:lnTo>
                  <a:pt x="63168" y="502553"/>
                </a:lnTo>
                <a:lnTo>
                  <a:pt x="63163" y="90905"/>
                </a:lnTo>
                <a:lnTo>
                  <a:pt x="276177" y="90905"/>
                </a:lnTo>
                <a:lnTo>
                  <a:pt x="213010" y="90916"/>
                </a:lnTo>
                <a:lnTo>
                  <a:pt x="213010" y="260601"/>
                </a:lnTo>
                <a:lnTo>
                  <a:pt x="131608" y="260601"/>
                </a:lnTo>
                <a:lnTo>
                  <a:pt x="131603" y="502553"/>
                </a:lnTo>
                <a:lnTo>
                  <a:pt x="128903" y="515844"/>
                </a:lnTo>
                <a:lnTo>
                  <a:pt x="121590" y="526669"/>
                </a:lnTo>
                <a:lnTo>
                  <a:pt x="110709" y="533984"/>
                </a:lnTo>
                <a:lnTo>
                  <a:pt x="97379" y="536665"/>
                </a:lnTo>
                <a:close/>
              </a:path>
              <a:path w="276225" h="537210">
                <a:moveTo>
                  <a:pt x="250690" y="260841"/>
                </a:moveTo>
                <a:lnTo>
                  <a:pt x="240766" y="258840"/>
                </a:lnTo>
                <a:lnTo>
                  <a:pt x="232646" y="253364"/>
                </a:lnTo>
                <a:lnTo>
                  <a:pt x="227192" y="245283"/>
                </a:lnTo>
                <a:lnTo>
                  <a:pt x="225192" y="235410"/>
                </a:lnTo>
                <a:lnTo>
                  <a:pt x="225192" y="90916"/>
                </a:lnTo>
                <a:lnTo>
                  <a:pt x="276177" y="90916"/>
                </a:lnTo>
                <a:lnTo>
                  <a:pt x="276177" y="235410"/>
                </a:lnTo>
                <a:lnTo>
                  <a:pt x="274172" y="245302"/>
                </a:lnTo>
                <a:lnTo>
                  <a:pt x="268710" y="253386"/>
                </a:lnTo>
                <a:lnTo>
                  <a:pt x="260607" y="258840"/>
                </a:lnTo>
                <a:lnTo>
                  <a:pt x="250690" y="260841"/>
                </a:lnTo>
                <a:close/>
              </a:path>
              <a:path w="276225" h="537210">
                <a:moveTo>
                  <a:pt x="178783" y="536693"/>
                </a:moveTo>
                <a:lnTo>
                  <a:pt x="165458" y="534011"/>
                </a:lnTo>
                <a:lnTo>
                  <a:pt x="154564" y="526669"/>
                </a:lnTo>
                <a:lnTo>
                  <a:pt x="147247" y="515818"/>
                </a:lnTo>
                <a:lnTo>
                  <a:pt x="144566" y="502553"/>
                </a:lnTo>
                <a:lnTo>
                  <a:pt x="144566" y="260601"/>
                </a:lnTo>
                <a:lnTo>
                  <a:pt x="213010" y="260601"/>
                </a:lnTo>
                <a:lnTo>
                  <a:pt x="213010" y="502553"/>
                </a:lnTo>
                <a:lnTo>
                  <a:pt x="210323" y="515844"/>
                </a:lnTo>
                <a:lnTo>
                  <a:pt x="202991" y="526695"/>
                </a:lnTo>
                <a:lnTo>
                  <a:pt x="192113" y="534011"/>
                </a:lnTo>
                <a:lnTo>
                  <a:pt x="178783" y="536693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36440" y="1704976"/>
            <a:ext cx="118231" cy="117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57469" y="1835032"/>
            <a:ext cx="276225" cy="537210"/>
          </a:xfrm>
          <a:custGeom>
            <a:avLst/>
            <a:gdLst/>
            <a:ahLst/>
            <a:cxnLst/>
            <a:rect l="l" t="t" r="r" b="b"/>
            <a:pathLst>
              <a:path w="276225" h="537210">
                <a:moveTo>
                  <a:pt x="25484" y="260815"/>
                </a:moveTo>
                <a:lnTo>
                  <a:pt x="15569" y="258815"/>
                </a:lnTo>
                <a:lnTo>
                  <a:pt x="7467" y="253364"/>
                </a:lnTo>
                <a:lnTo>
                  <a:pt x="2002" y="245283"/>
                </a:lnTo>
                <a:lnTo>
                  <a:pt x="0" y="235410"/>
                </a:lnTo>
                <a:lnTo>
                  <a:pt x="29" y="79206"/>
                </a:lnTo>
                <a:lnTo>
                  <a:pt x="6413" y="48360"/>
                </a:lnTo>
                <a:lnTo>
                  <a:pt x="23548" y="23185"/>
                </a:lnTo>
                <a:lnTo>
                  <a:pt x="48883" y="6219"/>
                </a:lnTo>
                <a:lnTo>
                  <a:pt x="79872" y="0"/>
                </a:lnTo>
                <a:lnTo>
                  <a:pt x="196312" y="0"/>
                </a:lnTo>
                <a:lnTo>
                  <a:pt x="227301" y="6219"/>
                </a:lnTo>
                <a:lnTo>
                  <a:pt x="252635" y="23186"/>
                </a:lnTo>
                <a:lnTo>
                  <a:pt x="269774" y="48361"/>
                </a:lnTo>
                <a:lnTo>
                  <a:pt x="276177" y="79206"/>
                </a:lnTo>
                <a:lnTo>
                  <a:pt x="276177" y="90905"/>
                </a:lnTo>
                <a:lnTo>
                  <a:pt x="50983" y="90905"/>
                </a:lnTo>
                <a:lnTo>
                  <a:pt x="50980" y="235410"/>
                </a:lnTo>
                <a:lnTo>
                  <a:pt x="48968" y="245302"/>
                </a:lnTo>
                <a:lnTo>
                  <a:pt x="43518" y="253364"/>
                </a:lnTo>
                <a:lnTo>
                  <a:pt x="35414" y="258815"/>
                </a:lnTo>
                <a:lnTo>
                  <a:pt x="25484" y="260815"/>
                </a:lnTo>
                <a:close/>
              </a:path>
              <a:path w="276225" h="537210">
                <a:moveTo>
                  <a:pt x="97379" y="536665"/>
                </a:moveTo>
                <a:lnTo>
                  <a:pt x="63168" y="502553"/>
                </a:lnTo>
                <a:lnTo>
                  <a:pt x="63163" y="90905"/>
                </a:lnTo>
                <a:lnTo>
                  <a:pt x="276177" y="90905"/>
                </a:lnTo>
                <a:lnTo>
                  <a:pt x="213010" y="90916"/>
                </a:lnTo>
                <a:lnTo>
                  <a:pt x="213010" y="260601"/>
                </a:lnTo>
                <a:lnTo>
                  <a:pt x="131608" y="260601"/>
                </a:lnTo>
                <a:lnTo>
                  <a:pt x="131603" y="502553"/>
                </a:lnTo>
                <a:lnTo>
                  <a:pt x="128903" y="515844"/>
                </a:lnTo>
                <a:lnTo>
                  <a:pt x="121590" y="526669"/>
                </a:lnTo>
                <a:lnTo>
                  <a:pt x="110709" y="533984"/>
                </a:lnTo>
                <a:lnTo>
                  <a:pt x="97379" y="536665"/>
                </a:lnTo>
                <a:close/>
              </a:path>
              <a:path w="276225" h="537210">
                <a:moveTo>
                  <a:pt x="250690" y="260841"/>
                </a:moveTo>
                <a:lnTo>
                  <a:pt x="240766" y="258840"/>
                </a:lnTo>
                <a:lnTo>
                  <a:pt x="232646" y="253364"/>
                </a:lnTo>
                <a:lnTo>
                  <a:pt x="227192" y="245283"/>
                </a:lnTo>
                <a:lnTo>
                  <a:pt x="225192" y="235410"/>
                </a:lnTo>
                <a:lnTo>
                  <a:pt x="225192" y="90916"/>
                </a:lnTo>
                <a:lnTo>
                  <a:pt x="276177" y="90916"/>
                </a:lnTo>
                <a:lnTo>
                  <a:pt x="276177" y="235410"/>
                </a:lnTo>
                <a:lnTo>
                  <a:pt x="274172" y="245302"/>
                </a:lnTo>
                <a:lnTo>
                  <a:pt x="268710" y="253386"/>
                </a:lnTo>
                <a:lnTo>
                  <a:pt x="260607" y="258840"/>
                </a:lnTo>
                <a:lnTo>
                  <a:pt x="250690" y="260841"/>
                </a:lnTo>
                <a:close/>
              </a:path>
              <a:path w="276225" h="537210">
                <a:moveTo>
                  <a:pt x="178783" y="536693"/>
                </a:moveTo>
                <a:lnTo>
                  <a:pt x="165458" y="534011"/>
                </a:lnTo>
                <a:lnTo>
                  <a:pt x="154564" y="526669"/>
                </a:lnTo>
                <a:lnTo>
                  <a:pt x="147247" y="515818"/>
                </a:lnTo>
                <a:lnTo>
                  <a:pt x="144566" y="502553"/>
                </a:lnTo>
                <a:lnTo>
                  <a:pt x="144566" y="260601"/>
                </a:lnTo>
                <a:lnTo>
                  <a:pt x="213010" y="260601"/>
                </a:lnTo>
                <a:lnTo>
                  <a:pt x="213010" y="502553"/>
                </a:lnTo>
                <a:lnTo>
                  <a:pt x="210323" y="515844"/>
                </a:lnTo>
                <a:lnTo>
                  <a:pt x="202991" y="526695"/>
                </a:lnTo>
                <a:lnTo>
                  <a:pt x="192113" y="534011"/>
                </a:lnTo>
                <a:lnTo>
                  <a:pt x="178783" y="536693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88865" y="1704976"/>
            <a:ext cx="118231" cy="117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09894" y="1835032"/>
            <a:ext cx="276225" cy="537210"/>
          </a:xfrm>
          <a:custGeom>
            <a:avLst/>
            <a:gdLst/>
            <a:ahLst/>
            <a:cxnLst/>
            <a:rect l="l" t="t" r="r" b="b"/>
            <a:pathLst>
              <a:path w="276225" h="537210">
                <a:moveTo>
                  <a:pt x="25484" y="260815"/>
                </a:moveTo>
                <a:lnTo>
                  <a:pt x="15569" y="258815"/>
                </a:lnTo>
                <a:lnTo>
                  <a:pt x="7467" y="253364"/>
                </a:lnTo>
                <a:lnTo>
                  <a:pt x="2002" y="245283"/>
                </a:lnTo>
                <a:lnTo>
                  <a:pt x="0" y="235410"/>
                </a:lnTo>
                <a:lnTo>
                  <a:pt x="29" y="79206"/>
                </a:lnTo>
                <a:lnTo>
                  <a:pt x="6413" y="48360"/>
                </a:lnTo>
                <a:lnTo>
                  <a:pt x="23548" y="23185"/>
                </a:lnTo>
                <a:lnTo>
                  <a:pt x="48883" y="6219"/>
                </a:lnTo>
                <a:lnTo>
                  <a:pt x="79872" y="0"/>
                </a:lnTo>
                <a:lnTo>
                  <a:pt x="196312" y="0"/>
                </a:lnTo>
                <a:lnTo>
                  <a:pt x="227301" y="6219"/>
                </a:lnTo>
                <a:lnTo>
                  <a:pt x="252635" y="23186"/>
                </a:lnTo>
                <a:lnTo>
                  <a:pt x="269774" y="48361"/>
                </a:lnTo>
                <a:lnTo>
                  <a:pt x="276177" y="79206"/>
                </a:lnTo>
                <a:lnTo>
                  <a:pt x="276177" y="90905"/>
                </a:lnTo>
                <a:lnTo>
                  <a:pt x="50983" y="90905"/>
                </a:lnTo>
                <a:lnTo>
                  <a:pt x="50980" y="235410"/>
                </a:lnTo>
                <a:lnTo>
                  <a:pt x="48968" y="245302"/>
                </a:lnTo>
                <a:lnTo>
                  <a:pt x="43518" y="253364"/>
                </a:lnTo>
                <a:lnTo>
                  <a:pt x="35414" y="258815"/>
                </a:lnTo>
                <a:lnTo>
                  <a:pt x="25484" y="260815"/>
                </a:lnTo>
                <a:close/>
              </a:path>
              <a:path w="276225" h="537210">
                <a:moveTo>
                  <a:pt x="97379" y="536665"/>
                </a:moveTo>
                <a:lnTo>
                  <a:pt x="63168" y="502553"/>
                </a:lnTo>
                <a:lnTo>
                  <a:pt x="63163" y="90905"/>
                </a:lnTo>
                <a:lnTo>
                  <a:pt x="276177" y="90905"/>
                </a:lnTo>
                <a:lnTo>
                  <a:pt x="213010" y="90916"/>
                </a:lnTo>
                <a:lnTo>
                  <a:pt x="213010" y="260601"/>
                </a:lnTo>
                <a:lnTo>
                  <a:pt x="131608" y="260601"/>
                </a:lnTo>
                <a:lnTo>
                  <a:pt x="131603" y="502553"/>
                </a:lnTo>
                <a:lnTo>
                  <a:pt x="128903" y="515844"/>
                </a:lnTo>
                <a:lnTo>
                  <a:pt x="121590" y="526669"/>
                </a:lnTo>
                <a:lnTo>
                  <a:pt x="110709" y="533984"/>
                </a:lnTo>
                <a:lnTo>
                  <a:pt x="97379" y="536665"/>
                </a:lnTo>
                <a:close/>
              </a:path>
              <a:path w="276225" h="537210">
                <a:moveTo>
                  <a:pt x="250690" y="260841"/>
                </a:moveTo>
                <a:lnTo>
                  <a:pt x="240766" y="258840"/>
                </a:lnTo>
                <a:lnTo>
                  <a:pt x="232646" y="253364"/>
                </a:lnTo>
                <a:lnTo>
                  <a:pt x="227192" y="245283"/>
                </a:lnTo>
                <a:lnTo>
                  <a:pt x="225192" y="235410"/>
                </a:lnTo>
                <a:lnTo>
                  <a:pt x="225192" y="90916"/>
                </a:lnTo>
                <a:lnTo>
                  <a:pt x="276177" y="90916"/>
                </a:lnTo>
                <a:lnTo>
                  <a:pt x="276177" y="235410"/>
                </a:lnTo>
                <a:lnTo>
                  <a:pt x="274172" y="245302"/>
                </a:lnTo>
                <a:lnTo>
                  <a:pt x="268710" y="253386"/>
                </a:lnTo>
                <a:lnTo>
                  <a:pt x="260607" y="258840"/>
                </a:lnTo>
                <a:lnTo>
                  <a:pt x="250690" y="260841"/>
                </a:lnTo>
                <a:close/>
              </a:path>
              <a:path w="276225" h="537210">
                <a:moveTo>
                  <a:pt x="178783" y="536693"/>
                </a:moveTo>
                <a:lnTo>
                  <a:pt x="165458" y="534011"/>
                </a:lnTo>
                <a:lnTo>
                  <a:pt x="154564" y="526669"/>
                </a:lnTo>
                <a:lnTo>
                  <a:pt x="147247" y="515818"/>
                </a:lnTo>
                <a:lnTo>
                  <a:pt x="144566" y="502553"/>
                </a:lnTo>
                <a:lnTo>
                  <a:pt x="144566" y="260601"/>
                </a:lnTo>
                <a:lnTo>
                  <a:pt x="213010" y="260601"/>
                </a:lnTo>
                <a:lnTo>
                  <a:pt x="213010" y="502553"/>
                </a:lnTo>
                <a:lnTo>
                  <a:pt x="210323" y="515844"/>
                </a:lnTo>
                <a:lnTo>
                  <a:pt x="202991" y="526695"/>
                </a:lnTo>
                <a:lnTo>
                  <a:pt x="192113" y="534011"/>
                </a:lnTo>
                <a:lnTo>
                  <a:pt x="178783" y="536693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4319" y="3190876"/>
            <a:ext cx="118231" cy="117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5348" y="3320932"/>
            <a:ext cx="276225" cy="537210"/>
          </a:xfrm>
          <a:custGeom>
            <a:avLst/>
            <a:gdLst/>
            <a:ahLst/>
            <a:cxnLst/>
            <a:rect l="l" t="t" r="r" b="b"/>
            <a:pathLst>
              <a:path w="276225" h="537210">
                <a:moveTo>
                  <a:pt x="25484" y="260815"/>
                </a:moveTo>
                <a:lnTo>
                  <a:pt x="15569" y="258815"/>
                </a:lnTo>
                <a:lnTo>
                  <a:pt x="7467" y="253364"/>
                </a:lnTo>
                <a:lnTo>
                  <a:pt x="2002" y="245283"/>
                </a:lnTo>
                <a:lnTo>
                  <a:pt x="0" y="235410"/>
                </a:lnTo>
                <a:lnTo>
                  <a:pt x="29" y="79206"/>
                </a:lnTo>
                <a:lnTo>
                  <a:pt x="6413" y="48360"/>
                </a:lnTo>
                <a:lnTo>
                  <a:pt x="23548" y="23185"/>
                </a:lnTo>
                <a:lnTo>
                  <a:pt x="48883" y="6219"/>
                </a:lnTo>
                <a:lnTo>
                  <a:pt x="79872" y="0"/>
                </a:lnTo>
                <a:lnTo>
                  <a:pt x="196312" y="0"/>
                </a:lnTo>
                <a:lnTo>
                  <a:pt x="227301" y="6219"/>
                </a:lnTo>
                <a:lnTo>
                  <a:pt x="252635" y="23186"/>
                </a:lnTo>
                <a:lnTo>
                  <a:pt x="269774" y="48361"/>
                </a:lnTo>
                <a:lnTo>
                  <a:pt x="276177" y="79206"/>
                </a:lnTo>
                <a:lnTo>
                  <a:pt x="276177" y="90905"/>
                </a:lnTo>
                <a:lnTo>
                  <a:pt x="50983" y="90905"/>
                </a:lnTo>
                <a:lnTo>
                  <a:pt x="50980" y="235410"/>
                </a:lnTo>
                <a:lnTo>
                  <a:pt x="48968" y="245302"/>
                </a:lnTo>
                <a:lnTo>
                  <a:pt x="43518" y="253364"/>
                </a:lnTo>
                <a:lnTo>
                  <a:pt x="35414" y="258815"/>
                </a:lnTo>
                <a:lnTo>
                  <a:pt x="25484" y="260815"/>
                </a:lnTo>
                <a:close/>
              </a:path>
              <a:path w="276225" h="537210">
                <a:moveTo>
                  <a:pt x="97379" y="536665"/>
                </a:moveTo>
                <a:lnTo>
                  <a:pt x="63168" y="502553"/>
                </a:lnTo>
                <a:lnTo>
                  <a:pt x="63163" y="90905"/>
                </a:lnTo>
                <a:lnTo>
                  <a:pt x="276177" y="90905"/>
                </a:lnTo>
                <a:lnTo>
                  <a:pt x="213010" y="90916"/>
                </a:lnTo>
                <a:lnTo>
                  <a:pt x="213010" y="260601"/>
                </a:lnTo>
                <a:lnTo>
                  <a:pt x="131608" y="260601"/>
                </a:lnTo>
                <a:lnTo>
                  <a:pt x="131603" y="502553"/>
                </a:lnTo>
                <a:lnTo>
                  <a:pt x="128903" y="515844"/>
                </a:lnTo>
                <a:lnTo>
                  <a:pt x="121590" y="526669"/>
                </a:lnTo>
                <a:lnTo>
                  <a:pt x="110709" y="533984"/>
                </a:lnTo>
                <a:lnTo>
                  <a:pt x="97379" y="536665"/>
                </a:lnTo>
                <a:close/>
              </a:path>
              <a:path w="276225" h="537210">
                <a:moveTo>
                  <a:pt x="250690" y="260841"/>
                </a:moveTo>
                <a:lnTo>
                  <a:pt x="240766" y="258840"/>
                </a:lnTo>
                <a:lnTo>
                  <a:pt x="232646" y="253364"/>
                </a:lnTo>
                <a:lnTo>
                  <a:pt x="227192" y="245283"/>
                </a:lnTo>
                <a:lnTo>
                  <a:pt x="225192" y="235410"/>
                </a:lnTo>
                <a:lnTo>
                  <a:pt x="225192" y="90916"/>
                </a:lnTo>
                <a:lnTo>
                  <a:pt x="276177" y="90916"/>
                </a:lnTo>
                <a:lnTo>
                  <a:pt x="276177" y="235410"/>
                </a:lnTo>
                <a:lnTo>
                  <a:pt x="274172" y="245302"/>
                </a:lnTo>
                <a:lnTo>
                  <a:pt x="268710" y="253386"/>
                </a:lnTo>
                <a:lnTo>
                  <a:pt x="260607" y="258840"/>
                </a:lnTo>
                <a:lnTo>
                  <a:pt x="250690" y="260841"/>
                </a:lnTo>
                <a:close/>
              </a:path>
              <a:path w="276225" h="537210">
                <a:moveTo>
                  <a:pt x="178783" y="536693"/>
                </a:moveTo>
                <a:lnTo>
                  <a:pt x="165458" y="534011"/>
                </a:lnTo>
                <a:lnTo>
                  <a:pt x="154564" y="526669"/>
                </a:lnTo>
                <a:lnTo>
                  <a:pt x="147247" y="515818"/>
                </a:lnTo>
                <a:lnTo>
                  <a:pt x="144566" y="502553"/>
                </a:lnTo>
                <a:lnTo>
                  <a:pt x="144566" y="260601"/>
                </a:lnTo>
                <a:lnTo>
                  <a:pt x="213010" y="260601"/>
                </a:lnTo>
                <a:lnTo>
                  <a:pt x="213010" y="502553"/>
                </a:lnTo>
                <a:lnTo>
                  <a:pt x="210323" y="515844"/>
                </a:lnTo>
                <a:lnTo>
                  <a:pt x="202991" y="526695"/>
                </a:lnTo>
                <a:lnTo>
                  <a:pt x="192113" y="534011"/>
                </a:lnTo>
                <a:lnTo>
                  <a:pt x="178783" y="536693"/>
                </a:lnTo>
                <a:close/>
              </a:path>
            </a:pathLst>
          </a:custGeom>
          <a:solidFill>
            <a:srgbClr val="2C9C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36269" y="3190876"/>
            <a:ext cx="118231" cy="117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7298" y="3320932"/>
            <a:ext cx="276225" cy="537210"/>
          </a:xfrm>
          <a:custGeom>
            <a:avLst/>
            <a:gdLst/>
            <a:ahLst/>
            <a:cxnLst/>
            <a:rect l="l" t="t" r="r" b="b"/>
            <a:pathLst>
              <a:path w="276225" h="537210">
                <a:moveTo>
                  <a:pt x="25484" y="260815"/>
                </a:moveTo>
                <a:lnTo>
                  <a:pt x="15569" y="258815"/>
                </a:lnTo>
                <a:lnTo>
                  <a:pt x="7467" y="253364"/>
                </a:lnTo>
                <a:lnTo>
                  <a:pt x="2002" y="245283"/>
                </a:lnTo>
                <a:lnTo>
                  <a:pt x="0" y="235410"/>
                </a:lnTo>
                <a:lnTo>
                  <a:pt x="29" y="79206"/>
                </a:lnTo>
                <a:lnTo>
                  <a:pt x="6413" y="48360"/>
                </a:lnTo>
                <a:lnTo>
                  <a:pt x="23548" y="23185"/>
                </a:lnTo>
                <a:lnTo>
                  <a:pt x="48883" y="6219"/>
                </a:lnTo>
                <a:lnTo>
                  <a:pt x="79872" y="0"/>
                </a:lnTo>
                <a:lnTo>
                  <a:pt x="196312" y="0"/>
                </a:lnTo>
                <a:lnTo>
                  <a:pt x="227301" y="6219"/>
                </a:lnTo>
                <a:lnTo>
                  <a:pt x="252635" y="23186"/>
                </a:lnTo>
                <a:lnTo>
                  <a:pt x="269774" y="48361"/>
                </a:lnTo>
                <a:lnTo>
                  <a:pt x="276177" y="79206"/>
                </a:lnTo>
                <a:lnTo>
                  <a:pt x="276177" y="90905"/>
                </a:lnTo>
                <a:lnTo>
                  <a:pt x="50983" y="90905"/>
                </a:lnTo>
                <a:lnTo>
                  <a:pt x="50980" y="235410"/>
                </a:lnTo>
                <a:lnTo>
                  <a:pt x="48968" y="245302"/>
                </a:lnTo>
                <a:lnTo>
                  <a:pt x="43518" y="253364"/>
                </a:lnTo>
                <a:lnTo>
                  <a:pt x="35414" y="258815"/>
                </a:lnTo>
                <a:lnTo>
                  <a:pt x="25484" y="260815"/>
                </a:lnTo>
                <a:close/>
              </a:path>
              <a:path w="276225" h="537210">
                <a:moveTo>
                  <a:pt x="97379" y="536665"/>
                </a:moveTo>
                <a:lnTo>
                  <a:pt x="63168" y="502553"/>
                </a:lnTo>
                <a:lnTo>
                  <a:pt x="63163" y="90905"/>
                </a:lnTo>
                <a:lnTo>
                  <a:pt x="276177" y="90905"/>
                </a:lnTo>
                <a:lnTo>
                  <a:pt x="213010" y="90916"/>
                </a:lnTo>
                <a:lnTo>
                  <a:pt x="213010" y="260601"/>
                </a:lnTo>
                <a:lnTo>
                  <a:pt x="131608" y="260601"/>
                </a:lnTo>
                <a:lnTo>
                  <a:pt x="131603" y="502553"/>
                </a:lnTo>
                <a:lnTo>
                  <a:pt x="128903" y="515844"/>
                </a:lnTo>
                <a:lnTo>
                  <a:pt x="121590" y="526669"/>
                </a:lnTo>
                <a:lnTo>
                  <a:pt x="110709" y="533984"/>
                </a:lnTo>
                <a:lnTo>
                  <a:pt x="97379" y="536665"/>
                </a:lnTo>
                <a:close/>
              </a:path>
              <a:path w="276225" h="537210">
                <a:moveTo>
                  <a:pt x="250690" y="260841"/>
                </a:moveTo>
                <a:lnTo>
                  <a:pt x="240766" y="258840"/>
                </a:lnTo>
                <a:lnTo>
                  <a:pt x="232646" y="253364"/>
                </a:lnTo>
                <a:lnTo>
                  <a:pt x="227192" y="245283"/>
                </a:lnTo>
                <a:lnTo>
                  <a:pt x="225192" y="235410"/>
                </a:lnTo>
                <a:lnTo>
                  <a:pt x="225192" y="90916"/>
                </a:lnTo>
                <a:lnTo>
                  <a:pt x="276177" y="90916"/>
                </a:lnTo>
                <a:lnTo>
                  <a:pt x="276177" y="235410"/>
                </a:lnTo>
                <a:lnTo>
                  <a:pt x="274172" y="245302"/>
                </a:lnTo>
                <a:lnTo>
                  <a:pt x="268710" y="253386"/>
                </a:lnTo>
                <a:lnTo>
                  <a:pt x="260607" y="258840"/>
                </a:lnTo>
                <a:lnTo>
                  <a:pt x="250690" y="260841"/>
                </a:lnTo>
                <a:close/>
              </a:path>
              <a:path w="276225" h="537210">
                <a:moveTo>
                  <a:pt x="178783" y="536693"/>
                </a:moveTo>
                <a:lnTo>
                  <a:pt x="165458" y="534011"/>
                </a:lnTo>
                <a:lnTo>
                  <a:pt x="154564" y="526669"/>
                </a:lnTo>
                <a:lnTo>
                  <a:pt x="147247" y="515818"/>
                </a:lnTo>
                <a:lnTo>
                  <a:pt x="144566" y="502553"/>
                </a:lnTo>
                <a:lnTo>
                  <a:pt x="144566" y="260601"/>
                </a:lnTo>
                <a:lnTo>
                  <a:pt x="213010" y="260601"/>
                </a:lnTo>
                <a:lnTo>
                  <a:pt x="213010" y="502553"/>
                </a:lnTo>
                <a:lnTo>
                  <a:pt x="210323" y="515844"/>
                </a:lnTo>
                <a:lnTo>
                  <a:pt x="202991" y="526695"/>
                </a:lnTo>
                <a:lnTo>
                  <a:pt x="192113" y="534011"/>
                </a:lnTo>
                <a:lnTo>
                  <a:pt x="178783" y="536693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98215" y="3171826"/>
            <a:ext cx="118231" cy="117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19244" y="3301882"/>
            <a:ext cx="276225" cy="537210"/>
          </a:xfrm>
          <a:custGeom>
            <a:avLst/>
            <a:gdLst/>
            <a:ahLst/>
            <a:cxnLst/>
            <a:rect l="l" t="t" r="r" b="b"/>
            <a:pathLst>
              <a:path w="276225" h="537210">
                <a:moveTo>
                  <a:pt x="25484" y="260815"/>
                </a:moveTo>
                <a:lnTo>
                  <a:pt x="15569" y="258815"/>
                </a:lnTo>
                <a:lnTo>
                  <a:pt x="7467" y="253364"/>
                </a:lnTo>
                <a:lnTo>
                  <a:pt x="2002" y="245283"/>
                </a:lnTo>
                <a:lnTo>
                  <a:pt x="0" y="235410"/>
                </a:lnTo>
                <a:lnTo>
                  <a:pt x="29" y="79206"/>
                </a:lnTo>
                <a:lnTo>
                  <a:pt x="6413" y="48360"/>
                </a:lnTo>
                <a:lnTo>
                  <a:pt x="23548" y="23185"/>
                </a:lnTo>
                <a:lnTo>
                  <a:pt x="48883" y="6219"/>
                </a:lnTo>
                <a:lnTo>
                  <a:pt x="79872" y="0"/>
                </a:lnTo>
                <a:lnTo>
                  <a:pt x="196312" y="0"/>
                </a:lnTo>
                <a:lnTo>
                  <a:pt x="227301" y="6219"/>
                </a:lnTo>
                <a:lnTo>
                  <a:pt x="252635" y="23186"/>
                </a:lnTo>
                <a:lnTo>
                  <a:pt x="269774" y="48361"/>
                </a:lnTo>
                <a:lnTo>
                  <a:pt x="276177" y="79206"/>
                </a:lnTo>
                <a:lnTo>
                  <a:pt x="276177" y="90905"/>
                </a:lnTo>
                <a:lnTo>
                  <a:pt x="50983" y="90905"/>
                </a:lnTo>
                <a:lnTo>
                  <a:pt x="50980" y="235410"/>
                </a:lnTo>
                <a:lnTo>
                  <a:pt x="48968" y="245302"/>
                </a:lnTo>
                <a:lnTo>
                  <a:pt x="43518" y="253364"/>
                </a:lnTo>
                <a:lnTo>
                  <a:pt x="35414" y="258815"/>
                </a:lnTo>
                <a:lnTo>
                  <a:pt x="25484" y="260815"/>
                </a:lnTo>
                <a:close/>
              </a:path>
              <a:path w="276225" h="537210">
                <a:moveTo>
                  <a:pt x="97379" y="536665"/>
                </a:moveTo>
                <a:lnTo>
                  <a:pt x="63168" y="502553"/>
                </a:lnTo>
                <a:lnTo>
                  <a:pt x="63163" y="90905"/>
                </a:lnTo>
                <a:lnTo>
                  <a:pt x="276177" y="90905"/>
                </a:lnTo>
                <a:lnTo>
                  <a:pt x="213010" y="90916"/>
                </a:lnTo>
                <a:lnTo>
                  <a:pt x="213010" y="260601"/>
                </a:lnTo>
                <a:lnTo>
                  <a:pt x="131608" y="260601"/>
                </a:lnTo>
                <a:lnTo>
                  <a:pt x="131603" y="502553"/>
                </a:lnTo>
                <a:lnTo>
                  <a:pt x="128903" y="515844"/>
                </a:lnTo>
                <a:lnTo>
                  <a:pt x="121590" y="526669"/>
                </a:lnTo>
                <a:lnTo>
                  <a:pt x="110709" y="533984"/>
                </a:lnTo>
                <a:lnTo>
                  <a:pt x="97379" y="536665"/>
                </a:lnTo>
                <a:close/>
              </a:path>
              <a:path w="276225" h="537210">
                <a:moveTo>
                  <a:pt x="250690" y="260841"/>
                </a:moveTo>
                <a:lnTo>
                  <a:pt x="240766" y="258840"/>
                </a:lnTo>
                <a:lnTo>
                  <a:pt x="232646" y="253364"/>
                </a:lnTo>
                <a:lnTo>
                  <a:pt x="227192" y="245283"/>
                </a:lnTo>
                <a:lnTo>
                  <a:pt x="225192" y="235410"/>
                </a:lnTo>
                <a:lnTo>
                  <a:pt x="225192" y="90916"/>
                </a:lnTo>
                <a:lnTo>
                  <a:pt x="276177" y="90916"/>
                </a:lnTo>
                <a:lnTo>
                  <a:pt x="276177" y="235410"/>
                </a:lnTo>
                <a:lnTo>
                  <a:pt x="274172" y="245302"/>
                </a:lnTo>
                <a:lnTo>
                  <a:pt x="268710" y="253386"/>
                </a:lnTo>
                <a:lnTo>
                  <a:pt x="260607" y="258840"/>
                </a:lnTo>
                <a:lnTo>
                  <a:pt x="250690" y="260841"/>
                </a:lnTo>
                <a:close/>
              </a:path>
              <a:path w="276225" h="537210">
                <a:moveTo>
                  <a:pt x="178783" y="536693"/>
                </a:moveTo>
                <a:lnTo>
                  <a:pt x="165458" y="534011"/>
                </a:lnTo>
                <a:lnTo>
                  <a:pt x="154564" y="526669"/>
                </a:lnTo>
                <a:lnTo>
                  <a:pt x="147247" y="515818"/>
                </a:lnTo>
                <a:lnTo>
                  <a:pt x="144566" y="502553"/>
                </a:lnTo>
                <a:lnTo>
                  <a:pt x="144566" y="260601"/>
                </a:lnTo>
                <a:lnTo>
                  <a:pt x="213010" y="260601"/>
                </a:lnTo>
                <a:lnTo>
                  <a:pt x="213010" y="502553"/>
                </a:lnTo>
                <a:lnTo>
                  <a:pt x="210323" y="515844"/>
                </a:lnTo>
                <a:lnTo>
                  <a:pt x="202991" y="526695"/>
                </a:lnTo>
                <a:lnTo>
                  <a:pt x="192113" y="534011"/>
                </a:lnTo>
                <a:lnTo>
                  <a:pt x="178783" y="536693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69865" y="3162301"/>
            <a:ext cx="118231" cy="117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90894" y="3292357"/>
            <a:ext cx="276225" cy="537210"/>
          </a:xfrm>
          <a:custGeom>
            <a:avLst/>
            <a:gdLst/>
            <a:ahLst/>
            <a:cxnLst/>
            <a:rect l="l" t="t" r="r" b="b"/>
            <a:pathLst>
              <a:path w="276225" h="537210">
                <a:moveTo>
                  <a:pt x="25484" y="260815"/>
                </a:moveTo>
                <a:lnTo>
                  <a:pt x="15569" y="258815"/>
                </a:lnTo>
                <a:lnTo>
                  <a:pt x="7467" y="253364"/>
                </a:lnTo>
                <a:lnTo>
                  <a:pt x="2002" y="245283"/>
                </a:lnTo>
                <a:lnTo>
                  <a:pt x="0" y="235410"/>
                </a:lnTo>
                <a:lnTo>
                  <a:pt x="29" y="79206"/>
                </a:lnTo>
                <a:lnTo>
                  <a:pt x="6413" y="48360"/>
                </a:lnTo>
                <a:lnTo>
                  <a:pt x="23548" y="23185"/>
                </a:lnTo>
                <a:lnTo>
                  <a:pt x="48883" y="6219"/>
                </a:lnTo>
                <a:lnTo>
                  <a:pt x="79872" y="0"/>
                </a:lnTo>
                <a:lnTo>
                  <a:pt x="196312" y="0"/>
                </a:lnTo>
                <a:lnTo>
                  <a:pt x="227301" y="6219"/>
                </a:lnTo>
                <a:lnTo>
                  <a:pt x="252635" y="23186"/>
                </a:lnTo>
                <a:lnTo>
                  <a:pt x="269774" y="48361"/>
                </a:lnTo>
                <a:lnTo>
                  <a:pt x="276177" y="79206"/>
                </a:lnTo>
                <a:lnTo>
                  <a:pt x="276177" y="90905"/>
                </a:lnTo>
                <a:lnTo>
                  <a:pt x="50983" y="90905"/>
                </a:lnTo>
                <a:lnTo>
                  <a:pt x="50980" y="235410"/>
                </a:lnTo>
                <a:lnTo>
                  <a:pt x="48968" y="245302"/>
                </a:lnTo>
                <a:lnTo>
                  <a:pt x="43518" y="253364"/>
                </a:lnTo>
                <a:lnTo>
                  <a:pt x="35414" y="258815"/>
                </a:lnTo>
                <a:lnTo>
                  <a:pt x="25484" y="260815"/>
                </a:lnTo>
                <a:close/>
              </a:path>
              <a:path w="276225" h="537210">
                <a:moveTo>
                  <a:pt x="97379" y="536665"/>
                </a:moveTo>
                <a:lnTo>
                  <a:pt x="63168" y="502553"/>
                </a:lnTo>
                <a:lnTo>
                  <a:pt x="63163" y="90905"/>
                </a:lnTo>
                <a:lnTo>
                  <a:pt x="276177" y="90905"/>
                </a:lnTo>
                <a:lnTo>
                  <a:pt x="213010" y="90916"/>
                </a:lnTo>
                <a:lnTo>
                  <a:pt x="213010" y="260601"/>
                </a:lnTo>
                <a:lnTo>
                  <a:pt x="131608" y="260601"/>
                </a:lnTo>
                <a:lnTo>
                  <a:pt x="131603" y="502553"/>
                </a:lnTo>
                <a:lnTo>
                  <a:pt x="128903" y="515844"/>
                </a:lnTo>
                <a:lnTo>
                  <a:pt x="121590" y="526669"/>
                </a:lnTo>
                <a:lnTo>
                  <a:pt x="110709" y="533984"/>
                </a:lnTo>
                <a:lnTo>
                  <a:pt x="97379" y="536665"/>
                </a:lnTo>
                <a:close/>
              </a:path>
              <a:path w="276225" h="537210">
                <a:moveTo>
                  <a:pt x="250690" y="260841"/>
                </a:moveTo>
                <a:lnTo>
                  <a:pt x="240766" y="258840"/>
                </a:lnTo>
                <a:lnTo>
                  <a:pt x="232646" y="253364"/>
                </a:lnTo>
                <a:lnTo>
                  <a:pt x="227192" y="245283"/>
                </a:lnTo>
                <a:lnTo>
                  <a:pt x="225192" y="235410"/>
                </a:lnTo>
                <a:lnTo>
                  <a:pt x="225192" y="90916"/>
                </a:lnTo>
                <a:lnTo>
                  <a:pt x="276177" y="90916"/>
                </a:lnTo>
                <a:lnTo>
                  <a:pt x="276177" y="235410"/>
                </a:lnTo>
                <a:lnTo>
                  <a:pt x="274172" y="245302"/>
                </a:lnTo>
                <a:lnTo>
                  <a:pt x="268710" y="253386"/>
                </a:lnTo>
                <a:lnTo>
                  <a:pt x="260607" y="258840"/>
                </a:lnTo>
                <a:lnTo>
                  <a:pt x="250690" y="260841"/>
                </a:lnTo>
                <a:close/>
              </a:path>
              <a:path w="276225" h="537210">
                <a:moveTo>
                  <a:pt x="178783" y="536693"/>
                </a:moveTo>
                <a:lnTo>
                  <a:pt x="165458" y="534011"/>
                </a:lnTo>
                <a:lnTo>
                  <a:pt x="154564" y="526669"/>
                </a:lnTo>
                <a:lnTo>
                  <a:pt x="147247" y="515818"/>
                </a:lnTo>
                <a:lnTo>
                  <a:pt x="144566" y="502553"/>
                </a:lnTo>
                <a:lnTo>
                  <a:pt x="144566" y="260601"/>
                </a:lnTo>
                <a:lnTo>
                  <a:pt x="213010" y="260601"/>
                </a:lnTo>
                <a:lnTo>
                  <a:pt x="213010" y="502553"/>
                </a:lnTo>
                <a:lnTo>
                  <a:pt x="210323" y="515844"/>
                </a:lnTo>
                <a:lnTo>
                  <a:pt x="202991" y="526695"/>
                </a:lnTo>
                <a:lnTo>
                  <a:pt x="192113" y="534011"/>
                </a:lnTo>
                <a:lnTo>
                  <a:pt x="178783" y="536693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93369" y="5467351"/>
            <a:ext cx="118231" cy="117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14398" y="5597407"/>
            <a:ext cx="276225" cy="537210"/>
          </a:xfrm>
          <a:custGeom>
            <a:avLst/>
            <a:gdLst/>
            <a:ahLst/>
            <a:cxnLst/>
            <a:rect l="l" t="t" r="r" b="b"/>
            <a:pathLst>
              <a:path w="276225" h="537210">
                <a:moveTo>
                  <a:pt x="25484" y="260815"/>
                </a:moveTo>
                <a:lnTo>
                  <a:pt x="15569" y="258815"/>
                </a:lnTo>
                <a:lnTo>
                  <a:pt x="7467" y="253364"/>
                </a:lnTo>
                <a:lnTo>
                  <a:pt x="2002" y="245283"/>
                </a:lnTo>
                <a:lnTo>
                  <a:pt x="0" y="235410"/>
                </a:lnTo>
                <a:lnTo>
                  <a:pt x="29" y="79206"/>
                </a:lnTo>
                <a:lnTo>
                  <a:pt x="6413" y="48360"/>
                </a:lnTo>
                <a:lnTo>
                  <a:pt x="23548" y="23185"/>
                </a:lnTo>
                <a:lnTo>
                  <a:pt x="48883" y="6219"/>
                </a:lnTo>
                <a:lnTo>
                  <a:pt x="79872" y="0"/>
                </a:lnTo>
                <a:lnTo>
                  <a:pt x="196312" y="0"/>
                </a:lnTo>
                <a:lnTo>
                  <a:pt x="227301" y="6219"/>
                </a:lnTo>
                <a:lnTo>
                  <a:pt x="252635" y="23186"/>
                </a:lnTo>
                <a:lnTo>
                  <a:pt x="269774" y="48361"/>
                </a:lnTo>
                <a:lnTo>
                  <a:pt x="276177" y="79206"/>
                </a:lnTo>
                <a:lnTo>
                  <a:pt x="276177" y="90905"/>
                </a:lnTo>
                <a:lnTo>
                  <a:pt x="50983" y="90905"/>
                </a:lnTo>
                <a:lnTo>
                  <a:pt x="50980" y="235410"/>
                </a:lnTo>
                <a:lnTo>
                  <a:pt x="48968" y="245302"/>
                </a:lnTo>
                <a:lnTo>
                  <a:pt x="43518" y="253364"/>
                </a:lnTo>
                <a:lnTo>
                  <a:pt x="35414" y="258815"/>
                </a:lnTo>
                <a:lnTo>
                  <a:pt x="25484" y="260815"/>
                </a:lnTo>
                <a:close/>
              </a:path>
              <a:path w="276225" h="537210">
                <a:moveTo>
                  <a:pt x="97379" y="536665"/>
                </a:moveTo>
                <a:lnTo>
                  <a:pt x="63168" y="502553"/>
                </a:lnTo>
                <a:lnTo>
                  <a:pt x="63163" y="90905"/>
                </a:lnTo>
                <a:lnTo>
                  <a:pt x="276177" y="90905"/>
                </a:lnTo>
                <a:lnTo>
                  <a:pt x="213010" y="90916"/>
                </a:lnTo>
                <a:lnTo>
                  <a:pt x="213010" y="260601"/>
                </a:lnTo>
                <a:lnTo>
                  <a:pt x="131608" y="260601"/>
                </a:lnTo>
                <a:lnTo>
                  <a:pt x="131603" y="502553"/>
                </a:lnTo>
                <a:lnTo>
                  <a:pt x="128903" y="515844"/>
                </a:lnTo>
                <a:lnTo>
                  <a:pt x="121590" y="526669"/>
                </a:lnTo>
                <a:lnTo>
                  <a:pt x="110709" y="533984"/>
                </a:lnTo>
                <a:lnTo>
                  <a:pt x="97379" y="536665"/>
                </a:lnTo>
                <a:close/>
              </a:path>
              <a:path w="276225" h="537210">
                <a:moveTo>
                  <a:pt x="250690" y="260841"/>
                </a:moveTo>
                <a:lnTo>
                  <a:pt x="240766" y="258840"/>
                </a:lnTo>
                <a:lnTo>
                  <a:pt x="232646" y="253364"/>
                </a:lnTo>
                <a:lnTo>
                  <a:pt x="227192" y="245283"/>
                </a:lnTo>
                <a:lnTo>
                  <a:pt x="225192" y="235410"/>
                </a:lnTo>
                <a:lnTo>
                  <a:pt x="225192" y="90916"/>
                </a:lnTo>
                <a:lnTo>
                  <a:pt x="276177" y="90916"/>
                </a:lnTo>
                <a:lnTo>
                  <a:pt x="276177" y="235410"/>
                </a:lnTo>
                <a:lnTo>
                  <a:pt x="274172" y="245302"/>
                </a:lnTo>
                <a:lnTo>
                  <a:pt x="268710" y="253386"/>
                </a:lnTo>
                <a:lnTo>
                  <a:pt x="260607" y="258840"/>
                </a:lnTo>
                <a:lnTo>
                  <a:pt x="250690" y="260841"/>
                </a:lnTo>
                <a:close/>
              </a:path>
              <a:path w="276225" h="537210">
                <a:moveTo>
                  <a:pt x="178783" y="536693"/>
                </a:moveTo>
                <a:lnTo>
                  <a:pt x="165458" y="534011"/>
                </a:lnTo>
                <a:lnTo>
                  <a:pt x="154564" y="526669"/>
                </a:lnTo>
                <a:lnTo>
                  <a:pt x="147247" y="515818"/>
                </a:lnTo>
                <a:lnTo>
                  <a:pt x="144566" y="502553"/>
                </a:lnTo>
                <a:lnTo>
                  <a:pt x="144566" y="260601"/>
                </a:lnTo>
                <a:lnTo>
                  <a:pt x="213010" y="260601"/>
                </a:lnTo>
                <a:lnTo>
                  <a:pt x="213010" y="502553"/>
                </a:lnTo>
                <a:lnTo>
                  <a:pt x="210323" y="515844"/>
                </a:lnTo>
                <a:lnTo>
                  <a:pt x="202991" y="526695"/>
                </a:lnTo>
                <a:lnTo>
                  <a:pt x="192113" y="534011"/>
                </a:lnTo>
                <a:lnTo>
                  <a:pt x="178783" y="536693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36269" y="5467351"/>
            <a:ext cx="118231" cy="117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57298" y="5597407"/>
            <a:ext cx="276225" cy="537210"/>
          </a:xfrm>
          <a:custGeom>
            <a:avLst/>
            <a:gdLst/>
            <a:ahLst/>
            <a:cxnLst/>
            <a:rect l="l" t="t" r="r" b="b"/>
            <a:pathLst>
              <a:path w="276225" h="537210">
                <a:moveTo>
                  <a:pt x="25484" y="260815"/>
                </a:moveTo>
                <a:lnTo>
                  <a:pt x="15569" y="258815"/>
                </a:lnTo>
                <a:lnTo>
                  <a:pt x="7467" y="253364"/>
                </a:lnTo>
                <a:lnTo>
                  <a:pt x="2002" y="245283"/>
                </a:lnTo>
                <a:lnTo>
                  <a:pt x="0" y="235410"/>
                </a:lnTo>
                <a:lnTo>
                  <a:pt x="29" y="79206"/>
                </a:lnTo>
                <a:lnTo>
                  <a:pt x="6413" y="48360"/>
                </a:lnTo>
                <a:lnTo>
                  <a:pt x="23548" y="23185"/>
                </a:lnTo>
                <a:lnTo>
                  <a:pt x="48883" y="6219"/>
                </a:lnTo>
                <a:lnTo>
                  <a:pt x="79872" y="0"/>
                </a:lnTo>
                <a:lnTo>
                  <a:pt x="196312" y="0"/>
                </a:lnTo>
                <a:lnTo>
                  <a:pt x="227301" y="6219"/>
                </a:lnTo>
                <a:lnTo>
                  <a:pt x="252635" y="23186"/>
                </a:lnTo>
                <a:lnTo>
                  <a:pt x="269774" y="48361"/>
                </a:lnTo>
                <a:lnTo>
                  <a:pt x="276177" y="79206"/>
                </a:lnTo>
                <a:lnTo>
                  <a:pt x="276177" y="90905"/>
                </a:lnTo>
                <a:lnTo>
                  <a:pt x="50983" y="90905"/>
                </a:lnTo>
                <a:lnTo>
                  <a:pt x="50980" y="235410"/>
                </a:lnTo>
                <a:lnTo>
                  <a:pt x="48968" y="245302"/>
                </a:lnTo>
                <a:lnTo>
                  <a:pt x="43518" y="253364"/>
                </a:lnTo>
                <a:lnTo>
                  <a:pt x="35414" y="258815"/>
                </a:lnTo>
                <a:lnTo>
                  <a:pt x="25484" y="260815"/>
                </a:lnTo>
                <a:close/>
              </a:path>
              <a:path w="276225" h="537210">
                <a:moveTo>
                  <a:pt x="97379" y="536665"/>
                </a:moveTo>
                <a:lnTo>
                  <a:pt x="63168" y="502553"/>
                </a:lnTo>
                <a:lnTo>
                  <a:pt x="63163" y="90905"/>
                </a:lnTo>
                <a:lnTo>
                  <a:pt x="276177" y="90905"/>
                </a:lnTo>
                <a:lnTo>
                  <a:pt x="213010" y="90916"/>
                </a:lnTo>
                <a:lnTo>
                  <a:pt x="213010" y="260601"/>
                </a:lnTo>
                <a:lnTo>
                  <a:pt x="131608" y="260601"/>
                </a:lnTo>
                <a:lnTo>
                  <a:pt x="131603" y="502553"/>
                </a:lnTo>
                <a:lnTo>
                  <a:pt x="128903" y="515844"/>
                </a:lnTo>
                <a:lnTo>
                  <a:pt x="121590" y="526669"/>
                </a:lnTo>
                <a:lnTo>
                  <a:pt x="110709" y="533984"/>
                </a:lnTo>
                <a:lnTo>
                  <a:pt x="97379" y="536665"/>
                </a:lnTo>
                <a:close/>
              </a:path>
              <a:path w="276225" h="537210">
                <a:moveTo>
                  <a:pt x="250690" y="260841"/>
                </a:moveTo>
                <a:lnTo>
                  <a:pt x="240766" y="258840"/>
                </a:lnTo>
                <a:lnTo>
                  <a:pt x="232646" y="253364"/>
                </a:lnTo>
                <a:lnTo>
                  <a:pt x="227192" y="245283"/>
                </a:lnTo>
                <a:lnTo>
                  <a:pt x="225192" y="235410"/>
                </a:lnTo>
                <a:lnTo>
                  <a:pt x="225192" y="90916"/>
                </a:lnTo>
                <a:lnTo>
                  <a:pt x="276177" y="90916"/>
                </a:lnTo>
                <a:lnTo>
                  <a:pt x="276177" y="235410"/>
                </a:lnTo>
                <a:lnTo>
                  <a:pt x="274172" y="245302"/>
                </a:lnTo>
                <a:lnTo>
                  <a:pt x="268710" y="253386"/>
                </a:lnTo>
                <a:lnTo>
                  <a:pt x="260607" y="258840"/>
                </a:lnTo>
                <a:lnTo>
                  <a:pt x="250690" y="260841"/>
                </a:lnTo>
                <a:close/>
              </a:path>
              <a:path w="276225" h="537210">
                <a:moveTo>
                  <a:pt x="178783" y="536693"/>
                </a:moveTo>
                <a:lnTo>
                  <a:pt x="165458" y="534011"/>
                </a:lnTo>
                <a:lnTo>
                  <a:pt x="154564" y="526669"/>
                </a:lnTo>
                <a:lnTo>
                  <a:pt x="147247" y="515818"/>
                </a:lnTo>
                <a:lnTo>
                  <a:pt x="144566" y="502553"/>
                </a:lnTo>
                <a:lnTo>
                  <a:pt x="144566" y="260601"/>
                </a:lnTo>
                <a:lnTo>
                  <a:pt x="213010" y="260601"/>
                </a:lnTo>
                <a:lnTo>
                  <a:pt x="213010" y="502553"/>
                </a:lnTo>
                <a:lnTo>
                  <a:pt x="210323" y="515844"/>
                </a:lnTo>
                <a:lnTo>
                  <a:pt x="202991" y="526695"/>
                </a:lnTo>
                <a:lnTo>
                  <a:pt x="192113" y="534011"/>
                </a:lnTo>
                <a:lnTo>
                  <a:pt x="178783" y="536693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88690" y="5448301"/>
            <a:ext cx="118231" cy="117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09719" y="5578357"/>
            <a:ext cx="276225" cy="537210"/>
          </a:xfrm>
          <a:custGeom>
            <a:avLst/>
            <a:gdLst/>
            <a:ahLst/>
            <a:cxnLst/>
            <a:rect l="l" t="t" r="r" b="b"/>
            <a:pathLst>
              <a:path w="276225" h="537210">
                <a:moveTo>
                  <a:pt x="25484" y="260815"/>
                </a:moveTo>
                <a:lnTo>
                  <a:pt x="15569" y="258815"/>
                </a:lnTo>
                <a:lnTo>
                  <a:pt x="7467" y="253364"/>
                </a:lnTo>
                <a:lnTo>
                  <a:pt x="2002" y="245283"/>
                </a:lnTo>
                <a:lnTo>
                  <a:pt x="0" y="235410"/>
                </a:lnTo>
                <a:lnTo>
                  <a:pt x="29" y="79206"/>
                </a:lnTo>
                <a:lnTo>
                  <a:pt x="6413" y="48360"/>
                </a:lnTo>
                <a:lnTo>
                  <a:pt x="23548" y="23185"/>
                </a:lnTo>
                <a:lnTo>
                  <a:pt x="48883" y="6219"/>
                </a:lnTo>
                <a:lnTo>
                  <a:pt x="79872" y="0"/>
                </a:lnTo>
                <a:lnTo>
                  <a:pt x="196312" y="0"/>
                </a:lnTo>
                <a:lnTo>
                  <a:pt x="227301" y="6219"/>
                </a:lnTo>
                <a:lnTo>
                  <a:pt x="252635" y="23186"/>
                </a:lnTo>
                <a:lnTo>
                  <a:pt x="269774" y="48361"/>
                </a:lnTo>
                <a:lnTo>
                  <a:pt x="276177" y="79206"/>
                </a:lnTo>
                <a:lnTo>
                  <a:pt x="276177" y="90905"/>
                </a:lnTo>
                <a:lnTo>
                  <a:pt x="50983" y="90905"/>
                </a:lnTo>
                <a:lnTo>
                  <a:pt x="50980" y="235410"/>
                </a:lnTo>
                <a:lnTo>
                  <a:pt x="48968" y="245302"/>
                </a:lnTo>
                <a:lnTo>
                  <a:pt x="43518" y="253364"/>
                </a:lnTo>
                <a:lnTo>
                  <a:pt x="35414" y="258815"/>
                </a:lnTo>
                <a:lnTo>
                  <a:pt x="25484" y="260815"/>
                </a:lnTo>
                <a:close/>
              </a:path>
              <a:path w="276225" h="537210">
                <a:moveTo>
                  <a:pt x="97379" y="536665"/>
                </a:moveTo>
                <a:lnTo>
                  <a:pt x="63168" y="502553"/>
                </a:lnTo>
                <a:lnTo>
                  <a:pt x="63163" y="90905"/>
                </a:lnTo>
                <a:lnTo>
                  <a:pt x="276177" y="90905"/>
                </a:lnTo>
                <a:lnTo>
                  <a:pt x="213010" y="90916"/>
                </a:lnTo>
                <a:lnTo>
                  <a:pt x="213010" y="260601"/>
                </a:lnTo>
                <a:lnTo>
                  <a:pt x="131608" y="260601"/>
                </a:lnTo>
                <a:lnTo>
                  <a:pt x="131603" y="502553"/>
                </a:lnTo>
                <a:lnTo>
                  <a:pt x="128903" y="515844"/>
                </a:lnTo>
                <a:lnTo>
                  <a:pt x="121590" y="526669"/>
                </a:lnTo>
                <a:lnTo>
                  <a:pt x="110709" y="533984"/>
                </a:lnTo>
                <a:lnTo>
                  <a:pt x="97379" y="536665"/>
                </a:lnTo>
                <a:close/>
              </a:path>
              <a:path w="276225" h="537210">
                <a:moveTo>
                  <a:pt x="250690" y="260841"/>
                </a:moveTo>
                <a:lnTo>
                  <a:pt x="240766" y="258840"/>
                </a:lnTo>
                <a:lnTo>
                  <a:pt x="232646" y="253364"/>
                </a:lnTo>
                <a:lnTo>
                  <a:pt x="227192" y="245283"/>
                </a:lnTo>
                <a:lnTo>
                  <a:pt x="225192" y="235410"/>
                </a:lnTo>
                <a:lnTo>
                  <a:pt x="225192" y="90916"/>
                </a:lnTo>
                <a:lnTo>
                  <a:pt x="276177" y="90916"/>
                </a:lnTo>
                <a:lnTo>
                  <a:pt x="276177" y="235410"/>
                </a:lnTo>
                <a:lnTo>
                  <a:pt x="274172" y="245302"/>
                </a:lnTo>
                <a:lnTo>
                  <a:pt x="268710" y="253386"/>
                </a:lnTo>
                <a:lnTo>
                  <a:pt x="260607" y="258840"/>
                </a:lnTo>
                <a:lnTo>
                  <a:pt x="250690" y="260841"/>
                </a:lnTo>
                <a:close/>
              </a:path>
              <a:path w="276225" h="537210">
                <a:moveTo>
                  <a:pt x="178783" y="536693"/>
                </a:moveTo>
                <a:lnTo>
                  <a:pt x="165458" y="534011"/>
                </a:lnTo>
                <a:lnTo>
                  <a:pt x="154564" y="526669"/>
                </a:lnTo>
                <a:lnTo>
                  <a:pt x="147247" y="515818"/>
                </a:lnTo>
                <a:lnTo>
                  <a:pt x="144566" y="502553"/>
                </a:lnTo>
                <a:lnTo>
                  <a:pt x="144566" y="260601"/>
                </a:lnTo>
                <a:lnTo>
                  <a:pt x="213010" y="260601"/>
                </a:lnTo>
                <a:lnTo>
                  <a:pt x="213010" y="502553"/>
                </a:lnTo>
                <a:lnTo>
                  <a:pt x="210323" y="515844"/>
                </a:lnTo>
                <a:lnTo>
                  <a:pt x="202991" y="526695"/>
                </a:lnTo>
                <a:lnTo>
                  <a:pt x="192113" y="534011"/>
                </a:lnTo>
                <a:lnTo>
                  <a:pt x="178783" y="536693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60165" y="3171826"/>
            <a:ext cx="118231" cy="117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81194" y="3301882"/>
            <a:ext cx="276225" cy="537210"/>
          </a:xfrm>
          <a:custGeom>
            <a:avLst/>
            <a:gdLst/>
            <a:ahLst/>
            <a:cxnLst/>
            <a:rect l="l" t="t" r="r" b="b"/>
            <a:pathLst>
              <a:path w="276225" h="537210">
                <a:moveTo>
                  <a:pt x="25484" y="260815"/>
                </a:moveTo>
                <a:lnTo>
                  <a:pt x="15569" y="258815"/>
                </a:lnTo>
                <a:lnTo>
                  <a:pt x="7467" y="253364"/>
                </a:lnTo>
                <a:lnTo>
                  <a:pt x="2002" y="245283"/>
                </a:lnTo>
                <a:lnTo>
                  <a:pt x="0" y="235410"/>
                </a:lnTo>
                <a:lnTo>
                  <a:pt x="29" y="79206"/>
                </a:lnTo>
                <a:lnTo>
                  <a:pt x="6413" y="48360"/>
                </a:lnTo>
                <a:lnTo>
                  <a:pt x="23548" y="23185"/>
                </a:lnTo>
                <a:lnTo>
                  <a:pt x="48883" y="6219"/>
                </a:lnTo>
                <a:lnTo>
                  <a:pt x="79872" y="0"/>
                </a:lnTo>
                <a:lnTo>
                  <a:pt x="196312" y="0"/>
                </a:lnTo>
                <a:lnTo>
                  <a:pt x="227301" y="6219"/>
                </a:lnTo>
                <a:lnTo>
                  <a:pt x="252635" y="23186"/>
                </a:lnTo>
                <a:lnTo>
                  <a:pt x="269774" y="48361"/>
                </a:lnTo>
                <a:lnTo>
                  <a:pt x="276177" y="79206"/>
                </a:lnTo>
                <a:lnTo>
                  <a:pt x="276177" y="90905"/>
                </a:lnTo>
                <a:lnTo>
                  <a:pt x="50983" y="90905"/>
                </a:lnTo>
                <a:lnTo>
                  <a:pt x="50980" y="235410"/>
                </a:lnTo>
                <a:lnTo>
                  <a:pt x="48968" y="245302"/>
                </a:lnTo>
                <a:lnTo>
                  <a:pt x="43518" y="253364"/>
                </a:lnTo>
                <a:lnTo>
                  <a:pt x="35414" y="258815"/>
                </a:lnTo>
                <a:lnTo>
                  <a:pt x="25484" y="260815"/>
                </a:lnTo>
                <a:close/>
              </a:path>
              <a:path w="276225" h="537210">
                <a:moveTo>
                  <a:pt x="97379" y="536665"/>
                </a:moveTo>
                <a:lnTo>
                  <a:pt x="63168" y="502553"/>
                </a:lnTo>
                <a:lnTo>
                  <a:pt x="63163" y="90905"/>
                </a:lnTo>
                <a:lnTo>
                  <a:pt x="276177" y="90905"/>
                </a:lnTo>
                <a:lnTo>
                  <a:pt x="213010" y="90916"/>
                </a:lnTo>
                <a:lnTo>
                  <a:pt x="213010" y="260601"/>
                </a:lnTo>
                <a:lnTo>
                  <a:pt x="131608" y="260601"/>
                </a:lnTo>
                <a:lnTo>
                  <a:pt x="131603" y="502553"/>
                </a:lnTo>
                <a:lnTo>
                  <a:pt x="128903" y="515844"/>
                </a:lnTo>
                <a:lnTo>
                  <a:pt x="121590" y="526669"/>
                </a:lnTo>
                <a:lnTo>
                  <a:pt x="110709" y="533984"/>
                </a:lnTo>
                <a:lnTo>
                  <a:pt x="97379" y="536665"/>
                </a:lnTo>
                <a:close/>
              </a:path>
              <a:path w="276225" h="537210">
                <a:moveTo>
                  <a:pt x="250690" y="260841"/>
                </a:moveTo>
                <a:lnTo>
                  <a:pt x="240766" y="258840"/>
                </a:lnTo>
                <a:lnTo>
                  <a:pt x="232646" y="253364"/>
                </a:lnTo>
                <a:lnTo>
                  <a:pt x="227192" y="245283"/>
                </a:lnTo>
                <a:lnTo>
                  <a:pt x="225192" y="235410"/>
                </a:lnTo>
                <a:lnTo>
                  <a:pt x="225192" y="90916"/>
                </a:lnTo>
                <a:lnTo>
                  <a:pt x="276177" y="90916"/>
                </a:lnTo>
                <a:lnTo>
                  <a:pt x="276177" y="235410"/>
                </a:lnTo>
                <a:lnTo>
                  <a:pt x="274172" y="245302"/>
                </a:lnTo>
                <a:lnTo>
                  <a:pt x="268710" y="253386"/>
                </a:lnTo>
                <a:lnTo>
                  <a:pt x="260607" y="258840"/>
                </a:lnTo>
                <a:lnTo>
                  <a:pt x="250690" y="260841"/>
                </a:lnTo>
                <a:close/>
              </a:path>
              <a:path w="276225" h="537210">
                <a:moveTo>
                  <a:pt x="178783" y="536693"/>
                </a:moveTo>
                <a:lnTo>
                  <a:pt x="165458" y="534011"/>
                </a:lnTo>
                <a:lnTo>
                  <a:pt x="154564" y="526669"/>
                </a:lnTo>
                <a:lnTo>
                  <a:pt x="147247" y="515818"/>
                </a:lnTo>
                <a:lnTo>
                  <a:pt x="144566" y="502553"/>
                </a:lnTo>
                <a:lnTo>
                  <a:pt x="144566" y="260601"/>
                </a:lnTo>
                <a:lnTo>
                  <a:pt x="213010" y="260601"/>
                </a:lnTo>
                <a:lnTo>
                  <a:pt x="213010" y="502553"/>
                </a:lnTo>
                <a:lnTo>
                  <a:pt x="210323" y="515844"/>
                </a:lnTo>
                <a:lnTo>
                  <a:pt x="202991" y="526695"/>
                </a:lnTo>
                <a:lnTo>
                  <a:pt x="192113" y="534011"/>
                </a:lnTo>
                <a:lnTo>
                  <a:pt x="178783" y="536693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03065" y="3171826"/>
            <a:ext cx="118231" cy="117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124094" y="3301882"/>
            <a:ext cx="276225" cy="537210"/>
          </a:xfrm>
          <a:custGeom>
            <a:avLst/>
            <a:gdLst/>
            <a:ahLst/>
            <a:cxnLst/>
            <a:rect l="l" t="t" r="r" b="b"/>
            <a:pathLst>
              <a:path w="276225" h="537210">
                <a:moveTo>
                  <a:pt x="25484" y="260815"/>
                </a:moveTo>
                <a:lnTo>
                  <a:pt x="15569" y="258815"/>
                </a:lnTo>
                <a:lnTo>
                  <a:pt x="7467" y="253364"/>
                </a:lnTo>
                <a:lnTo>
                  <a:pt x="2002" y="245283"/>
                </a:lnTo>
                <a:lnTo>
                  <a:pt x="0" y="235410"/>
                </a:lnTo>
                <a:lnTo>
                  <a:pt x="29" y="79206"/>
                </a:lnTo>
                <a:lnTo>
                  <a:pt x="6413" y="48360"/>
                </a:lnTo>
                <a:lnTo>
                  <a:pt x="23548" y="23185"/>
                </a:lnTo>
                <a:lnTo>
                  <a:pt x="48883" y="6219"/>
                </a:lnTo>
                <a:lnTo>
                  <a:pt x="79872" y="0"/>
                </a:lnTo>
                <a:lnTo>
                  <a:pt x="196312" y="0"/>
                </a:lnTo>
                <a:lnTo>
                  <a:pt x="227301" y="6219"/>
                </a:lnTo>
                <a:lnTo>
                  <a:pt x="252635" y="23186"/>
                </a:lnTo>
                <a:lnTo>
                  <a:pt x="269774" y="48361"/>
                </a:lnTo>
                <a:lnTo>
                  <a:pt x="276177" y="79206"/>
                </a:lnTo>
                <a:lnTo>
                  <a:pt x="276177" y="90905"/>
                </a:lnTo>
                <a:lnTo>
                  <a:pt x="50983" y="90905"/>
                </a:lnTo>
                <a:lnTo>
                  <a:pt x="50980" y="235410"/>
                </a:lnTo>
                <a:lnTo>
                  <a:pt x="48968" y="245302"/>
                </a:lnTo>
                <a:lnTo>
                  <a:pt x="43518" y="253364"/>
                </a:lnTo>
                <a:lnTo>
                  <a:pt x="35414" y="258815"/>
                </a:lnTo>
                <a:lnTo>
                  <a:pt x="25484" y="260815"/>
                </a:lnTo>
                <a:close/>
              </a:path>
              <a:path w="276225" h="537210">
                <a:moveTo>
                  <a:pt x="97379" y="536665"/>
                </a:moveTo>
                <a:lnTo>
                  <a:pt x="63168" y="502553"/>
                </a:lnTo>
                <a:lnTo>
                  <a:pt x="63163" y="90905"/>
                </a:lnTo>
                <a:lnTo>
                  <a:pt x="276177" y="90905"/>
                </a:lnTo>
                <a:lnTo>
                  <a:pt x="213010" y="90916"/>
                </a:lnTo>
                <a:lnTo>
                  <a:pt x="213010" y="260601"/>
                </a:lnTo>
                <a:lnTo>
                  <a:pt x="131608" y="260601"/>
                </a:lnTo>
                <a:lnTo>
                  <a:pt x="131603" y="502553"/>
                </a:lnTo>
                <a:lnTo>
                  <a:pt x="128903" y="515844"/>
                </a:lnTo>
                <a:lnTo>
                  <a:pt x="121590" y="526669"/>
                </a:lnTo>
                <a:lnTo>
                  <a:pt x="110709" y="533984"/>
                </a:lnTo>
                <a:lnTo>
                  <a:pt x="97379" y="536665"/>
                </a:lnTo>
                <a:close/>
              </a:path>
              <a:path w="276225" h="537210">
                <a:moveTo>
                  <a:pt x="250690" y="260841"/>
                </a:moveTo>
                <a:lnTo>
                  <a:pt x="240766" y="258840"/>
                </a:lnTo>
                <a:lnTo>
                  <a:pt x="232646" y="253364"/>
                </a:lnTo>
                <a:lnTo>
                  <a:pt x="227192" y="245283"/>
                </a:lnTo>
                <a:lnTo>
                  <a:pt x="225192" y="235410"/>
                </a:lnTo>
                <a:lnTo>
                  <a:pt x="225192" y="90916"/>
                </a:lnTo>
                <a:lnTo>
                  <a:pt x="276177" y="90916"/>
                </a:lnTo>
                <a:lnTo>
                  <a:pt x="276177" y="235410"/>
                </a:lnTo>
                <a:lnTo>
                  <a:pt x="274172" y="245302"/>
                </a:lnTo>
                <a:lnTo>
                  <a:pt x="268710" y="253386"/>
                </a:lnTo>
                <a:lnTo>
                  <a:pt x="260607" y="258840"/>
                </a:lnTo>
                <a:lnTo>
                  <a:pt x="250690" y="260841"/>
                </a:lnTo>
                <a:close/>
              </a:path>
              <a:path w="276225" h="537210">
                <a:moveTo>
                  <a:pt x="178783" y="536693"/>
                </a:moveTo>
                <a:lnTo>
                  <a:pt x="165458" y="534011"/>
                </a:lnTo>
                <a:lnTo>
                  <a:pt x="154564" y="526669"/>
                </a:lnTo>
                <a:lnTo>
                  <a:pt x="147247" y="515818"/>
                </a:lnTo>
                <a:lnTo>
                  <a:pt x="144566" y="502553"/>
                </a:lnTo>
                <a:lnTo>
                  <a:pt x="144566" y="260601"/>
                </a:lnTo>
                <a:lnTo>
                  <a:pt x="213010" y="260601"/>
                </a:lnTo>
                <a:lnTo>
                  <a:pt x="213010" y="502553"/>
                </a:lnTo>
                <a:lnTo>
                  <a:pt x="210323" y="515844"/>
                </a:lnTo>
                <a:lnTo>
                  <a:pt x="202991" y="526695"/>
                </a:lnTo>
                <a:lnTo>
                  <a:pt x="192113" y="534011"/>
                </a:lnTo>
                <a:lnTo>
                  <a:pt x="178783" y="536693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74540" y="3171826"/>
            <a:ext cx="118231" cy="117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495569" y="3301882"/>
            <a:ext cx="276225" cy="537210"/>
          </a:xfrm>
          <a:custGeom>
            <a:avLst/>
            <a:gdLst/>
            <a:ahLst/>
            <a:cxnLst/>
            <a:rect l="l" t="t" r="r" b="b"/>
            <a:pathLst>
              <a:path w="276225" h="537210">
                <a:moveTo>
                  <a:pt x="25484" y="260815"/>
                </a:moveTo>
                <a:lnTo>
                  <a:pt x="15569" y="258815"/>
                </a:lnTo>
                <a:lnTo>
                  <a:pt x="7467" y="253364"/>
                </a:lnTo>
                <a:lnTo>
                  <a:pt x="2002" y="245283"/>
                </a:lnTo>
                <a:lnTo>
                  <a:pt x="0" y="235410"/>
                </a:lnTo>
                <a:lnTo>
                  <a:pt x="29" y="79206"/>
                </a:lnTo>
                <a:lnTo>
                  <a:pt x="6413" y="48360"/>
                </a:lnTo>
                <a:lnTo>
                  <a:pt x="23548" y="23185"/>
                </a:lnTo>
                <a:lnTo>
                  <a:pt x="48883" y="6219"/>
                </a:lnTo>
                <a:lnTo>
                  <a:pt x="79872" y="0"/>
                </a:lnTo>
                <a:lnTo>
                  <a:pt x="196312" y="0"/>
                </a:lnTo>
                <a:lnTo>
                  <a:pt x="227301" y="6219"/>
                </a:lnTo>
                <a:lnTo>
                  <a:pt x="252635" y="23186"/>
                </a:lnTo>
                <a:lnTo>
                  <a:pt x="269774" y="48361"/>
                </a:lnTo>
                <a:lnTo>
                  <a:pt x="276177" y="79206"/>
                </a:lnTo>
                <a:lnTo>
                  <a:pt x="276177" y="90905"/>
                </a:lnTo>
                <a:lnTo>
                  <a:pt x="50983" y="90905"/>
                </a:lnTo>
                <a:lnTo>
                  <a:pt x="50980" y="235410"/>
                </a:lnTo>
                <a:lnTo>
                  <a:pt x="48968" y="245302"/>
                </a:lnTo>
                <a:lnTo>
                  <a:pt x="43518" y="253364"/>
                </a:lnTo>
                <a:lnTo>
                  <a:pt x="35414" y="258815"/>
                </a:lnTo>
                <a:lnTo>
                  <a:pt x="25484" y="260815"/>
                </a:lnTo>
                <a:close/>
              </a:path>
              <a:path w="276225" h="537210">
                <a:moveTo>
                  <a:pt x="97379" y="536665"/>
                </a:moveTo>
                <a:lnTo>
                  <a:pt x="63168" y="502553"/>
                </a:lnTo>
                <a:lnTo>
                  <a:pt x="63163" y="90905"/>
                </a:lnTo>
                <a:lnTo>
                  <a:pt x="276177" y="90905"/>
                </a:lnTo>
                <a:lnTo>
                  <a:pt x="213010" y="90916"/>
                </a:lnTo>
                <a:lnTo>
                  <a:pt x="213010" y="260601"/>
                </a:lnTo>
                <a:lnTo>
                  <a:pt x="131608" y="260601"/>
                </a:lnTo>
                <a:lnTo>
                  <a:pt x="131603" y="502553"/>
                </a:lnTo>
                <a:lnTo>
                  <a:pt x="128903" y="515844"/>
                </a:lnTo>
                <a:lnTo>
                  <a:pt x="121590" y="526669"/>
                </a:lnTo>
                <a:lnTo>
                  <a:pt x="110709" y="533984"/>
                </a:lnTo>
                <a:lnTo>
                  <a:pt x="97379" y="536665"/>
                </a:lnTo>
                <a:close/>
              </a:path>
              <a:path w="276225" h="537210">
                <a:moveTo>
                  <a:pt x="250690" y="260841"/>
                </a:moveTo>
                <a:lnTo>
                  <a:pt x="240766" y="258840"/>
                </a:lnTo>
                <a:lnTo>
                  <a:pt x="232646" y="253364"/>
                </a:lnTo>
                <a:lnTo>
                  <a:pt x="227192" y="245283"/>
                </a:lnTo>
                <a:lnTo>
                  <a:pt x="225192" y="235410"/>
                </a:lnTo>
                <a:lnTo>
                  <a:pt x="225192" y="90916"/>
                </a:lnTo>
                <a:lnTo>
                  <a:pt x="276177" y="90916"/>
                </a:lnTo>
                <a:lnTo>
                  <a:pt x="276177" y="235410"/>
                </a:lnTo>
                <a:lnTo>
                  <a:pt x="274172" y="245302"/>
                </a:lnTo>
                <a:lnTo>
                  <a:pt x="268710" y="253386"/>
                </a:lnTo>
                <a:lnTo>
                  <a:pt x="260607" y="258840"/>
                </a:lnTo>
                <a:lnTo>
                  <a:pt x="250690" y="260841"/>
                </a:lnTo>
                <a:close/>
              </a:path>
              <a:path w="276225" h="537210">
                <a:moveTo>
                  <a:pt x="178783" y="536693"/>
                </a:moveTo>
                <a:lnTo>
                  <a:pt x="165458" y="534011"/>
                </a:lnTo>
                <a:lnTo>
                  <a:pt x="154564" y="526669"/>
                </a:lnTo>
                <a:lnTo>
                  <a:pt x="147247" y="515818"/>
                </a:lnTo>
                <a:lnTo>
                  <a:pt x="144566" y="502553"/>
                </a:lnTo>
                <a:lnTo>
                  <a:pt x="144566" y="260601"/>
                </a:lnTo>
                <a:lnTo>
                  <a:pt x="213010" y="260601"/>
                </a:lnTo>
                <a:lnTo>
                  <a:pt x="213010" y="502553"/>
                </a:lnTo>
                <a:lnTo>
                  <a:pt x="210323" y="515844"/>
                </a:lnTo>
                <a:lnTo>
                  <a:pt x="202991" y="526695"/>
                </a:lnTo>
                <a:lnTo>
                  <a:pt x="192113" y="534011"/>
                </a:lnTo>
                <a:lnTo>
                  <a:pt x="178783" y="536693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860165" y="5448301"/>
            <a:ext cx="118231" cy="117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81194" y="5578357"/>
            <a:ext cx="276225" cy="537210"/>
          </a:xfrm>
          <a:custGeom>
            <a:avLst/>
            <a:gdLst/>
            <a:ahLst/>
            <a:cxnLst/>
            <a:rect l="l" t="t" r="r" b="b"/>
            <a:pathLst>
              <a:path w="276225" h="537210">
                <a:moveTo>
                  <a:pt x="25484" y="260815"/>
                </a:moveTo>
                <a:lnTo>
                  <a:pt x="15569" y="258815"/>
                </a:lnTo>
                <a:lnTo>
                  <a:pt x="7467" y="253364"/>
                </a:lnTo>
                <a:lnTo>
                  <a:pt x="2002" y="245283"/>
                </a:lnTo>
                <a:lnTo>
                  <a:pt x="0" y="235410"/>
                </a:lnTo>
                <a:lnTo>
                  <a:pt x="29" y="79206"/>
                </a:lnTo>
                <a:lnTo>
                  <a:pt x="6413" y="48360"/>
                </a:lnTo>
                <a:lnTo>
                  <a:pt x="23548" y="23185"/>
                </a:lnTo>
                <a:lnTo>
                  <a:pt x="48883" y="6219"/>
                </a:lnTo>
                <a:lnTo>
                  <a:pt x="79872" y="0"/>
                </a:lnTo>
                <a:lnTo>
                  <a:pt x="196312" y="0"/>
                </a:lnTo>
                <a:lnTo>
                  <a:pt x="227301" y="6219"/>
                </a:lnTo>
                <a:lnTo>
                  <a:pt x="252635" y="23186"/>
                </a:lnTo>
                <a:lnTo>
                  <a:pt x="269774" y="48361"/>
                </a:lnTo>
                <a:lnTo>
                  <a:pt x="276177" y="79206"/>
                </a:lnTo>
                <a:lnTo>
                  <a:pt x="276177" y="90905"/>
                </a:lnTo>
                <a:lnTo>
                  <a:pt x="50983" y="90905"/>
                </a:lnTo>
                <a:lnTo>
                  <a:pt x="50980" y="235410"/>
                </a:lnTo>
                <a:lnTo>
                  <a:pt x="48968" y="245302"/>
                </a:lnTo>
                <a:lnTo>
                  <a:pt x="43518" y="253364"/>
                </a:lnTo>
                <a:lnTo>
                  <a:pt x="35414" y="258815"/>
                </a:lnTo>
                <a:lnTo>
                  <a:pt x="25484" y="260815"/>
                </a:lnTo>
                <a:close/>
              </a:path>
              <a:path w="276225" h="537210">
                <a:moveTo>
                  <a:pt x="97379" y="536665"/>
                </a:moveTo>
                <a:lnTo>
                  <a:pt x="63168" y="502553"/>
                </a:lnTo>
                <a:lnTo>
                  <a:pt x="63163" y="90905"/>
                </a:lnTo>
                <a:lnTo>
                  <a:pt x="276177" y="90905"/>
                </a:lnTo>
                <a:lnTo>
                  <a:pt x="213010" y="90916"/>
                </a:lnTo>
                <a:lnTo>
                  <a:pt x="213010" y="260601"/>
                </a:lnTo>
                <a:lnTo>
                  <a:pt x="131608" y="260601"/>
                </a:lnTo>
                <a:lnTo>
                  <a:pt x="131603" y="502553"/>
                </a:lnTo>
                <a:lnTo>
                  <a:pt x="128903" y="515844"/>
                </a:lnTo>
                <a:lnTo>
                  <a:pt x="121590" y="526669"/>
                </a:lnTo>
                <a:lnTo>
                  <a:pt x="110709" y="533984"/>
                </a:lnTo>
                <a:lnTo>
                  <a:pt x="97379" y="536665"/>
                </a:lnTo>
                <a:close/>
              </a:path>
              <a:path w="276225" h="537210">
                <a:moveTo>
                  <a:pt x="250690" y="260841"/>
                </a:moveTo>
                <a:lnTo>
                  <a:pt x="240766" y="258840"/>
                </a:lnTo>
                <a:lnTo>
                  <a:pt x="232646" y="253364"/>
                </a:lnTo>
                <a:lnTo>
                  <a:pt x="227192" y="245283"/>
                </a:lnTo>
                <a:lnTo>
                  <a:pt x="225192" y="235410"/>
                </a:lnTo>
                <a:lnTo>
                  <a:pt x="225192" y="90916"/>
                </a:lnTo>
                <a:lnTo>
                  <a:pt x="276177" y="90916"/>
                </a:lnTo>
                <a:lnTo>
                  <a:pt x="276177" y="235410"/>
                </a:lnTo>
                <a:lnTo>
                  <a:pt x="274172" y="245302"/>
                </a:lnTo>
                <a:lnTo>
                  <a:pt x="268710" y="253386"/>
                </a:lnTo>
                <a:lnTo>
                  <a:pt x="260607" y="258840"/>
                </a:lnTo>
                <a:lnTo>
                  <a:pt x="250690" y="260841"/>
                </a:lnTo>
                <a:close/>
              </a:path>
              <a:path w="276225" h="537210">
                <a:moveTo>
                  <a:pt x="178783" y="536693"/>
                </a:moveTo>
                <a:lnTo>
                  <a:pt x="165458" y="534011"/>
                </a:lnTo>
                <a:lnTo>
                  <a:pt x="154564" y="526669"/>
                </a:lnTo>
                <a:lnTo>
                  <a:pt x="147247" y="515818"/>
                </a:lnTo>
                <a:lnTo>
                  <a:pt x="144566" y="502553"/>
                </a:lnTo>
                <a:lnTo>
                  <a:pt x="144566" y="260601"/>
                </a:lnTo>
                <a:lnTo>
                  <a:pt x="213010" y="260601"/>
                </a:lnTo>
                <a:lnTo>
                  <a:pt x="213010" y="502553"/>
                </a:lnTo>
                <a:lnTo>
                  <a:pt x="210323" y="515844"/>
                </a:lnTo>
                <a:lnTo>
                  <a:pt x="202991" y="526695"/>
                </a:lnTo>
                <a:lnTo>
                  <a:pt x="192113" y="534011"/>
                </a:lnTo>
                <a:lnTo>
                  <a:pt x="178783" y="536693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231640" y="5467351"/>
            <a:ext cx="118231" cy="117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152669" y="5597407"/>
            <a:ext cx="276225" cy="537210"/>
          </a:xfrm>
          <a:custGeom>
            <a:avLst/>
            <a:gdLst/>
            <a:ahLst/>
            <a:cxnLst/>
            <a:rect l="l" t="t" r="r" b="b"/>
            <a:pathLst>
              <a:path w="276225" h="537210">
                <a:moveTo>
                  <a:pt x="25484" y="260815"/>
                </a:moveTo>
                <a:lnTo>
                  <a:pt x="15569" y="258815"/>
                </a:lnTo>
                <a:lnTo>
                  <a:pt x="7467" y="253364"/>
                </a:lnTo>
                <a:lnTo>
                  <a:pt x="2002" y="245283"/>
                </a:lnTo>
                <a:lnTo>
                  <a:pt x="0" y="235410"/>
                </a:lnTo>
                <a:lnTo>
                  <a:pt x="29" y="79206"/>
                </a:lnTo>
                <a:lnTo>
                  <a:pt x="6413" y="48360"/>
                </a:lnTo>
                <a:lnTo>
                  <a:pt x="23548" y="23185"/>
                </a:lnTo>
                <a:lnTo>
                  <a:pt x="48883" y="6219"/>
                </a:lnTo>
                <a:lnTo>
                  <a:pt x="79872" y="0"/>
                </a:lnTo>
                <a:lnTo>
                  <a:pt x="196312" y="0"/>
                </a:lnTo>
                <a:lnTo>
                  <a:pt x="227301" y="6219"/>
                </a:lnTo>
                <a:lnTo>
                  <a:pt x="252635" y="23186"/>
                </a:lnTo>
                <a:lnTo>
                  <a:pt x="269774" y="48361"/>
                </a:lnTo>
                <a:lnTo>
                  <a:pt x="276177" y="79206"/>
                </a:lnTo>
                <a:lnTo>
                  <a:pt x="276177" y="90905"/>
                </a:lnTo>
                <a:lnTo>
                  <a:pt x="50983" y="90905"/>
                </a:lnTo>
                <a:lnTo>
                  <a:pt x="50980" y="235410"/>
                </a:lnTo>
                <a:lnTo>
                  <a:pt x="48968" y="245302"/>
                </a:lnTo>
                <a:lnTo>
                  <a:pt x="43518" y="253364"/>
                </a:lnTo>
                <a:lnTo>
                  <a:pt x="35414" y="258815"/>
                </a:lnTo>
                <a:lnTo>
                  <a:pt x="25484" y="260815"/>
                </a:lnTo>
                <a:close/>
              </a:path>
              <a:path w="276225" h="537210">
                <a:moveTo>
                  <a:pt x="97379" y="536665"/>
                </a:moveTo>
                <a:lnTo>
                  <a:pt x="63168" y="502553"/>
                </a:lnTo>
                <a:lnTo>
                  <a:pt x="63163" y="90905"/>
                </a:lnTo>
                <a:lnTo>
                  <a:pt x="276177" y="90905"/>
                </a:lnTo>
                <a:lnTo>
                  <a:pt x="213010" y="90916"/>
                </a:lnTo>
                <a:lnTo>
                  <a:pt x="213010" y="260601"/>
                </a:lnTo>
                <a:lnTo>
                  <a:pt x="131608" y="260601"/>
                </a:lnTo>
                <a:lnTo>
                  <a:pt x="131603" y="502553"/>
                </a:lnTo>
                <a:lnTo>
                  <a:pt x="128903" y="515844"/>
                </a:lnTo>
                <a:lnTo>
                  <a:pt x="121590" y="526669"/>
                </a:lnTo>
                <a:lnTo>
                  <a:pt x="110709" y="533984"/>
                </a:lnTo>
                <a:lnTo>
                  <a:pt x="97379" y="536665"/>
                </a:lnTo>
                <a:close/>
              </a:path>
              <a:path w="276225" h="537210">
                <a:moveTo>
                  <a:pt x="250690" y="260841"/>
                </a:moveTo>
                <a:lnTo>
                  <a:pt x="240766" y="258840"/>
                </a:lnTo>
                <a:lnTo>
                  <a:pt x="232646" y="253364"/>
                </a:lnTo>
                <a:lnTo>
                  <a:pt x="227192" y="245283"/>
                </a:lnTo>
                <a:lnTo>
                  <a:pt x="225192" y="235410"/>
                </a:lnTo>
                <a:lnTo>
                  <a:pt x="225192" y="90916"/>
                </a:lnTo>
                <a:lnTo>
                  <a:pt x="276177" y="90916"/>
                </a:lnTo>
                <a:lnTo>
                  <a:pt x="276177" y="235410"/>
                </a:lnTo>
                <a:lnTo>
                  <a:pt x="274172" y="245302"/>
                </a:lnTo>
                <a:lnTo>
                  <a:pt x="268710" y="253386"/>
                </a:lnTo>
                <a:lnTo>
                  <a:pt x="260607" y="258840"/>
                </a:lnTo>
                <a:lnTo>
                  <a:pt x="250690" y="260841"/>
                </a:lnTo>
                <a:close/>
              </a:path>
              <a:path w="276225" h="537210">
                <a:moveTo>
                  <a:pt x="178783" y="536693"/>
                </a:moveTo>
                <a:lnTo>
                  <a:pt x="165458" y="534011"/>
                </a:lnTo>
                <a:lnTo>
                  <a:pt x="154564" y="526669"/>
                </a:lnTo>
                <a:lnTo>
                  <a:pt x="147247" y="515818"/>
                </a:lnTo>
                <a:lnTo>
                  <a:pt x="144566" y="502553"/>
                </a:lnTo>
                <a:lnTo>
                  <a:pt x="144566" y="260601"/>
                </a:lnTo>
                <a:lnTo>
                  <a:pt x="213010" y="260601"/>
                </a:lnTo>
                <a:lnTo>
                  <a:pt x="213010" y="502553"/>
                </a:lnTo>
                <a:lnTo>
                  <a:pt x="210323" y="515844"/>
                </a:lnTo>
                <a:lnTo>
                  <a:pt x="202991" y="526695"/>
                </a:lnTo>
                <a:lnTo>
                  <a:pt x="192113" y="534011"/>
                </a:lnTo>
                <a:lnTo>
                  <a:pt x="178783" y="536693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74319" y="4733926"/>
            <a:ext cx="118231" cy="117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95348" y="4863982"/>
            <a:ext cx="276225" cy="537210"/>
          </a:xfrm>
          <a:custGeom>
            <a:avLst/>
            <a:gdLst/>
            <a:ahLst/>
            <a:cxnLst/>
            <a:rect l="l" t="t" r="r" b="b"/>
            <a:pathLst>
              <a:path w="276225" h="537210">
                <a:moveTo>
                  <a:pt x="25484" y="260815"/>
                </a:moveTo>
                <a:lnTo>
                  <a:pt x="15569" y="258815"/>
                </a:lnTo>
                <a:lnTo>
                  <a:pt x="7467" y="253364"/>
                </a:lnTo>
                <a:lnTo>
                  <a:pt x="2002" y="245283"/>
                </a:lnTo>
                <a:lnTo>
                  <a:pt x="0" y="235410"/>
                </a:lnTo>
                <a:lnTo>
                  <a:pt x="29" y="79206"/>
                </a:lnTo>
                <a:lnTo>
                  <a:pt x="6413" y="48360"/>
                </a:lnTo>
                <a:lnTo>
                  <a:pt x="23548" y="23185"/>
                </a:lnTo>
                <a:lnTo>
                  <a:pt x="48883" y="6219"/>
                </a:lnTo>
                <a:lnTo>
                  <a:pt x="79872" y="0"/>
                </a:lnTo>
                <a:lnTo>
                  <a:pt x="196312" y="0"/>
                </a:lnTo>
                <a:lnTo>
                  <a:pt x="227301" y="6219"/>
                </a:lnTo>
                <a:lnTo>
                  <a:pt x="252635" y="23186"/>
                </a:lnTo>
                <a:lnTo>
                  <a:pt x="269774" y="48361"/>
                </a:lnTo>
                <a:lnTo>
                  <a:pt x="276177" y="79206"/>
                </a:lnTo>
                <a:lnTo>
                  <a:pt x="276177" y="90905"/>
                </a:lnTo>
                <a:lnTo>
                  <a:pt x="50983" y="90905"/>
                </a:lnTo>
                <a:lnTo>
                  <a:pt x="50980" y="235410"/>
                </a:lnTo>
                <a:lnTo>
                  <a:pt x="48968" y="245302"/>
                </a:lnTo>
                <a:lnTo>
                  <a:pt x="43518" y="253364"/>
                </a:lnTo>
                <a:lnTo>
                  <a:pt x="35414" y="258815"/>
                </a:lnTo>
                <a:lnTo>
                  <a:pt x="25484" y="260815"/>
                </a:lnTo>
                <a:close/>
              </a:path>
              <a:path w="276225" h="537210">
                <a:moveTo>
                  <a:pt x="97379" y="536665"/>
                </a:moveTo>
                <a:lnTo>
                  <a:pt x="63168" y="502553"/>
                </a:lnTo>
                <a:lnTo>
                  <a:pt x="63163" y="90905"/>
                </a:lnTo>
                <a:lnTo>
                  <a:pt x="276177" y="90905"/>
                </a:lnTo>
                <a:lnTo>
                  <a:pt x="213010" y="90916"/>
                </a:lnTo>
                <a:lnTo>
                  <a:pt x="213010" y="260601"/>
                </a:lnTo>
                <a:lnTo>
                  <a:pt x="131608" y="260601"/>
                </a:lnTo>
                <a:lnTo>
                  <a:pt x="131603" y="502553"/>
                </a:lnTo>
                <a:lnTo>
                  <a:pt x="128903" y="515844"/>
                </a:lnTo>
                <a:lnTo>
                  <a:pt x="121590" y="526669"/>
                </a:lnTo>
                <a:lnTo>
                  <a:pt x="110709" y="533984"/>
                </a:lnTo>
                <a:lnTo>
                  <a:pt x="97379" y="536665"/>
                </a:lnTo>
                <a:close/>
              </a:path>
              <a:path w="276225" h="537210">
                <a:moveTo>
                  <a:pt x="250690" y="260841"/>
                </a:moveTo>
                <a:lnTo>
                  <a:pt x="240766" y="258840"/>
                </a:lnTo>
                <a:lnTo>
                  <a:pt x="232646" y="253364"/>
                </a:lnTo>
                <a:lnTo>
                  <a:pt x="227192" y="245283"/>
                </a:lnTo>
                <a:lnTo>
                  <a:pt x="225192" y="235410"/>
                </a:lnTo>
                <a:lnTo>
                  <a:pt x="225192" y="90916"/>
                </a:lnTo>
                <a:lnTo>
                  <a:pt x="276177" y="90916"/>
                </a:lnTo>
                <a:lnTo>
                  <a:pt x="276177" y="235410"/>
                </a:lnTo>
                <a:lnTo>
                  <a:pt x="274172" y="245302"/>
                </a:lnTo>
                <a:lnTo>
                  <a:pt x="268710" y="253386"/>
                </a:lnTo>
                <a:lnTo>
                  <a:pt x="260607" y="258840"/>
                </a:lnTo>
                <a:lnTo>
                  <a:pt x="250690" y="260841"/>
                </a:lnTo>
                <a:close/>
              </a:path>
              <a:path w="276225" h="537210">
                <a:moveTo>
                  <a:pt x="178783" y="536693"/>
                </a:moveTo>
                <a:lnTo>
                  <a:pt x="165458" y="534011"/>
                </a:lnTo>
                <a:lnTo>
                  <a:pt x="154564" y="526669"/>
                </a:lnTo>
                <a:lnTo>
                  <a:pt x="147247" y="515818"/>
                </a:lnTo>
                <a:lnTo>
                  <a:pt x="144566" y="502553"/>
                </a:lnTo>
                <a:lnTo>
                  <a:pt x="144566" y="260601"/>
                </a:lnTo>
                <a:lnTo>
                  <a:pt x="213010" y="260601"/>
                </a:lnTo>
                <a:lnTo>
                  <a:pt x="213010" y="502553"/>
                </a:lnTo>
                <a:lnTo>
                  <a:pt x="210323" y="515844"/>
                </a:lnTo>
                <a:lnTo>
                  <a:pt x="202991" y="526695"/>
                </a:lnTo>
                <a:lnTo>
                  <a:pt x="192113" y="534011"/>
                </a:lnTo>
                <a:lnTo>
                  <a:pt x="178783" y="536693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26744" y="4733926"/>
            <a:ext cx="118231" cy="117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47773" y="4863982"/>
            <a:ext cx="276225" cy="537210"/>
          </a:xfrm>
          <a:custGeom>
            <a:avLst/>
            <a:gdLst/>
            <a:ahLst/>
            <a:cxnLst/>
            <a:rect l="l" t="t" r="r" b="b"/>
            <a:pathLst>
              <a:path w="276225" h="537210">
                <a:moveTo>
                  <a:pt x="25484" y="260815"/>
                </a:moveTo>
                <a:lnTo>
                  <a:pt x="15569" y="258815"/>
                </a:lnTo>
                <a:lnTo>
                  <a:pt x="7467" y="253364"/>
                </a:lnTo>
                <a:lnTo>
                  <a:pt x="2002" y="245283"/>
                </a:lnTo>
                <a:lnTo>
                  <a:pt x="0" y="235410"/>
                </a:lnTo>
                <a:lnTo>
                  <a:pt x="29" y="79206"/>
                </a:lnTo>
                <a:lnTo>
                  <a:pt x="6413" y="48360"/>
                </a:lnTo>
                <a:lnTo>
                  <a:pt x="23548" y="23185"/>
                </a:lnTo>
                <a:lnTo>
                  <a:pt x="48883" y="6219"/>
                </a:lnTo>
                <a:lnTo>
                  <a:pt x="79872" y="0"/>
                </a:lnTo>
                <a:lnTo>
                  <a:pt x="196312" y="0"/>
                </a:lnTo>
                <a:lnTo>
                  <a:pt x="227301" y="6219"/>
                </a:lnTo>
                <a:lnTo>
                  <a:pt x="252635" y="23186"/>
                </a:lnTo>
                <a:lnTo>
                  <a:pt x="269774" y="48361"/>
                </a:lnTo>
                <a:lnTo>
                  <a:pt x="276177" y="79206"/>
                </a:lnTo>
                <a:lnTo>
                  <a:pt x="276177" y="90905"/>
                </a:lnTo>
                <a:lnTo>
                  <a:pt x="50983" y="90905"/>
                </a:lnTo>
                <a:lnTo>
                  <a:pt x="50980" y="235410"/>
                </a:lnTo>
                <a:lnTo>
                  <a:pt x="48968" y="245302"/>
                </a:lnTo>
                <a:lnTo>
                  <a:pt x="43518" y="253364"/>
                </a:lnTo>
                <a:lnTo>
                  <a:pt x="35414" y="258815"/>
                </a:lnTo>
                <a:lnTo>
                  <a:pt x="25484" y="260815"/>
                </a:lnTo>
                <a:close/>
              </a:path>
              <a:path w="276225" h="537210">
                <a:moveTo>
                  <a:pt x="97379" y="536665"/>
                </a:moveTo>
                <a:lnTo>
                  <a:pt x="63168" y="502553"/>
                </a:lnTo>
                <a:lnTo>
                  <a:pt x="63163" y="90905"/>
                </a:lnTo>
                <a:lnTo>
                  <a:pt x="276177" y="90905"/>
                </a:lnTo>
                <a:lnTo>
                  <a:pt x="213010" y="90916"/>
                </a:lnTo>
                <a:lnTo>
                  <a:pt x="213010" y="260601"/>
                </a:lnTo>
                <a:lnTo>
                  <a:pt x="131608" y="260601"/>
                </a:lnTo>
                <a:lnTo>
                  <a:pt x="131603" y="502553"/>
                </a:lnTo>
                <a:lnTo>
                  <a:pt x="128903" y="515844"/>
                </a:lnTo>
                <a:lnTo>
                  <a:pt x="121590" y="526669"/>
                </a:lnTo>
                <a:lnTo>
                  <a:pt x="110709" y="533984"/>
                </a:lnTo>
                <a:lnTo>
                  <a:pt x="97379" y="536665"/>
                </a:lnTo>
                <a:close/>
              </a:path>
              <a:path w="276225" h="537210">
                <a:moveTo>
                  <a:pt x="250690" y="260841"/>
                </a:moveTo>
                <a:lnTo>
                  <a:pt x="240766" y="258840"/>
                </a:lnTo>
                <a:lnTo>
                  <a:pt x="232646" y="253364"/>
                </a:lnTo>
                <a:lnTo>
                  <a:pt x="227192" y="245283"/>
                </a:lnTo>
                <a:lnTo>
                  <a:pt x="225192" y="235410"/>
                </a:lnTo>
                <a:lnTo>
                  <a:pt x="225192" y="90916"/>
                </a:lnTo>
                <a:lnTo>
                  <a:pt x="276177" y="90916"/>
                </a:lnTo>
                <a:lnTo>
                  <a:pt x="276177" y="235410"/>
                </a:lnTo>
                <a:lnTo>
                  <a:pt x="274172" y="245302"/>
                </a:lnTo>
                <a:lnTo>
                  <a:pt x="268710" y="253386"/>
                </a:lnTo>
                <a:lnTo>
                  <a:pt x="260607" y="258840"/>
                </a:lnTo>
                <a:lnTo>
                  <a:pt x="250690" y="260841"/>
                </a:lnTo>
                <a:close/>
              </a:path>
              <a:path w="276225" h="537210">
                <a:moveTo>
                  <a:pt x="178783" y="536693"/>
                </a:moveTo>
                <a:lnTo>
                  <a:pt x="165458" y="534011"/>
                </a:lnTo>
                <a:lnTo>
                  <a:pt x="154564" y="526669"/>
                </a:lnTo>
                <a:lnTo>
                  <a:pt x="147247" y="515818"/>
                </a:lnTo>
                <a:lnTo>
                  <a:pt x="144566" y="502553"/>
                </a:lnTo>
                <a:lnTo>
                  <a:pt x="144566" y="260601"/>
                </a:lnTo>
                <a:lnTo>
                  <a:pt x="213010" y="260601"/>
                </a:lnTo>
                <a:lnTo>
                  <a:pt x="213010" y="502553"/>
                </a:lnTo>
                <a:lnTo>
                  <a:pt x="210323" y="515844"/>
                </a:lnTo>
                <a:lnTo>
                  <a:pt x="202991" y="526695"/>
                </a:lnTo>
                <a:lnTo>
                  <a:pt x="192113" y="534011"/>
                </a:lnTo>
                <a:lnTo>
                  <a:pt x="178783" y="536693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79165" y="4733926"/>
            <a:ext cx="118231" cy="117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00194" y="4863982"/>
            <a:ext cx="276225" cy="537210"/>
          </a:xfrm>
          <a:custGeom>
            <a:avLst/>
            <a:gdLst/>
            <a:ahLst/>
            <a:cxnLst/>
            <a:rect l="l" t="t" r="r" b="b"/>
            <a:pathLst>
              <a:path w="276225" h="537210">
                <a:moveTo>
                  <a:pt x="25484" y="260815"/>
                </a:moveTo>
                <a:lnTo>
                  <a:pt x="15569" y="258815"/>
                </a:lnTo>
                <a:lnTo>
                  <a:pt x="7467" y="253364"/>
                </a:lnTo>
                <a:lnTo>
                  <a:pt x="2002" y="245283"/>
                </a:lnTo>
                <a:lnTo>
                  <a:pt x="0" y="235410"/>
                </a:lnTo>
                <a:lnTo>
                  <a:pt x="29" y="79206"/>
                </a:lnTo>
                <a:lnTo>
                  <a:pt x="6413" y="48360"/>
                </a:lnTo>
                <a:lnTo>
                  <a:pt x="23548" y="23185"/>
                </a:lnTo>
                <a:lnTo>
                  <a:pt x="48883" y="6219"/>
                </a:lnTo>
                <a:lnTo>
                  <a:pt x="79872" y="0"/>
                </a:lnTo>
                <a:lnTo>
                  <a:pt x="196312" y="0"/>
                </a:lnTo>
                <a:lnTo>
                  <a:pt x="227301" y="6219"/>
                </a:lnTo>
                <a:lnTo>
                  <a:pt x="252635" y="23186"/>
                </a:lnTo>
                <a:lnTo>
                  <a:pt x="269774" y="48361"/>
                </a:lnTo>
                <a:lnTo>
                  <a:pt x="276177" y="79206"/>
                </a:lnTo>
                <a:lnTo>
                  <a:pt x="276177" y="90905"/>
                </a:lnTo>
                <a:lnTo>
                  <a:pt x="50983" y="90905"/>
                </a:lnTo>
                <a:lnTo>
                  <a:pt x="50980" y="235410"/>
                </a:lnTo>
                <a:lnTo>
                  <a:pt x="48968" y="245302"/>
                </a:lnTo>
                <a:lnTo>
                  <a:pt x="43518" y="253364"/>
                </a:lnTo>
                <a:lnTo>
                  <a:pt x="35414" y="258815"/>
                </a:lnTo>
                <a:lnTo>
                  <a:pt x="25484" y="260815"/>
                </a:lnTo>
                <a:close/>
              </a:path>
              <a:path w="276225" h="537210">
                <a:moveTo>
                  <a:pt x="97379" y="536665"/>
                </a:moveTo>
                <a:lnTo>
                  <a:pt x="63168" y="502553"/>
                </a:lnTo>
                <a:lnTo>
                  <a:pt x="63163" y="90905"/>
                </a:lnTo>
                <a:lnTo>
                  <a:pt x="276177" y="90905"/>
                </a:lnTo>
                <a:lnTo>
                  <a:pt x="213010" y="90916"/>
                </a:lnTo>
                <a:lnTo>
                  <a:pt x="213010" y="260601"/>
                </a:lnTo>
                <a:lnTo>
                  <a:pt x="131608" y="260601"/>
                </a:lnTo>
                <a:lnTo>
                  <a:pt x="131603" y="502553"/>
                </a:lnTo>
                <a:lnTo>
                  <a:pt x="128903" y="515844"/>
                </a:lnTo>
                <a:lnTo>
                  <a:pt x="121590" y="526669"/>
                </a:lnTo>
                <a:lnTo>
                  <a:pt x="110709" y="533984"/>
                </a:lnTo>
                <a:lnTo>
                  <a:pt x="97379" y="536665"/>
                </a:lnTo>
                <a:close/>
              </a:path>
              <a:path w="276225" h="537210">
                <a:moveTo>
                  <a:pt x="250690" y="260841"/>
                </a:moveTo>
                <a:lnTo>
                  <a:pt x="240766" y="258840"/>
                </a:lnTo>
                <a:lnTo>
                  <a:pt x="232646" y="253364"/>
                </a:lnTo>
                <a:lnTo>
                  <a:pt x="227192" y="245283"/>
                </a:lnTo>
                <a:lnTo>
                  <a:pt x="225192" y="235410"/>
                </a:lnTo>
                <a:lnTo>
                  <a:pt x="225192" y="90916"/>
                </a:lnTo>
                <a:lnTo>
                  <a:pt x="276177" y="90916"/>
                </a:lnTo>
                <a:lnTo>
                  <a:pt x="276177" y="235410"/>
                </a:lnTo>
                <a:lnTo>
                  <a:pt x="274172" y="245302"/>
                </a:lnTo>
                <a:lnTo>
                  <a:pt x="268710" y="253386"/>
                </a:lnTo>
                <a:lnTo>
                  <a:pt x="260607" y="258840"/>
                </a:lnTo>
                <a:lnTo>
                  <a:pt x="250690" y="260841"/>
                </a:lnTo>
                <a:close/>
              </a:path>
              <a:path w="276225" h="537210">
                <a:moveTo>
                  <a:pt x="178783" y="536693"/>
                </a:moveTo>
                <a:lnTo>
                  <a:pt x="165458" y="534011"/>
                </a:lnTo>
                <a:lnTo>
                  <a:pt x="154564" y="526669"/>
                </a:lnTo>
                <a:lnTo>
                  <a:pt x="147247" y="515818"/>
                </a:lnTo>
                <a:lnTo>
                  <a:pt x="144566" y="502553"/>
                </a:lnTo>
                <a:lnTo>
                  <a:pt x="144566" y="260601"/>
                </a:lnTo>
                <a:lnTo>
                  <a:pt x="213010" y="260601"/>
                </a:lnTo>
                <a:lnTo>
                  <a:pt x="213010" y="502553"/>
                </a:lnTo>
                <a:lnTo>
                  <a:pt x="210323" y="515844"/>
                </a:lnTo>
                <a:lnTo>
                  <a:pt x="202991" y="526695"/>
                </a:lnTo>
                <a:lnTo>
                  <a:pt x="192113" y="534011"/>
                </a:lnTo>
                <a:lnTo>
                  <a:pt x="178783" y="536693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60165" y="4733926"/>
            <a:ext cx="118231" cy="117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81194" y="4863982"/>
            <a:ext cx="276225" cy="537210"/>
          </a:xfrm>
          <a:custGeom>
            <a:avLst/>
            <a:gdLst/>
            <a:ahLst/>
            <a:cxnLst/>
            <a:rect l="l" t="t" r="r" b="b"/>
            <a:pathLst>
              <a:path w="276225" h="537210">
                <a:moveTo>
                  <a:pt x="25484" y="260815"/>
                </a:moveTo>
                <a:lnTo>
                  <a:pt x="15569" y="258815"/>
                </a:lnTo>
                <a:lnTo>
                  <a:pt x="7467" y="253364"/>
                </a:lnTo>
                <a:lnTo>
                  <a:pt x="2002" y="245283"/>
                </a:lnTo>
                <a:lnTo>
                  <a:pt x="0" y="235410"/>
                </a:lnTo>
                <a:lnTo>
                  <a:pt x="29" y="79206"/>
                </a:lnTo>
                <a:lnTo>
                  <a:pt x="6413" y="48360"/>
                </a:lnTo>
                <a:lnTo>
                  <a:pt x="23548" y="23185"/>
                </a:lnTo>
                <a:lnTo>
                  <a:pt x="48883" y="6219"/>
                </a:lnTo>
                <a:lnTo>
                  <a:pt x="79872" y="0"/>
                </a:lnTo>
                <a:lnTo>
                  <a:pt x="196312" y="0"/>
                </a:lnTo>
                <a:lnTo>
                  <a:pt x="227301" y="6219"/>
                </a:lnTo>
                <a:lnTo>
                  <a:pt x="252635" y="23186"/>
                </a:lnTo>
                <a:lnTo>
                  <a:pt x="269774" y="48361"/>
                </a:lnTo>
                <a:lnTo>
                  <a:pt x="276177" y="79206"/>
                </a:lnTo>
                <a:lnTo>
                  <a:pt x="276177" y="90905"/>
                </a:lnTo>
                <a:lnTo>
                  <a:pt x="50983" y="90905"/>
                </a:lnTo>
                <a:lnTo>
                  <a:pt x="50980" y="235410"/>
                </a:lnTo>
                <a:lnTo>
                  <a:pt x="48968" y="245302"/>
                </a:lnTo>
                <a:lnTo>
                  <a:pt x="43518" y="253364"/>
                </a:lnTo>
                <a:lnTo>
                  <a:pt x="35414" y="258815"/>
                </a:lnTo>
                <a:lnTo>
                  <a:pt x="25484" y="260815"/>
                </a:lnTo>
                <a:close/>
              </a:path>
              <a:path w="276225" h="537210">
                <a:moveTo>
                  <a:pt x="97379" y="536665"/>
                </a:moveTo>
                <a:lnTo>
                  <a:pt x="63168" y="502553"/>
                </a:lnTo>
                <a:lnTo>
                  <a:pt x="63163" y="90905"/>
                </a:lnTo>
                <a:lnTo>
                  <a:pt x="276177" y="90905"/>
                </a:lnTo>
                <a:lnTo>
                  <a:pt x="213010" y="90916"/>
                </a:lnTo>
                <a:lnTo>
                  <a:pt x="213010" y="260601"/>
                </a:lnTo>
                <a:lnTo>
                  <a:pt x="131608" y="260601"/>
                </a:lnTo>
                <a:lnTo>
                  <a:pt x="131603" y="502553"/>
                </a:lnTo>
                <a:lnTo>
                  <a:pt x="128903" y="515844"/>
                </a:lnTo>
                <a:lnTo>
                  <a:pt x="121590" y="526669"/>
                </a:lnTo>
                <a:lnTo>
                  <a:pt x="110709" y="533984"/>
                </a:lnTo>
                <a:lnTo>
                  <a:pt x="97379" y="536665"/>
                </a:lnTo>
                <a:close/>
              </a:path>
              <a:path w="276225" h="537210">
                <a:moveTo>
                  <a:pt x="250690" y="260841"/>
                </a:moveTo>
                <a:lnTo>
                  <a:pt x="240766" y="258840"/>
                </a:lnTo>
                <a:lnTo>
                  <a:pt x="232646" y="253364"/>
                </a:lnTo>
                <a:lnTo>
                  <a:pt x="227192" y="245283"/>
                </a:lnTo>
                <a:lnTo>
                  <a:pt x="225192" y="235410"/>
                </a:lnTo>
                <a:lnTo>
                  <a:pt x="225192" y="90916"/>
                </a:lnTo>
                <a:lnTo>
                  <a:pt x="276177" y="90916"/>
                </a:lnTo>
                <a:lnTo>
                  <a:pt x="276177" y="235410"/>
                </a:lnTo>
                <a:lnTo>
                  <a:pt x="274172" y="245302"/>
                </a:lnTo>
                <a:lnTo>
                  <a:pt x="268710" y="253386"/>
                </a:lnTo>
                <a:lnTo>
                  <a:pt x="260607" y="258840"/>
                </a:lnTo>
                <a:lnTo>
                  <a:pt x="250690" y="260841"/>
                </a:lnTo>
                <a:close/>
              </a:path>
              <a:path w="276225" h="537210">
                <a:moveTo>
                  <a:pt x="178783" y="536693"/>
                </a:moveTo>
                <a:lnTo>
                  <a:pt x="165458" y="534011"/>
                </a:lnTo>
                <a:lnTo>
                  <a:pt x="154564" y="526669"/>
                </a:lnTo>
                <a:lnTo>
                  <a:pt x="147247" y="515818"/>
                </a:lnTo>
                <a:lnTo>
                  <a:pt x="144566" y="502553"/>
                </a:lnTo>
                <a:lnTo>
                  <a:pt x="144566" y="260601"/>
                </a:lnTo>
                <a:lnTo>
                  <a:pt x="213010" y="260601"/>
                </a:lnTo>
                <a:lnTo>
                  <a:pt x="213010" y="502553"/>
                </a:lnTo>
                <a:lnTo>
                  <a:pt x="210323" y="515844"/>
                </a:lnTo>
                <a:lnTo>
                  <a:pt x="202991" y="526695"/>
                </a:lnTo>
                <a:lnTo>
                  <a:pt x="192113" y="534011"/>
                </a:lnTo>
                <a:lnTo>
                  <a:pt x="178783" y="536693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03065" y="4733926"/>
            <a:ext cx="118231" cy="117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24094" y="4863982"/>
            <a:ext cx="276225" cy="537210"/>
          </a:xfrm>
          <a:custGeom>
            <a:avLst/>
            <a:gdLst/>
            <a:ahLst/>
            <a:cxnLst/>
            <a:rect l="l" t="t" r="r" b="b"/>
            <a:pathLst>
              <a:path w="276225" h="537210">
                <a:moveTo>
                  <a:pt x="25484" y="260815"/>
                </a:moveTo>
                <a:lnTo>
                  <a:pt x="15569" y="258815"/>
                </a:lnTo>
                <a:lnTo>
                  <a:pt x="7467" y="253364"/>
                </a:lnTo>
                <a:lnTo>
                  <a:pt x="2002" y="245283"/>
                </a:lnTo>
                <a:lnTo>
                  <a:pt x="0" y="235410"/>
                </a:lnTo>
                <a:lnTo>
                  <a:pt x="29" y="79206"/>
                </a:lnTo>
                <a:lnTo>
                  <a:pt x="6413" y="48360"/>
                </a:lnTo>
                <a:lnTo>
                  <a:pt x="23548" y="23185"/>
                </a:lnTo>
                <a:lnTo>
                  <a:pt x="48883" y="6219"/>
                </a:lnTo>
                <a:lnTo>
                  <a:pt x="79872" y="0"/>
                </a:lnTo>
                <a:lnTo>
                  <a:pt x="196312" y="0"/>
                </a:lnTo>
                <a:lnTo>
                  <a:pt x="227301" y="6219"/>
                </a:lnTo>
                <a:lnTo>
                  <a:pt x="252635" y="23186"/>
                </a:lnTo>
                <a:lnTo>
                  <a:pt x="269774" y="48361"/>
                </a:lnTo>
                <a:lnTo>
                  <a:pt x="276177" y="79206"/>
                </a:lnTo>
                <a:lnTo>
                  <a:pt x="276177" y="90905"/>
                </a:lnTo>
                <a:lnTo>
                  <a:pt x="50983" y="90905"/>
                </a:lnTo>
                <a:lnTo>
                  <a:pt x="50980" y="235410"/>
                </a:lnTo>
                <a:lnTo>
                  <a:pt x="48968" y="245302"/>
                </a:lnTo>
                <a:lnTo>
                  <a:pt x="43518" y="253364"/>
                </a:lnTo>
                <a:lnTo>
                  <a:pt x="35414" y="258815"/>
                </a:lnTo>
                <a:lnTo>
                  <a:pt x="25484" y="260815"/>
                </a:lnTo>
                <a:close/>
              </a:path>
              <a:path w="276225" h="537210">
                <a:moveTo>
                  <a:pt x="97379" y="536665"/>
                </a:moveTo>
                <a:lnTo>
                  <a:pt x="63168" y="502553"/>
                </a:lnTo>
                <a:lnTo>
                  <a:pt x="63163" y="90905"/>
                </a:lnTo>
                <a:lnTo>
                  <a:pt x="276177" y="90905"/>
                </a:lnTo>
                <a:lnTo>
                  <a:pt x="213010" y="90916"/>
                </a:lnTo>
                <a:lnTo>
                  <a:pt x="213010" y="260601"/>
                </a:lnTo>
                <a:lnTo>
                  <a:pt x="131608" y="260601"/>
                </a:lnTo>
                <a:lnTo>
                  <a:pt x="131603" y="502553"/>
                </a:lnTo>
                <a:lnTo>
                  <a:pt x="128903" y="515844"/>
                </a:lnTo>
                <a:lnTo>
                  <a:pt x="121590" y="526669"/>
                </a:lnTo>
                <a:lnTo>
                  <a:pt x="110709" y="533984"/>
                </a:lnTo>
                <a:lnTo>
                  <a:pt x="97379" y="536665"/>
                </a:lnTo>
                <a:close/>
              </a:path>
              <a:path w="276225" h="537210">
                <a:moveTo>
                  <a:pt x="250690" y="260841"/>
                </a:moveTo>
                <a:lnTo>
                  <a:pt x="240766" y="258840"/>
                </a:lnTo>
                <a:lnTo>
                  <a:pt x="232646" y="253364"/>
                </a:lnTo>
                <a:lnTo>
                  <a:pt x="227192" y="245283"/>
                </a:lnTo>
                <a:lnTo>
                  <a:pt x="225192" y="235410"/>
                </a:lnTo>
                <a:lnTo>
                  <a:pt x="225192" y="90916"/>
                </a:lnTo>
                <a:lnTo>
                  <a:pt x="276177" y="90916"/>
                </a:lnTo>
                <a:lnTo>
                  <a:pt x="276177" y="235410"/>
                </a:lnTo>
                <a:lnTo>
                  <a:pt x="274172" y="245302"/>
                </a:lnTo>
                <a:lnTo>
                  <a:pt x="268710" y="253386"/>
                </a:lnTo>
                <a:lnTo>
                  <a:pt x="260607" y="258840"/>
                </a:lnTo>
                <a:lnTo>
                  <a:pt x="250690" y="260841"/>
                </a:lnTo>
                <a:close/>
              </a:path>
              <a:path w="276225" h="537210">
                <a:moveTo>
                  <a:pt x="178783" y="536693"/>
                </a:moveTo>
                <a:lnTo>
                  <a:pt x="165458" y="534011"/>
                </a:lnTo>
                <a:lnTo>
                  <a:pt x="154564" y="526669"/>
                </a:lnTo>
                <a:lnTo>
                  <a:pt x="147247" y="515818"/>
                </a:lnTo>
                <a:lnTo>
                  <a:pt x="144566" y="502553"/>
                </a:lnTo>
                <a:lnTo>
                  <a:pt x="144566" y="260601"/>
                </a:lnTo>
                <a:lnTo>
                  <a:pt x="213010" y="260601"/>
                </a:lnTo>
                <a:lnTo>
                  <a:pt x="213010" y="502553"/>
                </a:lnTo>
                <a:lnTo>
                  <a:pt x="210323" y="515844"/>
                </a:lnTo>
                <a:lnTo>
                  <a:pt x="202991" y="526695"/>
                </a:lnTo>
                <a:lnTo>
                  <a:pt x="192113" y="534011"/>
                </a:lnTo>
                <a:lnTo>
                  <a:pt x="178783" y="536693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555490" y="4724401"/>
            <a:ext cx="118231" cy="117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76519" y="4854457"/>
            <a:ext cx="276225" cy="537210"/>
          </a:xfrm>
          <a:custGeom>
            <a:avLst/>
            <a:gdLst/>
            <a:ahLst/>
            <a:cxnLst/>
            <a:rect l="l" t="t" r="r" b="b"/>
            <a:pathLst>
              <a:path w="276225" h="537210">
                <a:moveTo>
                  <a:pt x="25484" y="260815"/>
                </a:moveTo>
                <a:lnTo>
                  <a:pt x="15569" y="258815"/>
                </a:lnTo>
                <a:lnTo>
                  <a:pt x="7467" y="253364"/>
                </a:lnTo>
                <a:lnTo>
                  <a:pt x="2002" y="245283"/>
                </a:lnTo>
                <a:lnTo>
                  <a:pt x="0" y="235410"/>
                </a:lnTo>
                <a:lnTo>
                  <a:pt x="29" y="79206"/>
                </a:lnTo>
                <a:lnTo>
                  <a:pt x="6413" y="48360"/>
                </a:lnTo>
                <a:lnTo>
                  <a:pt x="23548" y="23185"/>
                </a:lnTo>
                <a:lnTo>
                  <a:pt x="48883" y="6219"/>
                </a:lnTo>
                <a:lnTo>
                  <a:pt x="79872" y="0"/>
                </a:lnTo>
                <a:lnTo>
                  <a:pt x="196312" y="0"/>
                </a:lnTo>
                <a:lnTo>
                  <a:pt x="227301" y="6219"/>
                </a:lnTo>
                <a:lnTo>
                  <a:pt x="252635" y="23186"/>
                </a:lnTo>
                <a:lnTo>
                  <a:pt x="269774" y="48361"/>
                </a:lnTo>
                <a:lnTo>
                  <a:pt x="276177" y="79206"/>
                </a:lnTo>
                <a:lnTo>
                  <a:pt x="276177" y="90905"/>
                </a:lnTo>
                <a:lnTo>
                  <a:pt x="50983" y="90905"/>
                </a:lnTo>
                <a:lnTo>
                  <a:pt x="50980" y="235410"/>
                </a:lnTo>
                <a:lnTo>
                  <a:pt x="48968" y="245302"/>
                </a:lnTo>
                <a:lnTo>
                  <a:pt x="43518" y="253364"/>
                </a:lnTo>
                <a:lnTo>
                  <a:pt x="35414" y="258815"/>
                </a:lnTo>
                <a:lnTo>
                  <a:pt x="25484" y="260815"/>
                </a:lnTo>
                <a:close/>
              </a:path>
              <a:path w="276225" h="537210">
                <a:moveTo>
                  <a:pt x="97379" y="536665"/>
                </a:moveTo>
                <a:lnTo>
                  <a:pt x="63168" y="502553"/>
                </a:lnTo>
                <a:lnTo>
                  <a:pt x="63163" y="90905"/>
                </a:lnTo>
                <a:lnTo>
                  <a:pt x="276177" y="90905"/>
                </a:lnTo>
                <a:lnTo>
                  <a:pt x="213010" y="90916"/>
                </a:lnTo>
                <a:lnTo>
                  <a:pt x="213010" y="260601"/>
                </a:lnTo>
                <a:lnTo>
                  <a:pt x="131608" y="260601"/>
                </a:lnTo>
                <a:lnTo>
                  <a:pt x="131603" y="502553"/>
                </a:lnTo>
                <a:lnTo>
                  <a:pt x="128903" y="515844"/>
                </a:lnTo>
                <a:lnTo>
                  <a:pt x="121590" y="526669"/>
                </a:lnTo>
                <a:lnTo>
                  <a:pt x="110709" y="533984"/>
                </a:lnTo>
                <a:lnTo>
                  <a:pt x="97379" y="536665"/>
                </a:lnTo>
                <a:close/>
              </a:path>
              <a:path w="276225" h="537210">
                <a:moveTo>
                  <a:pt x="250690" y="260841"/>
                </a:moveTo>
                <a:lnTo>
                  <a:pt x="240766" y="258840"/>
                </a:lnTo>
                <a:lnTo>
                  <a:pt x="232646" y="253364"/>
                </a:lnTo>
                <a:lnTo>
                  <a:pt x="227192" y="245283"/>
                </a:lnTo>
                <a:lnTo>
                  <a:pt x="225192" y="235410"/>
                </a:lnTo>
                <a:lnTo>
                  <a:pt x="225192" y="90916"/>
                </a:lnTo>
                <a:lnTo>
                  <a:pt x="276177" y="90916"/>
                </a:lnTo>
                <a:lnTo>
                  <a:pt x="276177" y="235410"/>
                </a:lnTo>
                <a:lnTo>
                  <a:pt x="274172" y="245302"/>
                </a:lnTo>
                <a:lnTo>
                  <a:pt x="268710" y="253386"/>
                </a:lnTo>
                <a:lnTo>
                  <a:pt x="260607" y="258840"/>
                </a:lnTo>
                <a:lnTo>
                  <a:pt x="250690" y="260841"/>
                </a:lnTo>
                <a:close/>
              </a:path>
              <a:path w="276225" h="537210">
                <a:moveTo>
                  <a:pt x="178783" y="536693"/>
                </a:moveTo>
                <a:lnTo>
                  <a:pt x="165458" y="534011"/>
                </a:lnTo>
                <a:lnTo>
                  <a:pt x="154564" y="526669"/>
                </a:lnTo>
                <a:lnTo>
                  <a:pt x="147247" y="515818"/>
                </a:lnTo>
                <a:lnTo>
                  <a:pt x="144566" y="502553"/>
                </a:lnTo>
                <a:lnTo>
                  <a:pt x="144566" y="260601"/>
                </a:lnTo>
                <a:lnTo>
                  <a:pt x="213010" y="260601"/>
                </a:lnTo>
                <a:lnTo>
                  <a:pt x="213010" y="502553"/>
                </a:lnTo>
                <a:lnTo>
                  <a:pt x="210323" y="515844"/>
                </a:lnTo>
                <a:lnTo>
                  <a:pt x="202991" y="526695"/>
                </a:lnTo>
                <a:lnTo>
                  <a:pt x="192113" y="534011"/>
                </a:lnTo>
                <a:lnTo>
                  <a:pt x="178783" y="536693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55269" y="3981451"/>
            <a:ext cx="118231" cy="117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76298" y="4111507"/>
            <a:ext cx="276225" cy="537210"/>
          </a:xfrm>
          <a:custGeom>
            <a:avLst/>
            <a:gdLst/>
            <a:ahLst/>
            <a:cxnLst/>
            <a:rect l="l" t="t" r="r" b="b"/>
            <a:pathLst>
              <a:path w="276225" h="537210">
                <a:moveTo>
                  <a:pt x="25484" y="260815"/>
                </a:moveTo>
                <a:lnTo>
                  <a:pt x="15569" y="258815"/>
                </a:lnTo>
                <a:lnTo>
                  <a:pt x="7467" y="253364"/>
                </a:lnTo>
                <a:lnTo>
                  <a:pt x="2002" y="245283"/>
                </a:lnTo>
                <a:lnTo>
                  <a:pt x="0" y="235410"/>
                </a:lnTo>
                <a:lnTo>
                  <a:pt x="29" y="79206"/>
                </a:lnTo>
                <a:lnTo>
                  <a:pt x="6413" y="48360"/>
                </a:lnTo>
                <a:lnTo>
                  <a:pt x="23548" y="23185"/>
                </a:lnTo>
                <a:lnTo>
                  <a:pt x="48883" y="6219"/>
                </a:lnTo>
                <a:lnTo>
                  <a:pt x="79872" y="0"/>
                </a:lnTo>
                <a:lnTo>
                  <a:pt x="196312" y="0"/>
                </a:lnTo>
                <a:lnTo>
                  <a:pt x="227301" y="6219"/>
                </a:lnTo>
                <a:lnTo>
                  <a:pt x="252635" y="23186"/>
                </a:lnTo>
                <a:lnTo>
                  <a:pt x="269774" y="48361"/>
                </a:lnTo>
                <a:lnTo>
                  <a:pt x="276177" y="79206"/>
                </a:lnTo>
                <a:lnTo>
                  <a:pt x="276177" y="90905"/>
                </a:lnTo>
                <a:lnTo>
                  <a:pt x="50983" y="90905"/>
                </a:lnTo>
                <a:lnTo>
                  <a:pt x="50980" y="235410"/>
                </a:lnTo>
                <a:lnTo>
                  <a:pt x="48968" y="245302"/>
                </a:lnTo>
                <a:lnTo>
                  <a:pt x="43518" y="253364"/>
                </a:lnTo>
                <a:lnTo>
                  <a:pt x="35414" y="258815"/>
                </a:lnTo>
                <a:lnTo>
                  <a:pt x="25484" y="260815"/>
                </a:lnTo>
                <a:close/>
              </a:path>
              <a:path w="276225" h="537210">
                <a:moveTo>
                  <a:pt x="97379" y="536665"/>
                </a:moveTo>
                <a:lnTo>
                  <a:pt x="63168" y="502553"/>
                </a:lnTo>
                <a:lnTo>
                  <a:pt x="63163" y="90905"/>
                </a:lnTo>
                <a:lnTo>
                  <a:pt x="276177" y="90905"/>
                </a:lnTo>
                <a:lnTo>
                  <a:pt x="213010" y="90916"/>
                </a:lnTo>
                <a:lnTo>
                  <a:pt x="213010" y="260601"/>
                </a:lnTo>
                <a:lnTo>
                  <a:pt x="131608" y="260601"/>
                </a:lnTo>
                <a:lnTo>
                  <a:pt x="131603" y="502553"/>
                </a:lnTo>
                <a:lnTo>
                  <a:pt x="128903" y="515844"/>
                </a:lnTo>
                <a:lnTo>
                  <a:pt x="121590" y="526669"/>
                </a:lnTo>
                <a:lnTo>
                  <a:pt x="110709" y="533984"/>
                </a:lnTo>
                <a:lnTo>
                  <a:pt x="97379" y="536665"/>
                </a:lnTo>
                <a:close/>
              </a:path>
              <a:path w="276225" h="537210">
                <a:moveTo>
                  <a:pt x="250690" y="260841"/>
                </a:moveTo>
                <a:lnTo>
                  <a:pt x="240766" y="258840"/>
                </a:lnTo>
                <a:lnTo>
                  <a:pt x="232646" y="253364"/>
                </a:lnTo>
                <a:lnTo>
                  <a:pt x="227192" y="245283"/>
                </a:lnTo>
                <a:lnTo>
                  <a:pt x="225192" y="235410"/>
                </a:lnTo>
                <a:lnTo>
                  <a:pt x="225192" y="90916"/>
                </a:lnTo>
                <a:lnTo>
                  <a:pt x="276177" y="90916"/>
                </a:lnTo>
                <a:lnTo>
                  <a:pt x="276177" y="235410"/>
                </a:lnTo>
                <a:lnTo>
                  <a:pt x="274172" y="245302"/>
                </a:lnTo>
                <a:lnTo>
                  <a:pt x="268710" y="253386"/>
                </a:lnTo>
                <a:lnTo>
                  <a:pt x="260607" y="258840"/>
                </a:lnTo>
                <a:lnTo>
                  <a:pt x="250690" y="260841"/>
                </a:lnTo>
                <a:close/>
              </a:path>
              <a:path w="276225" h="537210">
                <a:moveTo>
                  <a:pt x="178783" y="536693"/>
                </a:moveTo>
                <a:lnTo>
                  <a:pt x="165458" y="534011"/>
                </a:lnTo>
                <a:lnTo>
                  <a:pt x="154564" y="526669"/>
                </a:lnTo>
                <a:lnTo>
                  <a:pt x="147247" y="515818"/>
                </a:lnTo>
                <a:lnTo>
                  <a:pt x="144566" y="502553"/>
                </a:lnTo>
                <a:lnTo>
                  <a:pt x="144566" y="260601"/>
                </a:lnTo>
                <a:lnTo>
                  <a:pt x="213010" y="260601"/>
                </a:lnTo>
                <a:lnTo>
                  <a:pt x="213010" y="502553"/>
                </a:lnTo>
                <a:lnTo>
                  <a:pt x="210323" y="515844"/>
                </a:lnTo>
                <a:lnTo>
                  <a:pt x="202991" y="526695"/>
                </a:lnTo>
                <a:lnTo>
                  <a:pt x="192113" y="534011"/>
                </a:lnTo>
                <a:lnTo>
                  <a:pt x="178783" y="536693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26744" y="4000501"/>
            <a:ext cx="118231" cy="117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47773" y="4130557"/>
            <a:ext cx="276225" cy="537210"/>
          </a:xfrm>
          <a:custGeom>
            <a:avLst/>
            <a:gdLst/>
            <a:ahLst/>
            <a:cxnLst/>
            <a:rect l="l" t="t" r="r" b="b"/>
            <a:pathLst>
              <a:path w="276225" h="537210">
                <a:moveTo>
                  <a:pt x="25484" y="260815"/>
                </a:moveTo>
                <a:lnTo>
                  <a:pt x="15569" y="258815"/>
                </a:lnTo>
                <a:lnTo>
                  <a:pt x="7467" y="253364"/>
                </a:lnTo>
                <a:lnTo>
                  <a:pt x="2002" y="245283"/>
                </a:lnTo>
                <a:lnTo>
                  <a:pt x="0" y="235410"/>
                </a:lnTo>
                <a:lnTo>
                  <a:pt x="29" y="79206"/>
                </a:lnTo>
                <a:lnTo>
                  <a:pt x="6413" y="48360"/>
                </a:lnTo>
                <a:lnTo>
                  <a:pt x="23548" y="23185"/>
                </a:lnTo>
                <a:lnTo>
                  <a:pt x="48883" y="6219"/>
                </a:lnTo>
                <a:lnTo>
                  <a:pt x="79872" y="0"/>
                </a:lnTo>
                <a:lnTo>
                  <a:pt x="196312" y="0"/>
                </a:lnTo>
                <a:lnTo>
                  <a:pt x="227301" y="6219"/>
                </a:lnTo>
                <a:lnTo>
                  <a:pt x="252635" y="23186"/>
                </a:lnTo>
                <a:lnTo>
                  <a:pt x="269774" y="48361"/>
                </a:lnTo>
                <a:lnTo>
                  <a:pt x="276177" y="79206"/>
                </a:lnTo>
                <a:lnTo>
                  <a:pt x="276177" y="90905"/>
                </a:lnTo>
                <a:lnTo>
                  <a:pt x="50983" y="90905"/>
                </a:lnTo>
                <a:lnTo>
                  <a:pt x="50980" y="235410"/>
                </a:lnTo>
                <a:lnTo>
                  <a:pt x="48968" y="245302"/>
                </a:lnTo>
                <a:lnTo>
                  <a:pt x="43518" y="253364"/>
                </a:lnTo>
                <a:lnTo>
                  <a:pt x="35414" y="258815"/>
                </a:lnTo>
                <a:lnTo>
                  <a:pt x="25484" y="260815"/>
                </a:lnTo>
                <a:close/>
              </a:path>
              <a:path w="276225" h="537210">
                <a:moveTo>
                  <a:pt x="97379" y="536665"/>
                </a:moveTo>
                <a:lnTo>
                  <a:pt x="63168" y="502553"/>
                </a:lnTo>
                <a:lnTo>
                  <a:pt x="63163" y="90905"/>
                </a:lnTo>
                <a:lnTo>
                  <a:pt x="276177" y="90905"/>
                </a:lnTo>
                <a:lnTo>
                  <a:pt x="213010" y="90916"/>
                </a:lnTo>
                <a:lnTo>
                  <a:pt x="213010" y="260601"/>
                </a:lnTo>
                <a:lnTo>
                  <a:pt x="131608" y="260601"/>
                </a:lnTo>
                <a:lnTo>
                  <a:pt x="131603" y="502553"/>
                </a:lnTo>
                <a:lnTo>
                  <a:pt x="128903" y="515844"/>
                </a:lnTo>
                <a:lnTo>
                  <a:pt x="121590" y="526669"/>
                </a:lnTo>
                <a:lnTo>
                  <a:pt x="110709" y="533984"/>
                </a:lnTo>
                <a:lnTo>
                  <a:pt x="97379" y="536665"/>
                </a:lnTo>
                <a:close/>
              </a:path>
              <a:path w="276225" h="537210">
                <a:moveTo>
                  <a:pt x="250690" y="260841"/>
                </a:moveTo>
                <a:lnTo>
                  <a:pt x="240766" y="258840"/>
                </a:lnTo>
                <a:lnTo>
                  <a:pt x="232646" y="253364"/>
                </a:lnTo>
                <a:lnTo>
                  <a:pt x="227192" y="245283"/>
                </a:lnTo>
                <a:lnTo>
                  <a:pt x="225192" y="235410"/>
                </a:lnTo>
                <a:lnTo>
                  <a:pt x="225192" y="90916"/>
                </a:lnTo>
                <a:lnTo>
                  <a:pt x="276177" y="90916"/>
                </a:lnTo>
                <a:lnTo>
                  <a:pt x="276177" y="235410"/>
                </a:lnTo>
                <a:lnTo>
                  <a:pt x="274172" y="245302"/>
                </a:lnTo>
                <a:lnTo>
                  <a:pt x="268710" y="253386"/>
                </a:lnTo>
                <a:lnTo>
                  <a:pt x="260607" y="258840"/>
                </a:lnTo>
                <a:lnTo>
                  <a:pt x="250690" y="260841"/>
                </a:lnTo>
                <a:close/>
              </a:path>
              <a:path w="276225" h="537210">
                <a:moveTo>
                  <a:pt x="178783" y="536693"/>
                </a:moveTo>
                <a:lnTo>
                  <a:pt x="165458" y="534011"/>
                </a:lnTo>
                <a:lnTo>
                  <a:pt x="154564" y="526669"/>
                </a:lnTo>
                <a:lnTo>
                  <a:pt x="147247" y="515818"/>
                </a:lnTo>
                <a:lnTo>
                  <a:pt x="144566" y="502553"/>
                </a:lnTo>
                <a:lnTo>
                  <a:pt x="144566" y="260601"/>
                </a:lnTo>
                <a:lnTo>
                  <a:pt x="213010" y="260601"/>
                </a:lnTo>
                <a:lnTo>
                  <a:pt x="213010" y="502553"/>
                </a:lnTo>
                <a:lnTo>
                  <a:pt x="210323" y="515844"/>
                </a:lnTo>
                <a:lnTo>
                  <a:pt x="202991" y="526695"/>
                </a:lnTo>
                <a:lnTo>
                  <a:pt x="192113" y="534011"/>
                </a:lnTo>
                <a:lnTo>
                  <a:pt x="178783" y="536693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469640" y="3981451"/>
            <a:ext cx="118231" cy="117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390669" y="4111507"/>
            <a:ext cx="276225" cy="537210"/>
          </a:xfrm>
          <a:custGeom>
            <a:avLst/>
            <a:gdLst/>
            <a:ahLst/>
            <a:cxnLst/>
            <a:rect l="l" t="t" r="r" b="b"/>
            <a:pathLst>
              <a:path w="276225" h="537210">
                <a:moveTo>
                  <a:pt x="25484" y="260815"/>
                </a:moveTo>
                <a:lnTo>
                  <a:pt x="15569" y="258815"/>
                </a:lnTo>
                <a:lnTo>
                  <a:pt x="7467" y="253364"/>
                </a:lnTo>
                <a:lnTo>
                  <a:pt x="2002" y="245283"/>
                </a:lnTo>
                <a:lnTo>
                  <a:pt x="0" y="235410"/>
                </a:lnTo>
                <a:lnTo>
                  <a:pt x="29" y="79206"/>
                </a:lnTo>
                <a:lnTo>
                  <a:pt x="6413" y="48360"/>
                </a:lnTo>
                <a:lnTo>
                  <a:pt x="23548" y="23185"/>
                </a:lnTo>
                <a:lnTo>
                  <a:pt x="48883" y="6219"/>
                </a:lnTo>
                <a:lnTo>
                  <a:pt x="79872" y="0"/>
                </a:lnTo>
                <a:lnTo>
                  <a:pt x="196312" y="0"/>
                </a:lnTo>
                <a:lnTo>
                  <a:pt x="227301" y="6219"/>
                </a:lnTo>
                <a:lnTo>
                  <a:pt x="252635" y="23186"/>
                </a:lnTo>
                <a:lnTo>
                  <a:pt x="269774" y="48361"/>
                </a:lnTo>
                <a:lnTo>
                  <a:pt x="276177" y="79206"/>
                </a:lnTo>
                <a:lnTo>
                  <a:pt x="276177" y="90905"/>
                </a:lnTo>
                <a:lnTo>
                  <a:pt x="50983" y="90905"/>
                </a:lnTo>
                <a:lnTo>
                  <a:pt x="50980" y="235410"/>
                </a:lnTo>
                <a:lnTo>
                  <a:pt x="48968" y="245302"/>
                </a:lnTo>
                <a:lnTo>
                  <a:pt x="43518" y="253364"/>
                </a:lnTo>
                <a:lnTo>
                  <a:pt x="35414" y="258815"/>
                </a:lnTo>
                <a:lnTo>
                  <a:pt x="25484" y="260815"/>
                </a:lnTo>
                <a:close/>
              </a:path>
              <a:path w="276225" h="537210">
                <a:moveTo>
                  <a:pt x="97379" y="536665"/>
                </a:moveTo>
                <a:lnTo>
                  <a:pt x="63168" y="502553"/>
                </a:lnTo>
                <a:lnTo>
                  <a:pt x="63163" y="90905"/>
                </a:lnTo>
                <a:lnTo>
                  <a:pt x="276177" y="90905"/>
                </a:lnTo>
                <a:lnTo>
                  <a:pt x="213010" y="90916"/>
                </a:lnTo>
                <a:lnTo>
                  <a:pt x="213010" y="260601"/>
                </a:lnTo>
                <a:lnTo>
                  <a:pt x="131608" y="260601"/>
                </a:lnTo>
                <a:lnTo>
                  <a:pt x="131603" y="502553"/>
                </a:lnTo>
                <a:lnTo>
                  <a:pt x="128903" y="515844"/>
                </a:lnTo>
                <a:lnTo>
                  <a:pt x="121590" y="526669"/>
                </a:lnTo>
                <a:lnTo>
                  <a:pt x="110709" y="533984"/>
                </a:lnTo>
                <a:lnTo>
                  <a:pt x="97379" y="536665"/>
                </a:lnTo>
                <a:close/>
              </a:path>
              <a:path w="276225" h="537210">
                <a:moveTo>
                  <a:pt x="250690" y="260841"/>
                </a:moveTo>
                <a:lnTo>
                  <a:pt x="240766" y="258840"/>
                </a:lnTo>
                <a:lnTo>
                  <a:pt x="232646" y="253364"/>
                </a:lnTo>
                <a:lnTo>
                  <a:pt x="227192" y="245283"/>
                </a:lnTo>
                <a:lnTo>
                  <a:pt x="225192" y="235410"/>
                </a:lnTo>
                <a:lnTo>
                  <a:pt x="225192" y="90916"/>
                </a:lnTo>
                <a:lnTo>
                  <a:pt x="276177" y="90916"/>
                </a:lnTo>
                <a:lnTo>
                  <a:pt x="276177" y="235410"/>
                </a:lnTo>
                <a:lnTo>
                  <a:pt x="274172" y="245302"/>
                </a:lnTo>
                <a:lnTo>
                  <a:pt x="268710" y="253386"/>
                </a:lnTo>
                <a:lnTo>
                  <a:pt x="260607" y="258840"/>
                </a:lnTo>
                <a:lnTo>
                  <a:pt x="250690" y="260841"/>
                </a:lnTo>
                <a:close/>
              </a:path>
              <a:path w="276225" h="537210">
                <a:moveTo>
                  <a:pt x="178783" y="536693"/>
                </a:moveTo>
                <a:lnTo>
                  <a:pt x="165458" y="534011"/>
                </a:lnTo>
                <a:lnTo>
                  <a:pt x="154564" y="526669"/>
                </a:lnTo>
                <a:lnTo>
                  <a:pt x="147247" y="515818"/>
                </a:lnTo>
                <a:lnTo>
                  <a:pt x="144566" y="502553"/>
                </a:lnTo>
                <a:lnTo>
                  <a:pt x="144566" y="260601"/>
                </a:lnTo>
                <a:lnTo>
                  <a:pt x="213010" y="260601"/>
                </a:lnTo>
                <a:lnTo>
                  <a:pt x="213010" y="502553"/>
                </a:lnTo>
                <a:lnTo>
                  <a:pt x="210323" y="515844"/>
                </a:lnTo>
                <a:lnTo>
                  <a:pt x="202991" y="526695"/>
                </a:lnTo>
                <a:lnTo>
                  <a:pt x="192113" y="534011"/>
                </a:lnTo>
                <a:lnTo>
                  <a:pt x="178783" y="536693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831590" y="3971926"/>
            <a:ext cx="118231" cy="117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52619" y="4101982"/>
            <a:ext cx="276225" cy="537210"/>
          </a:xfrm>
          <a:custGeom>
            <a:avLst/>
            <a:gdLst/>
            <a:ahLst/>
            <a:cxnLst/>
            <a:rect l="l" t="t" r="r" b="b"/>
            <a:pathLst>
              <a:path w="276225" h="537210">
                <a:moveTo>
                  <a:pt x="25484" y="260815"/>
                </a:moveTo>
                <a:lnTo>
                  <a:pt x="15569" y="258815"/>
                </a:lnTo>
                <a:lnTo>
                  <a:pt x="7467" y="253364"/>
                </a:lnTo>
                <a:lnTo>
                  <a:pt x="2002" y="245283"/>
                </a:lnTo>
                <a:lnTo>
                  <a:pt x="0" y="235410"/>
                </a:lnTo>
                <a:lnTo>
                  <a:pt x="29" y="79206"/>
                </a:lnTo>
                <a:lnTo>
                  <a:pt x="6413" y="48360"/>
                </a:lnTo>
                <a:lnTo>
                  <a:pt x="23548" y="23185"/>
                </a:lnTo>
                <a:lnTo>
                  <a:pt x="48883" y="6219"/>
                </a:lnTo>
                <a:lnTo>
                  <a:pt x="79872" y="0"/>
                </a:lnTo>
                <a:lnTo>
                  <a:pt x="196312" y="0"/>
                </a:lnTo>
                <a:lnTo>
                  <a:pt x="227301" y="6219"/>
                </a:lnTo>
                <a:lnTo>
                  <a:pt x="252635" y="23186"/>
                </a:lnTo>
                <a:lnTo>
                  <a:pt x="269774" y="48361"/>
                </a:lnTo>
                <a:lnTo>
                  <a:pt x="276177" y="79206"/>
                </a:lnTo>
                <a:lnTo>
                  <a:pt x="276177" y="90905"/>
                </a:lnTo>
                <a:lnTo>
                  <a:pt x="50983" y="90905"/>
                </a:lnTo>
                <a:lnTo>
                  <a:pt x="50980" y="235410"/>
                </a:lnTo>
                <a:lnTo>
                  <a:pt x="48968" y="245302"/>
                </a:lnTo>
                <a:lnTo>
                  <a:pt x="43518" y="253364"/>
                </a:lnTo>
                <a:lnTo>
                  <a:pt x="35414" y="258815"/>
                </a:lnTo>
                <a:lnTo>
                  <a:pt x="25484" y="260815"/>
                </a:lnTo>
                <a:close/>
              </a:path>
              <a:path w="276225" h="537210">
                <a:moveTo>
                  <a:pt x="97379" y="536665"/>
                </a:moveTo>
                <a:lnTo>
                  <a:pt x="63168" y="502553"/>
                </a:lnTo>
                <a:lnTo>
                  <a:pt x="63163" y="90905"/>
                </a:lnTo>
                <a:lnTo>
                  <a:pt x="276177" y="90905"/>
                </a:lnTo>
                <a:lnTo>
                  <a:pt x="213010" y="90916"/>
                </a:lnTo>
                <a:lnTo>
                  <a:pt x="213010" y="260601"/>
                </a:lnTo>
                <a:lnTo>
                  <a:pt x="131608" y="260601"/>
                </a:lnTo>
                <a:lnTo>
                  <a:pt x="131603" y="502553"/>
                </a:lnTo>
                <a:lnTo>
                  <a:pt x="128903" y="515844"/>
                </a:lnTo>
                <a:lnTo>
                  <a:pt x="121590" y="526669"/>
                </a:lnTo>
                <a:lnTo>
                  <a:pt x="110709" y="533984"/>
                </a:lnTo>
                <a:lnTo>
                  <a:pt x="97379" y="536665"/>
                </a:lnTo>
                <a:close/>
              </a:path>
              <a:path w="276225" h="537210">
                <a:moveTo>
                  <a:pt x="250690" y="260841"/>
                </a:moveTo>
                <a:lnTo>
                  <a:pt x="240766" y="258840"/>
                </a:lnTo>
                <a:lnTo>
                  <a:pt x="232646" y="253364"/>
                </a:lnTo>
                <a:lnTo>
                  <a:pt x="227192" y="245283"/>
                </a:lnTo>
                <a:lnTo>
                  <a:pt x="225192" y="235410"/>
                </a:lnTo>
                <a:lnTo>
                  <a:pt x="225192" y="90916"/>
                </a:lnTo>
                <a:lnTo>
                  <a:pt x="276177" y="90916"/>
                </a:lnTo>
                <a:lnTo>
                  <a:pt x="276177" y="235410"/>
                </a:lnTo>
                <a:lnTo>
                  <a:pt x="274172" y="245302"/>
                </a:lnTo>
                <a:lnTo>
                  <a:pt x="268710" y="253386"/>
                </a:lnTo>
                <a:lnTo>
                  <a:pt x="260607" y="258840"/>
                </a:lnTo>
                <a:lnTo>
                  <a:pt x="250690" y="260841"/>
                </a:lnTo>
                <a:close/>
              </a:path>
              <a:path w="276225" h="537210">
                <a:moveTo>
                  <a:pt x="178783" y="536693"/>
                </a:moveTo>
                <a:lnTo>
                  <a:pt x="165458" y="534011"/>
                </a:lnTo>
                <a:lnTo>
                  <a:pt x="154564" y="526669"/>
                </a:lnTo>
                <a:lnTo>
                  <a:pt x="147247" y="515818"/>
                </a:lnTo>
                <a:lnTo>
                  <a:pt x="144566" y="502553"/>
                </a:lnTo>
                <a:lnTo>
                  <a:pt x="144566" y="260601"/>
                </a:lnTo>
                <a:lnTo>
                  <a:pt x="213010" y="260601"/>
                </a:lnTo>
                <a:lnTo>
                  <a:pt x="213010" y="502553"/>
                </a:lnTo>
                <a:lnTo>
                  <a:pt x="210323" y="515844"/>
                </a:lnTo>
                <a:lnTo>
                  <a:pt x="202991" y="526695"/>
                </a:lnTo>
                <a:lnTo>
                  <a:pt x="192113" y="534011"/>
                </a:lnTo>
                <a:lnTo>
                  <a:pt x="178783" y="536693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193540" y="3971926"/>
            <a:ext cx="118231" cy="117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114569" y="4101982"/>
            <a:ext cx="276225" cy="537210"/>
          </a:xfrm>
          <a:custGeom>
            <a:avLst/>
            <a:gdLst/>
            <a:ahLst/>
            <a:cxnLst/>
            <a:rect l="l" t="t" r="r" b="b"/>
            <a:pathLst>
              <a:path w="276225" h="537210">
                <a:moveTo>
                  <a:pt x="25484" y="260815"/>
                </a:moveTo>
                <a:lnTo>
                  <a:pt x="15569" y="258815"/>
                </a:lnTo>
                <a:lnTo>
                  <a:pt x="7467" y="253364"/>
                </a:lnTo>
                <a:lnTo>
                  <a:pt x="2002" y="245283"/>
                </a:lnTo>
                <a:lnTo>
                  <a:pt x="0" y="235410"/>
                </a:lnTo>
                <a:lnTo>
                  <a:pt x="29" y="79206"/>
                </a:lnTo>
                <a:lnTo>
                  <a:pt x="6413" y="48360"/>
                </a:lnTo>
                <a:lnTo>
                  <a:pt x="23548" y="23185"/>
                </a:lnTo>
                <a:lnTo>
                  <a:pt x="48883" y="6219"/>
                </a:lnTo>
                <a:lnTo>
                  <a:pt x="79872" y="0"/>
                </a:lnTo>
                <a:lnTo>
                  <a:pt x="196312" y="0"/>
                </a:lnTo>
                <a:lnTo>
                  <a:pt x="227301" y="6219"/>
                </a:lnTo>
                <a:lnTo>
                  <a:pt x="252635" y="23186"/>
                </a:lnTo>
                <a:lnTo>
                  <a:pt x="269774" y="48361"/>
                </a:lnTo>
                <a:lnTo>
                  <a:pt x="276177" y="79206"/>
                </a:lnTo>
                <a:lnTo>
                  <a:pt x="276177" y="90905"/>
                </a:lnTo>
                <a:lnTo>
                  <a:pt x="50983" y="90905"/>
                </a:lnTo>
                <a:lnTo>
                  <a:pt x="50980" y="235410"/>
                </a:lnTo>
                <a:lnTo>
                  <a:pt x="48968" y="245302"/>
                </a:lnTo>
                <a:lnTo>
                  <a:pt x="43518" y="253364"/>
                </a:lnTo>
                <a:lnTo>
                  <a:pt x="35414" y="258815"/>
                </a:lnTo>
                <a:lnTo>
                  <a:pt x="25484" y="260815"/>
                </a:lnTo>
                <a:close/>
              </a:path>
              <a:path w="276225" h="537210">
                <a:moveTo>
                  <a:pt x="97379" y="536665"/>
                </a:moveTo>
                <a:lnTo>
                  <a:pt x="63168" y="502553"/>
                </a:lnTo>
                <a:lnTo>
                  <a:pt x="63163" y="90905"/>
                </a:lnTo>
                <a:lnTo>
                  <a:pt x="276177" y="90905"/>
                </a:lnTo>
                <a:lnTo>
                  <a:pt x="213010" y="90916"/>
                </a:lnTo>
                <a:lnTo>
                  <a:pt x="213010" y="260601"/>
                </a:lnTo>
                <a:lnTo>
                  <a:pt x="131608" y="260601"/>
                </a:lnTo>
                <a:lnTo>
                  <a:pt x="131603" y="502553"/>
                </a:lnTo>
                <a:lnTo>
                  <a:pt x="128903" y="515844"/>
                </a:lnTo>
                <a:lnTo>
                  <a:pt x="121590" y="526669"/>
                </a:lnTo>
                <a:lnTo>
                  <a:pt x="110709" y="533984"/>
                </a:lnTo>
                <a:lnTo>
                  <a:pt x="97379" y="536665"/>
                </a:lnTo>
                <a:close/>
              </a:path>
              <a:path w="276225" h="537210">
                <a:moveTo>
                  <a:pt x="250690" y="260841"/>
                </a:moveTo>
                <a:lnTo>
                  <a:pt x="240766" y="258840"/>
                </a:lnTo>
                <a:lnTo>
                  <a:pt x="232646" y="253364"/>
                </a:lnTo>
                <a:lnTo>
                  <a:pt x="227192" y="245283"/>
                </a:lnTo>
                <a:lnTo>
                  <a:pt x="225192" y="235410"/>
                </a:lnTo>
                <a:lnTo>
                  <a:pt x="225192" y="90916"/>
                </a:lnTo>
                <a:lnTo>
                  <a:pt x="276177" y="90916"/>
                </a:lnTo>
                <a:lnTo>
                  <a:pt x="276177" y="235410"/>
                </a:lnTo>
                <a:lnTo>
                  <a:pt x="274172" y="245302"/>
                </a:lnTo>
                <a:lnTo>
                  <a:pt x="268710" y="253386"/>
                </a:lnTo>
                <a:lnTo>
                  <a:pt x="260607" y="258840"/>
                </a:lnTo>
                <a:lnTo>
                  <a:pt x="250690" y="260841"/>
                </a:lnTo>
                <a:close/>
              </a:path>
              <a:path w="276225" h="537210">
                <a:moveTo>
                  <a:pt x="178783" y="536693"/>
                </a:moveTo>
                <a:lnTo>
                  <a:pt x="165458" y="534011"/>
                </a:lnTo>
                <a:lnTo>
                  <a:pt x="154564" y="526669"/>
                </a:lnTo>
                <a:lnTo>
                  <a:pt x="147247" y="515818"/>
                </a:lnTo>
                <a:lnTo>
                  <a:pt x="144566" y="502553"/>
                </a:lnTo>
                <a:lnTo>
                  <a:pt x="144566" y="260601"/>
                </a:lnTo>
                <a:lnTo>
                  <a:pt x="213010" y="260601"/>
                </a:lnTo>
                <a:lnTo>
                  <a:pt x="213010" y="502553"/>
                </a:lnTo>
                <a:lnTo>
                  <a:pt x="210323" y="515844"/>
                </a:lnTo>
                <a:lnTo>
                  <a:pt x="202991" y="526695"/>
                </a:lnTo>
                <a:lnTo>
                  <a:pt x="192113" y="534011"/>
                </a:lnTo>
                <a:lnTo>
                  <a:pt x="178783" y="536693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555490" y="3971926"/>
            <a:ext cx="118231" cy="117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476519" y="4101982"/>
            <a:ext cx="276225" cy="537210"/>
          </a:xfrm>
          <a:custGeom>
            <a:avLst/>
            <a:gdLst/>
            <a:ahLst/>
            <a:cxnLst/>
            <a:rect l="l" t="t" r="r" b="b"/>
            <a:pathLst>
              <a:path w="276225" h="537210">
                <a:moveTo>
                  <a:pt x="25484" y="260815"/>
                </a:moveTo>
                <a:lnTo>
                  <a:pt x="15569" y="258815"/>
                </a:lnTo>
                <a:lnTo>
                  <a:pt x="7467" y="253364"/>
                </a:lnTo>
                <a:lnTo>
                  <a:pt x="2002" y="245283"/>
                </a:lnTo>
                <a:lnTo>
                  <a:pt x="0" y="235410"/>
                </a:lnTo>
                <a:lnTo>
                  <a:pt x="29" y="79206"/>
                </a:lnTo>
                <a:lnTo>
                  <a:pt x="6413" y="48360"/>
                </a:lnTo>
                <a:lnTo>
                  <a:pt x="23548" y="23185"/>
                </a:lnTo>
                <a:lnTo>
                  <a:pt x="48883" y="6219"/>
                </a:lnTo>
                <a:lnTo>
                  <a:pt x="79872" y="0"/>
                </a:lnTo>
                <a:lnTo>
                  <a:pt x="196312" y="0"/>
                </a:lnTo>
                <a:lnTo>
                  <a:pt x="227301" y="6219"/>
                </a:lnTo>
                <a:lnTo>
                  <a:pt x="252635" y="23186"/>
                </a:lnTo>
                <a:lnTo>
                  <a:pt x="269774" y="48361"/>
                </a:lnTo>
                <a:lnTo>
                  <a:pt x="276177" y="79206"/>
                </a:lnTo>
                <a:lnTo>
                  <a:pt x="276177" y="90905"/>
                </a:lnTo>
                <a:lnTo>
                  <a:pt x="50983" y="90905"/>
                </a:lnTo>
                <a:lnTo>
                  <a:pt x="50980" y="235410"/>
                </a:lnTo>
                <a:lnTo>
                  <a:pt x="48968" y="245302"/>
                </a:lnTo>
                <a:lnTo>
                  <a:pt x="43518" y="253364"/>
                </a:lnTo>
                <a:lnTo>
                  <a:pt x="35414" y="258815"/>
                </a:lnTo>
                <a:lnTo>
                  <a:pt x="25484" y="260815"/>
                </a:lnTo>
                <a:close/>
              </a:path>
              <a:path w="276225" h="537210">
                <a:moveTo>
                  <a:pt x="97379" y="536665"/>
                </a:moveTo>
                <a:lnTo>
                  <a:pt x="63168" y="502553"/>
                </a:lnTo>
                <a:lnTo>
                  <a:pt x="63163" y="90905"/>
                </a:lnTo>
                <a:lnTo>
                  <a:pt x="276177" y="90905"/>
                </a:lnTo>
                <a:lnTo>
                  <a:pt x="213010" y="90916"/>
                </a:lnTo>
                <a:lnTo>
                  <a:pt x="213010" y="260601"/>
                </a:lnTo>
                <a:lnTo>
                  <a:pt x="131608" y="260601"/>
                </a:lnTo>
                <a:lnTo>
                  <a:pt x="131603" y="502553"/>
                </a:lnTo>
                <a:lnTo>
                  <a:pt x="128903" y="515844"/>
                </a:lnTo>
                <a:lnTo>
                  <a:pt x="121590" y="526669"/>
                </a:lnTo>
                <a:lnTo>
                  <a:pt x="110709" y="533984"/>
                </a:lnTo>
                <a:lnTo>
                  <a:pt x="97379" y="536665"/>
                </a:lnTo>
                <a:close/>
              </a:path>
              <a:path w="276225" h="537210">
                <a:moveTo>
                  <a:pt x="250690" y="260841"/>
                </a:moveTo>
                <a:lnTo>
                  <a:pt x="240766" y="258840"/>
                </a:lnTo>
                <a:lnTo>
                  <a:pt x="232646" y="253364"/>
                </a:lnTo>
                <a:lnTo>
                  <a:pt x="227192" y="245283"/>
                </a:lnTo>
                <a:lnTo>
                  <a:pt x="225192" y="235410"/>
                </a:lnTo>
                <a:lnTo>
                  <a:pt x="225192" y="90916"/>
                </a:lnTo>
                <a:lnTo>
                  <a:pt x="276177" y="90916"/>
                </a:lnTo>
                <a:lnTo>
                  <a:pt x="276177" y="235410"/>
                </a:lnTo>
                <a:lnTo>
                  <a:pt x="274172" y="245302"/>
                </a:lnTo>
                <a:lnTo>
                  <a:pt x="268710" y="253386"/>
                </a:lnTo>
                <a:lnTo>
                  <a:pt x="260607" y="258840"/>
                </a:lnTo>
                <a:lnTo>
                  <a:pt x="250690" y="260841"/>
                </a:lnTo>
                <a:close/>
              </a:path>
              <a:path w="276225" h="537210">
                <a:moveTo>
                  <a:pt x="178783" y="536693"/>
                </a:moveTo>
                <a:lnTo>
                  <a:pt x="165458" y="534011"/>
                </a:lnTo>
                <a:lnTo>
                  <a:pt x="154564" y="526669"/>
                </a:lnTo>
                <a:lnTo>
                  <a:pt x="147247" y="515818"/>
                </a:lnTo>
                <a:lnTo>
                  <a:pt x="144566" y="502553"/>
                </a:lnTo>
                <a:lnTo>
                  <a:pt x="144566" y="260601"/>
                </a:lnTo>
                <a:lnTo>
                  <a:pt x="213010" y="260601"/>
                </a:lnTo>
                <a:lnTo>
                  <a:pt x="213010" y="502553"/>
                </a:lnTo>
                <a:lnTo>
                  <a:pt x="210323" y="515844"/>
                </a:lnTo>
                <a:lnTo>
                  <a:pt x="202991" y="526695"/>
                </a:lnTo>
                <a:lnTo>
                  <a:pt x="192113" y="534011"/>
                </a:lnTo>
                <a:lnTo>
                  <a:pt x="178783" y="536693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917440" y="3952876"/>
            <a:ext cx="118231" cy="117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838469" y="4082932"/>
            <a:ext cx="276225" cy="537210"/>
          </a:xfrm>
          <a:custGeom>
            <a:avLst/>
            <a:gdLst/>
            <a:ahLst/>
            <a:cxnLst/>
            <a:rect l="l" t="t" r="r" b="b"/>
            <a:pathLst>
              <a:path w="276225" h="537210">
                <a:moveTo>
                  <a:pt x="25484" y="260815"/>
                </a:moveTo>
                <a:lnTo>
                  <a:pt x="15569" y="258815"/>
                </a:lnTo>
                <a:lnTo>
                  <a:pt x="7467" y="253364"/>
                </a:lnTo>
                <a:lnTo>
                  <a:pt x="2002" y="245283"/>
                </a:lnTo>
                <a:lnTo>
                  <a:pt x="0" y="235410"/>
                </a:lnTo>
                <a:lnTo>
                  <a:pt x="29" y="79206"/>
                </a:lnTo>
                <a:lnTo>
                  <a:pt x="6413" y="48360"/>
                </a:lnTo>
                <a:lnTo>
                  <a:pt x="23548" y="23185"/>
                </a:lnTo>
                <a:lnTo>
                  <a:pt x="48883" y="6219"/>
                </a:lnTo>
                <a:lnTo>
                  <a:pt x="79872" y="0"/>
                </a:lnTo>
                <a:lnTo>
                  <a:pt x="196312" y="0"/>
                </a:lnTo>
                <a:lnTo>
                  <a:pt x="227301" y="6219"/>
                </a:lnTo>
                <a:lnTo>
                  <a:pt x="252635" y="23186"/>
                </a:lnTo>
                <a:lnTo>
                  <a:pt x="269774" y="48361"/>
                </a:lnTo>
                <a:lnTo>
                  <a:pt x="276177" y="79206"/>
                </a:lnTo>
                <a:lnTo>
                  <a:pt x="276177" y="90905"/>
                </a:lnTo>
                <a:lnTo>
                  <a:pt x="50983" y="90905"/>
                </a:lnTo>
                <a:lnTo>
                  <a:pt x="50980" y="235410"/>
                </a:lnTo>
                <a:lnTo>
                  <a:pt x="48968" y="245302"/>
                </a:lnTo>
                <a:lnTo>
                  <a:pt x="43518" y="253364"/>
                </a:lnTo>
                <a:lnTo>
                  <a:pt x="35414" y="258815"/>
                </a:lnTo>
                <a:lnTo>
                  <a:pt x="25484" y="260815"/>
                </a:lnTo>
                <a:close/>
              </a:path>
              <a:path w="276225" h="537210">
                <a:moveTo>
                  <a:pt x="97379" y="536665"/>
                </a:moveTo>
                <a:lnTo>
                  <a:pt x="63168" y="502553"/>
                </a:lnTo>
                <a:lnTo>
                  <a:pt x="63163" y="90905"/>
                </a:lnTo>
                <a:lnTo>
                  <a:pt x="276177" y="90905"/>
                </a:lnTo>
                <a:lnTo>
                  <a:pt x="213010" y="90916"/>
                </a:lnTo>
                <a:lnTo>
                  <a:pt x="213010" y="260601"/>
                </a:lnTo>
                <a:lnTo>
                  <a:pt x="131608" y="260601"/>
                </a:lnTo>
                <a:lnTo>
                  <a:pt x="131603" y="502553"/>
                </a:lnTo>
                <a:lnTo>
                  <a:pt x="128903" y="515844"/>
                </a:lnTo>
                <a:lnTo>
                  <a:pt x="121590" y="526669"/>
                </a:lnTo>
                <a:lnTo>
                  <a:pt x="110709" y="533984"/>
                </a:lnTo>
                <a:lnTo>
                  <a:pt x="97379" y="536665"/>
                </a:lnTo>
                <a:close/>
              </a:path>
              <a:path w="276225" h="537210">
                <a:moveTo>
                  <a:pt x="250690" y="260841"/>
                </a:moveTo>
                <a:lnTo>
                  <a:pt x="240766" y="258840"/>
                </a:lnTo>
                <a:lnTo>
                  <a:pt x="232646" y="253364"/>
                </a:lnTo>
                <a:lnTo>
                  <a:pt x="227192" y="245283"/>
                </a:lnTo>
                <a:lnTo>
                  <a:pt x="225192" y="235410"/>
                </a:lnTo>
                <a:lnTo>
                  <a:pt x="225192" y="90916"/>
                </a:lnTo>
                <a:lnTo>
                  <a:pt x="276177" y="90916"/>
                </a:lnTo>
                <a:lnTo>
                  <a:pt x="276177" y="235410"/>
                </a:lnTo>
                <a:lnTo>
                  <a:pt x="274172" y="245302"/>
                </a:lnTo>
                <a:lnTo>
                  <a:pt x="268710" y="253386"/>
                </a:lnTo>
                <a:lnTo>
                  <a:pt x="260607" y="258840"/>
                </a:lnTo>
                <a:lnTo>
                  <a:pt x="250690" y="260841"/>
                </a:lnTo>
                <a:close/>
              </a:path>
              <a:path w="276225" h="537210">
                <a:moveTo>
                  <a:pt x="178783" y="536693"/>
                </a:moveTo>
                <a:lnTo>
                  <a:pt x="165458" y="534011"/>
                </a:lnTo>
                <a:lnTo>
                  <a:pt x="154564" y="526669"/>
                </a:lnTo>
                <a:lnTo>
                  <a:pt x="147247" y="515818"/>
                </a:lnTo>
                <a:lnTo>
                  <a:pt x="144566" y="502553"/>
                </a:lnTo>
                <a:lnTo>
                  <a:pt x="144566" y="260601"/>
                </a:lnTo>
                <a:lnTo>
                  <a:pt x="213010" y="260601"/>
                </a:lnTo>
                <a:lnTo>
                  <a:pt x="213010" y="502553"/>
                </a:lnTo>
                <a:lnTo>
                  <a:pt x="210323" y="515844"/>
                </a:lnTo>
                <a:lnTo>
                  <a:pt x="202991" y="526695"/>
                </a:lnTo>
                <a:lnTo>
                  <a:pt x="192113" y="534011"/>
                </a:lnTo>
                <a:lnTo>
                  <a:pt x="178783" y="536693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269865" y="3943351"/>
            <a:ext cx="118231" cy="117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190894" y="4073407"/>
            <a:ext cx="276225" cy="537210"/>
          </a:xfrm>
          <a:custGeom>
            <a:avLst/>
            <a:gdLst/>
            <a:ahLst/>
            <a:cxnLst/>
            <a:rect l="l" t="t" r="r" b="b"/>
            <a:pathLst>
              <a:path w="276225" h="537210">
                <a:moveTo>
                  <a:pt x="25484" y="260815"/>
                </a:moveTo>
                <a:lnTo>
                  <a:pt x="15569" y="258815"/>
                </a:lnTo>
                <a:lnTo>
                  <a:pt x="7467" y="253364"/>
                </a:lnTo>
                <a:lnTo>
                  <a:pt x="2002" y="245283"/>
                </a:lnTo>
                <a:lnTo>
                  <a:pt x="0" y="235410"/>
                </a:lnTo>
                <a:lnTo>
                  <a:pt x="29" y="79206"/>
                </a:lnTo>
                <a:lnTo>
                  <a:pt x="6413" y="48360"/>
                </a:lnTo>
                <a:lnTo>
                  <a:pt x="23548" y="23185"/>
                </a:lnTo>
                <a:lnTo>
                  <a:pt x="48883" y="6219"/>
                </a:lnTo>
                <a:lnTo>
                  <a:pt x="79872" y="0"/>
                </a:lnTo>
                <a:lnTo>
                  <a:pt x="196312" y="0"/>
                </a:lnTo>
                <a:lnTo>
                  <a:pt x="227301" y="6219"/>
                </a:lnTo>
                <a:lnTo>
                  <a:pt x="252635" y="23186"/>
                </a:lnTo>
                <a:lnTo>
                  <a:pt x="269774" y="48361"/>
                </a:lnTo>
                <a:lnTo>
                  <a:pt x="276177" y="79206"/>
                </a:lnTo>
                <a:lnTo>
                  <a:pt x="276177" y="90905"/>
                </a:lnTo>
                <a:lnTo>
                  <a:pt x="50983" y="90905"/>
                </a:lnTo>
                <a:lnTo>
                  <a:pt x="50980" y="235410"/>
                </a:lnTo>
                <a:lnTo>
                  <a:pt x="48968" y="245302"/>
                </a:lnTo>
                <a:lnTo>
                  <a:pt x="43518" y="253364"/>
                </a:lnTo>
                <a:lnTo>
                  <a:pt x="35414" y="258815"/>
                </a:lnTo>
                <a:lnTo>
                  <a:pt x="25484" y="260815"/>
                </a:lnTo>
                <a:close/>
              </a:path>
              <a:path w="276225" h="537210">
                <a:moveTo>
                  <a:pt x="97379" y="536665"/>
                </a:moveTo>
                <a:lnTo>
                  <a:pt x="63168" y="502553"/>
                </a:lnTo>
                <a:lnTo>
                  <a:pt x="63163" y="90905"/>
                </a:lnTo>
                <a:lnTo>
                  <a:pt x="276177" y="90905"/>
                </a:lnTo>
                <a:lnTo>
                  <a:pt x="213010" y="90916"/>
                </a:lnTo>
                <a:lnTo>
                  <a:pt x="213010" y="260601"/>
                </a:lnTo>
                <a:lnTo>
                  <a:pt x="131608" y="260601"/>
                </a:lnTo>
                <a:lnTo>
                  <a:pt x="131603" y="502553"/>
                </a:lnTo>
                <a:lnTo>
                  <a:pt x="128903" y="515844"/>
                </a:lnTo>
                <a:lnTo>
                  <a:pt x="121590" y="526669"/>
                </a:lnTo>
                <a:lnTo>
                  <a:pt x="110709" y="533984"/>
                </a:lnTo>
                <a:lnTo>
                  <a:pt x="97379" y="536665"/>
                </a:lnTo>
                <a:close/>
              </a:path>
              <a:path w="276225" h="537210">
                <a:moveTo>
                  <a:pt x="250690" y="260841"/>
                </a:moveTo>
                <a:lnTo>
                  <a:pt x="240766" y="258840"/>
                </a:lnTo>
                <a:lnTo>
                  <a:pt x="232646" y="253364"/>
                </a:lnTo>
                <a:lnTo>
                  <a:pt x="227192" y="245283"/>
                </a:lnTo>
                <a:lnTo>
                  <a:pt x="225192" y="235410"/>
                </a:lnTo>
                <a:lnTo>
                  <a:pt x="225192" y="90916"/>
                </a:lnTo>
                <a:lnTo>
                  <a:pt x="276177" y="90916"/>
                </a:lnTo>
                <a:lnTo>
                  <a:pt x="276177" y="235410"/>
                </a:lnTo>
                <a:lnTo>
                  <a:pt x="274172" y="245302"/>
                </a:lnTo>
                <a:lnTo>
                  <a:pt x="268710" y="253386"/>
                </a:lnTo>
                <a:lnTo>
                  <a:pt x="260607" y="258840"/>
                </a:lnTo>
                <a:lnTo>
                  <a:pt x="250690" y="260841"/>
                </a:lnTo>
                <a:close/>
              </a:path>
              <a:path w="276225" h="537210">
                <a:moveTo>
                  <a:pt x="178783" y="536693"/>
                </a:moveTo>
                <a:lnTo>
                  <a:pt x="165458" y="534011"/>
                </a:lnTo>
                <a:lnTo>
                  <a:pt x="154564" y="526669"/>
                </a:lnTo>
                <a:lnTo>
                  <a:pt x="147247" y="515818"/>
                </a:lnTo>
                <a:lnTo>
                  <a:pt x="144566" y="502553"/>
                </a:lnTo>
                <a:lnTo>
                  <a:pt x="144566" y="260601"/>
                </a:lnTo>
                <a:lnTo>
                  <a:pt x="213010" y="260601"/>
                </a:lnTo>
                <a:lnTo>
                  <a:pt x="213010" y="502553"/>
                </a:lnTo>
                <a:lnTo>
                  <a:pt x="210323" y="515844"/>
                </a:lnTo>
                <a:lnTo>
                  <a:pt x="202991" y="526695"/>
                </a:lnTo>
                <a:lnTo>
                  <a:pt x="192113" y="534011"/>
                </a:lnTo>
                <a:lnTo>
                  <a:pt x="178783" y="536693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574540" y="5467351"/>
            <a:ext cx="118231" cy="117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495569" y="5597407"/>
            <a:ext cx="276225" cy="537210"/>
          </a:xfrm>
          <a:custGeom>
            <a:avLst/>
            <a:gdLst/>
            <a:ahLst/>
            <a:cxnLst/>
            <a:rect l="l" t="t" r="r" b="b"/>
            <a:pathLst>
              <a:path w="276225" h="537210">
                <a:moveTo>
                  <a:pt x="25484" y="260815"/>
                </a:moveTo>
                <a:lnTo>
                  <a:pt x="15569" y="258815"/>
                </a:lnTo>
                <a:lnTo>
                  <a:pt x="7467" y="253364"/>
                </a:lnTo>
                <a:lnTo>
                  <a:pt x="2002" y="245283"/>
                </a:lnTo>
                <a:lnTo>
                  <a:pt x="0" y="235410"/>
                </a:lnTo>
                <a:lnTo>
                  <a:pt x="29" y="79206"/>
                </a:lnTo>
                <a:lnTo>
                  <a:pt x="6413" y="48360"/>
                </a:lnTo>
                <a:lnTo>
                  <a:pt x="23548" y="23185"/>
                </a:lnTo>
                <a:lnTo>
                  <a:pt x="48883" y="6219"/>
                </a:lnTo>
                <a:lnTo>
                  <a:pt x="79872" y="0"/>
                </a:lnTo>
                <a:lnTo>
                  <a:pt x="196312" y="0"/>
                </a:lnTo>
                <a:lnTo>
                  <a:pt x="227301" y="6219"/>
                </a:lnTo>
                <a:lnTo>
                  <a:pt x="252635" y="23186"/>
                </a:lnTo>
                <a:lnTo>
                  <a:pt x="269774" y="48361"/>
                </a:lnTo>
                <a:lnTo>
                  <a:pt x="276177" y="79206"/>
                </a:lnTo>
                <a:lnTo>
                  <a:pt x="276177" y="90905"/>
                </a:lnTo>
                <a:lnTo>
                  <a:pt x="50983" y="90905"/>
                </a:lnTo>
                <a:lnTo>
                  <a:pt x="50980" y="235410"/>
                </a:lnTo>
                <a:lnTo>
                  <a:pt x="48968" y="245302"/>
                </a:lnTo>
                <a:lnTo>
                  <a:pt x="43518" y="253364"/>
                </a:lnTo>
                <a:lnTo>
                  <a:pt x="35414" y="258815"/>
                </a:lnTo>
                <a:lnTo>
                  <a:pt x="25484" y="260815"/>
                </a:lnTo>
                <a:close/>
              </a:path>
              <a:path w="276225" h="537210">
                <a:moveTo>
                  <a:pt x="97379" y="536665"/>
                </a:moveTo>
                <a:lnTo>
                  <a:pt x="63168" y="502553"/>
                </a:lnTo>
                <a:lnTo>
                  <a:pt x="63163" y="90905"/>
                </a:lnTo>
                <a:lnTo>
                  <a:pt x="276177" y="90905"/>
                </a:lnTo>
                <a:lnTo>
                  <a:pt x="213010" y="90916"/>
                </a:lnTo>
                <a:lnTo>
                  <a:pt x="213010" y="260601"/>
                </a:lnTo>
                <a:lnTo>
                  <a:pt x="131608" y="260601"/>
                </a:lnTo>
                <a:lnTo>
                  <a:pt x="131603" y="502553"/>
                </a:lnTo>
                <a:lnTo>
                  <a:pt x="128903" y="515844"/>
                </a:lnTo>
                <a:lnTo>
                  <a:pt x="121590" y="526669"/>
                </a:lnTo>
                <a:lnTo>
                  <a:pt x="110709" y="533984"/>
                </a:lnTo>
                <a:lnTo>
                  <a:pt x="97379" y="536665"/>
                </a:lnTo>
                <a:close/>
              </a:path>
              <a:path w="276225" h="537210">
                <a:moveTo>
                  <a:pt x="250690" y="260841"/>
                </a:moveTo>
                <a:lnTo>
                  <a:pt x="240766" y="258840"/>
                </a:lnTo>
                <a:lnTo>
                  <a:pt x="232646" y="253364"/>
                </a:lnTo>
                <a:lnTo>
                  <a:pt x="227192" y="245283"/>
                </a:lnTo>
                <a:lnTo>
                  <a:pt x="225192" y="235410"/>
                </a:lnTo>
                <a:lnTo>
                  <a:pt x="225192" y="90916"/>
                </a:lnTo>
                <a:lnTo>
                  <a:pt x="276177" y="90916"/>
                </a:lnTo>
                <a:lnTo>
                  <a:pt x="276177" y="235410"/>
                </a:lnTo>
                <a:lnTo>
                  <a:pt x="274172" y="245302"/>
                </a:lnTo>
                <a:lnTo>
                  <a:pt x="268710" y="253386"/>
                </a:lnTo>
                <a:lnTo>
                  <a:pt x="260607" y="258840"/>
                </a:lnTo>
                <a:lnTo>
                  <a:pt x="250690" y="260841"/>
                </a:lnTo>
                <a:close/>
              </a:path>
              <a:path w="276225" h="537210">
                <a:moveTo>
                  <a:pt x="178783" y="536693"/>
                </a:moveTo>
                <a:lnTo>
                  <a:pt x="165458" y="534011"/>
                </a:lnTo>
                <a:lnTo>
                  <a:pt x="154564" y="526669"/>
                </a:lnTo>
                <a:lnTo>
                  <a:pt x="147247" y="515818"/>
                </a:lnTo>
                <a:lnTo>
                  <a:pt x="144566" y="502553"/>
                </a:lnTo>
                <a:lnTo>
                  <a:pt x="144566" y="260601"/>
                </a:lnTo>
                <a:lnTo>
                  <a:pt x="213010" y="260601"/>
                </a:lnTo>
                <a:lnTo>
                  <a:pt x="213010" y="502553"/>
                </a:lnTo>
                <a:lnTo>
                  <a:pt x="210323" y="515844"/>
                </a:lnTo>
                <a:lnTo>
                  <a:pt x="202991" y="526695"/>
                </a:lnTo>
                <a:lnTo>
                  <a:pt x="192113" y="534011"/>
                </a:lnTo>
                <a:lnTo>
                  <a:pt x="178783" y="536693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955540" y="5467351"/>
            <a:ext cx="118231" cy="117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876569" y="5597407"/>
            <a:ext cx="276225" cy="537210"/>
          </a:xfrm>
          <a:custGeom>
            <a:avLst/>
            <a:gdLst/>
            <a:ahLst/>
            <a:cxnLst/>
            <a:rect l="l" t="t" r="r" b="b"/>
            <a:pathLst>
              <a:path w="276225" h="537210">
                <a:moveTo>
                  <a:pt x="25484" y="260815"/>
                </a:moveTo>
                <a:lnTo>
                  <a:pt x="15569" y="258815"/>
                </a:lnTo>
                <a:lnTo>
                  <a:pt x="7467" y="253364"/>
                </a:lnTo>
                <a:lnTo>
                  <a:pt x="2002" y="245283"/>
                </a:lnTo>
                <a:lnTo>
                  <a:pt x="0" y="235410"/>
                </a:lnTo>
                <a:lnTo>
                  <a:pt x="29" y="79206"/>
                </a:lnTo>
                <a:lnTo>
                  <a:pt x="6413" y="48360"/>
                </a:lnTo>
                <a:lnTo>
                  <a:pt x="23548" y="23185"/>
                </a:lnTo>
                <a:lnTo>
                  <a:pt x="48883" y="6219"/>
                </a:lnTo>
                <a:lnTo>
                  <a:pt x="79872" y="0"/>
                </a:lnTo>
                <a:lnTo>
                  <a:pt x="196312" y="0"/>
                </a:lnTo>
                <a:lnTo>
                  <a:pt x="227301" y="6219"/>
                </a:lnTo>
                <a:lnTo>
                  <a:pt x="252635" y="23186"/>
                </a:lnTo>
                <a:lnTo>
                  <a:pt x="269774" y="48361"/>
                </a:lnTo>
                <a:lnTo>
                  <a:pt x="276177" y="79206"/>
                </a:lnTo>
                <a:lnTo>
                  <a:pt x="276177" y="90905"/>
                </a:lnTo>
                <a:lnTo>
                  <a:pt x="50983" y="90905"/>
                </a:lnTo>
                <a:lnTo>
                  <a:pt x="50980" y="235410"/>
                </a:lnTo>
                <a:lnTo>
                  <a:pt x="48968" y="245302"/>
                </a:lnTo>
                <a:lnTo>
                  <a:pt x="43518" y="253364"/>
                </a:lnTo>
                <a:lnTo>
                  <a:pt x="35414" y="258815"/>
                </a:lnTo>
                <a:lnTo>
                  <a:pt x="25484" y="260815"/>
                </a:lnTo>
                <a:close/>
              </a:path>
              <a:path w="276225" h="537210">
                <a:moveTo>
                  <a:pt x="97379" y="536665"/>
                </a:moveTo>
                <a:lnTo>
                  <a:pt x="63168" y="502553"/>
                </a:lnTo>
                <a:lnTo>
                  <a:pt x="63163" y="90905"/>
                </a:lnTo>
                <a:lnTo>
                  <a:pt x="276177" y="90905"/>
                </a:lnTo>
                <a:lnTo>
                  <a:pt x="213010" y="90916"/>
                </a:lnTo>
                <a:lnTo>
                  <a:pt x="213010" y="260601"/>
                </a:lnTo>
                <a:lnTo>
                  <a:pt x="131608" y="260601"/>
                </a:lnTo>
                <a:lnTo>
                  <a:pt x="131603" y="502553"/>
                </a:lnTo>
                <a:lnTo>
                  <a:pt x="128903" y="515844"/>
                </a:lnTo>
                <a:lnTo>
                  <a:pt x="121590" y="526669"/>
                </a:lnTo>
                <a:lnTo>
                  <a:pt x="110709" y="533984"/>
                </a:lnTo>
                <a:lnTo>
                  <a:pt x="97379" y="536665"/>
                </a:lnTo>
                <a:close/>
              </a:path>
              <a:path w="276225" h="537210">
                <a:moveTo>
                  <a:pt x="250690" y="260841"/>
                </a:moveTo>
                <a:lnTo>
                  <a:pt x="240766" y="258840"/>
                </a:lnTo>
                <a:lnTo>
                  <a:pt x="232646" y="253364"/>
                </a:lnTo>
                <a:lnTo>
                  <a:pt x="227192" y="245283"/>
                </a:lnTo>
                <a:lnTo>
                  <a:pt x="225192" y="235410"/>
                </a:lnTo>
                <a:lnTo>
                  <a:pt x="225192" y="90916"/>
                </a:lnTo>
                <a:lnTo>
                  <a:pt x="276177" y="90916"/>
                </a:lnTo>
                <a:lnTo>
                  <a:pt x="276177" y="235410"/>
                </a:lnTo>
                <a:lnTo>
                  <a:pt x="274172" y="245302"/>
                </a:lnTo>
                <a:lnTo>
                  <a:pt x="268710" y="253386"/>
                </a:lnTo>
                <a:lnTo>
                  <a:pt x="260607" y="258840"/>
                </a:lnTo>
                <a:lnTo>
                  <a:pt x="250690" y="260841"/>
                </a:lnTo>
                <a:close/>
              </a:path>
              <a:path w="276225" h="537210">
                <a:moveTo>
                  <a:pt x="178783" y="536693"/>
                </a:moveTo>
                <a:lnTo>
                  <a:pt x="165458" y="534011"/>
                </a:lnTo>
                <a:lnTo>
                  <a:pt x="154564" y="526669"/>
                </a:lnTo>
                <a:lnTo>
                  <a:pt x="147247" y="515818"/>
                </a:lnTo>
                <a:lnTo>
                  <a:pt x="144566" y="502553"/>
                </a:lnTo>
                <a:lnTo>
                  <a:pt x="144566" y="260601"/>
                </a:lnTo>
                <a:lnTo>
                  <a:pt x="213010" y="260601"/>
                </a:lnTo>
                <a:lnTo>
                  <a:pt x="213010" y="502553"/>
                </a:lnTo>
                <a:lnTo>
                  <a:pt x="210323" y="515844"/>
                </a:lnTo>
                <a:lnTo>
                  <a:pt x="202991" y="526695"/>
                </a:lnTo>
                <a:lnTo>
                  <a:pt x="192113" y="534011"/>
                </a:lnTo>
                <a:lnTo>
                  <a:pt x="178783" y="536693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298440" y="5448301"/>
            <a:ext cx="118231" cy="117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219469" y="5578357"/>
            <a:ext cx="276225" cy="537210"/>
          </a:xfrm>
          <a:custGeom>
            <a:avLst/>
            <a:gdLst/>
            <a:ahLst/>
            <a:cxnLst/>
            <a:rect l="l" t="t" r="r" b="b"/>
            <a:pathLst>
              <a:path w="276225" h="537210">
                <a:moveTo>
                  <a:pt x="25484" y="260815"/>
                </a:moveTo>
                <a:lnTo>
                  <a:pt x="15569" y="258815"/>
                </a:lnTo>
                <a:lnTo>
                  <a:pt x="7467" y="253364"/>
                </a:lnTo>
                <a:lnTo>
                  <a:pt x="2002" y="245283"/>
                </a:lnTo>
                <a:lnTo>
                  <a:pt x="0" y="235410"/>
                </a:lnTo>
                <a:lnTo>
                  <a:pt x="29" y="79206"/>
                </a:lnTo>
                <a:lnTo>
                  <a:pt x="6413" y="48360"/>
                </a:lnTo>
                <a:lnTo>
                  <a:pt x="23548" y="23185"/>
                </a:lnTo>
                <a:lnTo>
                  <a:pt x="48883" y="6219"/>
                </a:lnTo>
                <a:lnTo>
                  <a:pt x="79872" y="0"/>
                </a:lnTo>
                <a:lnTo>
                  <a:pt x="196312" y="0"/>
                </a:lnTo>
                <a:lnTo>
                  <a:pt x="227301" y="6219"/>
                </a:lnTo>
                <a:lnTo>
                  <a:pt x="252635" y="23186"/>
                </a:lnTo>
                <a:lnTo>
                  <a:pt x="269774" y="48361"/>
                </a:lnTo>
                <a:lnTo>
                  <a:pt x="276177" y="79206"/>
                </a:lnTo>
                <a:lnTo>
                  <a:pt x="276177" y="90905"/>
                </a:lnTo>
                <a:lnTo>
                  <a:pt x="50983" y="90905"/>
                </a:lnTo>
                <a:lnTo>
                  <a:pt x="50980" y="235410"/>
                </a:lnTo>
                <a:lnTo>
                  <a:pt x="48968" y="245302"/>
                </a:lnTo>
                <a:lnTo>
                  <a:pt x="43518" y="253364"/>
                </a:lnTo>
                <a:lnTo>
                  <a:pt x="35414" y="258815"/>
                </a:lnTo>
                <a:lnTo>
                  <a:pt x="25484" y="260815"/>
                </a:lnTo>
                <a:close/>
              </a:path>
              <a:path w="276225" h="537210">
                <a:moveTo>
                  <a:pt x="97379" y="536665"/>
                </a:moveTo>
                <a:lnTo>
                  <a:pt x="63168" y="502553"/>
                </a:lnTo>
                <a:lnTo>
                  <a:pt x="63163" y="90905"/>
                </a:lnTo>
                <a:lnTo>
                  <a:pt x="276177" y="90905"/>
                </a:lnTo>
                <a:lnTo>
                  <a:pt x="213010" y="90916"/>
                </a:lnTo>
                <a:lnTo>
                  <a:pt x="213010" y="260601"/>
                </a:lnTo>
                <a:lnTo>
                  <a:pt x="131608" y="260601"/>
                </a:lnTo>
                <a:lnTo>
                  <a:pt x="131603" y="502553"/>
                </a:lnTo>
                <a:lnTo>
                  <a:pt x="128903" y="515844"/>
                </a:lnTo>
                <a:lnTo>
                  <a:pt x="121590" y="526669"/>
                </a:lnTo>
                <a:lnTo>
                  <a:pt x="110709" y="533984"/>
                </a:lnTo>
                <a:lnTo>
                  <a:pt x="97379" y="536665"/>
                </a:lnTo>
                <a:close/>
              </a:path>
              <a:path w="276225" h="537210">
                <a:moveTo>
                  <a:pt x="250690" y="260841"/>
                </a:moveTo>
                <a:lnTo>
                  <a:pt x="240766" y="258840"/>
                </a:lnTo>
                <a:lnTo>
                  <a:pt x="232646" y="253364"/>
                </a:lnTo>
                <a:lnTo>
                  <a:pt x="227192" y="245283"/>
                </a:lnTo>
                <a:lnTo>
                  <a:pt x="225192" y="235410"/>
                </a:lnTo>
                <a:lnTo>
                  <a:pt x="225192" y="90916"/>
                </a:lnTo>
                <a:lnTo>
                  <a:pt x="276177" y="90916"/>
                </a:lnTo>
                <a:lnTo>
                  <a:pt x="276177" y="235410"/>
                </a:lnTo>
                <a:lnTo>
                  <a:pt x="274172" y="245302"/>
                </a:lnTo>
                <a:lnTo>
                  <a:pt x="268710" y="253386"/>
                </a:lnTo>
                <a:lnTo>
                  <a:pt x="260607" y="258840"/>
                </a:lnTo>
                <a:lnTo>
                  <a:pt x="250690" y="260841"/>
                </a:lnTo>
                <a:close/>
              </a:path>
              <a:path w="276225" h="537210">
                <a:moveTo>
                  <a:pt x="178783" y="536693"/>
                </a:moveTo>
                <a:lnTo>
                  <a:pt x="165458" y="534011"/>
                </a:lnTo>
                <a:lnTo>
                  <a:pt x="154564" y="526669"/>
                </a:lnTo>
                <a:lnTo>
                  <a:pt x="147247" y="515818"/>
                </a:lnTo>
                <a:lnTo>
                  <a:pt x="144566" y="502553"/>
                </a:lnTo>
                <a:lnTo>
                  <a:pt x="144566" y="260601"/>
                </a:lnTo>
                <a:lnTo>
                  <a:pt x="213010" y="260601"/>
                </a:lnTo>
                <a:lnTo>
                  <a:pt x="213010" y="502553"/>
                </a:lnTo>
                <a:lnTo>
                  <a:pt x="210323" y="515844"/>
                </a:lnTo>
                <a:lnTo>
                  <a:pt x="202991" y="526695"/>
                </a:lnTo>
                <a:lnTo>
                  <a:pt x="192113" y="534011"/>
                </a:lnTo>
                <a:lnTo>
                  <a:pt x="178783" y="536693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21944" y="6238876"/>
            <a:ext cx="118231" cy="117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42973" y="6368932"/>
            <a:ext cx="276225" cy="537210"/>
          </a:xfrm>
          <a:custGeom>
            <a:avLst/>
            <a:gdLst/>
            <a:ahLst/>
            <a:cxnLst/>
            <a:rect l="l" t="t" r="r" b="b"/>
            <a:pathLst>
              <a:path w="276225" h="537209">
                <a:moveTo>
                  <a:pt x="25484" y="260815"/>
                </a:moveTo>
                <a:lnTo>
                  <a:pt x="15569" y="258815"/>
                </a:lnTo>
                <a:lnTo>
                  <a:pt x="7467" y="253364"/>
                </a:lnTo>
                <a:lnTo>
                  <a:pt x="2002" y="245283"/>
                </a:lnTo>
                <a:lnTo>
                  <a:pt x="0" y="235410"/>
                </a:lnTo>
                <a:lnTo>
                  <a:pt x="29" y="79206"/>
                </a:lnTo>
                <a:lnTo>
                  <a:pt x="6413" y="48360"/>
                </a:lnTo>
                <a:lnTo>
                  <a:pt x="23548" y="23185"/>
                </a:lnTo>
                <a:lnTo>
                  <a:pt x="48883" y="6219"/>
                </a:lnTo>
                <a:lnTo>
                  <a:pt x="79872" y="0"/>
                </a:lnTo>
                <a:lnTo>
                  <a:pt x="196312" y="0"/>
                </a:lnTo>
                <a:lnTo>
                  <a:pt x="227301" y="6219"/>
                </a:lnTo>
                <a:lnTo>
                  <a:pt x="252635" y="23186"/>
                </a:lnTo>
                <a:lnTo>
                  <a:pt x="269774" y="48361"/>
                </a:lnTo>
                <a:lnTo>
                  <a:pt x="276177" y="79206"/>
                </a:lnTo>
                <a:lnTo>
                  <a:pt x="276177" y="90905"/>
                </a:lnTo>
                <a:lnTo>
                  <a:pt x="50983" y="90905"/>
                </a:lnTo>
                <a:lnTo>
                  <a:pt x="50980" y="235410"/>
                </a:lnTo>
                <a:lnTo>
                  <a:pt x="48968" y="245302"/>
                </a:lnTo>
                <a:lnTo>
                  <a:pt x="43518" y="253364"/>
                </a:lnTo>
                <a:lnTo>
                  <a:pt x="35414" y="258815"/>
                </a:lnTo>
                <a:lnTo>
                  <a:pt x="25484" y="260815"/>
                </a:lnTo>
                <a:close/>
              </a:path>
              <a:path w="276225" h="537209">
                <a:moveTo>
                  <a:pt x="97379" y="536665"/>
                </a:moveTo>
                <a:lnTo>
                  <a:pt x="63168" y="502553"/>
                </a:lnTo>
                <a:lnTo>
                  <a:pt x="63163" y="90905"/>
                </a:lnTo>
                <a:lnTo>
                  <a:pt x="276177" y="90905"/>
                </a:lnTo>
                <a:lnTo>
                  <a:pt x="213010" y="90916"/>
                </a:lnTo>
                <a:lnTo>
                  <a:pt x="213010" y="260601"/>
                </a:lnTo>
                <a:lnTo>
                  <a:pt x="131608" y="260601"/>
                </a:lnTo>
                <a:lnTo>
                  <a:pt x="131603" y="502553"/>
                </a:lnTo>
                <a:lnTo>
                  <a:pt x="128903" y="515844"/>
                </a:lnTo>
                <a:lnTo>
                  <a:pt x="121590" y="526669"/>
                </a:lnTo>
                <a:lnTo>
                  <a:pt x="110709" y="533984"/>
                </a:lnTo>
                <a:lnTo>
                  <a:pt x="97379" y="536665"/>
                </a:lnTo>
                <a:close/>
              </a:path>
              <a:path w="276225" h="537209">
                <a:moveTo>
                  <a:pt x="250690" y="260841"/>
                </a:moveTo>
                <a:lnTo>
                  <a:pt x="240766" y="258840"/>
                </a:lnTo>
                <a:lnTo>
                  <a:pt x="232646" y="253364"/>
                </a:lnTo>
                <a:lnTo>
                  <a:pt x="227192" y="245283"/>
                </a:lnTo>
                <a:lnTo>
                  <a:pt x="225192" y="235410"/>
                </a:lnTo>
                <a:lnTo>
                  <a:pt x="225192" y="90916"/>
                </a:lnTo>
                <a:lnTo>
                  <a:pt x="276177" y="90916"/>
                </a:lnTo>
                <a:lnTo>
                  <a:pt x="276177" y="235410"/>
                </a:lnTo>
                <a:lnTo>
                  <a:pt x="274172" y="245302"/>
                </a:lnTo>
                <a:lnTo>
                  <a:pt x="268710" y="253386"/>
                </a:lnTo>
                <a:lnTo>
                  <a:pt x="260607" y="258840"/>
                </a:lnTo>
                <a:lnTo>
                  <a:pt x="250690" y="260841"/>
                </a:lnTo>
                <a:close/>
              </a:path>
              <a:path w="276225" h="537209">
                <a:moveTo>
                  <a:pt x="178783" y="536693"/>
                </a:moveTo>
                <a:lnTo>
                  <a:pt x="165458" y="534011"/>
                </a:lnTo>
                <a:lnTo>
                  <a:pt x="154564" y="526669"/>
                </a:lnTo>
                <a:lnTo>
                  <a:pt x="147247" y="515818"/>
                </a:lnTo>
                <a:lnTo>
                  <a:pt x="144566" y="502553"/>
                </a:lnTo>
                <a:lnTo>
                  <a:pt x="144566" y="260601"/>
                </a:lnTo>
                <a:lnTo>
                  <a:pt x="213010" y="260601"/>
                </a:lnTo>
                <a:lnTo>
                  <a:pt x="213010" y="502553"/>
                </a:lnTo>
                <a:lnTo>
                  <a:pt x="210323" y="515844"/>
                </a:lnTo>
                <a:lnTo>
                  <a:pt x="202991" y="526695"/>
                </a:lnTo>
                <a:lnTo>
                  <a:pt x="192113" y="534011"/>
                </a:lnTo>
                <a:lnTo>
                  <a:pt x="178783" y="536693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17440" y="3162301"/>
            <a:ext cx="118231" cy="117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838469" y="3292357"/>
            <a:ext cx="276225" cy="537210"/>
          </a:xfrm>
          <a:custGeom>
            <a:avLst/>
            <a:gdLst/>
            <a:ahLst/>
            <a:cxnLst/>
            <a:rect l="l" t="t" r="r" b="b"/>
            <a:pathLst>
              <a:path w="276225" h="537210">
                <a:moveTo>
                  <a:pt x="25484" y="260815"/>
                </a:moveTo>
                <a:lnTo>
                  <a:pt x="15569" y="258815"/>
                </a:lnTo>
                <a:lnTo>
                  <a:pt x="7467" y="253364"/>
                </a:lnTo>
                <a:lnTo>
                  <a:pt x="2002" y="245283"/>
                </a:lnTo>
                <a:lnTo>
                  <a:pt x="0" y="235410"/>
                </a:lnTo>
                <a:lnTo>
                  <a:pt x="29" y="79206"/>
                </a:lnTo>
                <a:lnTo>
                  <a:pt x="6413" y="48360"/>
                </a:lnTo>
                <a:lnTo>
                  <a:pt x="23548" y="23185"/>
                </a:lnTo>
                <a:lnTo>
                  <a:pt x="48883" y="6219"/>
                </a:lnTo>
                <a:lnTo>
                  <a:pt x="79872" y="0"/>
                </a:lnTo>
                <a:lnTo>
                  <a:pt x="196312" y="0"/>
                </a:lnTo>
                <a:lnTo>
                  <a:pt x="227301" y="6219"/>
                </a:lnTo>
                <a:lnTo>
                  <a:pt x="252635" y="23186"/>
                </a:lnTo>
                <a:lnTo>
                  <a:pt x="269774" y="48361"/>
                </a:lnTo>
                <a:lnTo>
                  <a:pt x="276177" y="79206"/>
                </a:lnTo>
                <a:lnTo>
                  <a:pt x="276177" y="90905"/>
                </a:lnTo>
                <a:lnTo>
                  <a:pt x="50983" y="90905"/>
                </a:lnTo>
                <a:lnTo>
                  <a:pt x="50980" y="235410"/>
                </a:lnTo>
                <a:lnTo>
                  <a:pt x="48968" y="245302"/>
                </a:lnTo>
                <a:lnTo>
                  <a:pt x="43518" y="253364"/>
                </a:lnTo>
                <a:lnTo>
                  <a:pt x="35414" y="258815"/>
                </a:lnTo>
                <a:lnTo>
                  <a:pt x="25484" y="260815"/>
                </a:lnTo>
                <a:close/>
              </a:path>
              <a:path w="276225" h="537210">
                <a:moveTo>
                  <a:pt x="97379" y="536665"/>
                </a:moveTo>
                <a:lnTo>
                  <a:pt x="63168" y="502553"/>
                </a:lnTo>
                <a:lnTo>
                  <a:pt x="63163" y="90905"/>
                </a:lnTo>
                <a:lnTo>
                  <a:pt x="276177" y="90905"/>
                </a:lnTo>
                <a:lnTo>
                  <a:pt x="213010" y="90916"/>
                </a:lnTo>
                <a:lnTo>
                  <a:pt x="213010" y="260601"/>
                </a:lnTo>
                <a:lnTo>
                  <a:pt x="131608" y="260601"/>
                </a:lnTo>
                <a:lnTo>
                  <a:pt x="131603" y="502553"/>
                </a:lnTo>
                <a:lnTo>
                  <a:pt x="128903" y="515844"/>
                </a:lnTo>
                <a:lnTo>
                  <a:pt x="121590" y="526669"/>
                </a:lnTo>
                <a:lnTo>
                  <a:pt x="110709" y="533984"/>
                </a:lnTo>
                <a:lnTo>
                  <a:pt x="97379" y="536665"/>
                </a:lnTo>
                <a:close/>
              </a:path>
              <a:path w="276225" h="537210">
                <a:moveTo>
                  <a:pt x="250690" y="260841"/>
                </a:moveTo>
                <a:lnTo>
                  <a:pt x="240766" y="258840"/>
                </a:lnTo>
                <a:lnTo>
                  <a:pt x="232646" y="253364"/>
                </a:lnTo>
                <a:lnTo>
                  <a:pt x="227192" y="245283"/>
                </a:lnTo>
                <a:lnTo>
                  <a:pt x="225192" y="235410"/>
                </a:lnTo>
                <a:lnTo>
                  <a:pt x="225192" y="90916"/>
                </a:lnTo>
                <a:lnTo>
                  <a:pt x="276177" y="90916"/>
                </a:lnTo>
                <a:lnTo>
                  <a:pt x="276177" y="235410"/>
                </a:lnTo>
                <a:lnTo>
                  <a:pt x="274172" y="245302"/>
                </a:lnTo>
                <a:lnTo>
                  <a:pt x="268710" y="253386"/>
                </a:lnTo>
                <a:lnTo>
                  <a:pt x="260607" y="258840"/>
                </a:lnTo>
                <a:lnTo>
                  <a:pt x="250690" y="260841"/>
                </a:lnTo>
                <a:close/>
              </a:path>
              <a:path w="276225" h="537210">
                <a:moveTo>
                  <a:pt x="178783" y="536693"/>
                </a:moveTo>
                <a:lnTo>
                  <a:pt x="165458" y="534011"/>
                </a:lnTo>
                <a:lnTo>
                  <a:pt x="154564" y="526669"/>
                </a:lnTo>
                <a:lnTo>
                  <a:pt x="147247" y="515818"/>
                </a:lnTo>
                <a:lnTo>
                  <a:pt x="144566" y="502553"/>
                </a:lnTo>
                <a:lnTo>
                  <a:pt x="144566" y="260601"/>
                </a:lnTo>
                <a:lnTo>
                  <a:pt x="213010" y="260601"/>
                </a:lnTo>
                <a:lnTo>
                  <a:pt x="213010" y="502553"/>
                </a:lnTo>
                <a:lnTo>
                  <a:pt x="210323" y="515844"/>
                </a:lnTo>
                <a:lnTo>
                  <a:pt x="202991" y="526695"/>
                </a:lnTo>
                <a:lnTo>
                  <a:pt x="192113" y="534011"/>
                </a:lnTo>
                <a:lnTo>
                  <a:pt x="178783" y="536693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917440" y="4724401"/>
            <a:ext cx="118231" cy="117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838469" y="4854457"/>
            <a:ext cx="276225" cy="537210"/>
          </a:xfrm>
          <a:custGeom>
            <a:avLst/>
            <a:gdLst/>
            <a:ahLst/>
            <a:cxnLst/>
            <a:rect l="l" t="t" r="r" b="b"/>
            <a:pathLst>
              <a:path w="276225" h="537210">
                <a:moveTo>
                  <a:pt x="25484" y="260815"/>
                </a:moveTo>
                <a:lnTo>
                  <a:pt x="15569" y="258815"/>
                </a:lnTo>
                <a:lnTo>
                  <a:pt x="7467" y="253364"/>
                </a:lnTo>
                <a:lnTo>
                  <a:pt x="2002" y="245283"/>
                </a:lnTo>
                <a:lnTo>
                  <a:pt x="0" y="235410"/>
                </a:lnTo>
                <a:lnTo>
                  <a:pt x="29" y="79206"/>
                </a:lnTo>
                <a:lnTo>
                  <a:pt x="6413" y="48360"/>
                </a:lnTo>
                <a:lnTo>
                  <a:pt x="23548" y="23185"/>
                </a:lnTo>
                <a:lnTo>
                  <a:pt x="48883" y="6219"/>
                </a:lnTo>
                <a:lnTo>
                  <a:pt x="79872" y="0"/>
                </a:lnTo>
                <a:lnTo>
                  <a:pt x="196312" y="0"/>
                </a:lnTo>
                <a:lnTo>
                  <a:pt x="227301" y="6219"/>
                </a:lnTo>
                <a:lnTo>
                  <a:pt x="252635" y="23186"/>
                </a:lnTo>
                <a:lnTo>
                  <a:pt x="269774" y="48361"/>
                </a:lnTo>
                <a:lnTo>
                  <a:pt x="276177" y="79206"/>
                </a:lnTo>
                <a:lnTo>
                  <a:pt x="276177" y="90905"/>
                </a:lnTo>
                <a:lnTo>
                  <a:pt x="50983" y="90905"/>
                </a:lnTo>
                <a:lnTo>
                  <a:pt x="50980" y="235410"/>
                </a:lnTo>
                <a:lnTo>
                  <a:pt x="48968" y="245302"/>
                </a:lnTo>
                <a:lnTo>
                  <a:pt x="43518" y="253364"/>
                </a:lnTo>
                <a:lnTo>
                  <a:pt x="35414" y="258815"/>
                </a:lnTo>
                <a:lnTo>
                  <a:pt x="25484" y="260815"/>
                </a:lnTo>
                <a:close/>
              </a:path>
              <a:path w="276225" h="537210">
                <a:moveTo>
                  <a:pt x="97379" y="536665"/>
                </a:moveTo>
                <a:lnTo>
                  <a:pt x="63168" y="502553"/>
                </a:lnTo>
                <a:lnTo>
                  <a:pt x="63163" y="90905"/>
                </a:lnTo>
                <a:lnTo>
                  <a:pt x="276177" y="90905"/>
                </a:lnTo>
                <a:lnTo>
                  <a:pt x="213010" y="90916"/>
                </a:lnTo>
                <a:lnTo>
                  <a:pt x="213010" y="260601"/>
                </a:lnTo>
                <a:lnTo>
                  <a:pt x="131608" y="260601"/>
                </a:lnTo>
                <a:lnTo>
                  <a:pt x="131603" y="502553"/>
                </a:lnTo>
                <a:lnTo>
                  <a:pt x="128903" y="515844"/>
                </a:lnTo>
                <a:lnTo>
                  <a:pt x="121590" y="526669"/>
                </a:lnTo>
                <a:lnTo>
                  <a:pt x="110709" y="533984"/>
                </a:lnTo>
                <a:lnTo>
                  <a:pt x="97379" y="536665"/>
                </a:lnTo>
                <a:close/>
              </a:path>
              <a:path w="276225" h="537210">
                <a:moveTo>
                  <a:pt x="250690" y="260841"/>
                </a:moveTo>
                <a:lnTo>
                  <a:pt x="240766" y="258840"/>
                </a:lnTo>
                <a:lnTo>
                  <a:pt x="232646" y="253364"/>
                </a:lnTo>
                <a:lnTo>
                  <a:pt x="227192" y="245283"/>
                </a:lnTo>
                <a:lnTo>
                  <a:pt x="225192" y="235410"/>
                </a:lnTo>
                <a:lnTo>
                  <a:pt x="225192" y="90916"/>
                </a:lnTo>
                <a:lnTo>
                  <a:pt x="276177" y="90916"/>
                </a:lnTo>
                <a:lnTo>
                  <a:pt x="276177" y="235410"/>
                </a:lnTo>
                <a:lnTo>
                  <a:pt x="274172" y="245302"/>
                </a:lnTo>
                <a:lnTo>
                  <a:pt x="268710" y="253386"/>
                </a:lnTo>
                <a:lnTo>
                  <a:pt x="260607" y="258840"/>
                </a:lnTo>
                <a:lnTo>
                  <a:pt x="250690" y="260841"/>
                </a:lnTo>
                <a:close/>
              </a:path>
              <a:path w="276225" h="537210">
                <a:moveTo>
                  <a:pt x="178783" y="536693"/>
                </a:moveTo>
                <a:lnTo>
                  <a:pt x="165458" y="534011"/>
                </a:lnTo>
                <a:lnTo>
                  <a:pt x="154564" y="526669"/>
                </a:lnTo>
                <a:lnTo>
                  <a:pt x="147247" y="515818"/>
                </a:lnTo>
                <a:lnTo>
                  <a:pt x="144566" y="502553"/>
                </a:lnTo>
                <a:lnTo>
                  <a:pt x="144566" y="260601"/>
                </a:lnTo>
                <a:lnTo>
                  <a:pt x="213010" y="260601"/>
                </a:lnTo>
                <a:lnTo>
                  <a:pt x="213010" y="502553"/>
                </a:lnTo>
                <a:lnTo>
                  <a:pt x="210323" y="515844"/>
                </a:lnTo>
                <a:lnTo>
                  <a:pt x="202991" y="526695"/>
                </a:lnTo>
                <a:lnTo>
                  <a:pt x="192113" y="534011"/>
                </a:lnTo>
                <a:lnTo>
                  <a:pt x="178783" y="536693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269865" y="4705351"/>
            <a:ext cx="118231" cy="117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190894" y="4835407"/>
            <a:ext cx="276225" cy="537210"/>
          </a:xfrm>
          <a:custGeom>
            <a:avLst/>
            <a:gdLst/>
            <a:ahLst/>
            <a:cxnLst/>
            <a:rect l="l" t="t" r="r" b="b"/>
            <a:pathLst>
              <a:path w="276225" h="537210">
                <a:moveTo>
                  <a:pt x="25484" y="260815"/>
                </a:moveTo>
                <a:lnTo>
                  <a:pt x="15569" y="258815"/>
                </a:lnTo>
                <a:lnTo>
                  <a:pt x="7467" y="253364"/>
                </a:lnTo>
                <a:lnTo>
                  <a:pt x="2002" y="245283"/>
                </a:lnTo>
                <a:lnTo>
                  <a:pt x="0" y="235410"/>
                </a:lnTo>
                <a:lnTo>
                  <a:pt x="29" y="79206"/>
                </a:lnTo>
                <a:lnTo>
                  <a:pt x="6413" y="48360"/>
                </a:lnTo>
                <a:lnTo>
                  <a:pt x="23548" y="23185"/>
                </a:lnTo>
                <a:lnTo>
                  <a:pt x="48883" y="6219"/>
                </a:lnTo>
                <a:lnTo>
                  <a:pt x="79872" y="0"/>
                </a:lnTo>
                <a:lnTo>
                  <a:pt x="196312" y="0"/>
                </a:lnTo>
                <a:lnTo>
                  <a:pt x="227301" y="6219"/>
                </a:lnTo>
                <a:lnTo>
                  <a:pt x="252635" y="23186"/>
                </a:lnTo>
                <a:lnTo>
                  <a:pt x="269774" y="48361"/>
                </a:lnTo>
                <a:lnTo>
                  <a:pt x="276177" y="79206"/>
                </a:lnTo>
                <a:lnTo>
                  <a:pt x="276177" y="90905"/>
                </a:lnTo>
                <a:lnTo>
                  <a:pt x="50983" y="90905"/>
                </a:lnTo>
                <a:lnTo>
                  <a:pt x="50980" y="235410"/>
                </a:lnTo>
                <a:lnTo>
                  <a:pt x="48968" y="245302"/>
                </a:lnTo>
                <a:lnTo>
                  <a:pt x="43518" y="253364"/>
                </a:lnTo>
                <a:lnTo>
                  <a:pt x="35414" y="258815"/>
                </a:lnTo>
                <a:lnTo>
                  <a:pt x="25484" y="260815"/>
                </a:lnTo>
                <a:close/>
              </a:path>
              <a:path w="276225" h="537210">
                <a:moveTo>
                  <a:pt x="97379" y="536665"/>
                </a:moveTo>
                <a:lnTo>
                  <a:pt x="63168" y="502553"/>
                </a:lnTo>
                <a:lnTo>
                  <a:pt x="63163" y="90905"/>
                </a:lnTo>
                <a:lnTo>
                  <a:pt x="276177" y="90905"/>
                </a:lnTo>
                <a:lnTo>
                  <a:pt x="213010" y="90916"/>
                </a:lnTo>
                <a:lnTo>
                  <a:pt x="213010" y="260601"/>
                </a:lnTo>
                <a:lnTo>
                  <a:pt x="131608" y="260601"/>
                </a:lnTo>
                <a:lnTo>
                  <a:pt x="131603" y="502553"/>
                </a:lnTo>
                <a:lnTo>
                  <a:pt x="128903" y="515844"/>
                </a:lnTo>
                <a:lnTo>
                  <a:pt x="121590" y="526669"/>
                </a:lnTo>
                <a:lnTo>
                  <a:pt x="110709" y="533984"/>
                </a:lnTo>
                <a:lnTo>
                  <a:pt x="97379" y="536665"/>
                </a:lnTo>
                <a:close/>
              </a:path>
              <a:path w="276225" h="537210">
                <a:moveTo>
                  <a:pt x="250690" y="260841"/>
                </a:moveTo>
                <a:lnTo>
                  <a:pt x="240766" y="258840"/>
                </a:lnTo>
                <a:lnTo>
                  <a:pt x="232646" y="253364"/>
                </a:lnTo>
                <a:lnTo>
                  <a:pt x="227192" y="245283"/>
                </a:lnTo>
                <a:lnTo>
                  <a:pt x="225192" y="235410"/>
                </a:lnTo>
                <a:lnTo>
                  <a:pt x="225192" y="90916"/>
                </a:lnTo>
                <a:lnTo>
                  <a:pt x="276177" y="90916"/>
                </a:lnTo>
                <a:lnTo>
                  <a:pt x="276177" y="235410"/>
                </a:lnTo>
                <a:lnTo>
                  <a:pt x="274172" y="245302"/>
                </a:lnTo>
                <a:lnTo>
                  <a:pt x="268710" y="253386"/>
                </a:lnTo>
                <a:lnTo>
                  <a:pt x="260607" y="258840"/>
                </a:lnTo>
                <a:lnTo>
                  <a:pt x="250690" y="260841"/>
                </a:lnTo>
                <a:close/>
              </a:path>
              <a:path w="276225" h="537210">
                <a:moveTo>
                  <a:pt x="178783" y="536693"/>
                </a:moveTo>
                <a:lnTo>
                  <a:pt x="165458" y="534011"/>
                </a:lnTo>
                <a:lnTo>
                  <a:pt x="154564" y="526669"/>
                </a:lnTo>
                <a:lnTo>
                  <a:pt x="147247" y="515818"/>
                </a:lnTo>
                <a:lnTo>
                  <a:pt x="144566" y="502553"/>
                </a:lnTo>
                <a:lnTo>
                  <a:pt x="144566" y="260601"/>
                </a:lnTo>
                <a:lnTo>
                  <a:pt x="213010" y="260601"/>
                </a:lnTo>
                <a:lnTo>
                  <a:pt x="213010" y="502553"/>
                </a:lnTo>
                <a:lnTo>
                  <a:pt x="210323" y="515844"/>
                </a:lnTo>
                <a:lnTo>
                  <a:pt x="202991" y="526695"/>
                </a:lnTo>
                <a:lnTo>
                  <a:pt x="192113" y="534011"/>
                </a:lnTo>
                <a:lnTo>
                  <a:pt x="178783" y="536693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155319" y="6229351"/>
            <a:ext cx="118231" cy="1179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076348" y="6359407"/>
            <a:ext cx="276225" cy="537210"/>
          </a:xfrm>
          <a:custGeom>
            <a:avLst/>
            <a:gdLst/>
            <a:ahLst/>
            <a:cxnLst/>
            <a:rect l="l" t="t" r="r" b="b"/>
            <a:pathLst>
              <a:path w="276225" h="537209">
                <a:moveTo>
                  <a:pt x="25484" y="260815"/>
                </a:moveTo>
                <a:lnTo>
                  <a:pt x="15569" y="258815"/>
                </a:lnTo>
                <a:lnTo>
                  <a:pt x="7467" y="253364"/>
                </a:lnTo>
                <a:lnTo>
                  <a:pt x="2002" y="245283"/>
                </a:lnTo>
                <a:lnTo>
                  <a:pt x="0" y="235410"/>
                </a:lnTo>
                <a:lnTo>
                  <a:pt x="29" y="79206"/>
                </a:lnTo>
                <a:lnTo>
                  <a:pt x="6413" y="48360"/>
                </a:lnTo>
                <a:lnTo>
                  <a:pt x="23548" y="23185"/>
                </a:lnTo>
                <a:lnTo>
                  <a:pt x="48883" y="6219"/>
                </a:lnTo>
                <a:lnTo>
                  <a:pt x="79872" y="0"/>
                </a:lnTo>
                <a:lnTo>
                  <a:pt x="196312" y="0"/>
                </a:lnTo>
                <a:lnTo>
                  <a:pt x="227301" y="6219"/>
                </a:lnTo>
                <a:lnTo>
                  <a:pt x="252635" y="23186"/>
                </a:lnTo>
                <a:lnTo>
                  <a:pt x="269774" y="48361"/>
                </a:lnTo>
                <a:lnTo>
                  <a:pt x="276177" y="79206"/>
                </a:lnTo>
                <a:lnTo>
                  <a:pt x="276177" y="90905"/>
                </a:lnTo>
                <a:lnTo>
                  <a:pt x="50983" y="90905"/>
                </a:lnTo>
                <a:lnTo>
                  <a:pt x="50980" y="235410"/>
                </a:lnTo>
                <a:lnTo>
                  <a:pt x="48968" y="245302"/>
                </a:lnTo>
                <a:lnTo>
                  <a:pt x="43518" y="253364"/>
                </a:lnTo>
                <a:lnTo>
                  <a:pt x="35414" y="258815"/>
                </a:lnTo>
                <a:lnTo>
                  <a:pt x="25484" y="260815"/>
                </a:lnTo>
                <a:close/>
              </a:path>
              <a:path w="276225" h="537209">
                <a:moveTo>
                  <a:pt x="97379" y="536665"/>
                </a:moveTo>
                <a:lnTo>
                  <a:pt x="63168" y="502553"/>
                </a:lnTo>
                <a:lnTo>
                  <a:pt x="63163" y="90905"/>
                </a:lnTo>
                <a:lnTo>
                  <a:pt x="276177" y="90905"/>
                </a:lnTo>
                <a:lnTo>
                  <a:pt x="213010" y="90916"/>
                </a:lnTo>
                <a:lnTo>
                  <a:pt x="213010" y="260601"/>
                </a:lnTo>
                <a:lnTo>
                  <a:pt x="131608" y="260601"/>
                </a:lnTo>
                <a:lnTo>
                  <a:pt x="131603" y="502553"/>
                </a:lnTo>
                <a:lnTo>
                  <a:pt x="128903" y="515844"/>
                </a:lnTo>
                <a:lnTo>
                  <a:pt x="121590" y="526669"/>
                </a:lnTo>
                <a:lnTo>
                  <a:pt x="110709" y="533984"/>
                </a:lnTo>
                <a:lnTo>
                  <a:pt x="97379" y="536665"/>
                </a:lnTo>
                <a:close/>
              </a:path>
              <a:path w="276225" h="537209">
                <a:moveTo>
                  <a:pt x="250690" y="260841"/>
                </a:moveTo>
                <a:lnTo>
                  <a:pt x="240766" y="258840"/>
                </a:lnTo>
                <a:lnTo>
                  <a:pt x="232646" y="253364"/>
                </a:lnTo>
                <a:lnTo>
                  <a:pt x="227192" y="245283"/>
                </a:lnTo>
                <a:lnTo>
                  <a:pt x="225192" y="235410"/>
                </a:lnTo>
                <a:lnTo>
                  <a:pt x="225192" y="90916"/>
                </a:lnTo>
                <a:lnTo>
                  <a:pt x="276177" y="90916"/>
                </a:lnTo>
                <a:lnTo>
                  <a:pt x="276177" y="235410"/>
                </a:lnTo>
                <a:lnTo>
                  <a:pt x="274172" y="245302"/>
                </a:lnTo>
                <a:lnTo>
                  <a:pt x="268710" y="253386"/>
                </a:lnTo>
                <a:lnTo>
                  <a:pt x="260607" y="258840"/>
                </a:lnTo>
                <a:lnTo>
                  <a:pt x="250690" y="260841"/>
                </a:lnTo>
                <a:close/>
              </a:path>
              <a:path w="276225" h="537209">
                <a:moveTo>
                  <a:pt x="178783" y="536693"/>
                </a:moveTo>
                <a:lnTo>
                  <a:pt x="165458" y="534011"/>
                </a:lnTo>
                <a:lnTo>
                  <a:pt x="154564" y="526669"/>
                </a:lnTo>
                <a:lnTo>
                  <a:pt x="147247" y="515818"/>
                </a:lnTo>
                <a:lnTo>
                  <a:pt x="144566" y="502553"/>
                </a:lnTo>
                <a:lnTo>
                  <a:pt x="144566" y="260601"/>
                </a:lnTo>
                <a:lnTo>
                  <a:pt x="213010" y="260601"/>
                </a:lnTo>
                <a:lnTo>
                  <a:pt x="213010" y="502553"/>
                </a:lnTo>
                <a:lnTo>
                  <a:pt x="210323" y="515844"/>
                </a:lnTo>
                <a:lnTo>
                  <a:pt x="202991" y="526695"/>
                </a:lnTo>
                <a:lnTo>
                  <a:pt x="192113" y="534011"/>
                </a:lnTo>
                <a:lnTo>
                  <a:pt x="178783" y="536693"/>
                </a:lnTo>
                <a:close/>
              </a:path>
            </a:pathLst>
          </a:custGeom>
          <a:solidFill>
            <a:srgbClr val="35B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507740" y="6229351"/>
            <a:ext cx="118231" cy="1179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428769" y="6359407"/>
            <a:ext cx="276225" cy="537210"/>
          </a:xfrm>
          <a:custGeom>
            <a:avLst/>
            <a:gdLst/>
            <a:ahLst/>
            <a:cxnLst/>
            <a:rect l="l" t="t" r="r" b="b"/>
            <a:pathLst>
              <a:path w="276225" h="537209">
                <a:moveTo>
                  <a:pt x="25484" y="260815"/>
                </a:moveTo>
                <a:lnTo>
                  <a:pt x="15569" y="258815"/>
                </a:lnTo>
                <a:lnTo>
                  <a:pt x="7467" y="253364"/>
                </a:lnTo>
                <a:lnTo>
                  <a:pt x="2002" y="245283"/>
                </a:lnTo>
                <a:lnTo>
                  <a:pt x="0" y="235410"/>
                </a:lnTo>
                <a:lnTo>
                  <a:pt x="29" y="79206"/>
                </a:lnTo>
                <a:lnTo>
                  <a:pt x="6413" y="48360"/>
                </a:lnTo>
                <a:lnTo>
                  <a:pt x="23548" y="23185"/>
                </a:lnTo>
                <a:lnTo>
                  <a:pt x="48883" y="6219"/>
                </a:lnTo>
                <a:lnTo>
                  <a:pt x="79872" y="0"/>
                </a:lnTo>
                <a:lnTo>
                  <a:pt x="196312" y="0"/>
                </a:lnTo>
                <a:lnTo>
                  <a:pt x="227301" y="6219"/>
                </a:lnTo>
                <a:lnTo>
                  <a:pt x="252635" y="23186"/>
                </a:lnTo>
                <a:lnTo>
                  <a:pt x="269774" y="48361"/>
                </a:lnTo>
                <a:lnTo>
                  <a:pt x="276177" y="79206"/>
                </a:lnTo>
                <a:lnTo>
                  <a:pt x="276177" y="90905"/>
                </a:lnTo>
                <a:lnTo>
                  <a:pt x="50983" y="90905"/>
                </a:lnTo>
                <a:lnTo>
                  <a:pt x="50980" y="235410"/>
                </a:lnTo>
                <a:lnTo>
                  <a:pt x="48968" y="245302"/>
                </a:lnTo>
                <a:lnTo>
                  <a:pt x="43518" y="253364"/>
                </a:lnTo>
                <a:lnTo>
                  <a:pt x="35414" y="258815"/>
                </a:lnTo>
                <a:lnTo>
                  <a:pt x="25484" y="260815"/>
                </a:lnTo>
                <a:close/>
              </a:path>
              <a:path w="276225" h="537209">
                <a:moveTo>
                  <a:pt x="97379" y="536665"/>
                </a:moveTo>
                <a:lnTo>
                  <a:pt x="63168" y="502553"/>
                </a:lnTo>
                <a:lnTo>
                  <a:pt x="63163" y="90905"/>
                </a:lnTo>
                <a:lnTo>
                  <a:pt x="276177" y="90905"/>
                </a:lnTo>
                <a:lnTo>
                  <a:pt x="213010" y="90916"/>
                </a:lnTo>
                <a:lnTo>
                  <a:pt x="213010" y="260601"/>
                </a:lnTo>
                <a:lnTo>
                  <a:pt x="131608" y="260601"/>
                </a:lnTo>
                <a:lnTo>
                  <a:pt x="131603" y="502553"/>
                </a:lnTo>
                <a:lnTo>
                  <a:pt x="128903" y="515844"/>
                </a:lnTo>
                <a:lnTo>
                  <a:pt x="121590" y="526669"/>
                </a:lnTo>
                <a:lnTo>
                  <a:pt x="110709" y="533984"/>
                </a:lnTo>
                <a:lnTo>
                  <a:pt x="97379" y="536665"/>
                </a:lnTo>
                <a:close/>
              </a:path>
              <a:path w="276225" h="537209">
                <a:moveTo>
                  <a:pt x="250690" y="260841"/>
                </a:moveTo>
                <a:lnTo>
                  <a:pt x="240766" y="258840"/>
                </a:lnTo>
                <a:lnTo>
                  <a:pt x="232646" y="253364"/>
                </a:lnTo>
                <a:lnTo>
                  <a:pt x="227192" y="245283"/>
                </a:lnTo>
                <a:lnTo>
                  <a:pt x="225192" y="235410"/>
                </a:lnTo>
                <a:lnTo>
                  <a:pt x="225192" y="90916"/>
                </a:lnTo>
                <a:lnTo>
                  <a:pt x="276177" y="90916"/>
                </a:lnTo>
                <a:lnTo>
                  <a:pt x="276177" y="235410"/>
                </a:lnTo>
                <a:lnTo>
                  <a:pt x="274172" y="245302"/>
                </a:lnTo>
                <a:lnTo>
                  <a:pt x="268710" y="253386"/>
                </a:lnTo>
                <a:lnTo>
                  <a:pt x="260607" y="258840"/>
                </a:lnTo>
                <a:lnTo>
                  <a:pt x="250690" y="260841"/>
                </a:lnTo>
                <a:close/>
              </a:path>
              <a:path w="276225" h="537209">
                <a:moveTo>
                  <a:pt x="178783" y="536693"/>
                </a:moveTo>
                <a:lnTo>
                  <a:pt x="165458" y="534011"/>
                </a:lnTo>
                <a:lnTo>
                  <a:pt x="154564" y="526669"/>
                </a:lnTo>
                <a:lnTo>
                  <a:pt x="147247" y="515818"/>
                </a:lnTo>
                <a:lnTo>
                  <a:pt x="144566" y="502553"/>
                </a:lnTo>
                <a:lnTo>
                  <a:pt x="144566" y="260601"/>
                </a:lnTo>
                <a:lnTo>
                  <a:pt x="213010" y="260601"/>
                </a:lnTo>
                <a:lnTo>
                  <a:pt x="213010" y="502553"/>
                </a:lnTo>
                <a:lnTo>
                  <a:pt x="210323" y="515844"/>
                </a:lnTo>
                <a:lnTo>
                  <a:pt x="202991" y="526695"/>
                </a:lnTo>
                <a:lnTo>
                  <a:pt x="192113" y="534011"/>
                </a:lnTo>
                <a:lnTo>
                  <a:pt x="178783" y="536693"/>
                </a:lnTo>
                <a:close/>
              </a:path>
            </a:pathLst>
          </a:custGeom>
          <a:solidFill>
            <a:srgbClr val="35B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879215" y="6238876"/>
            <a:ext cx="118231" cy="1179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800244" y="6368932"/>
            <a:ext cx="276225" cy="537210"/>
          </a:xfrm>
          <a:custGeom>
            <a:avLst/>
            <a:gdLst/>
            <a:ahLst/>
            <a:cxnLst/>
            <a:rect l="l" t="t" r="r" b="b"/>
            <a:pathLst>
              <a:path w="276225" h="537209">
                <a:moveTo>
                  <a:pt x="25484" y="260815"/>
                </a:moveTo>
                <a:lnTo>
                  <a:pt x="15569" y="258815"/>
                </a:lnTo>
                <a:lnTo>
                  <a:pt x="7467" y="253364"/>
                </a:lnTo>
                <a:lnTo>
                  <a:pt x="2002" y="245283"/>
                </a:lnTo>
                <a:lnTo>
                  <a:pt x="0" y="235410"/>
                </a:lnTo>
                <a:lnTo>
                  <a:pt x="29" y="79206"/>
                </a:lnTo>
                <a:lnTo>
                  <a:pt x="6413" y="48360"/>
                </a:lnTo>
                <a:lnTo>
                  <a:pt x="23548" y="23185"/>
                </a:lnTo>
                <a:lnTo>
                  <a:pt x="48883" y="6219"/>
                </a:lnTo>
                <a:lnTo>
                  <a:pt x="79872" y="0"/>
                </a:lnTo>
                <a:lnTo>
                  <a:pt x="196312" y="0"/>
                </a:lnTo>
                <a:lnTo>
                  <a:pt x="227301" y="6219"/>
                </a:lnTo>
                <a:lnTo>
                  <a:pt x="252635" y="23186"/>
                </a:lnTo>
                <a:lnTo>
                  <a:pt x="269774" y="48361"/>
                </a:lnTo>
                <a:lnTo>
                  <a:pt x="276177" y="79206"/>
                </a:lnTo>
                <a:lnTo>
                  <a:pt x="276177" y="90905"/>
                </a:lnTo>
                <a:lnTo>
                  <a:pt x="50983" y="90905"/>
                </a:lnTo>
                <a:lnTo>
                  <a:pt x="50980" y="235410"/>
                </a:lnTo>
                <a:lnTo>
                  <a:pt x="48968" y="245302"/>
                </a:lnTo>
                <a:lnTo>
                  <a:pt x="43518" y="253364"/>
                </a:lnTo>
                <a:lnTo>
                  <a:pt x="35414" y="258815"/>
                </a:lnTo>
                <a:lnTo>
                  <a:pt x="25484" y="260815"/>
                </a:lnTo>
                <a:close/>
              </a:path>
              <a:path w="276225" h="537209">
                <a:moveTo>
                  <a:pt x="97379" y="536665"/>
                </a:moveTo>
                <a:lnTo>
                  <a:pt x="63168" y="502553"/>
                </a:lnTo>
                <a:lnTo>
                  <a:pt x="63163" y="90905"/>
                </a:lnTo>
                <a:lnTo>
                  <a:pt x="276177" y="90905"/>
                </a:lnTo>
                <a:lnTo>
                  <a:pt x="213010" y="90916"/>
                </a:lnTo>
                <a:lnTo>
                  <a:pt x="213010" y="260601"/>
                </a:lnTo>
                <a:lnTo>
                  <a:pt x="131608" y="260601"/>
                </a:lnTo>
                <a:lnTo>
                  <a:pt x="131603" y="502553"/>
                </a:lnTo>
                <a:lnTo>
                  <a:pt x="128903" y="515844"/>
                </a:lnTo>
                <a:lnTo>
                  <a:pt x="121590" y="526669"/>
                </a:lnTo>
                <a:lnTo>
                  <a:pt x="110709" y="533984"/>
                </a:lnTo>
                <a:lnTo>
                  <a:pt x="97379" y="536665"/>
                </a:lnTo>
                <a:close/>
              </a:path>
              <a:path w="276225" h="537209">
                <a:moveTo>
                  <a:pt x="250690" y="260841"/>
                </a:moveTo>
                <a:lnTo>
                  <a:pt x="240766" y="258840"/>
                </a:lnTo>
                <a:lnTo>
                  <a:pt x="232646" y="253364"/>
                </a:lnTo>
                <a:lnTo>
                  <a:pt x="227192" y="245283"/>
                </a:lnTo>
                <a:lnTo>
                  <a:pt x="225192" y="235410"/>
                </a:lnTo>
                <a:lnTo>
                  <a:pt x="225192" y="90916"/>
                </a:lnTo>
                <a:lnTo>
                  <a:pt x="276177" y="90916"/>
                </a:lnTo>
                <a:lnTo>
                  <a:pt x="276177" y="235410"/>
                </a:lnTo>
                <a:lnTo>
                  <a:pt x="274172" y="245302"/>
                </a:lnTo>
                <a:lnTo>
                  <a:pt x="268710" y="253386"/>
                </a:lnTo>
                <a:lnTo>
                  <a:pt x="260607" y="258840"/>
                </a:lnTo>
                <a:lnTo>
                  <a:pt x="250690" y="260841"/>
                </a:lnTo>
                <a:close/>
              </a:path>
              <a:path w="276225" h="537209">
                <a:moveTo>
                  <a:pt x="178783" y="536693"/>
                </a:moveTo>
                <a:lnTo>
                  <a:pt x="165458" y="534011"/>
                </a:lnTo>
                <a:lnTo>
                  <a:pt x="154564" y="526669"/>
                </a:lnTo>
                <a:lnTo>
                  <a:pt x="147247" y="515818"/>
                </a:lnTo>
                <a:lnTo>
                  <a:pt x="144566" y="502553"/>
                </a:lnTo>
                <a:lnTo>
                  <a:pt x="144566" y="260601"/>
                </a:lnTo>
                <a:lnTo>
                  <a:pt x="213010" y="260601"/>
                </a:lnTo>
                <a:lnTo>
                  <a:pt x="213010" y="502553"/>
                </a:lnTo>
                <a:lnTo>
                  <a:pt x="210323" y="515844"/>
                </a:lnTo>
                <a:lnTo>
                  <a:pt x="202991" y="526695"/>
                </a:lnTo>
                <a:lnTo>
                  <a:pt x="192113" y="534011"/>
                </a:lnTo>
                <a:lnTo>
                  <a:pt x="178783" y="536693"/>
                </a:lnTo>
                <a:close/>
              </a:path>
            </a:pathLst>
          </a:custGeom>
          <a:solidFill>
            <a:srgbClr val="B75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231640" y="6229351"/>
            <a:ext cx="118231" cy="1179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152669" y="6359407"/>
            <a:ext cx="276225" cy="537210"/>
          </a:xfrm>
          <a:custGeom>
            <a:avLst/>
            <a:gdLst/>
            <a:ahLst/>
            <a:cxnLst/>
            <a:rect l="l" t="t" r="r" b="b"/>
            <a:pathLst>
              <a:path w="276225" h="537209">
                <a:moveTo>
                  <a:pt x="25484" y="260815"/>
                </a:moveTo>
                <a:lnTo>
                  <a:pt x="15569" y="258815"/>
                </a:lnTo>
                <a:lnTo>
                  <a:pt x="7467" y="253364"/>
                </a:lnTo>
                <a:lnTo>
                  <a:pt x="2002" y="245283"/>
                </a:lnTo>
                <a:lnTo>
                  <a:pt x="0" y="235410"/>
                </a:lnTo>
                <a:lnTo>
                  <a:pt x="29" y="79206"/>
                </a:lnTo>
                <a:lnTo>
                  <a:pt x="6413" y="48360"/>
                </a:lnTo>
                <a:lnTo>
                  <a:pt x="23548" y="23185"/>
                </a:lnTo>
                <a:lnTo>
                  <a:pt x="48883" y="6219"/>
                </a:lnTo>
                <a:lnTo>
                  <a:pt x="79872" y="0"/>
                </a:lnTo>
                <a:lnTo>
                  <a:pt x="196312" y="0"/>
                </a:lnTo>
                <a:lnTo>
                  <a:pt x="227301" y="6219"/>
                </a:lnTo>
                <a:lnTo>
                  <a:pt x="252635" y="23186"/>
                </a:lnTo>
                <a:lnTo>
                  <a:pt x="269774" y="48361"/>
                </a:lnTo>
                <a:lnTo>
                  <a:pt x="276177" y="79206"/>
                </a:lnTo>
                <a:lnTo>
                  <a:pt x="276177" y="90905"/>
                </a:lnTo>
                <a:lnTo>
                  <a:pt x="50983" y="90905"/>
                </a:lnTo>
                <a:lnTo>
                  <a:pt x="50980" y="235410"/>
                </a:lnTo>
                <a:lnTo>
                  <a:pt x="48968" y="245302"/>
                </a:lnTo>
                <a:lnTo>
                  <a:pt x="43518" y="253364"/>
                </a:lnTo>
                <a:lnTo>
                  <a:pt x="35414" y="258815"/>
                </a:lnTo>
                <a:lnTo>
                  <a:pt x="25484" y="260815"/>
                </a:lnTo>
                <a:close/>
              </a:path>
              <a:path w="276225" h="537209">
                <a:moveTo>
                  <a:pt x="97379" y="536665"/>
                </a:moveTo>
                <a:lnTo>
                  <a:pt x="63168" y="502553"/>
                </a:lnTo>
                <a:lnTo>
                  <a:pt x="63163" y="90905"/>
                </a:lnTo>
                <a:lnTo>
                  <a:pt x="276177" y="90905"/>
                </a:lnTo>
                <a:lnTo>
                  <a:pt x="213010" y="90916"/>
                </a:lnTo>
                <a:lnTo>
                  <a:pt x="213010" y="260601"/>
                </a:lnTo>
                <a:lnTo>
                  <a:pt x="131608" y="260601"/>
                </a:lnTo>
                <a:lnTo>
                  <a:pt x="131603" y="502553"/>
                </a:lnTo>
                <a:lnTo>
                  <a:pt x="128903" y="515844"/>
                </a:lnTo>
                <a:lnTo>
                  <a:pt x="121590" y="526669"/>
                </a:lnTo>
                <a:lnTo>
                  <a:pt x="110709" y="533984"/>
                </a:lnTo>
                <a:lnTo>
                  <a:pt x="97379" y="536665"/>
                </a:lnTo>
                <a:close/>
              </a:path>
              <a:path w="276225" h="537209">
                <a:moveTo>
                  <a:pt x="250690" y="260841"/>
                </a:moveTo>
                <a:lnTo>
                  <a:pt x="240766" y="258840"/>
                </a:lnTo>
                <a:lnTo>
                  <a:pt x="232646" y="253364"/>
                </a:lnTo>
                <a:lnTo>
                  <a:pt x="227192" y="245283"/>
                </a:lnTo>
                <a:lnTo>
                  <a:pt x="225192" y="235410"/>
                </a:lnTo>
                <a:lnTo>
                  <a:pt x="225192" y="90916"/>
                </a:lnTo>
                <a:lnTo>
                  <a:pt x="276177" y="90916"/>
                </a:lnTo>
                <a:lnTo>
                  <a:pt x="276177" y="235410"/>
                </a:lnTo>
                <a:lnTo>
                  <a:pt x="274172" y="245302"/>
                </a:lnTo>
                <a:lnTo>
                  <a:pt x="268710" y="253386"/>
                </a:lnTo>
                <a:lnTo>
                  <a:pt x="260607" y="258840"/>
                </a:lnTo>
                <a:lnTo>
                  <a:pt x="250690" y="260841"/>
                </a:lnTo>
                <a:close/>
              </a:path>
              <a:path w="276225" h="537209">
                <a:moveTo>
                  <a:pt x="178783" y="536693"/>
                </a:moveTo>
                <a:lnTo>
                  <a:pt x="165458" y="534011"/>
                </a:lnTo>
                <a:lnTo>
                  <a:pt x="154564" y="526669"/>
                </a:lnTo>
                <a:lnTo>
                  <a:pt x="147247" y="515818"/>
                </a:lnTo>
                <a:lnTo>
                  <a:pt x="144566" y="502553"/>
                </a:lnTo>
                <a:lnTo>
                  <a:pt x="144566" y="260601"/>
                </a:lnTo>
                <a:lnTo>
                  <a:pt x="213010" y="260601"/>
                </a:lnTo>
                <a:lnTo>
                  <a:pt x="213010" y="502553"/>
                </a:lnTo>
                <a:lnTo>
                  <a:pt x="210323" y="515844"/>
                </a:lnTo>
                <a:lnTo>
                  <a:pt x="202991" y="526695"/>
                </a:lnTo>
                <a:lnTo>
                  <a:pt x="192113" y="534011"/>
                </a:lnTo>
                <a:lnTo>
                  <a:pt x="178783" y="536693"/>
                </a:lnTo>
                <a:close/>
              </a:path>
            </a:pathLst>
          </a:custGeom>
          <a:solidFill>
            <a:srgbClr val="B75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711200" y="1259268"/>
            <a:ext cx="254063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dirty="0">
                <a:solidFill>
                  <a:srgbClr val="212121"/>
                </a:solidFill>
                <a:latin typeface="Liberation Sans"/>
                <a:cs typeface="Liberation Sans"/>
              </a:rPr>
              <a:t>Май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2013 </a:t>
            </a:r>
            <a:r>
              <a:rPr sz="1600" dirty="0">
                <a:solidFill>
                  <a:srgbClr val="212121"/>
                </a:solidFill>
                <a:latin typeface="Liberation Sans"/>
                <a:cs typeface="Liberation Sans"/>
              </a:rPr>
              <a:t>года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(7</a:t>
            </a:r>
            <a:r>
              <a:rPr sz="1600" spc="-7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Liberation Sans"/>
                <a:cs typeface="Liberation Sans"/>
              </a:rPr>
              <a:t>человек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701675" y="2649918"/>
            <a:ext cx="265430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dirty="0">
                <a:solidFill>
                  <a:srgbClr val="212121"/>
                </a:solidFill>
                <a:latin typeface="Liberation Sans"/>
                <a:cs typeface="Liberation Sans"/>
              </a:rPr>
              <a:t>Май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2018 </a:t>
            </a:r>
            <a:r>
              <a:rPr sz="1600" dirty="0">
                <a:solidFill>
                  <a:srgbClr val="212121"/>
                </a:solidFill>
                <a:latin typeface="Liberation Sans"/>
                <a:cs typeface="Liberation Sans"/>
              </a:rPr>
              <a:t>года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(37</a:t>
            </a:r>
            <a:r>
              <a:rPr sz="1600" spc="-7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Liberation Sans"/>
                <a:cs typeface="Liberation Sans"/>
              </a:rPr>
              <a:t>человек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6737846" y="1584928"/>
            <a:ext cx="622935" cy="38735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000" b="1" spc="10" dirty="0">
                <a:solidFill>
                  <a:srgbClr val="212121"/>
                </a:solidFill>
                <a:latin typeface="Liberation Sans"/>
                <a:cs typeface="Liberation Sans"/>
              </a:rPr>
              <a:t>до </a:t>
            </a:r>
            <a:r>
              <a:rPr sz="1000" b="1" spc="10" dirty="0">
                <a:solidFill>
                  <a:srgbClr val="212121"/>
                </a:solidFill>
                <a:latin typeface="Arial"/>
                <a:cs typeface="Arial"/>
              </a:rPr>
              <a:t>35</a:t>
            </a:r>
            <a:r>
              <a:rPr sz="1000" b="1" spc="-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000" b="1" spc="10" dirty="0">
                <a:solidFill>
                  <a:srgbClr val="212121"/>
                </a:solidFill>
                <a:latin typeface="Liberation Sans"/>
                <a:cs typeface="Liberation Sans"/>
              </a:rPr>
              <a:t>лет</a:t>
            </a:r>
            <a:endParaRPr sz="1000">
              <a:latin typeface="Liberation Sans"/>
              <a:cs typeface="Liberation Sans"/>
            </a:endParaRPr>
          </a:p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sz="1000" spc="10" dirty="0">
                <a:solidFill>
                  <a:srgbClr val="212121"/>
                </a:solidFill>
                <a:latin typeface="Arial"/>
                <a:cs typeface="Arial"/>
              </a:rPr>
              <a:t>19%</a:t>
            </a:r>
            <a:endParaRPr sz="10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4461371" y="3080353"/>
            <a:ext cx="622935" cy="38735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000" b="1" spc="10" dirty="0">
                <a:solidFill>
                  <a:srgbClr val="212121"/>
                </a:solidFill>
                <a:latin typeface="Liberation Sans"/>
                <a:cs typeface="Liberation Sans"/>
              </a:rPr>
              <a:t>до </a:t>
            </a:r>
            <a:r>
              <a:rPr sz="1000" b="1" spc="10" dirty="0">
                <a:solidFill>
                  <a:srgbClr val="212121"/>
                </a:solidFill>
                <a:latin typeface="Arial"/>
                <a:cs typeface="Arial"/>
              </a:rPr>
              <a:t>60</a:t>
            </a:r>
            <a:r>
              <a:rPr sz="1000" b="1" spc="-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000" b="1" spc="10" dirty="0">
                <a:solidFill>
                  <a:srgbClr val="212121"/>
                </a:solidFill>
                <a:latin typeface="Liberation Sans"/>
                <a:cs typeface="Liberation Sans"/>
              </a:rPr>
              <a:t>лет</a:t>
            </a:r>
            <a:endParaRPr sz="1000">
              <a:latin typeface="Liberation Sans"/>
              <a:cs typeface="Liberation Sans"/>
            </a:endParaRPr>
          </a:p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sz="1000" spc="10" dirty="0">
                <a:solidFill>
                  <a:srgbClr val="212121"/>
                </a:solidFill>
                <a:latin typeface="Arial"/>
                <a:cs typeface="Arial"/>
              </a:rPr>
              <a:t>19%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4368651" y="1123626"/>
            <a:ext cx="2321560" cy="829944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600" dirty="0">
                <a:solidFill>
                  <a:srgbClr val="212121"/>
                </a:solidFill>
                <a:latin typeface="Liberation Sans"/>
                <a:cs typeface="Liberation Sans"/>
              </a:rPr>
              <a:t>Возрастной состав</a:t>
            </a:r>
            <a:r>
              <a:rPr sz="1600" spc="-7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600" dirty="0">
                <a:solidFill>
                  <a:srgbClr val="212121"/>
                </a:solidFill>
                <a:latin typeface="Liberation Sans"/>
                <a:cs typeface="Liberation Sans"/>
              </a:rPr>
              <a:t>ППС</a:t>
            </a:r>
            <a:endParaRPr sz="1600">
              <a:latin typeface="Liberation Sans"/>
              <a:cs typeface="Liberation Sans"/>
            </a:endParaRPr>
          </a:p>
          <a:p>
            <a:pPr marR="162560" algn="ctr">
              <a:lnSpc>
                <a:spcPct val="100000"/>
              </a:lnSpc>
              <a:spcBef>
                <a:spcPts val="705"/>
              </a:spcBef>
            </a:pPr>
            <a:r>
              <a:rPr sz="1000" b="1" spc="10" dirty="0">
                <a:solidFill>
                  <a:srgbClr val="212121"/>
                </a:solidFill>
                <a:latin typeface="Liberation Sans"/>
                <a:cs typeface="Liberation Sans"/>
              </a:rPr>
              <a:t>более </a:t>
            </a:r>
            <a:r>
              <a:rPr sz="1000" b="1" spc="10" dirty="0">
                <a:solidFill>
                  <a:srgbClr val="212121"/>
                </a:solidFill>
                <a:latin typeface="Arial"/>
                <a:cs typeface="Arial"/>
              </a:rPr>
              <a:t>60</a:t>
            </a:r>
            <a:r>
              <a:rPr sz="1000" b="1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000" b="1" spc="10" dirty="0">
                <a:solidFill>
                  <a:srgbClr val="212121"/>
                </a:solidFill>
                <a:latin typeface="Liberation Sans"/>
                <a:cs typeface="Liberation Sans"/>
              </a:rPr>
              <a:t>лет</a:t>
            </a:r>
            <a:endParaRPr sz="1000">
              <a:latin typeface="Liberation Sans"/>
              <a:cs typeface="Liberation Sans"/>
            </a:endParaRPr>
          </a:p>
          <a:p>
            <a:pPr marR="162560" algn="ctr">
              <a:lnSpc>
                <a:spcPct val="100000"/>
              </a:lnSpc>
              <a:spcBef>
                <a:spcPts val="225"/>
              </a:spcBef>
            </a:pPr>
            <a:r>
              <a:rPr sz="1000" spc="10" dirty="0">
                <a:solidFill>
                  <a:srgbClr val="212121"/>
                </a:solidFill>
                <a:latin typeface="Arial"/>
                <a:cs typeface="Arial"/>
              </a:rPr>
              <a:t>19%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6253164" y="1908293"/>
            <a:ext cx="1022350" cy="897890"/>
          </a:xfrm>
          <a:custGeom>
            <a:avLst/>
            <a:gdLst/>
            <a:ahLst/>
            <a:cxnLst/>
            <a:rect l="l" t="t" r="r" b="b"/>
            <a:pathLst>
              <a:path w="1022350" h="897889">
                <a:moveTo>
                  <a:pt x="562198" y="897543"/>
                </a:moveTo>
                <a:lnTo>
                  <a:pt x="546784" y="853150"/>
                </a:lnTo>
                <a:lnTo>
                  <a:pt x="527995" y="810403"/>
                </a:lnTo>
                <a:lnTo>
                  <a:pt x="505831" y="769303"/>
                </a:lnTo>
                <a:lnTo>
                  <a:pt x="480293" y="729849"/>
                </a:lnTo>
                <a:lnTo>
                  <a:pt x="451733" y="692528"/>
                </a:lnTo>
                <a:lnTo>
                  <a:pt x="420486" y="657829"/>
                </a:lnTo>
                <a:lnTo>
                  <a:pt x="386555" y="625750"/>
                </a:lnTo>
                <a:lnTo>
                  <a:pt x="349938" y="596294"/>
                </a:lnTo>
                <a:lnTo>
                  <a:pt x="311108" y="569814"/>
                </a:lnTo>
                <a:lnTo>
                  <a:pt x="270553" y="546665"/>
                </a:lnTo>
                <a:lnTo>
                  <a:pt x="228272" y="526848"/>
                </a:lnTo>
                <a:lnTo>
                  <a:pt x="184263" y="510361"/>
                </a:lnTo>
                <a:lnTo>
                  <a:pt x="139091" y="497393"/>
                </a:lnTo>
                <a:lnTo>
                  <a:pt x="93324" y="488130"/>
                </a:lnTo>
                <a:lnTo>
                  <a:pt x="46960" y="482573"/>
                </a:lnTo>
                <a:lnTo>
                  <a:pt x="0" y="480720"/>
                </a:lnTo>
                <a:lnTo>
                  <a:pt x="0" y="0"/>
                </a:lnTo>
                <a:lnTo>
                  <a:pt x="48922" y="1099"/>
                </a:lnTo>
                <a:lnTo>
                  <a:pt x="97491" y="4399"/>
                </a:lnTo>
                <a:lnTo>
                  <a:pt x="145706" y="9898"/>
                </a:lnTo>
                <a:lnTo>
                  <a:pt x="193566" y="17597"/>
                </a:lnTo>
                <a:lnTo>
                  <a:pt x="241073" y="27496"/>
                </a:lnTo>
                <a:lnTo>
                  <a:pt x="288226" y="39595"/>
                </a:lnTo>
                <a:lnTo>
                  <a:pt x="335025" y="53893"/>
                </a:lnTo>
                <a:lnTo>
                  <a:pt x="381135" y="70280"/>
                </a:lnTo>
                <a:lnTo>
                  <a:pt x="426217" y="88644"/>
                </a:lnTo>
                <a:lnTo>
                  <a:pt x="470274" y="108986"/>
                </a:lnTo>
                <a:lnTo>
                  <a:pt x="513304" y="131306"/>
                </a:lnTo>
                <a:lnTo>
                  <a:pt x="555309" y="155604"/>
                </a:lnTo>
                <a:lnTo>
                  <a:pt x="596290" y="181880"/>
                </a:lnTo>
                <a:lnTo>
                  <a:pt x="636246" y="210133"/>
                </a:lnTo>
                <a:lnTo>
                  <a:pt x="674889" y="240153"/>
                </a:lnTo>
                <a:lnTo>
                  <a:pt x="711938" y="271730"/>
                </a:lnTo>
                <a:lnTo>
                  <a:pt x="747392" y="304863"/>
                </a:lnTo>
                <a:lnTo>
                  <a:pt x="781253" y="339552"/>
                </a:lnTo>
                <a:lnTo>
                  <a:pt x="813518" y="375798"/>
                </a:lnTo>
                <a:lnTo>
                  <a:pt x="844189" y="413599"/>
                </a:lnTo>
                <a:lnTo>
                  <a:pt x="873265" y="452958"/>
                </a:lnTo>
                <a:lnTo>
                  <a:pt x="900545" y="493583"/>
                </a:lnTo>
                <a:lnTo>
                  <a:pt x="925823" y="535185"/>
                </a:lnTo>
                <a:lnTo>
                  <a:pt x="949098" y="577766"/>
                </a:lnTo>
                <a:lnTo>
                  <a:pt x="970371" y="621324"/>
                </a:lnTo>
                <a:lnTo>
                  <a:pt x="989642" y="665860"/>
                </a:lnTo>
                <a:lnTo>
                  <a:pt x="1006912" y="711373"/>
                </a:lnTo>
                <a:lnTo>
                  <a:pt x="1022180" y="757864"/>
                </a:lnTo>
                <a:lnTo>
                  <a:pt x="562198" y="897543"/>
                </a:lnTo>
                <a:close/>
              </a:path>
            </a:pathLst>
          </a:custGeom>
          <a:solidFill>
            <a:srgbClr val="FFF7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449586" y="2578254"/>
            <a:ext cx="1871980" cy="1466850"/>
          </a:xfrm>
          <a:custGeom>
            <a:avLst/>
            <a:gdLst/>
            <a:ahLst/>
            <a:cxnLst/>
            <a:rect l="l" t="t" r="r" b="b"/>
            <a:pathLst>
              <a:path w="1871979" h="1466850">
                <a:moveTo>
                  <a:pt x="1695607" y="985741"/>
                </a:moveTo>
                <a:lnTo>
                  <a:pt x="818215" y="985741"/>
                </a:lnTo>
                <a:lnTo>
                  <a:pt x="869369" y="982199"/>
                </a:lnTo>
                <a:lnTo>
                  <a:pt x="920411" y="974119"/>
                </a:lnTo>
                <a:lnTo>
                  <a:pt x="970566" y="961667"/>
                </a:lnTo>
                <a:lnTo>
                  <a:pt x="1019056" y="944994"/>
                </a:lnTo>
                <a:lnTo>
                  <a:pt x="1065883" y="924100"/>
                </a:lnTo>
                <a:lnTo>
                  <a:pt x="1111045" y="898985"/>
                </a:lnTo>
                <a:lnTo>
                  <a:pt x="1153870" y="870064"/>
                </a:lnTo>
                <a:lnTo>
                  <a:pt x="1193685" y="837751"/>
                </a:lnTo>
                <a:lnTo>
                  <a:pt x="1230490" y="802048"/>
                </a:lnTo>
                <a:lnTo>
                  <a:pt x="1264284" y="762954"/>
                </a:lnTo>
                <a:lnTo>
                  <a:pt x="1294575" y="721084"/>
                </a:lnTo>
                <a:lnTo>
                  <a:pt x="1320872" y="677063"/>
                </a:lnTo>
                <a:lnTo>
                  <a:pt x="1343177" y="630891"/>
                </a:lnTo>
                <a:lnTo>
                  <a:pt x="1361491" y="582567"/>
                </a:lnTo>
                <a:lnTo>
                  <a:pt x="1375559" y="532842"/>
                </a:lnTo>
                <a:lnTo>
                  <a:pt x="1385139" y="482469"/>
                </a:lnTo>
                <a:lnTo>
                  <a:pt x="1390232" y="431447"/>
                </a:lnTo>
                <a:lnTo>
                  <a:pt x="1390840" y="379772"/>
                </a:lnTo>
                <a:lnTo>
                  <a:pt x="1386978" y="328243"/>
                </a:lnTo>
                <a:lnTo>
                  <a:pt x="1378677" y="277643"/>
                </a:lnTo>
                <a:lnTo>
                  <a:pt x="1365937" y="227973"/>
                </a:lnTo>
                <a:lnTo>
                  <a:pt x="1348759" y="179235"/>
                </a:lnTo>
                <a:lnTo>
                  <a:pt x="1794819" y="0"/>
                </a:lnTo>
                <a:lnTo>
                  <a:pt x="1813654" y="50429"/>
                </a:lnTo>
                <a:lnTo>
                  <a:pt x="1829854" y="101411"/>
                </a:lnTo>
                <a:lnTo>
                  <a:pt x="1843418" y="152946"/>
                </a:lnTo>
                <a:lnTo>
                  <a:pt x="1854346" y="205033"/>
                </a:lnTo>
                <a:lnTo>
                  <a:pt x="1862638" y="257674"/>
                </a:lnTo>
                <a:lnTo>
                  <a:pt x="1868294" y="310867"/>
                </a:lnTo>
                <a:lnTo>
                  <a:pt x="1871314" y="364612"/>
                </a:lnTo>
                <a:lnTo>
                  <a:pt x="1871688" y="418442"/>
                </a:lnTo>
                <a:lnTo>
                  <a:pt x="1869395" y="471886"/>
                </a:lnTo>
                <a:lnTo>
                  <a:pt x="1864438" y="524946"/>
                </a:lnTo>
                <a:lnTo>
                  <a:pt x="1856815" y="577620"/>
                </a:lnTo>
                <a:lnTo>
                  <a:pt x="1846528" y="629909"/>
                </a:lnTo>
                <a:lnTo>
                  <a:pt x="1833576" y="681812"/>
                </a:lnTo>
                <a:lnTo>
                  <a:pt x="1817959" y="733329"/>
                </a:lnTo>
                <a:lnTo>
                  <a:pt x="1799821" y="784015"/>
                </a:lnTo>
                <a:lnTo>
                  <a:pt x="1779314" y="833422"/>
                </a:lnTo>
                <a:lnTo>
                  <a:pt x="1756436" y="881552"/>
                </a:lnTo>
                <a:lnTo>
                  <a:pt x="1731188" y="928405"/>
                </a:lnTo>
                <a:lnTo>
                  <a:pt x="1703475" y="974119"/>
                </a:lnTo>
                <a:lnTo>
                  <a:pt x="1695607" y="985741"/>
                </a:lnTo>
                <a:close/>
              </a:path>
              <a:path w="1871979" h="1466850">
                <a:moveTo>
                  <a:pt x="803582" y="1466694"/>
                </a:moveTo>
                <a:lnTo>
                  <a:pt x="750309" y="1465327"/>
                </a:lnTo>
                <a:lnTo>
                  <a:pt x="696968" y="1461268"/>
                </a:lnTo>
                <a:lnTo>
                  <a:pt x="643559" y="1454518"/>
                </a:lnTo>
                <a:lnTo>
                  <a:pt x="590551" y="1445149"/>
                </a:lnTo>
                <a:lnTo>
                  <a:pt x="538404" y="1433227"/>
                </a:lnTo>
                <a:lnTo>
                  <a:pt x="487059" y="1418734"/>
                </a:lnTo>
                <a:lnTo>
                  <a:pt x="436677" y="1401722"/>
                </a:lnTo>
                <a:lnTo>
                  <a:pt x="387127" y="1382151"/>
                </a:lnTo>
                <a:lnTo>
                  <a:pt x="338425" y="1360022"/>
                </a:lnTo>
                <a:lnTo>
                  <a:pt x="290583" y="1335342"/>
                </a:lnTo>
                <a:lnTo>
                  <a:pt x="244015" y="1308336"/>
                </a:lnTo>
                <a:lnTo>
                  <a:pt x="199132" y="1279229"/>
                </a:lnTo>
                <a:lnTo>
                  <a:pt x="155934" y="1248023"/>
                </a:lnTo>
                <a:lnTo>
                  <a:pt x="114416" y="1214710"/>
                </a:lnTo>
                <a:lnTo>
                  <a:pt x="74595" y="1179308"/>
                </a:lnTo>
                <a:lnTo>
                  <a:pt x="36455" y="1141799"/>
                </a:lnTo>
                <a:lnTo>
                  <a:pt x="0" y="1102189"/>
                </a:lnTo>
                <a:lnTo>
                  <a:pt x="361613" y="785447"/>
                </a:lnTo>
                <a:lnTo>
                  <a:pt x="397308" y="822810"/>
                </a:lnTo>
                <a:lnTo>
                  <a:pt x="435844" y="856637"/>
                </a:lnTo>
                <a:lnTo>
                  <a:pt x="477219" y="886927"/>
                </a:lnTo>
                <a:lnTo>
                  <a:pt x="521431" y="913679"/>
                </a:lnTo>
                <a:lnTo>
                  <a:pt x="567792" y="936512"/>
                </a:lnTo>
                <a:lnTo>
                  <a:pt x="615601" y="955046"/>
                </a:lnTo>
                <a:lnTo>
                  <a:pt x="664859" y="969283"/>
                </a:lnTo>
                <a:lnTo>
                  <a:pt x="715570" y="979223"/>
                </a:lnTo>
                <a:lnTo>
                  <a:pt x="766949" y="984749"/>
                </a:lnTo>
                <a:lnTo>
                  <a:pt x="818215" y="985741"/>
                </a:lnTo>
                <a:lnTo>
                  <a:pt x="1695607" y="985741"/>
                </a:lnTo>
                <a:lnTo>
                  <a:pt x="1673580" y="1018278"/>
                </a:lnTo>
                <a:lnTo>
                  <a:pt x="1641219" y="1061299"/>
                </a:lnTo>
                <a:lnTo>
                  <a:pt x="1606782" y="1102671"/>
                </a:lnTo>
                <a:lnTo>
                  <a:pt x="1570556" y="1142030"/>
                </a:lnTo>
                <a:lnTo>
                  <a:pt x="1532542" y="1179377"/>
                </a:lnTo>
                <a:lnTo>
                  <a:pt x="1492733" y="1214716"/>
                </a:lnTo>
                <a:lnTo>
                  <a:pt x="1451149" y="1248031"/>
                </a:lnTo>
                <a:lnTo>
                  <a:pt x="1407771" y="1279337"/>
                </a:lnTo>
                <a:lnTo>
                  <a:pt x="1362605" y="1308631"/>
                </a:lnTo>
                <a:lnTo>
                  <a:pt x="1316055" y="1335661"/>
                </a:lnTo>
                <a:lnTo>
                  <a:pt x="1268516" y="1360186"/>
                </a:lnTo>
                <a:lnTo>
                  <a:pt x="1219989" y="1382207"/>
                </a:lnTo>
                <a:lnTo>
                  <a:pt x="1170457" y="1401728"/>
                </a:lnTo>
                <a:lnTo>
                  <a:pt x="1119900" y="1418754"/>
                </a:lnTo>
                <a:lnTo>
                  <a:pt x="1068479" y="1433241"/>
                </a:lnTo>
                <a:lnTo>
                  <a:pt x="1016000" y="1445243"/>
                </a:lnTo>
                <a:lnTo>
                  <a:pt x="962997" y="1454643"/>
                </a:lnTo>
                <a:lnTo>
                  <a:pt x="909926" y="1461351"/>
                </a:lnTo>
                <a:lnTo>
                  <a:pt x="856788" y="1465368"/>
                </a:lnTo>
                <a:lnTo>
                  <a:pt x="803582" y="1466694"/>
                </a:lnTo>
                <a:close/>
              </a:path>
            </a:pathLst>
          </a:custGeom>
          <a:solidFill>
            <a:srgbClr val="9CE7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184914" y="2493374"/>
            <a:ext cx="662305" cy="1254760"/>
          </a:xfrm>
          <a:custGeom>
            <a:avLst/>
            <a:gdLst/>
            <a:ahLst/>
            <a:cxnLst/>
            <a:rect l="l" t="t" r="r" b="b"/>
            <a:pathLst>
              <a:path w="662304" h="1254760">
                <a:moveTo>
                  <a:pt x="329073" y="1254432"/>
                </a:moveTo>
                <a:lnTo>
                  <a:pt x="294517" y="1219786"/>
                </a:lnTo>
                <a:lnTo>
                  <a:pt x="261738" y="1183797"/>
                </a:lnTo>
                <a:lnTo>
                  <a:pt x="230736" y="1146465"/>
                </a:lnTo>
                <a:lnTo>
                  <a:pt x="201511" y="1107790"/>
                </a:lnTo>
                <a:lnTo>
                  <a:pt x="174063" y="1067772"/>
                </a:lnTo>
                <a:lnTo>
                  <a:pt x="148392" y="1026410"/>
                </a:lnTo>
                <a:lnTo>
                  <a:pt x="124498" y="983704"/>
                </a:lnTo>
                <a:lnTo>
                  <a:pt x="102547" y="939970"/>
                </a:lnTo>
                <a:lnTo>
                  <a:pt x="82706" y="895518"/>
                </a:lnTo>
                <a:lnTo>
                  <a:pt x="64974" y="850348"/>
                </a:lnTo>
                <a:lnTo>
                  <a:pt x="49351" y="804460"/>
                </a:lnTo>
                <a:lnTo>
                  <a:pt x="35838" y="757853"/>
                </a:lnTo>
                <a:lnTo>
                  <a:pt x="24434" y="710529"/>
                </a:lnTo>
                <a:lnTo>
                  <a:pt x="15140" y="662485"/>
                </a:lnTo>
                <a:lnTo>
                  <a:pt x="8014" y="614073"/>
                </a:lnTo>
                <a:lnTo>
                  <a:pt x="3115" y="565639"/>
                </a:lnTo>
                <a:lnTo>
                  <a:pt x="443" y="517185"/>
                </a:lnTo>
                <a:lnTo>
                  <a:pt x="0" y="468710"/>
                </a:lnTo>
                <a:lnTo>
                  <a:pt x="1783" y="420215"/>
                </a:lnTo>
                <a:lnTo>
                  <a:pt x="5795" y="371700"/>
                </a:lnTo>
                <a:lnTo>
                  <a:pt x="12036" y="323165"/>
                </a:lnTo>
                <a:lnTo>
                  <a:pt x="20451" y="274960"/>
                </a:lnTo>
                <a:lnTo>
                  <a:pt x="30988" y="227434"/>
                </a:lnTo>
                <a:lnTo>
                  <a:pt x="43648" y="180588"/>
                </a:lnTo>
                <a:lnTo>
                  <a:pt x="58430" y="134422"/>
                </a:lnTo>
                <a:lnTo>
                  <a:pt x="75334" y="88935"/>
                </a:lnTo>
                <a:lnTo>
                  <a:pt x="94360" y="44128"/>
                </a:lnTo>
                <a:lnTo>
                  <a:pt x="115509" y="0"/>
                </a:lnTo>
                <a:lnTo>
                  <a:pt x="544237" y="217435"/>
                </a:lnTo>
                <a:lnTo>
                  <a:pt x="524654" y="260153"/>
                </a:lnTo>
                <a:lnTo>
                  <a:pt x="508642" y="304016"/>
                </a:lnTo>
                <a:lnTo>
                  <a:pt x="496200" y="349024"/>
                </a:lnTo>
                <a:lnTo>
                  <a:pt x="487330" y="395175"/>
                </a:lnTo>
                <a:lnTo>
                  <a:pt x="482129" y="441882"/>
                </a:lnTo>
                <a:lnTo>
                  <a:pt x="480681" y="488555"/>
                </a:lnTo>
                <a:lnTo>
                  <a:pt x="482986" y="535195"/>
                </a:lnTo>
                <a:lnTo>
                  <a:pt x="489044" y="581800"/>
                </a:lnTo>
                <a:lnTo>
                  <a:pt x="498750" y="627782"/>
                </a:lnTo>
                <a:lnTo>
                  <a:pt x="512010" y="672555"/>
                </a:lnTo>
                <a:lnTo>
                  <a:pt x="528824" y="716118"/>
                </a:lnTo>
                <a:lnTo>
                  <a:pt x="549189" y="758474"/>
                </a:lnTo>
                <a:lnTo>
                  <a:pt x="572827" y="799094"/>
                </a:lnTo>
                <a:lnTo>
                  <a:pt x="599460" y="837450"/>
                </a:lnTo>
                <a:lnTo>
                  <a:pt x="629088" y="873542"/>
                </a:lnTo>
                <a:lnTo>
                  <a:pt x="661709" y="907370"/>
                </a:lnTo>
                <a:lnTo>
                  <a:pt x="329073" y="1254432"/>
                </a:lnTo>
                <a:close/>
              </a:path>
            </a:pathLst>
          </a:custGeom>
          <a:solidFill>
            <a:srgbClr val="45CD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261932" y="1908293"/>
            <a:ext cx="991235" cy="849630"/>
          </a:xfrm>
          <a:custGeom>
            <a:avLst/>
            <a:gdLst/>
            <a:ahLst/>
            <a:cxnLst/>
            <a:rect l="l" t="t" r="r" b="b"/>
            <a:pathLst>
              <a:path w="991235" h="849630">
                <a:moveTo>
                  <a:pt x="446059" y="849196"/>
                </a:moveTo>
                <a:lnTo>
                  <a:pt x="0" y="669961"/>
                </a:lnTo>
                <a:lnTo>
                  <a:pt x="21008" y="621165"/>
                </a:lnTo>
                <a:lnTo>
                  <a:pt x="44286" y="573700"/>
                </a:lnTo>
                <a:lnTo>
                  <a:pt x="69833" y="527568"/>
                </a:lnTo>
                <a:lnTo>
                  <a:pt x="97648" y="482767"/>
                </a:lnTo>
                <a:lnTo>
                  <a:pt x="127732" y="439298"/>
                </a:lnTo>
                <a:lnTo>
                  <a:pt x="160085" y="397160"/>
                </a:lnTo>
                <a:lnTo>
                  <a:pt x="194461" y="356656"/>
                </a:lnTo>
                <a:lnTo>
                  <a:pt x="230618" y="318090"/>
                </a:lnTo>
                <a:lnTo>
                  <a:pt x="268555" y="281461"/>
                </a:lnTo>
                <a:lnTo>
                  <a:pt x="308271" y="246769"/>
                </a:lnTo>
                <a:lnTo>
                  <a:pt x="349765" y="214015"/>
                </a:lnTo>
                <a:lnTo>
                  <a:pt x="393037" y="183197"/>
                </a:lnTo>
                <a:lnTo>
                  <a:pt x="437766" y="154535"/>
                </a:lnTo>
                <a:lnTo>
                  <a:pt x="483629" y="128246"/>
                </a:lnTo>
                <a:lnTo>
                  <a:pt x="530627" y="104331"/>
                </a:lnTo>
                <a:lnTo>
                  <a:pt x="578758" y="82789"/>
                </a:lnTo>
                <a:lnTo>
                  <a:pt x="628023" y="63620"/>
                </a:lnTo>
                <a:lnTo>
                  <a:pt x="678422" y="46825"/>
                </a:lnTo>
                <a:lnTo>
                  <a:pt x="729585" y="32517"/>
                </a:lnTo>
                <a:lnTo>
                  <a:pt x="781137" y="20811"/>
                </a:lnTo>
                <a:lnTo>
                  <a:pt x="833077" y="11706"/>
                </a:lnTo>
                <a:lnTo>
                  <a:pt x="885405" y="5202"/>
                </a:lnTo>
                <a:lnTo>
                  <a:pt x="938123" y="1300"/>
                </a:lnTo>
                <a:lnTo>
                  <a:pt x="991231" y="0"/>
                </a:lnTo>
                <a:lnTo>
                  <a:pt x="991222" y="480720"/>
                </a:lnTo>
                <a:lnTo>
                  <a:pt x="940442" y="482777"/>
                </a:lnTo>
                <a:lnTo>
                  <a:pt x="890922" y="488947"/>
                </a:lnTo>
                <a:lnTo>
                  <a:pt x="842662" y="499229"/>
                </a:lnTo>
                <a:lnTo>
                  <a:pt x="795662" y="513624"/>
                </a:lnTo>
                <a:lnTo>
                  <a:pt x="749920" y="532131"/>
                </a:lnTo>
                <a:lnTo>
                  <a:pt x="705438" y="554750"/>
                </a:lnTo>
                <a:lnTo>
                  <a:pt x="662214" y="581482"/>
                </a:lnTo>
                <a:lnTo>
                  <a:pt x="621296" y="611621"/>
                </a:lnTo>
                <a:lnTo>
                  <a:pt x="583724" y="644462"/>
                </a:lnTo>
                <a:lnTo>
                  <a:pt x="549498" y="680006"/>
                </a:lnTo>
                <a:lnTo>
                  <a:pt x="518618" y="718251"/>
                </a:lnTo>
                <a:lnTo>
                  <a:pt x="491084" y="759198"/>
                </a:lnTo>
                <a:lnTo>
                  <a:pt x="466898" y="802846"/>
                </a:lnTo>
                <a:lnTo>
                  <a:pt x="446059" y="849196"/>
                </a:lnTo>
                <a:close/>
              </a:path>
            </a:pathLst>
          </a:custGeom>
          <a:solidFill>
            <a:srgbClr val="00AC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 rot="60000">
            <a:off x="4618221" y="4660195"/>
            <a:ext cx="1947003" cy="613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30"/>
              </a:lnSpc>
            </a:pPr>
            <a:r>
              <a:rPr sz="4800" b="1" spc="-45" dirty="0">
                <a:latin typeface="Trebuchet MS"/>
                <a:cs typeface="Trebuchet MS"/>
              </a:rPr>
              <a:t>47</a:t>
            </a:r>
            <a:r>
              <a:rPr sz="4800" b="1" spc="-515" dirty="0">
                <a:latin typeface="Trebuchet MS"/>
                <a:cs typeface="Trebuchet MS"/>
              </a:rPr>
              <a:t> </a:t>
            </a:r>
            <a:r>
              <a:rPr sz="4800" b="1" spc="-20" dirty="0">
                <a:latin typeface="Trebuchet MS"/>
                <a:cs typeface="Trebuchet MS"/>
              </a:rPr>
              <a:t>лет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6508799" y="2212244"/>
            <a:ext cx="39370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solidFill>
                  <a:srgbClr val="212121"/>
                </a:solidFill>
                <a:latin typeface="Arial"/>
                <a:cs typeface="Arial"/>
              </a:rPr>
              <a:t>7</a:t>
            </a:r>
            <a:r>
              <a:rPr sz="1000" b="1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212121"/>
                </a:solidFill>
                <a:latin typeface="Liberation Sans"/>
                <a:cs typeface="Liberation Sans"/>
              </a:rPr>
              <a:t>чел</a:t>
            </a:r>
            <a:r>
              <a:rPr sz="1000" b="1" spc="-5" dirty="0">
                <a:solidFill>
                  <a:srgbClr val="212121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4364185" y="3631469"/>
            <a:ext cx="2996565" cy="994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51180" algn="r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solidFill>
                  <a:srgbClr val="212121"/>
                </a:solidFill>
                <a:latin typeface="Arial"/>
                <a:cs typeface="Arial"/>
              </a:rPr>
              <a:t>16</a:t>
            </a:r>
            <a:r>
              <a:rPr sz="1000" b="1" spc="-8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212121"/>
                </a:solidFill>
                <a:latin typeface="Liberation Sans"/>
                <a:cs typeface="Liberation Sans"/>
              </a:rPr>
              <a:t>чел</a:t>
            </a:r>
            <a:r>
              <a:rPr sz="1000" b="1" spc="-5" dirty="0">
                <a:solidFill>
                  <a:srgbClr val="212121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000" b="1" spc="10" dirty="0">
                <a:solidFill>
                  <a:srgbClr val="212121"/>
                </a:solidFill>
                <a:latin typeface="Liberation Sans"/>
                <a:cs typeface="Liberation Sans"/>
              </a:rPr>
              <a:t>до </a:t>
            </a:r>
            <a:r>
              <a:rPr sz="1000" b="1" spc="10" dirty="0">
                <a:solidFill>
                  <a:srgbClr val="212121"/>
                </a:solidFill>
                <a:latin typeface="Arial"/>
                <a:cs typeface="Arial"/>
              </a:rPr>
              <a:t>50</a:t>
            </a:r>
            <a:r>
              <a:rPr sz="1000" b="1" spc="-9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000" b="1" spc="10" dirty="0">
                <a:solidFill>
                  <a:srgbClr val="212121"/>
                </a:solidFill>
                <a:latin typeface="Liberation Sans"/>
                <a:cs typeface="Liberation Sans"/>
              </a:rPr>
              <a:t>лет</a:t>
            </a:r>
            <a:endParaRPr sz="1000">
              <a:latin typeface="Liberation Sans"/>
              <a:cs typeface="Liberation Sans"/>
            </a:endParaRPr>
          </a:p>
          <a:p>
            <a:pPr marR="173355" algn="r">
              <a:lnSpc>
                <a:spcPct val="100000"/>
              </a:lnSpc>
              <a:spcBef>
                <a:spcPts val="225"/>
              </a:spcBef>
            </a:pPr>
            <a:r>
              <a:rPr sz="1000" spc="5" dirty="0">
                <a:solidFill>
                  <a:srgbClr val="212121"/>
                </a:solidFill>
                <a:latin typeface="Arial"/>
                <a:cs typeface="Arial"/>
              </a:rPr>
              <a:t>43</a:t>
            </a:r>
            <a:r>
              <a:rPr sz="1000" spc="20" dirty="0">
                <a:solidFill>
                  <a:srgbClr val="212121"/>
                </a:solidFill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600" dirty="0">
                <a:solidFill>
                  <a:srgbClr val="212121"/>
                </a:solidFill>
                <a:latin typeface="Liberation Sans"/>
                <a:cs typeface="Liberation Sans"/>
              </a:rPr>
              <a:t>Средний возраст</a:t>
            </a:r>
            <a:r>
              <a:rPr sz="1600" spc="-2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600" dirty="0">
                <a:solidFill>
                  <a:srgbClr val="212121"/>
                </a:solidFill>
                <a:latin typeface="Liberation Sans"/>
                <a:cs typeface="Liberation Sans"/>
              </a:rPr>
              <a:t>кафедры</a:t>
            </a:r>
            <a:endParaRPr sz="1600">
              <a:latin typeface="Liberation Sans"/>
              <a:cs typeface="Liberation Sans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5241974" y="3069494"/>
            <a:ext cx="39370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solidFill>
                  <a:srgbClr val="212121"/>
                </a:solidFill>
                <a:latin typeface="Arial"/>
                <a:cs typeface="Arial"/>
              </a:rPr>
              <a:t>7</a:t>
            </a:r>
            <a:r>
              <a:rPr sz="1000" b="1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212121"/>
                </a:solidFill>
                <a:latin typeface="Liberation Sans"/>
                <a:cs typeface="Liberation Sans"/>
              </a:rPr>
              <a:t>чел</a:t>
            </a:r>
            <a:r>
              <a:rPr sz="1000" b="1" spc="-5" dirty="0">
                <a:solidFill>
                  <a:srgbClr val="212121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5594399" y="2221769"/>
            <a:ext cx="39370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solidFill>
                  <a:srgbClr val="212121"/>
                </a:solidFill>
                <a:latin typeface="Arial"/>
                <a:cs typeface="Arial"/>
              </a:rPr>
              <a:t>8</a:t>
            </a:r>
            <a:r>
              <a:rPr sz="1000" b="1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212121"/>
                </a:solidFill>
                <a:latin typeface="Liberation Sans"/>
                <a:cs typeface="Liberation Sans"/>
              </a:rPr>
              <a:t>чел</a:t>
            </a:r>
            <a:r>
              <a:rPr sz="1000" b="1" spc="-5" dirty="0">
                <a:solidFill>
                  <a:srgbClr val="212121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4577517" y="6200768"/>
            <a:ext cx="122311" cy="1229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495820" y="6336398"/>
            <a:ext cx="285750" cy="560070"/>
          </a:xfrm>
          <a:custGeom>
            <a:avLst/>
            <a:gdLst/>
            <a:ahLst/>
            <a:cxnLst/>
            <a:rect l="l" t="t" r="r" b="b"/>
            <a:pathLst>
              <a:path w="285750" h="560070">
                <a:moveTo>
                  <a:pt x="26363" y="271993"/>
                </a:moveTo>
                <a:lnTo>
                  <a:pt x="16107" y="269908"/>
                </a:lnTo>
                <a:lnTo>
                  <a:pt x="7724" y="264222"/>
                </a:lnTo>
                <a:lnTo>
                  <a:pt x="2071" y="255796"/>
                </a:lnTo>
                <a:lnTo>
                  <a:pt x="0" y="245499"/>
                </a:lnTo>
                <a:lnTo>
                  <a:pt x="30" y="82601"/>
                </a:lnTo>
                <a:lnTo>
                  <a:pt x="6634" y="50433"/>
                </a:lnTo>
                <a:lnTo>
                  <a:pt x="24360" y="24179"/>
                </a:lnTo>
                <a:lnTo>
                  <a:pt x="50569" y="6486"/>
                </a:lnTo>
                <a:lnTo>
                  <a:pt x="82628" y="0"/>
                </a:lnTo>
                <a:lnTo>
                  <a:pt x="203086" y="0"/>
                </a:lnTo>
                <a:lnTo>
                  <a:pt x="235144" y="6486"/>
                </a:lnTo>
                <a:lnTo>
                  <a:pt x="261352" y="24179"/>
                </a:lnTo>
                <a:lnTo>
                  <a:pt x="279083" y="50433"/>
                </a:lnTo>
                <a:lnTo>
                  <a:pt x="285706" y="82601"/>
                </a:lnTo>
                <a:lnTo>
                  <a:pt x="285706" y="94801"/>
                </a:lnTo>
                <a:lnTo>
                  <a:pt x="52742" y="94801"/>
                </a:lnTo>
                <a:lnTo>
                  <a:pt x="52739" y="245499"/>
                </a:lnTo>
                <a:lnTo>
                  <a:pt x="50658" y="255815"/>
                </a:lnTo>
                <a:lnTo>
                  <a:pt x="45020" y="264222"/>
                </a:lnTo>
                <a:lnTo>
                  <a:pt x="36636" y="269908"/>
                </a:lnTo>
                <a:lnTo>
                  <a:pt x="26363" y="271993"/>
                </a:lnTo>
                <a:close/>
              </a:path>
              <a:path w="285750" h="560070">
                <a:moveTo>
                  <a:pt x="100739" y="559665"/>
                </a:moveTo>
                <a:lnTo>
                  <a:pt x="68124" y="537925"/>
                </a:lnTo>
                <a:lnTo>
                  <a:pt x="65343" y="94801"/>
                </a:lnTo>
                <a:lnTo>
                  <a:pt x="285706" y="94801"/>
                </a:lnTo>
                <a:lnTo>
                  <a:pt x="220360" y="94813"/>
                </a:lnTo>
                <a:lnTo>
                  <a:pt x="220360" y="271770"/>
                </a:lnTo>
                <a:lnTo>
                  <a:pt x="136149" y="271770"/>
                </a:lnTo>
                <a:lnTo>
                  <a:pt x="136144" y="524091"/>
                </a:lnTo>
                <a:lnTo>
                  <a:pt x="133351" y="537952"/>
                </a:lnTo>
                <a:lnTo>
                  <a:pt x="125785" y="549240"/>
                </a:lnTo>
                <a:lnTo>
                  <a:pt x="114529" y="556869"/>
                </a:lnTo>
                <a:lnTo>
                  <a:pt x="100739" y="559665"/>
                </a:lnTo>
                <a:close/>
              </a:path>
              <a:path w="285750" h="560070">
                <a:moveTo>
                  <a:pt x="259340" y="272020"/>
                </a:moveTo>
                <a:lnTo>
                  <a:pt x="249073" y="269933"/>
                </a:lnTo>
                <a:lnTo>
                  <a:pt x="240673" y="264222"/>
                </a:lnTo>
                <a:lnTo>
                  <a:pt x="235032" y="255796"/>
                </a:lnTo>
                <a:lnTo>
                  <a:pt x="232962" y="245499"/>
                </a:lnTo>
                <a:lnTo>
                  <a:pt x="232962" y="94813"/>
                </a:lnTo>
                <a:lnTo>
                  <a:pt x="285706" y="94813"/>
                </a:lnTo>
                <a:lnTo>
                  <a:pt x="285706" y="245499"/>
                </a:lnTo>
                <a:lnTo>
                  <a:pt x="283633" y="255815"/>
                </a:lnTo>
                <a:lnTo>
                  <a:pt x="277981" y="264246"/>
                </a:lnTo>
                <a:lnTo>
                  <a:pt x="269600" y="269933"/>
                </a:lnTo>
                <a:lnTo>
                  <a:pt x="259340" y="272020"/>
                </a:lnTo>
                <a:close/>
              </a:path>
              <a:path w="285750" h="560070">
                <a:moveTo>
                  <a:pt x="184952" y="559694"/>
                </a:moveTo>
                <a:lnTo>
                  <a:pt x="171168" y="556897"/>
                </a:lnTo>
                <a:lnTo>
                  <a:pt x="159898" y="549240"/>
                </a:lnTo>
                <a:lnTo>
                  <a:pt x="152328" y="537925"/>
                </a:lnTo>
                <a:lnTo>
                  <a:pt x="149554" y="524091"/>
                </a:lnTo>
                <a:lnTo>
                  <a:pt x="149554" y="271770"/>
                </a:lnTo>
                <a:lnTo>
                  <a:pt x="220360" y="271770"/>
                </a:lnTo>
                <a:lnTo>
                  <a:pt x="220360" y="524091"/>
                </a:lnTo>
                <a:lnTo>
                  <a:pt x="217580" y="537952"/>
                </a:lnTo>
                <a:lnTo>
                  <a:pt x="209996" y="549268"/>
                </a:lnTo>
                <a:lnTo>
                  <a:pt x="198741" y="556897"/>
                </a:lnTo>
                <a:lnTo>
                  <a:pt x="184952" y="559694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910892" y="6200768"/>
            <a:ext cx="122311" cy="12296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829195" y="6336398"/>
            <a:ext cx="285750" cy="560070"/>
          </a:xfrm>
          <a:custGeom>
            <a:avLst/>
            <a:gdLst/>
            <a:ahLst/>
            <a:cxnLst/>
            <a:rect l="l" t="t" r="r" b="b"/>
            <a:pathLst>
              <a:path w="285750" h="560070">
                <a:moveTo>
                  <a:pt x="26363" y="271993"/>
                </a:moveTo>
                <a:lnTo>
                  <a:pt x="16107" y="269908"/>
                </a:lnTo>
                <a:lnTo>
                  <a:pt x="7724" y="264222"/>
                </a:lnTo>
                <a:lnTo>
                  <a:pt x="2071" y="255796"/>
                </a:lnTo>
                <a:lnTo>
                  <a:pt x="0" y="245499"/>
                </a:lnTo>
                <a:lnTo>
                  <a:pt x="30" y="82601"/>
                </a:lnTo>
                <a:lnTo>
                  <a:pt x="6634" y="50433"/>
                </a:lnTo>
                <a:lnTo>
                  <a:pt x="24360" y="24179"/>
                </a:lnTo>
                <a:lnTo>
                  <a:pt x="50569" y="6486"/>
                </a:lnTo>
                <a:lnTo>
                  <a:pt x="82628" y="0"/>
                </a:lnTo>
                <a:lnTo>
                  <a:pt x="203086" y="0"/>
                </a:lnTo>
                <a:lnTo>
                  <a:pt x="235144" y="6486"/>
                </a:lnTo>
                <a:lnTo>
                  <a:pt x="261352" y="24179"/>
                </a:lnTo>
                <a:lnTo>
                  <a:pt x="279083" y="50433"/>
                </a:lnTo>
                <a:lnTo>
                  <a:pt x="285706" y="82601"/>
                </a:lnTo>
                <a:lnTo>
                  <a:pt x="285706" y="94801"/>
                </a:lnTo>
                <a:lnTo>
                  <a:pt x="52742" y="94801"/>
                </a:lnTo>
                <a:lnTo>
                  <a:pt x="52739" y="245499"/>
                </a:lnTo>
                <a:lnTo>
                  <a:pt x="50658" y="255815"/>
                </a:lnTo>
                <a:lnTo>
                  <a:pt x="45020" y="264222"/>
                </a:lnTo>
                <a:lnTo>
                  <a:pt x="36636" y="269908"/>
                </a:lnTo>
                <a:lnTo>
                  <a:pt x="26363" y="271993"/>
                </a:lnTo>
                <a:close/>
              </a:path>
              <a:path w="285750" h="560070">
                <a:moveTo>
                  <a:pt x="100739" y="559665"/>
                </a:moveTo>
                <a:lnTo>
                  <a:pt x="68124" y="537925"/>
                </a:lnTo>
                <a:lnTo>
                  <a:pt x="65343" y="94801"/>
                </a:lnTo>
                <a:lnTo>
                  <a:pt x="285706" y="94801"/>
                </a:lnTo>
                <a:lnTo>
                  <a:pt x="220360" y="94813"/>
                </a:lnTo>
                <a:lnTo>
                  <a:pt x="220360" y="271770"/>
                </a:lnTo>
                <a:lnTo>
                  <a:pt x="136149" y="271770"/>
                </a:lnTo>
                <a:lnTo>
                  <a:pt x="136144" y="524091"/>
                </a:lnTo>
                <a:lnTo>
                  <a:pt x="133351" y="537952"/>
                </a:lnTo>
                <a:lnTo>
                  <a:pt x="125785" y="549240"/>
                </a:lnTo>
                <a:lnTo>
                  <a:pt x="114529" y="556869"/>
                </a:lnTo>
                <a:lnTo>
                  <a:pt x="100739" y="559665"/>
                </a:lnTo>
                <a:close/>
              </a:path>
              <a:path w="285750" h="560070">
                <a:moveTo>
                  <a:pt x="259340" y="272020"/>
                </a:moveTo>
                <a:lnTo>
                  <a:pt x="249073" y="269933"/>
                </a:lnTo>
                <a:lnTo>
                  <a:pt x="240673" y="264222"/>
                </a:lnTo>
                <a:lnTo>
                  <a:pt x="235032" y="255796"/>
                </a:lnTo>
                <a:lnTo>
                  <a:pt x="232962" y="245499"/>
                </a:lnTo>
                <a:lnTo>
                  <a:pt x="232962" y="94813"/>
                </a:lnTo>
                <a:lnTo>
                  <a:pt x="285706" y="94813"/>
                </a:lnTo>
                <a:lnTo>
                  <a:pt x="285706" y="245499"/>
                </a:lnTo>
                <a:lnTo>
                  <a:pt x="283633" y="255815"/>
                </a:lnTo>
                <a:lnTo>
                  <a:pt x="277981" y="264246"/>
                </a:lnTo>
                <a:lnTo>
                  <a:pt x="269600" y="269933"/>
                </a:lnTo>
                <a:lnTo>
                  <a:pt x="259340" y="272020"/>
                </a:lnTo>
                <a:close/>
              </a:path>
              <a:path w="285750" h="560070">
                <a:moveTo>
                  <a:pt x="184952" y="559694"/>
                </a:moveTo>
                <a:lnTo>
                  <a:pt x="171168" y="556897"/>
                </a:lnTo>
                <a:lnTo>
                  <a:pt x="159898" y="549240"/>
                </a:lnTo>
                <a:lnTo>
                  <a:pt x="152328" y="537925"/>
                </a:lnTo>
                <a:lnTo>
                  <a:pt x="149554" y="524091"/>
                </a:lnTo>
                <a:lnTo>
                  <a:pt x="149554" y="271770"/>
                </a:lnTo>
                <a:lnTo>
                  <a:pt x="220360" y="271770"/>
                </a:lnTo>
                <a:lnTo>
                  <a:pt x="220360" y="524091"/>
                </a:lnTo>
                <a:lnTo>
                  <a:pt x="217580" y="537952"/>
                </a:lnTo>
                <a:lnTo>
                  <a:pt x="209996" y="549268"/>
                </a:lnTo>
                <a:lnTo>
                  <a:pt x="198741" y="556897"/>
                </a:lnTo>
                <a:lnTo>
                  <a:pt x="184952" y="559694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234742" y="6200768"/>
            <a:ext cx="122311" cy="12296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153045" y="6336398"/>
            <a:ext cx="285750" cy="560070"/>
          </a:xfrm>
          <a:custGeom>
            <a:avLst/>
            <a:gdLst/>
            <a:ahLst/>
            <a:cxnLst/>
            <a:rect l="l" t="t" r="r" b="b"/>
            <a:pathLst>
              <a:path w="285750" h="560070">
                <a:moveTo>
                  <a:pt x="26363" y="271993"/>
                </a:moveTo>
                <a:lnTo>
                  <a:pt x="16107" y="269908"/>
                </a:lnTo>
                <a:lnTo>
                  <a:pt x="7724" y="264222"/>
                </a:lnTo>
                <a:lnTo>
                  <a:pt x="2071" y="255796"/>
                </a:lnTo>
                <a:lnTo>
                  <a:pt x="0" y="245499"/>
                </a:lnTo>
                <a:lnTo>
                  <a:pt x="30" y="82601"/>
                </a:lnTo>
                <a:lnTo>
                  <a:pt x="6634" y="50433"/>
                </a:lnTo>
                <a:lnTo>
                  <a:pt x="24360" y="24179"/>
                </a:lnTo>
                <a:lnTo>
                  <a:pt x="50569" y="6486"/>
                </a:lnTo>
                <a:lnTo>
                  <a:pt x="82628" y="0"/>
                </a:lnTo>
                <a:lnTo>
                  <a:pt x="203086" y="0"/>
                </a:lnTo>
                <a:lnTo>
                  <a:pt x="235144" y="6486"/>
                </a:lnTo>
                <a:lnTo>
                  <a:pt x="261352" y="24179"/>
                </a:lnTo>
                <a:lnTo>
                  <a:pt x="279083" y="50433"/>
                </a:lnTo>
                <a:lnTo>
                  <a:pt x="285706" y="82601"/>
                </a:lnTo>
                <a:lnTo>
                  <a:pt x="285706" y="94801"/>
                </a:lnTo>
                <a:lnTo>
                  <a:pt x="52742" y="94801"/>
                </a:lnTo>
                <a:lnTo>
                  <a:pt x="52739" y="245499"/>
                </a:lnTo>
                <a:lnTo>
                  <a:pt x="50658" y="255815"/>
                </a:lnTo>
                <a:lnTo>
                  <a:pt x="45020" y="264222"/>
                </a:lnTo>
                <a:lnTo>
                  <a:pt x="36636" y="269908"/>
                </a:lnTo>
                <a:lnTo>
                  <a:pt x="26363" y="271993"/>
                </a:lnTo>
                <a:close/>
              </a:path>
              <a:path w="285750" h="560070">
                <a:moveTo>
                  <a:pt x="100739" y="559665"/>
                </a:moveTo>
                <a:lnTo>
                  <a:pt x="68124" y="537925"/>
                </a:lnTo>
                <a:lnTo>
                  <a:pt x="65343" y="94801"/>
                </a:lnTo>
                <a:lnTo>
                  <a:pt x="285706" y="94801"/>
                </a:lnTo>
                <a:lnTo>
                  <a:pt x="220360" y="94813"/>
                </a:lnTo>
                <a:lnTo>
                  <a:pt x="220360" y="271770"/>
                </a:lnTo>
                <a:lnTo>
                  <a:pt x="136149" y="271770"/>
                </a:lnTo>
                <a:lnTo>
                  <a:pt x="136144" y="524091"/>
                </a:lnTo>
                <a:lnTo>
                  <a:pt x="133351" y="537952"/>
                </a:lnTo>
                <a:lnTo>
                  <a:pt x="125785" y="549240"/>
                </a:lnTo>
                <a:lnTo>
                  <a:pt x="114529" y="556869"/>
                </a:lnTo>
                <a:lnTo>
                  <a:pt x="100739" y="559665"/>
                </a:lnTo>
                <a:close/>
              </a:path>
              <a:path w="285750" h="560070">
                <a:moveTo>
                  <a:pt x="259340" y="272020"/>
                </a:moveTo>
                <a:lnTo>
                  <a:pt x="249073" y="269933"/>
                </a:lnTo>
                <a:lnTo>
                  <a:pt x="240673" y="264222"/>
                </a:lnTo>
                <a:lnTo>
                  <a:pt x="235032" y="255796"/>
                </a:lnTo>
                <a:lnTo>
                  <a:pt x="232962" y="245499"/>
                </a:lnTo>
                <a:lnTo>
                  <a:pt x="232962" y="94813"/>
                </a:lnTo>
                <a:lnTo>
                  <a:pt x="285706" y="94813"/>
                </a:lnTo>
                <a:lnTo>
                  <a:pt x="285706" y="245499"/>
                </a:lnTo>
                <a:lnTo>
                  <a:pt x="283633" y="255815"/>
                </a:lnTo>
                <a:lnTo>
                  <a:pt x="277981" y="264246"/>
                </a:lnTo>
                <a:lnTo>
                  <a:pt x="269600" y="269933"/>
                </a:lnTo>
                <a:lnTo>
                  <a:pt x="259340" y="272020"/>
                </a:lnTo>
                <a:close/>
              </a:path>
              <a:path w="285750" h="560070">
                <a:moveTo>
                  <a:pt x="184952" y="559694"/>
                </a:moveTo>
                <a:lnTo>
                  <a:pt x="171168" y="556897"/>
                </a:lnTo>
                <a:lnTo>
                  <a:pt x="159898" y="549240"/>
                </a:lnTo>
                <a:lnTo>
                  <a:pt x="152328" y="537925"/>
                </a:lnTo>
                <a:lnTo>
                  <a:pt x="149554" y="524091"/>
                </a:lnTo>
                <a:lnTo>
                  <a:pt x="149554" y="271770"/>
                </a:lnTo>
                <a:lnTo>
                  <a:pt x="220360" y="271770"/>
                </a:lnTo>
                <a:lnTo>
                  <a:pt x="220360" y="524091"/>
                </a:lnTo>
                <a:lnTo>
                  <a:pt x="217580" y="537952"/>
                </a:lnTo>
                <a:lnTo>
                  <a:pt x="209996" y="549268"/>
                </a:lnTo>
                <a:lnTo>
                  <a:pt x="198741" y="556897"/>
                </a:lnTo>
                <a:lnTo>
                  <a:pt x="184952" y="559694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901492" y="6219831"/>
            <a:ext cx="122311" cy="12296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819795" y="6355461"/>
            <a:ext cx="285750" cy="560070"/>
          </a:xfrm>
          <a:custGeom>
            <a:avLst/>
            <a:gdLst/>
            <a:ahLst/>
            <a:cxnLst/>
            <a:rect l="l" t="t" r="r" b="b"/>
            <a:pathLst>
              <a:path w="285750" h="560070">
                <a:moveTo>
                  <a:pt x="26363" y="271993"/>
                </a:moveTo>
                <a:lnTo>
                  <a:pt x="16107" y="269908"/>
                </a:lnTo>
                <a:lnTo>
                  <a:pt x="7724" y="264222"/>
                </a:lnTo>
                <a:lnTo>
                  <a:pt x="2071" y="255796"/>
                </a:lnTo>
                <a:lnTo>
                  <a:pt x="0" y="245499"/>
                </a:lnTo>
                <a:lnTo>
                  <a:pt x="30" y="82601"/>
                </a:lnTo>
                <a:lnTo>
                  <a:pt x="6634" y="50433"/>
                </a:lnTo>
                <a:lnTo>
                  <a:pt x="24360" y="24179"/>
                </a:lnTo>
                <a:lnTo>
                  <a:pt x="50569" y="6486"/>
                </a:lnTo>
                <a:lnTo>
                  <a:pt x="82628" y="0"/>
                </a:lnTo>
                <a:lnTo>
                  <a:pt x="203086" y="0"/>
                </a:lnTo>
                <a:lnTo>
                  <a:pt x="235144" y="6486"/>
                </a:lnTo>
                <a:lnTo>
                  <a:pt x="261352" y="24179"/>
                </a:lnTo>
                <a:lnTo>
                  <a:pt x="279083" y="50433"/>
                </a:lnTo>
                <a:lnTo>
                  <a:pt x="285706" y="82601"/>
                </a:lnTo>
                <a:lnTo>
                  <a:pt x="285706" y="94801"/>
                </a:lnTo>
                <a:lnTo>
                  <a:pt x="52742" y="94801"/>
                </a:lnTo>
                <a:lnTo>
                  <a:pt x="52739" y="245499"/>
                </a:lnTo>
                <a:lnTo>
                  <a:pt x="50658" y="255815"/>
                </a:lnTo>
                <a:lnTo>
                  <a:pt x="45020" y="264222"/>
                </a:lnTo>
                <a:lnTo>
                  <a:pt x="36636" y="269908"/>
                </a:lnTo>
                <a:lnTo>
                  <a:pt x="26363" y="271993"/>
                </a:lnTo>
                <a:close/>
              </a:path>
              <a:path w="285750" h="560070">
                <a:moveTo>
                  <a:pt x="100739" y="559665"/>
                </a:moveTo>
                <a:lnTo>
                  <a:pt x="68124" y="537925"/>
                </a:lnTo>
                <a:lnTo>
                  <a:pt x="65343" y="94801"/>
                </a:lnTo>
                <a:lnTo>
                  <a:pt x="285706" y="94801"/>
                </a:lnTo>
                <a:lnTo>
                  <a:pt x="220360" y="94813"/>
                </a:lnTo>
                <a:lnTo>
                  <a:pt x="220360" y="271770"/>
                </a:lnTo>
                <a:lnTo>
                  <a:pt x="136149" y="271770"/>
                </a:lnTo>
                <a:lnTo>
                  <a:pt x="136144" y="524091"/>
                </a:lnTo>
                <a:lnTo>
                  <a:pt x="133351" y="537952"/>
                </a:lnTo>
                <a:lnTo>
                  <a:pt x="125785" y="549240"/>
                </a:lnTo>
                <a:lnTo>
                  <a:pt x="114529" y="556869"/>
                </a:lnTo>
                <a:lnTo>
                  <a:pt x="100739" y="559665"/>
                </a:lnTo>
                <a:close/>
              </a:path>
              <a:path w="285750" h="560070">
                <a:moveTo>
                  <a:pt x="259340" y="272020"/>
                </a:moveTo>
                <a:lnTo>
                  <a:pt x="249073" y="269933"/>
                </a:lnTo>
                <a:lnTo>
                  <a:pt x="240673" y="264222"/>
                </a:lnTo>
                <a:lnTo>
                  <a:pt x="235032" y="255796"/>
                </a:lnTo>
                <a:lnTo>
                  <a:pt x="232962" y="245499"/>
                </a:lnTo>
                <a:lnTo>
                  <a:pt x="232962" y="94813"/>
                </a:lnTo>
                <a:lnTo>
                  <a:pt x="285706" y="94813"/>
                </a:lnTo>
                <a:lnTo>
                  <a:pt x="285706" y="245499"/>
                </a:lnTo>
                <a:lnTo>
                  <a:pt x="283633" y="255815"/>
                </a:lnTo>
                <a:lnTo>
                  <a:pt x="277981" y="264246"/>
                </a:lnTo>
                <a:lnTo>
                  <a:pt x="269600" y="269933"/>
                </a:lnTo>
                <a:lnTo>
                  <a:pt x="259340" y="272020"/>
                </a:lnTo>
                <a:close/>
              </a:path>
              <a:path w="285750" h="560070">
                <a:moveTo>
                  <a:pt x="184952" y="559694"/>
                </a:moveTo>
                <a:lnTo>
                  <a:pt x="171168" y="556897"/>
                </a:lnTo>
                <a:lnTo>
                  <a:pt x="159898" y="549240"/>
                </a:lnTo>
                <a:lnTo>
                  <a:pt x="152328" y="537925"/>
                </a:lnTo>
                <a:lnTo>
                  <a:pt x="149554" y="524091"/>
                </a:lnTo>
                <a:lnTo>
                  <a:pt x="149554" y="271770"/>
                </a:lnTo>
                <a:lnTo>
                  <a:pt x="220360" y="271770"/>
                </a:lnTo>
                <a:lnTo>
                  <a:pt x="220360" y="524091"/>
                </a:lnTo>
                <a:lnTo>
                  <a:pt x="217580" y="537952"/>
                </a:lnTo>
                <a:lnTo>
                  <a:pt x="209996" y="549268"/>
                </a:lnTo>
                <a:lnTo>
                  <a:pt x="198741" y="556897"/>
                </a:lnTo>
                <a:lnTo>
                  <a:pt x="184952" y="559694"/>
                </a:lnTo>
                <a:close/>
              </a:path>
            </a:pathLst>
          </a:custGeom>
          <a:solidFill>
            <a:srgbClr val="35B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234867" y="6200768"/>
            <a:ext cx="122311" cy="12296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153170" y="6336398"/>
            <a:ext cx="285750" cy="560070"/>
          </a:xfrm>
          <a:custGeom>
            <a:avLst/>
            <a:gdLst/>
            <a:ahLst/>
            <a:cxnLst/>
            <a:rect l="l" t="t" r="r" b="b"/>
            <a:pathLst>
              <a:path w="285750" h="560070">
                <a:moveTo>
                  <a:pt x="26363" y="271993"/>
                </a:moveTo>
                <a:lnTo>
                  <a:pt x="16107" y="269908"/>
                </a:lnTo>
                <a:lnTo>
                  <a:pt x="7724" y="264222"/>
                </a:lnTo>
                <a:lnTo>
                  <a:pt x="2071" y="255796"/>
                </a:lnTo>
                <a:lnTo>
                  <a:pt x="0" y="245499"/>
                </a:lnTo>
                <a:lnTo>
                  <a:pt x="30" y="82601"/>
                </a:lnTo>
                <a:lnTo>
                  <a:pt x="6634" y="50433"/>
                </a:lnTo>
                <a:lnTo>
                  <a:pt x="24360" y="24179"/>
                </a:lnTo>
                <a:lnTo>
                  <a:pt x="50569" y="6486"/>
                </a:lnTo>
                <a:lnTo>
                  <a:pt x="82628" y="0"/>
                </a:lnTo>
                <a:lnTo>
                  <a:pt x="203086" y="0"/>
                </a:lnTo>
                <a:lnTo>
                  <a:pt x="235144" y="6486"/>
                </a:lnTo>
                <a:lnTo>
                  <a:pt x="261352" y="24179"/>
                </a:lnTo>
                <a:lnTo>
                  <a:pt x="279083" y="50433"/>
                </a:lnTo>
                <a:lnTo>
                  <a:pt x="285706" y="82601"/>
                </a:lnTo>
                <a:lnTo>
                  <a:pt x="285706" y="94801"/>
                </a:lnTo>
                <a:lnTo>
                  <a:pt x="52742" y="94801"/>
                </a:lnTo>
                <a:lnTo>
                  <a:pt x="52739" y="245499"/>
                </a:lnTo>
                <a:lnTo>
                  <a:pt x="50658" y="255815"/>
                </a:lnTo>
                <a:lnTo>
                  <a:pt x="45020" y="264222"/>
                </a:lnTo>
                <a:lnTo>
                  <a:pt x="36636" y="269908"/>
                </a:lnTo>
                <a:lnTo>
                  <a:pt x="26363" y="271993"/>
                </a:lnTo>
                <a:close/>
              </a:path>
              <a:path w="285750" h="560070">
                <a:moveTo>
                  <a:pt x="100739" y="559665"/>
                </a:moveTo>
                <a:lnTo>
                  <a:pt x="68124" y="537925"/>
                </a:lnTo>
                <a:lnTo>
                  <a:pt x="65343" y="94801"/>
                </a:lnTo>
                <a:lnTo>
                  <a:pt x="285706" y="94801"/>
                </a:lnTo>
                <a:lnTo>
                  <a:pt x="220360" y="94813"/>
                </a:lnTo>
                <a:lnTo>
                  <a:pt x="220360" y="271770"/>
                </a:lnTo>
                <a:lnTo>
                  <a:pt x="136149" y="271770"/>
                </a:lnTo>
                <a:lnTo>
                  <a:pt x="136144" y="524091"/>
                </a:lnTo>
                <a:lnTo>
                  <a:pt x="133351" y="537952"/>
                </a:lnTo>
                <a:lnTo>
                  <a:pt x="125785" y="549240"/>
                </a:lnTo>
                <a:lnTo>
                  <a:pt x="114529" y="556869"/>
                </a:lnTo>
                <a:lnTo>
                  <a:pt x="100739" y="559665"/>
                </a:lnTo>
                <a:close/>
              </a:path>
              <a:path w="285750" h="560070">
                <a:moveTo>
                  <a:pt x="259340" y="272020"/>
                </a:moveTo>
                <a:lnTo>
                  <a:pt x="249073" y="269933"/>
                </a:lnTo>
                <a:lnTo>
                  <a:pt x="240673" y="264222"/>
                </a:lnTo>
                <a:lnTo>
                  <a:pt x="235032" y="255796"/>
                </a:lnTo>
                <a:lnTo>
                  <a:pt x="232962" y="245499"/>
                </a:lnTo>
                <a:lnTo>
                  <a:pt x="232962" y="94813"/>
                </a:lnTo>
                <a:lnTo>
                  <a:pt x="285706" y="94813"/>
                </a:lnTo>
                <a:lnTo>
                  <a:pt x="285706" y="245499"/>
                </a:lnTo>
                <a:lnTo>
                  <a:pt x="283633" y="255815"/>
                </a:lnTo>
                <a:lnTo>
                  <a:pt x="277981" y="264246"/>
                </a:lnTo>
                <a:lnTo>
                  <a:pt x="269600" y="269933"/>
                </a:lnTo>
                <a:lnTo>
                  <a:pt x="259340" y="272020"/>
                </a:lnTo>
                <a:close/>
              </a:path>
              <a:path w="285750" h="560070">
                <a:moveTo>
                  <a:pt x="184952" y="559694"/>
                </a:moveTo>
                <a:lnTo>
                  <a:pt x="171168" y="556897"/>
                </a:lnTo>
                <a:lnTo>
                  <a:pt x="159898" y="549240"/>
                </a:lnTo>
                <a:lnTo>
                  <a:pt x="152328" y="537925"/>
                </a:lnTo>
                <a:lnTo>
                  <a:pt x="149554" y="524091"/>
                </a:lnTo>
                <a:lnTo>
                  <a:pt x="149554" y="271770"/>
                </a:lnTo>
                <a:lnTo>
                  <a:pt x="220360" y="271770"/>
                </a:lnTo>
                <a:lnTo>
                  <a:pt x="220360" y="524091"/>
                </a:lnTo>
                <a:lnTo>
                  <a:pt x="217580" y="537952"/>
                </a:lnTo>
                <a:lnTo>
                  <a:pt x="209996" y="549268"/>
                </a:lnTo>
                <a:lnTo>
                  <a:pt x="198741" y="556897"/>
                </a:lnTo>
                <a:lnTo>
                  <a:pt x="184952" y="559694"/>
                </a:lnTo>
                <a:close/>
              </a:path>
            </a:pathLst>
          </a:custGeom>
          <a:solidFill>
            <a:srgbClr val="B75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568242" y="6219831"/>
            <a:ext cx="122311" cy="12296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486545" y="6355461"/>
            <a:ext cx="285750" cy="560070"/>
          </a:xfrm>
          <a:custGeom>
            <a:avLst/>
            <a:gdLst/>
            <a:ahLst/>
            <a:cxnLst/>
            <a:rect l="l" t="t" r="r" b="b"/>
            <a:pathLst>
              <a:path w="285750" h="560070">
                <a:moveTo>
                  <a:pt x="26363" y="271993"/>
                </a:moveTo>
                <a:lnTo>
                  <a:pt x="16107" y="269908"/>
                </a:lnTo>
                <a:lnTo>
                  <a:pt x="7724" y="264222"/>
                </a:lnTo>
                <a:lnTo>
                  <a:pt x="2071" y="255796"/>
                </a:lnTo>
                <a:lnTo>
                  <a:pt x="0" y="245499"/>
                </a:lnTo>
                <a:lnTo>
                  <a:pt x="30" y="82601"/>
                </a:lnTo>
                <a:lnTo>
                  <a:pt x="6634" y="50433"/>
                </a:lnTo>
                <a:lnTo>
                  <a:pt x="24360" y="24179"/>
                </a:lnTo>
                <a:lnTo>
                  <a:pt x="50569" y="6486"/>
                </a:lnTo>
                <a:lnTo>
                  <a:pt x="82628" y="0"/>
                </a:lnTo>
                <a:lnTo>
                  <a:pt x="203086" y="0"/>
                </a:lnTo>
                <a:lnTo>
                  <a:pt x="235144" y="6486"/>
                </a:lnTo>
                <a:lnTo>
                  <a:pt x="261352" y="24179"/>
                </a:lnTo>
                <a:lnTo>
                  <a:pt x="279083" y="50433"/>
                </a:lnTo>
                <a:lnTo>
                  <a:pt x="285706" y="82601"/>
                </a:lnTo>
                <a:lnTo>
                  <a:pt x="285706" y="94801"/>
                </a:lnTo>
                <a:lnTo>
                  <a:pt x="52742" y="94801"/>
                </a:lnTo>
                <a:lnTo>
                  <a:pt x="52739" y="245499"/>
                </a:lnTo>
                <a:lnTo>
                  <a:pt x="50658" y="255815"/>
                </a:lnTo>
                <a:lnTo>
                  <a:pt x="45020" y="264222"/>
                </a:lnTo>
                <a:lnTo>
                  <a:pt x="36636" y="269908"/>
                </a:lnTo>
                <a:lnTo>
                  <a:pt x="26363" y="271993"/>
                </a:lnTo>
                <a:close/>
              </a:path>
              <a:path w="285750" h="560070">
                <a:moveTo>
                  <a:pt x="100739" y="559665"/>
                </a:moveTo>
                <a:lnTo>
                  <a:pt x="68124" y="537925"/>
                </a:lnTo>
                <a:lnTo>
                  <a:pt x="65343" y="94801"/>
                </a:lnTo>
                <a:lnTo>
                  <a:pt x="285706" y="94801"/>
                </a:lnTo>
                <a:lnTo>
                  <a:pt x="220360" y="94813"/>
                </a:lnTo>
                <a:lnTo>
                  <a:pt x="220360" y="271770"/>
                </a:lnTo>
                <a:lnTo>
                  <a:pt x="136149" y="271770"/>
                </a:lnTo>
                <a:lnTo>
                  <a:pt x="136144" y="524091"/>
                </a:lnTo>
                <a:lnTo>
                  <a:pt x="133351" y="537952"/>
                </a:lnTo>
                <a:lnTo>
                  <a:pt x="125785" y="549240"/>
                </a:lnTo>
                <a:lnTo>
                  <a:pt x="114529" y="556869"/>
                </a:lnTo>
                <a:lnTo>
                  <a:pt x="100739" y="559665"/>
                </a:lnTo>
                <a:close/>
              </a:path>
              <a:path w="285750" h="560070">
                <a:moveTo>
                  <a:pt x="259340" y="272020"/>
                </a:moveTo>
                <a:lnTo>
                  <a:pt x="249073" y="269933"/>
                </a:lnTo>
                <a:lnTo>
                  <a:pt x="240673" y="264222"/>
                </a:lnTo>
                <a:lnTo>
                  <a:pt x="235032" y="255796"/>
                </a:lnTo>
                <a:lnTo>
                  <a:pt x="232962" y="245499"/>
                </a:lnTo>
                <a:lnTo>
                  <a:pt x="232962" y="94813"/>
                </a:lnTo>
                <a:lnTo>
                  <a:pt x="285706" y="94813"/>
                </a:lnTo>
                <a:lnTo>
                  <a:pt x="285706" y="245499"/>
                </a:lnTo>
                <a:lnTo>
                  <a:pt x="283633" y="255815"/>
                </a:lnTo>
                <a:lnTo>
                  <a:pt x="277981" y="264246"/>
                </a:lnTo>
                <a:lnTo>
                  <a:pt x="269600" y="269933"/>
                </a:lnTo>
                <a:lnTo>
                  <a:pt x="259340" y="272020"/>
                </a:lnTo>
                <a:close/>
              </a:path>
              <a:path w="285750" h="560070">
                <a:moveTo>
                  <a:pt x="184952" y="559694"/>
                </a:moveTo>
                <a:lnTo>
                  <a:pt x="171168" y="556897"/>
                </a:lnTo>
                <a:lnTo>
                  <a:pt x="159898" y="549240"/>
                </a:lnTo>
                <a:lnTo>
                  <a:pt x="152328" y="537925"/>
                </a:lnTo>
                <a:lnTo>
                  <a:pt x="149554" y="524091"/>
                </a:lnTo>
                <a:lnTo>
                  <a:pt x="149554" y="271770"/>
                </a:lnTo>
                <a:lnTo>
                  <a:pt x="220360" y="271770"/>
                </a:lnTo>
                <a:lnTo>
                  <a:pt x="220360" y="524091"/>
                </a:lnTo>
                <a:lnTo>
                  <a:pt x="217580" y="537952"/>
                </a:lnTo>
                <a:lnTo>
                  <a:pt x="209996" y="549268"/>
                </a:lnTo>
                <a:lnTo>
                  <a:pt x="198741" y="556897"/>
                </a:lnTo>
                <a:lnTo>
                  <a:pt x="184952" y="559694"/>
                </a:lnTo>
                <a:close/>
              </a:path>
            </a:pathLst>
          </a:custGeom>
          <a:solidFill>
            <a:srgbClr val="B75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 txBox="1"/>
          <p:nvPr/>
        </p:nvSpPr>
        <p:spPr>
          <a:xfrm>
            <a:off x="4431605" y="5428856"/>
            <a:ext cx="2437130" cy="5969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25"/>
              </a:spcBef>
            </a:pPr>
            <a:r>
              <a:rPr sz="1600" dirty="0">
                <a:solidFill>
                  <a:srgbClr val="212121"/>
                </a:solidFill>
                <a:latin typeface="Liberation Sans"/>
                <a:cs typeface="Liberation Sans"/>
              </a:rPr>
              <a:t>Молодые</a:t>
            </a:r>
            <a:r>
              <a:rPr sz="1600" spc="-6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600" dirty="0">
                <a:solidFill>
                  <a:srgbClr val="212121"/>
                </a:solidFill>
                <a:latin typeface="Liberation Sans"/>
                <a:cs typeface="Liberation Sans"/>
              </a:rPr>
              <a:t>преподаватели</a:t>
            </a:r>
            <a:endParaRPr sz="1600">
              <a:latin typeface="Liberation Sans"/>
              <a:cs typeface="Liberation Sans"/>
            </a:endParaRPr>
          </a:p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(</a:t>
            </a:r>
            <a:r>
              <a:rPr sz="1600" dirty="0">
                <a:solidFill>
                  <a:srgbClr val="212121"/>
                </a:solidFill>
                <a:latin typeface="Liberation Sans"/>
                <a:cs typeface="Liberation Sans"/>
              </a:rPr>
              <a:t>включая </a:t>
            </a:r>
            <a:r>
              <a:rPr sz="1600" spc="5" dirty="0">
                <a:solidFill>
                  <a:srgbClr val="212121"/>
                </a:solidFill>
                <a:latin typeface="Arial"/>
                <a:cs typeface="Arial"/>
              </a:rPr>
              <a:t>2</a:t>
            </a:r>
            <a:r>
              <a:rPr sz="16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Liberation Sans"/>
                <a:cs typeface="Liberation Sans"/>
              </a:rPr>
              <a:t>практиков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5568117" y="6200768"/>
            <a:ext cx="122311" cy="12296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486420" y="6336398"/>
            <a:ext cx="285750" cy="560070"/>
          </a:xfrm>
          <a:custGeom>
            <a:avLst/>
            <a:gdLst/>
            <a:ahLst/>
            <a:cxnLst/>
            <a:rect l="l" t="t" r="r" b="b"/>
            <a:pathLst>
              <a:path w="285750" h="560070">
                <a:moveTo>
                  <a:pt x="26363" y="271993"/>
                </a:moveTo>
                <a:lnTo>
                  <a:pt x="16107" y="269908"/>
                </a:lnTo>
                <a:lnTo>
                  <a:pt x="7724" y="264222"/>
                </a:lnTo>
                <a:lnTo>
                  <a:pt x="2071" y="255796"/>
                </a:lnTo>
                <a:lnTo>
                  <a:pt x="0" y="245499"/>
                </a:lnTo>
                <a:lnTo>
                  <a:pt x="30" y="82601"/>
                </a:lnTo>
                <a:lnTo>
                  <a:pt x="6634" y="50433"/>
                </a:lnTo>
                <a:lnTo>
                  <a:pt x="24360" y="24179"/>
                </a:lnTo>
                <a:lnTo>
                  <a:pt x="50569" y="6486"/>
                </a:lnTo>
                <a:lnTo>
                  <a:pt x="82628" y="0"/>
                </a:lnTo>
                <a:lnTo>
                  <a:pt x="203086" y="0"/>
                </a:lnTo>
                <a:lnTo>
                  <a:pt x="235144" y="6486"/>
                </a:lnTo>
                <a:lnTo>
                  <a:pt x="261352" y="24179"/>
                </a:lnTo>
                <a:lnTo>
                  <a:pt x="279083" y="50433"/>
                </a:lnTo>
                <a:lnTo>
                  <a:pt x="285706" y="82601"/>
                </a:lnTo>
                <a:lnTo>
                  <a:pt x="285706" y="94801"/>
                </a:lnTo>
                <a:lnTo>
                  <a:pt x="52742" y="94801"/>
                </a:lnTo>
                <a:lnTo>
                  <a:pt x="52739" y="245499"/>
                </a:lnTo>
                <a:lnTo>
                  <a:pt x="50658" y="255815"/>
                </a:lnTo>
                <a:lnTo>
                  <a:pt x="45020" y="264222"/>
                </a:lnTo>
                <a:lnTo>
                  <a:pt x="36636" y="269908"/>
                </a:lnTo>
                <a:lnTo>
                  <a:pt x="26363" y="271993"/>
                </a:lnTo>
                <a:close/>
              </a:path>
              <a:path w="285750" h="560070">
                <a:moveTo>
                  <a:pt x="100739" y="559665"/>
                </a:moveTo>
                <a:lnTo>
                  <a:pt x="68124" y="537925"/>
                </a:lnTo>
                <a:lnTo>
                  <a:pt x="65343" y="94801"/>
                </a:lnTo>
                <a:lnTo>
                  <a:pt x="285706" y="94801"/>
                </a:lnTo>
                <a:lnTo>
                  <a:pt x="220360" y="94813"/>
                </a:lnTo>
                <a:lnTo>
                  <a:pt x="220360" y="271770"/>
                </a:lnTo>
                <a:lnTo>
                  <a:pt x="136149" y="271770"/>
                </a:lnTo>
                <a:lnTo>
                  <a:pt x="136144" y="524091"/>
                </a:lnTo>
                <a:lnTo>
                  <a:pt x="133351" y="537952"/>
                </a:lnTo>
                <a:lnTo>
                  <a:pt x="125785" y="549240"/>
                </a:lnTo>
                <a:lnTo>
                  <a:pt x="114529" y="556869"/>
                </a:lnTo>
                <a:lnTo>
                  <a:pt x="100739" y="559665"/>
                </a:lnTo>
                <a:close/>
              </a:path>
              <a:path w="285750" h="560070">
                <a:moveTo>
                  <a:pt x="259340" y="272020"/>
                </a:moveTo>
                <a:lnTo>
                  <a:pt x="249073" y="269933"/>
                </a:lnTo>
                <a:lnTo>
                  <a:pt x="240673" y="264222"/>
                </a:lnTo>
                <a:lnTo>
                  <a:pt x="235032" y="255796"/>
                </a:lnTo>
                <a:lnTo>
                  <a:pt x="232962" y="245499"/>
                </a:lnTo>
                <a:lnTo>
                  <a:pt x="232962" y="94813"/>
                </a:lnTo>
                <a:lnTo>
                  <a:pt x="285706" y="94813"/>
                </a:lnTo>
                <a:lnTo>
                  <a:pt x="285706" y="245499"/>
                </a:lnTo>
                <a:lnTo>
                  <a:pt x="283633" y="255815"/>
                </a:lnTo>
                <a:lnTo>
                  <a:pt x="277981" y="264246"/>
                </a:lnTo>
                <a:lnTo>
                  <a:pt x="269600" y="269933"/>
                </a:lnTo>
                <a:lnTo>
                  <a:pt x="259340" y="272020"/>
                </a:lnTo>
                <a:close/>
              </a:path>
              <a:path w="285750" h="560070">
                <a:moveTo>
                  <a:pt x="184952" y="559694"/>
                </a:moveTo>
                <a:lnTo>
                  <a:pt x="171168" y="556897"/>
                </a:lnTo>
                <a:lnTo>
                  <a:pt x="159898" y="549240"/>
                </a:lnTo>
                <a:lnTo>
                  <a:pt x="152328" y="537925"/>
                </a:lnTo>
                <a:lnTo>
                  <a:pt x="149554" y="524091"/>
                </a:lnTo>
                <a:lnTo>
                  <a:pt x="149554" y="271770"/>
                </a:lnTo>
                <a:lnTo>
                  <a:pt x="220360" y="271770"/>
                </a:lnTo>
                <a:lnTo>
                  <a:pt x="220360" y="524091"/>
                </a:lnTo>
                <a:lnTo>
                  <a:pt x="217580" y="537952"/>
                </a:lnTo>
                <a:lnTo>
                  <a:pt x="209996" y="549268"/>
                </a:lnTo>
                <a:lnTo>
                  <a:pt x="198741" y="556897"/>
                </a:lnTo>
                <a:lnTo>
                  <a:pt x="184952" y="559694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553360" y="4848224"/>
            <a:ext cx="57150" cy="57785"/>
          </a:xfrm>
          <a:custGeom>
            <a:avLst/>
            <a:gdLst/>
            <a:ahLst/>
            <a:cxnLst/>
            <a:rect l="l" t="t" r="r" b="b"/>
            <a:pathLst>
              <a:path w="57150" h="57785">
                <a:moveTo>
                  <a:pt x="28531" y="57269"/>
                </a:moveTo>
                <a:lnTo>
                  <a:pt x="17427" y="55019"/>
                </a:lnTo>
                <a:lnTo>
                  <a:pt x="8358" y="48883"/>
                </a:lnTo>
                <a:lnTo>
                  <a:pt x="2242" y="39781"/>
                </a:lnTo>
                <a:lnTo>
                  <a:pt x="0" y="28636"/>
                </a:lnTo>
                <a:lnTo>
                  <a:pt x="2242" y="17489"/>
                </a:lnTo>
                <a:lnTo>
                  <a:pt x="8358" y="8386"/>
                </a:lnTo>
                <a:lnTo>
                  <a:pt x="17427" y="2250"/>
                </a:lnTo>
                <a:lnTo>
                  <a:pt x="28531" y="0"/>
                </a:lnTo>
                <a:lnTo>
                  <a:pt x="39638" y="2250"/>
                </a:lnTo>
                <a:lnTo>
                  <a:pt x="48707" y="8386"/>
                </a:lnTo>
                <a:lnTo>
                  <a:pt x="54821" y="17489"/>
                </a:lnTo>
                <a:lnTo>
                  <a:pt x="57062" y="28636"/>
                </a:lnTo>
                <a:lnTo>
                  <a:pt x="54821" y="39782"/>
                </a:lnTo>
                <a:lnTo>
                  <a:pt x="48707" y="48883"/>
                </a:lnTo>
                <a:lnTo>
                  <a:pt x="39638" y="55019"/>
                </a:lnTo>
                <a:lnTo>
                  <a:pt x="28531" y="57269"/>
                </a:lnTo>
                <a:close/>
              </a:path>
            </a:pathLst>
          </a:custGeom>
          <a:solidFill>
            <a:srgbClr val="2C9C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515250" y="4911394"/>
            <a:ext cx="133350" cy="260985"/>
          </a:xfrm>
          <a:custGeom>
            <a:avLst/>
            <a:gdLst/>
            <a:ahLst/>
            <a:cxnLst/>
            <a:rect l="l" t="t" r="r" b="b"/>
            <a:pathLst>
              <a:path w="133350" h="260985">
                <a:moveTo>
                  <a:pt x="19097" y="126682"/>
                </a:moveTo>
                <a:lnTo>
                  <a:pt x="5511" y="126682"/>
                </a:lnTo>
                <a:lnTo>
                  <a:pt x="0" y="121156"/>
                </a:lnTo>
                <a:lnTo>
                  <a:pt x="10" y="38471"/>
                </a:lnTo>
                <a:lnTo>
                  <a:pt x="23588" y="3020"/>
                </a:lnTo>
                <a:lnTo>
                  <a:pt x="38545" y="0"/>
                </a:lnTo>
                <a:lnTo>
                  <a:pt x="94743" y="0"/>
                </a:lnTo>
                <a:lnTo>
                  <a:pt x="109699" y="3020"/>
                </a:lnTo>
                <a:lnTo>
                  <a:pt x="121926" y="11261"/>
                </a:lnTo>
                <a:lnTo>
                  <a:pt x="130198" y="23489"/>
                </a:lnTo>
                <a:lnTo>
                  <a:pt x="133289" y="38471"/>
                </a:lnTo>
                <a:lnTo>
                  <a:pt x="133289" y="44154"/>
                </a:lnTo>
                <a:lnTo>
                  <a:pt x="24602" y="44154"/>
                </a:lnTo>
                <a:lnTo>
                  <a:pt x="24592" y="121156"/>
                </a:lnTo>
                <a:lnTo>
                  <a:pt x="19097" y="126682"/>
                </a:lnTo>
                <a:close/>
              </a:path>
              <a:path w="133350" h="260985">
                <a:moveTo>
                  <a:pt x="56127" y="260666"/>
                </a:moveTo>
                <a:lnTo>
                  <a:pt x="37874" y="260666"/>
                </a:lnTo>
                <a:lnTo>
                  <a:pt x="30492" y="253257"/>
                </a:lnTo>
                <a:lnTo>
                  <a:pt x="30481" y="44154"/>
                </a:lnTo>
                <a:lnTo>
                  <a:pt x="133289" y="44154"/>
                </a:lnTo>
                <a:lnTo>
                  <a:pt x="102802" y="44159"/>
                </a:lnTo>
                <a:lnTo>
                  <a:pt x="102802" y="126577"/>
                </a:lnTo>
                <a:lnTo>
                  <a:pt x="63515" y="126577"/>
                </a:lnTo>
                <a:lnTo>
                  <a:pt x="63502" y="253257"/>
                </a:lnTo>
                <a:lnTo>
                  <a:pt x="56127" y="260666"/>
                </a:lnTo>
                <a:close/>
              </a:path>
              <a:path w="133350" h="260985">
                <a:moveTo>
                  <a:pt x="127785" y="126694"/>
                </a:moveTo>
                <a:lnTo>
                  <a:pt x="114192" y="126694"/>
                </a:lnTo>
                <a:lnTo>
                  <a:pt x="108682" y="121156"/>
                </a:lnTo>
                <a:lnTo>
                  <a:pt x="108682" y="44159"/>
                </a:lnTo>
                <a:lnTo>
                  <a:pt x="133289" y="44159"/>
                </a:lnTo>
                <a:lnTo>
                  <a:pt x="133284" y="121156"/>
                </a:lnTo>
                <a:lnTo>
                  <a:pt x="127785" y="126694"/>
                </a:lnTo>
                <a:close/>
              </a:path>
              <a:path w="133350" h="260985">
                <a:moveTo>
                  <a:pt x="95414" y="260679"/>
                </a:moveTo>
                <a:lnTo>
                  <a:pt x="77156" y="260679"/>
                </a:lnTo>
                <a:lnTo>
                  <a:pt x="69768" y="253257"/>
                </a:lnTo>
                <a:lnTo>
                  <a:pt x="69768" y="126577"/>
                </a:lnTo>
                <a:lnTo>
                  <a:pt x="102802" y="126577"/>
                </a:lnTo>
                <a:lnTo>
                  <a:pt x="102802" y="253257"/>
                </a:lnTo>
                <a:lnTo>
                  <a:pt x="95414" y="260679"/>
                </a:lnTo>
                <a:close/>
              </a:path>
            </a:pathLst>
          </a:custGeom>
          <a:solidFill>
            <a:srgbClr val="2C9C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553360" y="5248274"/>
            <a:ext cx="57150" cy="57785"/>
          </a:xfrm>
          <a:custGeom>
            <a:avLst/>
            <a:gdLst/>
            <a:ahLst/>
            <a:cxnLst/>
            <a:rect l="l" t="t" r="r" b="b"/>
            <a:pathLst>
              <a:path w="57150" h="57785">
                <a:moveTo>
                  <a:pt x="28531" y="57269"/>
                </a:moveTo>
                <a:lnTo>
                  <a:pt x="17427" y="55019"/>
                </a:lnTo>
                <a:lnTo>
                  <a:pt x="8358" y="48883"/>
                </a:lnTo>
                <a:lnTo>
                  <a:pt x="2242" y="39781"/>
                </a:lnTo>
                <a:lnTo>
                  <a:pt x="0" y="28636"/>
                </a:lnTo>
                <a:lnTo>
                  <a:pt x="2242" y="17489"/>
                </a:lnTo>
                <a:lnTo>
                  <a:pt x="8358" y="8386"/>
                </a:lnTo>
                <a:lnTo>
                  <a:pt x="17427" y="2250"/>
                </a:lnTo>
                <a:lnTo>
                  <a:pt x="28531" y="0"/>
                </a:lnTo>
                <a:lnTo>
                  <a:pt x="39638" y="2250"/>
                </a:lnTo>
                <a:lnTo>
                  <a:pt x="48707" y="8386"/>
                </a:lnTo>
                <a:lnTo>
                  <a:pt x="54821" y="17489"/>
                </a:lnTo>
                <a:lnTo>
                  <a:pt x="57062" y="28636"/>
                </a:lnTo>
                <a:lnTo>
                  <a:pt x="54821" y="39782"/>
                </a:lnTo>
                <a:lnTo>
                  <a:pt x="48707" y="48883"/>
                </a:lnTo>
                <a:lnTo>
                  <a:pt x="39638" y="55019"/>
                </a:lnTo>
                <a:lnTo>
                  <a:pt x="28531" y="57269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515250" y="5311444"/>
            <a:ext cx="133350" cy="260985"/>
          </a:xfrm>
          <a:custGeom>
            <a:avLst/>
            <a:gdLst/>
            <a:ahLst/>
            <a:cxnLst/>
            <a:rect l="l" t="t" r="r" b="b"/>
            <a:pathLst>
              <a:path w="133350" h="260985">
                <a:moveTo>
                  <a:pt x="19097" y="126682"/>
                </a:moveTo>
                <a:lnTo>
                  <a:pt x="5511" y="126682"/>
                </a:lnTo>
                <a:lnTo>
                  <a:pt x="0" y="121156"/>
                </a:lnTo>
                <a:lnTo>
                  <a:pt x="10" y="38471"/>
                </a:lnTo>
                <a:lnTo>
                  <a:pt x="23588" y="3020"/>
                </a:lnTo>
                <a:lnTo>
                  <a:pt x="38545" y="0"/>
                </a:lnTo>
                <a:lnTo>
                  <a:pt x="94743" y="0"/>
                </a:lnTo>
                <a:lnTo>
                  <a:pt x="109699" y="3020"/>
                </a:lnTo>
                <a:lnTo>
                  <a:pt x="121926" y="11261"/>
                </a:lnTo>
                <a:lnTo>
                  <a:pt x="130198" y="23489"/>
                </a:lnTo>
                <a:lnTo>
                  <a:pt x="133289" y="38471"/>
                </a:lnTo>
                <a:lnTo>
                  <a:pt x="133289" y="44154"/>
                </a:lnTo>
                <a:lnTo>
                  <a:pt x="24602" y="44154"/>
                </a:lnTo>
                <a:lnTo>
                  <a:pt x="24592" y="121156"/>
                </a:lnTo>
                <a:lnTo>
                  <a:pt x="19097" y="126682"/>
                </a:lnTo>
                <a:close/>
              </a:path>
              <a:path w="133350" h="260985">
                <a:moveTo>
                  <a:pt x="56127" y="260666"/>
                </a:moveTo>
                <a:lnTo>
                  <a:pt x="37874" y="260666"/>
                </a:lnTo>
                <a:lnTo>
                  <a:pt x="30492" y="253257"/>
                </a:lnTo>
                <a:lnTo>
                  <a:pt x="30481" y="44154"/>
                </a:lnTo>
                <a:lnTo>
                  <a:pt x="133289" y="44154"/>
                </a:lnTo>
                <a:lnTo>
                  <a:pt x="102802" y="44159"/>
                </a:lnTo>
                <a:lnTo>
                  <a:pt x="102802" y="126577"/>
                </a:lnTo>
                <a:lnTo>
                  <a:pt x="63515" y="126577"/>
                </a:lnTo>
                <a:lnTo>
                  <a:pt x="63502" y="253257"/>
                </a:lnTo>
                <a:lnTo>
                  <a:pt x="56127" y="260666"/>
                </a:lnTo>
                <a:close/>
              </a:path>
              <a:path w="133350" h="260985">
                <a:moveTo>
                  <a:pt x="127785" y="126694"/>
                </a:moveTo>
                <a:lnTo>
                  <a:pt x="114192" y="126694"/>
                </a:lnTo>
                <a:lnTo>
                  <a:pt x="108682" y="121156"/>
                </a:lnTo>
                <a:lnTo>
                  <a:pt x="108682" y="44159"/>
                </a:lnTo>
                <a:lnTo>
                  <a:pt x="133289" y="44159"/>
                </a:lnTo>
                <a:lnTo>
                  <a:pt x="133284" y="121156"/>
                </a:lnTo>
                <a:lnTo>
                  <a:pt x="127785" y="126694"/>
                </a:lnTo>
                <a:close/>
              </a:path>
              <a:path w="133350" h="260985">
                <a:moveTo>
                  <a:pt x="95414" y="260679"/>
                </a:moveTo>
                <a:lnTo>
                  <a:pt x="77156" y="260679"/>
                </a:lnTo>
                <a:lnTo>
                  <a:pt x="69768" y="253257"/>
                </a:lnTo>
                <a:lnTo>
                  <a:pt x="69768" y="126577"/>
                </a:lnTo>
                <a:lnTo>
                  <a:pt x="102802" y="126577"/>
                </a:lnTo>
                <a:lnTo>
                  <a:pt x="102802" y="253257"/>
                </a:lnTo>
                <a:lnTo>
                  <a:pt x="95414" y="260679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553360" y="5648324"/>
            <a:ext cx="57150" cy="57785"/>
          </a:xfrm>
          <a:custGeom>
            <a:avLst/>
            <a:gdLst/>
            <a:ahLst/>
            <a:cxnLst/>
            <a:rect l="l" t="t" r="r" b="b"/>
            <a:pathLst>
              <a:path w="57150" h="57785">
                <a:moveTo>
                  <a:pt x="28531" y="57269"/>
                </a:moveTo>
                <a:lnTo>
                  <a:pt x="17427" y="55019"/>
                </a:lnTo>
                <a:lnTo>
                  <a:pt x="8358" y="48883"/>
                </a:lnTo>
                <a:lnTo>
                  <a:pt x="2242" y="39781"/>
                </a:lnTo>
                <a:lnTo>
                  <a:pt x="0" y="28636"/>
                </a:lnTo>
                <a:lnTo>
                  <a:pt x="2242" y="17489"/>
                </a:lnTo>
                <a:lnTo>
                  <a:pt x="8358" y="8386"/>
                </a:lnTo>
                <a:lnTo>
                  <a:pt x="17427" y="2250"/>
                </a:lnTo>
                <a:lnTo>
                  <a:pt x="28531" y="0"/>
                </a:lnTo>
                <a:lnTo>
                  <a:pt x="39638" y="2250"/>
                </a:lnTo>
                <a:lnTo>
                  <a:pt x="48707" y="8386"/>
                </a:lnTo>
                <a:lnTo>
                  <a:pt x="54821" y="17489"/>
                </a:lnTo>
                <a:lnTo>
                  <a:pt x="57062" y="28636"/>
                </a:lnTo>
                <a:lnTo>
                  <a:pt x="54821" y="39782"/>
                </a:lnTo>
                <a:lnTo>
                  <a:pt x="48707" y="48883"/>
                </a:lnTo>
                <a:lnTo>
                  <a:pt x="39638" y="55019"/>
                </a:lnTo>
                <a:lnTo>
                  <a:pt x="28531" y="57269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515250" y="5711494"/>
            <a:ext cx="133350" cy="260985"/>
          </a:xfrm>
          <a:custGeom>
            <a:avLst/>
            <a:gdLst/>
            <a:ahLst/>
            <a:cxnLst/>
            <a:rect l="l" t="t" r="r" b="b"/>
            <a:pathLst>
              <a:path w="133350" h="260985">
                <a:moveTo>
                  <a:pt x="19097" y="126682"/>
                </a:moveTo>
                <a:lnTo>
                  <a:pt x="5511" y="126682"/>
                </a:lnTo>
                <a:lnTo>
                  <a:pt x="0" y="121156"/>
                </a:lnTo>
                <a:lnTo>
                  <a:pt x="10" y="38471"/>
                </a:lnTo>
                <a:lnTo>
                  <a:pt x="23588" y="3020"/>
                </a:lnTo>
                <a:lnTo>
                  <a:pt x="38545" y="0"/>
                </a:lnTo>
                <a:lnTo>
                  <a:pt x="94743" y="0"/>
                </a:lnTo>
                <a:lnTo>
                  <a:pt x="109699" y="3020"/>
                </a:lnTo>
                <a:lnTo>
                  <a:pt x="121926" y="11261"/>
                </a:lnTo>
                <a:lnTo>
                  <a:pt x="130198" y="23489"/>
                </a:lnTo>
                <a:lnTo>
                  <a:pt x="133289" y="38471"/>
                </a:lnTo>
                <a:lnTo>
                  <a:pt x="133289" y="44154"/>
                </a:lnTo>
                <a:lnTo>
                  <a:pt x="24602" y="44154"/>
                </a:lnTo>
                <a:lnTo>
                  <a:pt x="24592" y="121156"/>
                </a:lnTo>
                <a:lnTo>
                  <a:pt x="19097" y="126682"/>
                </a:lnTo>
                <a:close/>
              </a:path>
              <a:path w="133350" h="260985">
                <a:moveTo>
                  <a:pt x="56127" y="260666"/>
                </a:moveTo>
                <a:lnTo>
                  <a:pt x="37874" y="260666"/>
                </a:lnTo>
                <a:lnTo>
                  <a:pt x="30492" y="253257"/>
                </a:lnTo>
                <a:lnTo>
                  <a:pt x="30481" y="44154"/>
                </a:lnTo>
                <a:lnTo>
                  <a:pt x="133289" y="44154"/>
                </a:lnTo>
                <a:lnTo>
                  <a:pt x="102802" y="44159"/>
                </a:lnTo>
                <a:lnTo>
                  <a:pt x="102802" y="126577"/>
                </a:lnTo>
                <a:lnTo>
                  <a:pt x="63515" y="126577"/>
                </a:lnTo>
                <a:lnTo>
                  <a:pt x="63502" y="253257"/>
                </a:lnTo>
                <a:lnTo>
                  <a:pt x="56127" y="260666"/>
                </a:lnTo>
                <a:close/>
              </a:path>
              <a:path w="133350" h="260985">
                <a:moveTo>
                  <a:pt x="127785" y="126694"/>
                </a:moveTo>
                <a:lnTo>
                  <a:pt x="114192" y="126694"/>
                </a:lnTo>
                <a:lnTo>
                  <a:pt x="108682" y="121156"/>
                </a:lnTo>
                <a:lnTo>
                  <a:pt x="108682" y="44159"/>
                </a:lnTo>
                <a:lnTo>
                  <a:pt x="133289" y="44159"/>
                </a:lnTo>
                <a:lnTo>
                  <a:pt x="133284" y="121156"/>
                </a:lnTo>
                <a:lnTo>
                  <a:pt x="127785" y="126694"/>
                </a:lnTo>
                <a:close/>
              </a:path>
              <a:path w="133350" h="260985">
                <a:moveTo>
                  <a:pt x="95414" y="260679"/>
                </a:moveTo>
                <a:lnTo>
                  <a:pt x="77156" y="260679"/>
                </a:lnTo>
                <a:lnTo>
                  <a:pt x="69768" y="253257"/>
                </a:lnTo>
                <a:lnTo>
                  <a:pt x="69768" y="126577"/>
                </a:lnTo>
                <a:lnTo>
                  <a:pt x="102802" y="126577"/>
                </a:lnTo>
                <a:lnTo>
                  <a:pt x="102802" y="253257"/>
                </a:lnTo>
                <a:lnTo>
                  <a:pt x="95414" y="260679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553360" y="6076949"/>
            <a:ext cx="57150" cy="57785"/>
          </a:xfrm>
          <a:custGeom>
            <a:avLst/>
            <a:gdLst/>
            <a:ahLst/>
            <a:cxnLst/>
            <a:rect l="l" t="t" r="r" b="b"/>
            <a:pathLst>
              <a:path w="57150" h="57785">
                <a:moveTo>
                  <a:pt x="28531" y="57269"/>
                </a:moveTo>
                <a:lnTo>
                  <a:pt x="17427" y="55019"/>
                </a:lnTo>
                <a:lnTo>
                  <a:pt x="8358" y="48883"/>
                </a:lnTo>
                <a:lnTo>
                  <a:pt x="2242" y="39781"/>
                </a:lnTo>
                <a:lnTo>
                  <a:pt x="0" y="28636"/>
                </a:lnTo>
                <a:lnTo>
                  <a:pt x="2242" y="17489"/>
                </a:lnTo>
                <a:lnTo>
                  <a:pt x="8358" y="8386"/>
                </a:lnTo>
                <a:lnTo>
                  <a:pt x="17427" y="2250"/>
                </a:lnTo>
                <a:lnTo>
                  <a:pt x="28531" y="0"/>
                </a:lnTo>
                <a:lnTo>
                  <a:pt x="39638" y="2250"/>
                </a:lnTo>
                <a:lnTo>
                  <a:pt x="48707" y="8386"/>
                </a:lnTo>
                <a:lnTo>
                  <a:pt x="54821" y="17489"/>
                </a:lnTo>
                <a:lnTo>
                  <a:pt x="57062" y="28636"/>
                </a:lnTo>
                <a:lnTo>
                  <a:pt x="54821" y="39782"/>
                </a:lnTo>
                <a:lnTo>
                  <a:pt x="48707" y="48883"/>
                </a:lnTo>
                <a:lnTo>
                  <a:pt x="39638" y="55019"/>
                </a:lnTo>
                <a:lnTo>
                  <a:pt x="28531" y="57269"/>
                </a:lnTo>
                <a:close/>
              </a:path>
            </a:pathLst>
          </a:custGeom>
          <a:solidFill>
            <a:srgbClr val="35B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515250" y="6140119"/>
            <a:ext cx="133350" cy="260985"/>
          </a:xfrm>
          <a:custGeom>
            <a:avLst/>
            <a:gdLst/>
            <a:ahLst/>
            <a:cxnLst/>
            <a:rect l="l" t="t" r="r" b="b"/>
            <a:pathLst>
              <a:path w="133350" h="260985">
                <a:moveTo>
                  <a:pt x="19097" y="126682"/>
                </a:moveTo>
                <a:lnTo>
                  <a:pt x="5511" y="126682"/>
                </a:lnTo>
                <a:lnTo>
                  <a:pt x="0" y="121156"/>
                </a:lnTo>
                <a:lnTo>
                  <a:pt x="10" y="38471"/>
                </a:lnTo>
                <a:lnTo>
                  <a:pt x="23588" y="3020"/>
                </a:lnTo>
                <a:lnTo>
                  <a:pt x="38545" y="0"/>
                </a:lnTo>
                <a:lnTo>
                  <a:pt x="94743" y="0"/>
                </a:lnTo>
                <a:lnTo>
                  <a:pt x="109699" y="3020"/>
                </a:lnTo>
                <a:lnTo>
                  <a:pt x="121926" y="11261"/>
                </a:lnTo>
                <a:lnTo>
                  <a:pt x="130198" y="23489"/>
                </a:lnTo>
                <a:lnTo>
                  <a:pt x="133289" y="38471"/>
                </a:lnTo>
                <a:lnTo>
                  <a:pt x="133289" y="44154"/>
                </a:lnTo>
                <a:lnTo>
                  <a:pt x="24602" y="44154"/>
                </a:lnTo>
                <a:lnTo>
                  <a:pt x="24592" y="121156"/>
                </a:lnTo>
                <a:lnTo>
                  <a:pt x="19097" y="126682"/>
                </a:lnTo>
                <a:close/>
              </a:path>
              <a:path w="133350" h="260985">
                <a:moveTo>
                  <a:pt x="56127" y="260666"/>
                </a:moveTo>
                <a:lnTo>
                  <a:pt x="37874" y="260666"/>
                </a:lnTo>
                <a:lnTo>
                  <a:pt x="30492" y="253257"/>
                </a:lnTo>
                <a:lnTo>
                  <a:pt x="30481" y="44154"/>
                </a:lnTo>
                <a:lnTo>
                  <a:pt x="133289" y="44154"/>
                </a:lnTo>
                <a:lnTo>
                  <a:pt x="102802" y="44159"/>
                </a:lnTo>
                <a:lnTo>
                  <a:pt x="102802" y="126577"/>
                </a:lnTo>
                <a:lnTo>
                  <a:pt x="63515" y="126577"/>
                </a:lnTo>
                <a:lnTo>
                  <a:pt x="63502" y="253257"/>
                </a:lnTo>
                <a:lnTo>
                  <a:pt x="56127" y="260666"/>
                </a:lnTo>
                <a:close/>
              </a:path>
              <a:path w="133350" h="260985">
                <a:moveTo>
                  <a:pt x="127785" y="126694"/>
                </a:moveTo>
                <a:lnTo>
                  <a:pt x="114192" y="126694"/>
                </a:lnTo>
                <a:lnTo>
                  <a:pt x="108682" y="121156"/>
                </a:lnTo>
                <a:lnTo>
                  <a:pt x="108682" y="44159"/>
                </a:lnTo>
                <a:lnTo>
                  <a:pt x="133289" y="44159"/>
                </a:lnTo>
                <a:lnTo>
                  <a:pt x="133284" y="121156"/>
                </a:lnTo>
                <a:lnTo>
                  <a:pt x="127785" y="126694"/>
                </a:lnTo>
                <a:close/>
              </a:path>
              <a:path w="133350" h="260985">
                <a:moveTo>
                  <a:pt x="95414" y="260679"/>
                </a:moveTo>
                <a:lnTo>
                  <a:pt x="77156" y="260679"/>
                </a:lnTo>
                <a:lnTo>
                  <a:pt x="69768" y="253257"/>
                </a:lnTo>
                <a:lnTo>
                  <a:pt x="69768" y="126577"/>
                </a:lnTo>
                <a:lnTo>
                  <a:pt x="102802" y="126577"/>
                </a:lnTo>
                <a:lnTo>
                  <a:pt x="102802" y="253257"/>
                </a:lnTo>
                <a:lnTo>
                  <a:pt x="95414" y="260679"/>
                </a:lnTo>
                <a:close/>
              </a:path>
            </a:pathLst>
          </a:custGeom>
          <a:solidFill>
            <a:srgbClr val="35B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553360" y="6524624"/>
            <a:ext cx="57150" cy="57785"/>
          </a:xfrm>
          <a:custGeom>
            <a:avLst/>
            <a:gdLst/>
            <a:ahLst/>
            <a:cxnLst/>
            <a:rect l="l" t="t" r="r" b="b"/>
            <a:pathLst>
              <a:path w="57150" h="57784">
                <a:moveTo>
                  <a:pt x="28531" y="57269"/>
                </a:moveTo>
                <a:lnTo>
                  <a:pt x="17427" y="55019"/>
                </a:lnTo>
                <a:lnTo>
                  <a:pt x="8358" y="48883"/>
                </a:lnTo>
                <a:lnTo>
                  <a:pt x="2242" y="39781"/>
                </a:lnTo>
                <a:lnTo>
                  <a:pt x="0" y="28636"/>
                </a:lnTo>
                <a:lnTo>
                  <a:pt x="2242" y="17489"/>
                </a:lnTo>
                <a:lnTo>
                  <a:pt x="8358" y="8386"/>
                </a:lnTo>
                <a:lnTo>
                  <a:pt x="17427" y="2250"/>
                </a:lnTo>
                <a:lnTo>
                  <a:pt x="28531" y="0"/>
                </a:lnTo>
                <a:lnTo>
                  <a:pt x="39638" y="2250"/>
                </a:lnTo>
                <a:lnTo>
                  <a:pt x="48707" y="8386"/>
                </a:lnTo>
                <a:lnTo>
                  <a:pt x="54821" y="17489"/>
                </a:lnTo>
                <a:lnTo>
                  <a:pt x="57062" y="28636"/>
                </a:lnTo>
                <a:lnTo>
                  <a:pt x="54821" y="39782"/>
                </a:lnTo>
                <a:lnTo>
                  <a:pt x="48707" y="48883"/>
                </a:lnTo>
                <a:lnTo>
                  <a:pt x="39638" y="55019"/>
                </a:lnTo>
                <a:lnTo>
                  <a:pt x="28531" y="57269"/>
                </a:lnTo>
                <a:close/>
              </a:path>
            </a:pathLst>
          </a:custGeom>
          <a:solidFill>
            <a:srgbClr val="B75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515250" y="6587794"/>
            <a:ext cx="133350" cy="260985"/>
          </a:xfrm>
          <a:custGeom>
            <a:avLst/>
            <a:gdLst/>
            <a:ahLst/>
            <a:cxnLst/>
            <a:rect l="l" t="t" r="r" b="b"/>
            <a:pathLst>
              <a:path w="133350" h="260984">
                <a:moveTo>
                  <a:pt x="19097" y="126682"/>
                </a:moveTo>
                <a:lnTo>
                  <a:pt x="5511" y="126682"/>
                </a:lnTo>
                <a:lnTo>
                  <a:pt x="0" y="121156"/>
                </a:lnTo>
                <a:lnTo>
                  <a:pt x="10" y="38471"/>
                </a:lnTo>
                <a:lnTo>
                  <a:pt x="23588" y="3020"/>
                </a:lnTo>
                <a:lnTo>
                  <a:pt x="38545" y="0"/>
                </a:lnTo>
                <a:lnTo>
                  <a:pt x="94743" y="0"/>
                </a:lnTo>
                <a:lnTo>
                  <a:pt x="109699" y="3020"/>
                </a:lnTo>
                <a:lnTo>
                  <a:pt x="121926" y="11261"/>
                </a:lnTo>
                <a:lnTo>
                  <a:pt x="130198" y="23489"/>
                </a:lnTo>
                <a:lnTo>
                  <a:pt x="133289" y="38471"/>
                </a:lnTo>
                <a:lnTo>
                  <a:pt x="133289" y="44154"/>
                </a:lnTo>
                <a:lnTo>
                  <a:pt x="24602" y="44154"/>
                </a:lnTo>
                <a:lnTo>
                  <a:pt x="24592" y="121156"/>
                </a:lnTo>
                <a:lnTo>
                  <a:pt x="19097" y="126682"/>
                </a:lnTo>
                <a:close/>
              </a:path>
              <a:path w="133350" h="260984">
                <a:moveTo>
                  <a:pt x="56127" y="260666"/>
                </a:moveTo>
                <a:lnTo>
                  <a:pt x="37874" y="260666"/>
                </a:lnTo>
                <a:lnTo>
                  <a:pt x="30492" y="253257"/>
                </a:lnTo>
                <a:lnTo>
                  <a:pt x="30481" y="44154"/>
                </a:lnTo>
                <a:lnTo>
                  <a:pt x="133289" y="44154"/>
                </a:lnTo>
                <a:lnTo>
                  <a:pt x="102802" y="44159"/>
                </a:lnTo>
                <a:lnTo>
                  <a:pt x="102802" y="126577"/>
                </a:lnTo>
                <a:lnTo>
                  <a:pt x="63515" y="126577"/>
                </a:lnTo>
                <a:lnTo>
                  <a:pt x="63502" y="253257"/>
                </a:lnTo>
                <a:lnTo>
                  <a:pt x="56127" y="260666"/>
                </a:lnTo>
                <a:close/>
              </a:path>
              <a:path w="133350" h="260984">
                <a:moveTo>
                  <a:pt x="127785" y="126694"/>
                </a:moveTo>
                <a:lnTo>
                  <a:pt x="114192" y="126694"/>
                </a:lnTo>
                <a:lnTo>
                  <a:pt x="108682" y="121156"/>
                </a:lnTo>
                <a:lnTo>
                  <a:pt x="108682" y="44159"/>
                </a:lnTo>
                <a:lnTo>
                  <a:pt x="133289" y="44159"/>
                </a:lnTo>
                <a:lnTo>
                  <a:pt x="133284" y="121156"/>
                </a:lnTo>
                <a:lnTo>
                  <a:pt x="127785" y="126694"/>
                </a:lnTo>
                <a:close/>
              </a:path>
              <a:path w="133350" h="260984">
                <a:moveTo>
                  <a:pt x="95414" y="260679"/>
                </a:moveTo>
                <a:lnTo>
                  <a:pt x="77156" y="260679"/>
                </a:lnTo>
                <a:lnTo>
                  <a:pt x="69768" y="253257"/>
                </a:lnTo>
                <a:lnTo>
                  <a:pt x="69768" y="126577"/>
                </a:lnTo>
                <a:lnTo>
                  <a:pt x="102802" y="126577"/>
                </a:lnTo>
                <a:lnTo>
                  <a:pt x="102802" y="253257"/>
                </a:lnTo>
                <a:lnTo>
                  <a:pt x="95414" y="260679"/>
                </a:lnTo>
                <a:close/>
              </a:path>
            </a:pathLst>
          </a:custGeom>
          <a:solidFill>
            <a:srgbClr val="B75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644131" y="474426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356" y="51373"/>
                </a:moveTo>
                <a:lnTo>
                  <a:pt x="26900" y="51373"/>
                </a:lnTo>
                <a:lnTo>
                  <a:pt x="26900" y="44849"/>
                </a:lnTo>
                <a:lnTo>
                  <a:pt x="25298" y="36917"/>
                </a:lnTo>
                <a:lnTo>
                  <a:pt x="20929" y="30436"/>
                </a:lnTo>
                <a:lnTo>
                  <a:pt x="14451" y="26066"/>
                </a:lnTo>
                <a:lnTo>
                  <a:pt x="6521" y="24463"/>
                </a:lnTo>
                <a:lnTo>
                  <a:pt x="0" y="24463"/>
                </a:lnTo>
                <a:lnTo>
                  <a:pt x="0" y="0"/>
                </a:lnTo>
                <a:lnTo>
                  <a:pt x="6521" y="0"/>
                </a:lnTo>
                <a:lnTo>
                  <a:pt x="23981" y="3521"/>
                </a:lnTo>
                <a:lnTo>
                  <a:pt x="38231" y="13128"/>
                </a:lnTo>
                <a:lnTo>
                  <a:pt x="47835" y="27383"/>
                </a:lnTo>
                <a:lnTo>
                  <a:pt x="51356" y="44849"/>
                </a:lnTo>
                <a:lnTo>
                  <a:pt x="51356" y="51373"/>
                </a:lnTo>
                <a:close/>
              </a:path>
            </a:pathLst>
          </a:custGeom>
          <a:solidFill>
            <a:srgbClr val="000000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363658" y="474426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24455" y="51373"/>
                </a:moveTo>
                <a:lnTo>
                  <a:pt x="0" y="51373"/>
                </a:lnTo>
                <a:lnTo>
                  <a:pt x="0" y="44849"/>
                </a:lnTo>
                <a:lnTo>
                  <a:pt x="3520" y="27383"/>
                </a:lnTo>
                <a:lnTo>
                  <a:pt x="13124" y="13128"/>
                </a:lnTo>
                <a:lnTo>
                  <a:pt x="27374" y="3521"/>
                </a:lnTo>
                <a:lnTo>
                  <a:pt x="44834" y="0"/>
                </a:lnTo>
                <a:lnTo>
                  <a:pt x="51356" y="0"/>
                </a:lnTo>
                <a:lnTo>
                  <a:pt x="51356" y="24463"/>
                </a:lnTo>
                <a:lnTo>
                  <a:pt x="44834" y="24463"/>
                </a:lnTo>
                <a:lnTo>
                  <a:pt x="36904" y="26066"/>
                </a:lnTo>
                <a:lnTo>
                  <a:pt x="30426" y="30436"/>
                </a:lnTo>
                <a:lnTo>
                  <a:pt x="26057" y="36917"/>
                </a:lnTo>
                <a:lnTo>
                  <a:pt x="24455" y="44849"/>
                </a:lnTo>
                <a:lnTo>
                  <a:pt x="24455" y="51373"/>
                </a:lnTo>
                <a:close/>
              </a:path>
            </a:pathLst>
          </a:custGeom>
          <a:solidFill>
            <a:srgbClr val="000000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644131" y="6929641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6521" y="51373"/>
                </a:moveTo>
                <a:lnTo>
                  <a:pt x="0" y="51373"/>
                </a:lnTo>
                <a:lnTo>
                  <a:pt x="0" y="26909"/>
                </a:lnTo>
                <a:lnTo>
                  <a:pt x="6521" y="26909"/>
                </a:lnTo>
                <a:lnTo>
                  <a:pt x="14451" y="25307"/>
                </a:lnTo>
                <a:lnTo>
                  <a:pt x="20929" y="20936"/>
                </a:lnTo>
                <a:lnTo>
                  <a:pt x="25298" y="14456"/>
                </a:lnTo>
                <a:lnTo>
                  <a:pt x="26900" y="6523"/>
                </a:lnTo>
                <a:lnTo>
                  <a:pt x="26900" y="0"/>
                </a:lnTo>
                <a:lnTo>
                  <a:pt x="51356" y="0"/>
                </a:lnTo>
                <a:lnTo>
                  <a:pt x="51356" y="6523"/>
                </a:lnTo>
                <a:lnTo>
                  <a:pt x="47835" y="23989"/>
                </a:lnTo>
                <a:lnTo>
                  <a:pt x="38231" y="38244"/>
                </a:lnTo>
                <a:lnTo>
                  <a:pt x="23981" y="47851"/>
                </a:lnTo>
                <a:lnTo>
                  <a:pt x="6521" y="51373"/>
                </a:lnTo>
                <a:close/>
              </a:path>
            </a:pathLst>
          </a:custGeom>
          <a:solidFill>
            <a:srgbClr val="000000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363658" y="6929641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51356" y="51373"/>
                </a:moveTo>
                <a:lnTo>
                  <a:pt x="44834" y="51373"/>
                </a:lnTo>
                <a:lnTo>
                  <a:pt x="27374" y="47851"/>
                </a:lnTo>
                <a:lnTo>
                  <a:pt x="13124" y="38244"/>
                </a:lnTo>
                <a:lnTo>
                  <a:pt x="3520" y="23989"/>
                </a:lnTo>
                <a:lnTo>
                  <a:pt x="0" y="6523"/>
                </a:lnTo>
                <a:lnTo>
                  <a:pt x="0" y="0"/>
                </a:lnTo>
                <a:lnTo>
                  <a:pt x="24455" y="0"/>
                </a:lnTo>
                <a:lnTo>
                  <a:pt x="24455" y="6523"/>
                </a:lnTo>
                <a:lnTo>
                  <a:pt x="26057" y="14456"/>
                </a:lnTo>
                <a:lnTo>
                  <a:pt x="30426" y="20936"/>
                </a:lnTo>
                <a:lnTo>
                  <a:pt x="36904" y="25307"/>
                </a:lnTo>
                <a:lnTo>
                  <a:pt x="44834" y="26909"/>
                </a:lnTo>
                <a:lnTo>
                  <a:pt x="51356" y="26909"/>
                </a:lnTo>
                <a:lnTo>
                  <a:pt x="51356" y="51373"/>
                </a:lnTo>
                <a:close/>
              </a:path>
            </a:pathLst>
          </a:custGeom>
          <a:solidFill>
            <a:srgbClr val="000000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 txBox="1"/>
          <p:nvPr/>
        </p:nvSpPr>
        <p:spPr>
          <a:xfrm>
            <a:off x="7721600" y="4832762"/>
            <a:ext cx="734695" cy="5549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" spc="-10" dirty="0">
                <a:solidFill>
                  <a:srgbClr val="212121"/>
                </a:solidFill>
                <a:latin typeface="Liberation Sans"/>
                <a:cs typeface="Liberation Sans"/>
              </a:rPr>
              <a:t>Зав</a:t>
            </a:r>
            <a:r>
              <a:rPr sz="850" spc="-10" dirty="0">
                <a:solidFill>
                  <a:srgbClr val="212121"/>
                </a:solidFill>
                <a:latin typeface="Arial"/>
                <a:cs typeface="Arial"/>
              </a:rPr>
              <a:t>.</a:t>
            </a:r>
            <a:r>
              <a:rPr sz="850" spc="-10" dirty="0">
                <a:solidFill>
                  <a:srgbClr val="212121"/>
                </a:solidFill>
                <a:latin typeface="Liberation Sans"/>
                <a:cs typeface="Liberation Sans"/>
              </a:rPr>
              <a:t>кафедрой</a:t>
            </a:r>
            <a:endParaRPr sz="850">
              <a:latin typeface="Liberation Sans"/>
              <a:cs typeface="Liberation Sans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50" spc="-10" dirty="0">
                <a:solidFill>
                  <a:srgbClr val="212121"/>
                </a:solidFill>
                <a:latin typeface="Liberation Sans"/>
                <a:cs typeface="Liberation Sans"/>
              </a:rPr>
              <a:t>Профессор</a:t>
            </a:r>
            <a:endParaRPr sz="850">
              <a:latin typeface="Liberation Sans"/>
              <a:cs typeface="Liberation Sans"/>
            </a:endParaRPr>
          </a:p>
        </p:txBody>
      </p:sp>
      <p:sp>
        <p:nvSpPr>
          <p:cNvPr id="146" name="object 1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">
              <a:lnSpc>
                <a:spcPts val="1875"/>
              </a:lnSpc>
            </a:pPr>
            <a:r>
              <a:rPr spc="5" dirty="0"/>
              <a:t>3</a:t>
            </a:r>
          </a:p>
        </p:txBody>
      </p:sp>
      <p:sp>
        <p:nvSpPr>
          <p:cNvPr id="144" name="object 144"/>
          <p:cNvSpPr txBox="1"/>
          <p:nvPr/>
        </p:nvSpPr>
        <p:spPr>
          <a:xfrm>
            <a:off x="7721600" y="5632862"/>
            <a:ext cx="387985" cy="15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" spc="-10" dirty="0">
                <a:solidFill>
                  <a:srgbClr val="212121"/>
                </a:solidFill>
                <a:latin typeface="Liberation Sans"/>
                <a:cs typeface="Liberation Sans"/>
              </a:rPr>
              <a:t>Доцент</a:t>
            </a:r>
            <a:endParaRPr sz="850">
              <a:latin typeface="Liberation Sans"/>
              <a:cs typeface="Liberation Sans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7721600" y="6019082"/>
            <a:ext cx="788670" cy="644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300"/>
              </a:lnSpc>
              <a:spcBef>
                <a:spcPts val="100"/>
              </a:spcBef>
            </a:pPr>
            <a:r>
              <a:rPr sz="850" spc="-10" dirty="0">
                <a:solidFill>
                  <a:srgbClr val="212121"/>
                </a:solidFill>
                <a:latin typeface="Liberation Sans"/>
                <a:cs typeface="Liberation Sans"/>
              </a:rPr>
              <a:t>Старший  преподавател</a:t>
            </a:r>
            <a:r>
              <a:rPr sz="850" spc="-5" dirty="0">
                <a:solidFill>
                  <a:srgbClr val="212121"/>
                </a:solidFill>
                <a:latin typeface="Liberation Sans"/>
                <a:cs typeface="Liberation Sans"/>
              </a:rPr>
              <a:t>ь</a:t>
            </a:r>
            <a:endParaRPr sz="850">
              <a:latin typeface="Liberation Sans"/>
              <a:cs typeface="Liberation Sans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850" spc="-10" dirty="0">
                <a:solidFill>
                  <a:srgbClr val="212121"/>
                </a:solidFill>
                <a:latin typeface="Liberation Sans"/>
                <a:cs typeface="Liberation Sans"/>
              </a:rPr>
              <a:t>Ассистент</a:t>
            </a:r>
            <a:endParaRPr sz="850">
              <a:latin typeface="Liberation Sans"/>
              <a:cs typeface="Liberatio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1375" y="422810"/>
            <a:ext cx="4540885" cy="3937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pc="45" dirty="0"/>
              <a:t>Результаты научной</a:t>
            </a:r>
            <a:r>
              <a:rPr spc="-100" dirty="0"/>
              <a:t> </a:t>
            </a:r>
            <a:r>
              <a:rPr spc="45" dirty="0"/>
              <a:t>работы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76272"/>
            <a:ext cx="512445" cy="929005"/>
          </a:xfrm>
          <a:custGeom>
            <a:avLst/>
            <a:gdLst/>
            <a:ahLst/>
            <a:cxnLst/>
            <a:rect l="l" t="t" r="r" b="b"/>
            <a:pathLst>
              <a:path w="512445" h="929005">
                <a:moveTo>
                  <a:pt x="0" y="928618"/>
                </a:moveTo>
                <a:lnTo>
                  <a:pt x="0" y="0"/>
                </a:lnTo>
                <a:lnTo>
                  <a:pt x="511874" y="464309"/>
                </a:lnTo>
                <a:lnTo>
                  <a:pt x="0" y="928618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3869" y="6659389"/>
            <a:ext cx="0" cy="571500"/>
          </a:xfrm>
          <a:custGeom>
            <a:avLst/>
            <a:gdLst/>
            <a:ahLst/>
            <a:cxnLst/>
            <a:rect l="l" t="t" r="r" b="b"/>
            <a:pathLst>
              <a:path h="571500">
                <a:moveTo>
                  <a:pt x="0" y="0"/>
                </a:moveTo>
                <a:lnTo>
                  <a:pt x="0" y="571498"/>
                </a:lnTo>
              </a:path>
            </a:pathLst>
          </a:custGeom>
          <a:ln w="75390">
            <a:solidFill>
              <a:srgbClr val="FF74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93086" y="6945138"/>
            <a:ext cx="314960" cy="285750"/>
          </a:xfrm>
          <a:custGeom>
            <a:avLst/>
            <a:gdLst/>
            <a:ahLst/>
            <a:cxnLst/>
            <a:rect l="l" t="t" r="r" b="b"/>
            <a:pathLst>
              <a:path w="314959" h="285750">
                <a:moveTo>
                  <a:pt x="314505" y="285749"/>
                </a:moveTo>
                <a:lnTo>
                  <a:pt x="0" y="285749"/>
                </a:lnTo>
                <a:lnTo>
                  <a:pt x="314505" y="0"/>
                </a:lnTo>
                <a:lnTo>
                  <a:pt x="314505" y="285749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93086" y="6659389"/>
            <a:ext cx="314960" cy="285750"/>
          </a:xfrm>
          <a:custGeom>
            <a:avLst/>
            <a:gdLst/>
            <a:ahLst/>
            <a:cxnLst/>
            <a:rect l="l" t="t" r="r" b="b"/>
            <a:pathLst>
              <a:path w="314959" h="285750">
                <a:moveTo>
                  <a:pt x="314505" y="285749"/>
                </a:moveTo>
                <a:lnTo>
                  <a:pt x="0" y="0"/>
                </a:lnTo>
                <a:lnTo>
                  <a:pt x="314505" y="0"/>
                </a:lnTo>
                <a:lnTo>
                  <a:pt x="314505" y="285749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80147" y="6659389"/>
            <a:ext cx="324485" cy="571500"/>
          </a:xfrm>
          <a:custGeom>
            <a:avLst/>
            <a:gdLst/>
            <a:ahLst/>
            <a:cxnLst/>
            <a:rect l="l" t="t" r="r" b="b"/>
            <a:pathLst>
              <a:path w="324484" h="571500">
                <a:moveTo>
                  <a:pt x="9786" y="571498"/>
                </a:moveTo>
                <a:lnTo>
                  <a:pt x="0" y="571498"/>
                </a:lnTo>
                <a:lnTo>
                  <a:pt x="0" y="0"/>
                </a:lnTo>
                <a:lnTo>
                  <a:pt x="9786" y="0"/>
                </a:lnTo>
                <a:lnTo>
                  <a:pt x="324291" y="285749"/>
                </a:lnTo>
                <a:lnTo>
                  <a:pt x="9786" y="571498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44786" y="1504992"/>
            <a:ext cx="4627245" cy="67945"/>
          </a:xfrm>
          <a:custGeom>
            <a:avLst/>
            <a:gdLst/>
            <a:ahLst/>
            <a:cxnLst/>
            <a:rect l="l" t="t" r="r" b="b"/>
            <a:pathLst>
              <a:path w="4627245" h="67944">
                <a:moveTo>
                  <a:pt x="0" y="67680"/>
                </a:moveTo>
                <a:lnTo>
                  <a:pt x="4627065" y="67680"/>
                </a:lnTo>
                <a:lnTo>
                  <a:pt x="4627065" y="0"/>
                </a:lnTo>
                <a:lnTo>
                  <a:pt x="0" y="0"/>
                </a:lnTo>
                <a:lnTo>
                  <a:pt x="0" y="67680"/>
                </a:lnTo>
                <a:close/>
              </a:path>
            </a:pathLst>
          </a:custGeom>
          <a:solidFill>
            <a:srgbClr val="C52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44786" y="1572673"/>
            <a:ext cx="4627245" cy="68580"/>
          </a:xfrm>
          <a:custGeom>
            <a:avLst/>
            <a:gdLst/>
            <a:ahLst/>
            <a:cxnLst/>
            <a:rect l="l" t="t" r="r" b="b"/>
            <a:pathLst>
              <a:path w="4627245" h="68580">
                <a:moveTo>
                  <a:pt x="0" y="68191"/>
                </a:moveTo>
                <a:lnTo>
                  <a:pt x="4627065" y="68191"/>
                </a:lnTo>
                <a:lnTo>
                  <a:pt x="4627065" y="0"/>
                </a:lnTo>
                <a:lnTo>
                  <a:pt x="0" y="0"/>
                </a:lnTo>
                <a:lnTo>
                  <a:pt x="0" y="68191"/>
                </a:lnTo>
                <a:close/>
              </a:path>
            </a:pathLst>
          </a:custGeom>
          <a:solidFill>
            <a:srgbClr val="DF5A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44786" y="1640865"/>
            <a:ext cx="4627245" cy="64135"/>
          </a:xfrm>
          <a:custGeom>
            <a:avLst/>
            <a:gdLst/>
            <a:ahLst/>
            <a:cxnLst/>
            <a:rect l="l" t="t" r="r" b="b"/>
            <a:pathLst>
              <a:path w="4627245" h="64135">
                <a:moveTo>
                  <a:pt x="0" y="64109"/>
                </a:moveTo>
                <a:lnTo>
                  <a:pt x="4627065" y="64109"/>
                </a:lnTo>
                <a:lnTo>
                  <a:pt x="4627065" y="0"/>
                </a:lnTo>
                <a:lnTo>
                  <a:pt x="0" y="0"/>
                </a:lnTo>
                <a:lnTo>
                  <a:pt x="0" y="64109"/>
                </a:lnTo>
                <a:close/>
              </a:path>
            </a:pathLst>
          </a:custGeom>
          <a:solidFill>
            <a:srgbClr val="F4B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68438" y="1504992"/>
            <a:ext cx="215317" cy="676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6336" y="1225289"/>
            <a:ext cx="1619250" cy="347980"/>
          </a:xfrm>
          <a:custGeom>
            <a:avLst/>
            <a:gdLst/>
            <a:ahLst/>
            <a:cxnLst/>
            <a:rect l="l" t="t" r="r" b="b"/>
            <a:pathLst>
              <a:path w="1619250" h="347980">
                <a:moveTo>
                  <a:pt x="1571418" y="347384"/>
                </a:moveTo>
                <a:lnTo>
                  <a:pt x="1382420" y="347384"/>
                </a:lnTo>
                <a:lnTo>
                  <a:pt x="0" y="347378"/>
                </a:lnTo>
                <a:lnTo>
                  <a:pt x="0" y="279697"/>
                </a:lnTo>
                <a:lnTo>
                  <a:pt x="485315" y="279697"/>
                </a:lnTo>
                <a:lnTo>
                  <a:pt x="503822" y="275942"/>
                </a:lnTo>
                <a:lnTo>
                  <a:pt x="518941" y="265700"/>
                </a:lnTo>
                <a:lnTo>
                  <a:pt x="529138" y="250505"/>
                </a:lnTo>
                <a:lnTo>
                  <a:pt x="532872" y="231922"/>
                </a:lnTo>
                <a:lnTo>
                  <a:pt x="532878" y="47811"/>
                </a:lnTo>
                <a:lnTo>
                  <a:pt x="536613" y="29202"/>
                </a:lnTo>
                <a:lnTo>
                  <a:pt x="546801" y="14004"/>
                </a:lnTo>
                <a:lnTo>
                  <a:pt x="561917" y="3757"/>
                </a:lnTo>
                <a:lnTo>
                  <a:pt x="580434" y="0"/>
                </a:lnTo>
                <a:lnTo>
                  <a:pt x="1418466" y="0"/>
                </a:lnTo>
                <a:lnTo>
                  <a:pt x="1436966" y="3758"/>
                </a:lnTo>
                <a:lnTo>
                  <a:pt x="1452077" y="14006"/>
                </a:lnTo>
                <a:lnTo>
                  <a:pt x="1462267" y="29204"/>
                </a:lnTo>
                <a:lnTo>
                  <a:pt x="1466004" y="47811"/>
                </a:lnTo>
                <a:lnTo>
                  <a:pt x="1466004" y="231922"/>
                </a:lnTo>
                <a:lnTo>
                  <a:pt x="1469742" y="250519"/>
                </a:lnTo>
                <a:lnTo>
                  <a:pt x="1479934" y="265710"/>
                </a:lnTo>
                <a:lnTo>
                  <a:pt x="1495052" y="275953"/>
                </a:lnTo>
                <a:lnTo>
                  <a:pt x="1513567" y="279709"/>
                </a:lnTo>
                <a:lnTo>
                  <a:pt x="1618981" y="279709"/>
                </a:lnTo>
                <a:lnTo>
                  <a:pt x="1618981" y="299584"/>
                </a:lnTo>
                <a:lnTo>
                  <a:pt x="1615244" y="318194"/>
                </a:lnTo>
                <a:lnTo>
                  <a:pt x="1605051" y="333388"/>
                </a:lnTo>
                <a:lnTo>
                  <a:pt x="1589933" y="343629"/>
                </a:lnTo>
                <a:lnTo>
                  <a:pt x="1571418" y="347384"/>
                </a:lnTo>
                <a:close/>
              </a:path>
            </a:pathLst>
          </a:custGeom>
          <a:solidFill>
            <a:srgbClr val="C52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16871" y="1538833"/>
            <a:ext cx="434340" cy="0"/>
          </a:xfrm>
          <a:custGeom>
            <a:avLst/>
            <a:gdLst/>
            <a:ahLst/>
            <a:cxnLst/>
            <a:rect l="l" t="t" r="r" b="b"/>
            <a:pathLst>
              <a:path w="434339">
                <a:moveTo>
                  <a:pt x="0" y="0"/>
                </a:moveTo>
                <a:lnTo>
                  <a:pt x="433982" y="0"/>
                </a:lnTo>
              </a:path>
            </a:pathLst>
          </a:custGeom>
          <a:ln w="67680">
            <a:solidFill>
              <a:srgbClr val="C52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16871" y="1572673"/>
            <a:ext cx="434340" cy="68580"/>
          </a:xfrm>
          <a:custGeom>
            <a:avLst/>
            <a:gdLst/>
            <a:ahLst/>
            <a:cxnLst/>
            <a:rect l="l" t="t" r="r" b="b"/>
            <a:pathLst>
              <a:path w="434339" h="68580">
                <a:moveTo>
                  <a:pt x="433982" y="68185"/>
                </a:moveTo>
                <a:lnTo>
                  <a:pt x="47562" y="68185"/>
                </a:lnTo>
                <a:lnTo>
                  <a:pt x="29050" y="64430"/>
                </a:lnTo>
                <a:lnTo>
                  <a:pt x="13931" y="54188"/>
                </a:lnTo>
                <a:lnTo>
                  <a:pt x="3738" y="38999"/>
                </a:lnTo>
                <a:lnTo>
                  <a:pt x="0" y="20398"/>
                </a:lnTo>
                <a:lnTo>
                  <a:pt x="0" y="0"/>
                </a:lnTo>
                <a:lnTo>
                  <a:pt x="433982" y="0"/>
                </a:lnTo>
                <a:lnTo>
                  <a:pt x="433982" y="68185"/>
                </a:lnTo>
                <a:close/>
              </a:path>
            </a:pathLst>
          </a:custGeom>
          <a:solidFill>
            <a:srgbClr val="DF5A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336" y="1292976"/>
            <a:ext cx="2767965" cy="347980"/>
          </a:xfrm>
          <a:custGeom>
            <a:avLst/>
            <a:gdLst/>
            <a:ahLst/>
            <a:cxnLst/>
            <a:rect l="l" t="t" r="r" b="b"/>
            <a:pathLst>
              <a:path w="2767965" h="347980">
                <a:moveTo>
                  <a:pt x="2719851" y="347889"/>
                </a:moveTo>
                <a:lnTo>
                  <a:pt x="2508739" y="347889"/>
                </a:lnTo>
                <a:lnTo>
                  <a:pt x="0" y="347883"/>
                </a:lnTo>
                <a:lnTo>
                  <a:pt x="0" y="279691"/>
                </a:lnTo>
                <a:lnTo>
                  <a:pt x="1571418" y="279691"/>
                </a:lnTo>
                <a:lnTo>
                  <a:pt x="1589931" y="275937"/>
                </a:lnTo>
                <a:lnTo>
                  <a:pt x="1605049" y="265697"/>
                </a:lnTo>
                <a:lnTo>
                  <a:pt x="1615243" y="250504"/>
                </a:lnTo>
                <a:lnTo>
                  <a:pt x="1618976" y="231916"/>
                </a:lnTo>
                <a:lnTo>
                  <a:pt x="1618981" y="47811"/>
                </a:lnTo>
                <a:lnTo>
                  <a:pt x="1622716" y="29202"/>
                </a:lnTo>
                <a:lnTo>
                  <a:pt x="1632904" y="14004"/>
                </a:lnTo>
                <a:lnTo>
                  <a:pt x="1648020" y="3757"/>
                </a:lnTo>
                <a:lnTo>
                  <a:pt x="1666537" y="0"/>
                </a:lnTo>
                <a:lnTo>
                  <a:pt x="2504557" y="0"/>
                </a:lnTo>
                <a:lnTo>
                  <a:pt x="2523057" y="3758"/>
                </a:lnTo>
                <a:lnTo>
                  <a:pt x="2538168" y="14006"/>
                </a:lnTo>
                <a:lnTo>
                  <a:pt x="2548358" y="29204"/>
                </a:lnTo>
                <a:lnTo>
                  <a:pt x="2552095" y="47811"/>
                </a:lnTo>
                <a:lnTo>
                  <a:pt x="2552095" y="231916"/>
                </a:lnTo>
                <a:lnTo>
                  <a:pt x="2555833" y="250513"/>
                </a:lnTo>
                <a:lnTo>
                  <a:pt x="2566025" y="265704"/>
                </a:lnTo>
                <a:lnTo>
                  <a:pt x="2581143" y="275946"/>
                </a:lnTo>
                <a:lnTo>
                  <a:pt x="2599658" y="279703"/>
                </a:lnTo>
                <a:lnTo>
                  <a:pt x="2767413" y="279703"/>
                </a:lnTo>
                <a:lnTo>
                  <a:pt x="2767413" y="300089"/>
                </a:lnTo>
                <a:lnTo>
                  <a:pt x="2763676" y="318699"/>
                </a:lnTo>
                <a:lnTo>
                  <a:pt x="2753484" y="333892"/>
                </a:lnTo>
                <a:lnTo>
                  <a:pt x="2738366" y="344134"/>
                </a:lnTo>
                <a:lnTo>
                  <a:pt x="2719851" y="347889"/>
                </a:lnTo>
                <a:close/>
              </a:path>
            </a:pathLst>
          </a:custGeom>
          <a:solidFill>
            <a:srgbClr val="DF5A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336" y="1361168"/>
            <a:ext cx="4135120" cy="344170"/>
          </a:xfrm>
          <a:custGeom>
            <a:avLst/>
            <a:gdLst/>
            <a:ahLst/>
            <a:cxnLst/>
            <a:rect l="l" t="t" r="r" b="b"/>
            <a:pathLst>
              <a:path w="4135120" h="344169">
                <a:moveTo>
                  <a:pt x="4134517" y="343806"/>
                </a:moveTo>
                <a:lnTo>
                  <a:pt x="0" y="343806"/>
                </a:lnTo>
                <a:lnTo>
                  <a:pt x="0" y="279691"/>
                </a:lnTo>
                <a:lnTo>
                  <a:pt x="2719863" y="279691"/>
                </a:lnTo>
                <a:lnTo>
                  <a:pt x="2738375" y="275937"/>
                </a:lnTo>
                <a:lnTo>
                  <a:pt x="2753494" y="265697"/>
                </a:lnTo>
                <a:lnTo>
                  <a:pt x="2763687" y="250504"/>
                </a:lnTo>
                <a:lnTo>
                  <a:pt x="2767422" y="231909"/>
                </a:lnTo>
                <a:lnTo>
                  <a:pt x="2767425" y="47811"/>
                </a:lnTo>
                <a:lnTo>
                  <a:pt x="2771161" y="29202"/>
                </a:lnTo>
                <a:lnTo>
                  <a:pt x="2781348" y="14004"/>
                </a:lnTo>
                <a:lnTo>
                  <a:pt x="2796464" y="3757"/>
                </a:lnTo>
                <a:lnTo>
                  <a:pt x="2814982" y="0"/>
                </a:lnTo>
                <a:lnTo>
                  <a:pt x="3653002" y="0"/>
                </a:lnTo>
                <a:lnTo>
                  <a:pt x="3671501" y="3758"/>
                </a:lnTo>
                <a:lnTo>
                  <a:pt x="3686613" y="14006"/>
                </a:lnTo>
                <a:lnTo>
                  <a:pt x="3696803" y="29204"/>
                </a:lnTo>
                <a:lnTo>
                  <a:pt x="3700540" y="47811"/>
                </a:lnTo>
                <a:lnTo>
                  <a:pt x="3700540" y="231909"/>
                </a:lnTo>
                <a:lnTo>
                  <a:pt x="3704277" y="250507"/>
                </a:lnTo>
                <a:lnTo>
                  <a:pt x="3714470" y="265697"/>
                </a:lnTo>
                <a:lnTo>
                  <a:pt x="3729588" y="275940"/>
                </a:lnTo>
                <a:lnTo>
                  <a:pt x="3748103" y="279697"/>
                </a:lnTo>
                <a:lnTo>
                  <a:pt x="4134517" y="279697"/>
                </a:lnTo>
                <a:lnTo>
                  <a:pt x="4134517" y="343806"/>
                </a:lnTo>
                <a:close/>
              </a:path>
            </a:pathLst>
          </a:custGeom>
          <a:solidFill>
            <a:srgbClr val="F4B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279128" y="1253839"/>
            <a:ext cx="259079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i="1" spc="-55" dirty="0">
                <a:solidFill>
                  <a:srgbClr val="FFFFFF"/>
                </a:solidFill>
                <a:latin typeface="Liberation Sans"/>
                <a:cs typeface="Liberation Sans"/>
              </a:rPr>
              <a:t>Го</a:t>
            </a:r>
            <a:r>
              <a:rPr sz="1050" b="1" i="1" dirty="0">
                <a:solidFill>
                  <a:srgbClr val="FFFFFF"/>
                </a:solidFill>
                <a:latin typeface="Liberation Sans"/>
                <a:cs typeface="Liberation Sans"/>
              </a:rPr>
              <a:t>д</a:t>
            </a:r>
            <a:endParaRPr sz="1050">
              <a:latin typeface="Liberation Sans"/>
              <a:cs typeface="Liberation Sans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">
              <a:lnSpc>
                <a:spcPts val="1875"/>
              </a:lnSpc>
            </a:pPr>
            <a:r>
              <a:rPr spc="5" dirty="0"/>
              <a:t>4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173436" y="1339659"/>
            <a:ext cx="654050" cy="224154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22860" marR="5080" indent="-10795">
              <a:lnSpc>
                <a:spcPts val="750"/>
              </a:lnSpc>
              <a:spcBef>
                <a:spcPts val="175"/>
              </a:spcBef>
            </a:pPr>
            <a:r>
              <a:rPr sz="650" b="1" i="1" spc="10" dirty="0">
                <a:solidFill>
                  <a:srgbClr val="FFFFFF"/>
                </a:solidFill>
                <a:latin typeface="Liberation Sans"/>
                <a:cs typeface="Liberation Sans"/>
              </a:rPr>
              <a:t>Наименование </a:t>
            </a:r>
            <a:r>
              <a:rPr sz="650" b="1" i="1" spc="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650" b="1" i="1" spc="10" dirty="0">
                <a:solidFill>
                  <a:srgbClr val="FFFFFF"/>
                </a:solidFill>
                <a:latin typeface="Liberation Sans"/>
                <a:cs typeface="Liberation Sans"/>
              </a:rPr>
              <a:t>исследования</a:t>
            </a:r>
            <a:endParaRPr sz="650">
              <a:latin typeface="Liberation Sans"/>
              <a:cs typeface="Liberation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16275" y="1402238"/>
            <a:ext cx="921385" cy="1911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b="1" i="1" spc="15" dirty="0">
                <a:solidFill>
                  <a:srgbClr val="FFFFFF"/>
                </a:solidFill>
                <a:latin typeface="Liberation Sans"/>
                <a:cs typeface="Liberation Sans"/>
              </a:rPr>
              <a:t>Статус</a:t>
            </a:r>
            <a:r>
              <a:rPr sz="1050" b="1" i="1" spc="-8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050" b="1" i="1" spc="20" dirty="0">
                <a:solidFill>
                  <a:srgbClr val="FFFFFF"/>
                </a:solidFill>
                <a:latin typeface="Liberation Sans"/>
                <a:cs typeface="Liberation Sans"/>
              </a:rPr>
              <a:t>НИР</a:t>
            </a:r>
            <a:endParaRPr sz="1050">
              <a:latin typeface="Liberation Sans"/>
              <a:cs typeface="Liberation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77875" y="1821243"/>
            <a:ext cx="480059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201</a:t>
            </a:r>
            <a:r>
              <a:rPr sz="1600" spc="5" dirty="0">
                <a:solidFill>
                  <a:srgbClr val="212121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87500" y="1794021"/>
            <a:ext cx="4032885" cy="539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95"/>
              </a:spcBef>
            </a:pP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Исследование целесообразности </a:t>
            </a:r>
            <a:r>
              <a:rPr sz="1000" dirty="0">
                <a:solidFill>
                  <a:srgbClr val="212121"/>
                </a:solidFill>
                <a:latin typeface="Liberation Sans"/>
                <a:cs typeface="Liberation Sans"/>
              </a:rPr>
              <a:t>и </a:t>
            </a: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экономической эффективности  открытого распространения части продуктов разработчиками  программного обеспечения</a:t>
            </a:r>
            <a:endParaRPr sz="1000">
              <a:latin typeface="Liberation Sans"/>
              <a:cs typeface="Liberation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92875" y="1812194"/>
            <a:ext cx="71755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Госзадание</a:t>
            </a:r>
            <a:endParaRPr sz="1000">
              <a:latin typeface="Liberation Sans"/>
              <a:cs typeface="Liberation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750175" y="1821719"/>
            <a:ext cx="115506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5" dirty="0">
                <a:solidFill>
                  <a:srgbClr val="212121"/>
                </a:solidFill>
                <a:latin typeface="Arial"/>
                <a:cs typeface="Arial"/>
              </a:rPr>
              <a:t>2, </a:t>
            </a:r>
            <a:r>
              <a:rPr sz="1000" dirty="0">
                <a:solidFill>
                  <a:srgbClr val="212121"/>
                </a:solidFill>
                <a:latin typeface="Liberation Sans"/>
                <a:cs typeface="Liberation Sans"/>
              </a:rPr>
              <a:t>в </a:t>
            </a: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т</a:t>
            </a:r>
            <a:r>
              <a:rPr sz="1000" spc="-5" dirty="0">
                <a:solidFill>
                  <a:srgbClr val="212121"/>
                </a:solidFill>
                <a:latin typeface="Arial"/>
                <a:cs typeface="Arial"/>
              </a:rPr>
              <a:t>.</a:t>
            </a: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ч</a:t>
            </a:r>
            <a:r>
              <a:rPr sz="1000" spc="-5" dirty="0">
                <a:solidFill>
                  <a:srgbClr val="212121"/>
                </a:solidFill>
                <a:latin typeface="Arial"/>
                <a:cs typeface="Arial"/>
              </a:rPr>
              <a:t>. </a:t>
            </a:r>
            <a:r>
              <a:rPr sz="1000" dirty="0">
                <a:solidFill>
                  <a:srgbClr val="212121"/>
                </a:solidFill>
                <a:latin typeface="Arial"/>
                <a:cs typeface="Arial"/>
              </a:rPr>
              <a:t>1</a:t>
            </a:r>
            <a:r>
              <a:rPr sz="10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аспирант</a:t>
            </a:r>
            <a:endParaRPr sz="1000">
              <a:latin typeface="Liberation Sans"/>
              <a:cs typeface="Liberation Sa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77875" y="2430843"/>
            <a:ext cx="480059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201</a:t>
            </a:r>
            <a:r>
              <a:rPr sz="1600" spc="5" dirty="0">
                <a:solidFill>
                  <a:srgbClr val="212121"/>
                </a:solidFill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87500" y="2403621"/>
            <a:ext cx="4472940" cy="368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95"/>
              </a:spcBef>
            </a:pP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Разработка подхода </a:t>
            </a:r>
            <a:r>
              <a:rPr sz="1000" dirty="0">
                <a:solidFill>
                  <a:srgbClr val="212121"/>
                </a:solidFill>
                <a:latin typeface="Liberation Sans"/>
                <a:cs typeface="Liberation Sans"/>
              </a:rPr>
              <a:t>к </a:t>
            </a: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управлению компетенциями научно</a:t>
            </a:r>
            <a:r>
              <a:rPr sz="1000" spc="-5" dirty="0">
                <a:solidFill>
                  <a:srgbClr val="212121"/>
                </a:solidFill>
                <a:latin typeface="Arial"/>
                <a:cs typeface="Arial"/>
              </a:rPr>
              <a:t>-</a:t>
            </a: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педагогических  работников университета </a:t>
            </a:r>
            <a:r>
              <a:rPr sz="1000" dirty="0">
                <a:solidFill>
                  <a:srgbClr val="212121"/>
                </a:solidFill>
                <a:latin typeface="Liberation Sans"/>
                <a:cs typeface="Liberation Sans"/>
              </a:rPr>
              <a:t>с </a:t>
            </a: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использованием информационных</a:t>
            </a:r>
            <a:r>
              <a:rPr sz="1000" spc="11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технологий</a:t>
            </a:r>
            <a:endParaRPr sz="1000">
              <a:latin typeface="Liberation Sans"/>
              <a:cs typeface="Liberation Sa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92875" y="2421794"/>
            <a:ext cx="71755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Госзадание</a:t>
            </a:r>
            <a:endParaRPr sz="1000">
              <a:latin typeface="Liberation Sans"/>
              <a:cs typeface="Liberation San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750175" y="2421794"/>
            <a:ext cx="115506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5" dirty="0">
                <a:solidFill>
                  <a:srgbClr val="212121"/>
                </a:solidFill>
                <a:latin typeface="Arial"/>
                <a:cs typeface="Arial"/>
              </a:rPr>
              <a:t>4, </a:t>
            </a:r>
            <a:r>
              <a:rPr sz="1000" dirty="0">
                <a:solidFill>
                  <a:srgbClr val="212121"/>
                </a:solidFill>
                <a:latin typeface="Liberation Sans"/>
                <a:cs typeface="Liberation Sans"/>
              </a:rPr>
              <a:t>в </a:t>
            </a: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т</a:t>
            </a:r>
            <a:r>
              <a:rPr sz="1000" spc="-5" dirty="0">
                <a:solidFill>
                  <a:srgbClr val="212121"/>
                </a:solidFill>
                <a:latin typeface="Arial"/>
                <a:cs typeface="Arial"/>
              </a:rPr>
              <a:t>.</a:t>
            </a: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ч</a:t>
            </a:r>
            <a:r>
              <a:rPr sz="1000" spc="-5" dirty="0">
                <a:solidFill>
                  <a:srgbClr val="212121"/>
                </a:solidFill>
                <a:latin typeface="Arial"/>
                <a:cs typeface="Arial"/>
              </a:rPr>
              <a:t>. </a:t>
            </a:r>
            <a:r>
              <a:rPr sz="1000" dirty="0">
                <a:solidFill>
                  <a:srgbClr val="212121"/>
                </a:solidFill>
                <a:latin typeface="Arial"/>
                <a:cs typeface="Arial"/>
              </a:rPr>
              <a:t>1</a:t>
            </a:r>
            <a:r>
              <a:rPr sz="10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аспирант</a:t>
            </a:r>
            <a:endParaRPr sz="1000">
              <a:latin typeface="Liberation Sans"/>
              <a:cs typeface="Liberation San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587500" y="3003696"/>
            <a:ext cx="4112260" cy="711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95"/>
              </a:spcBef>
            </a:pP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Разработка базовых моделей </a:t>
            </a:r>
            <a:r>
              <a:rPr sz="1000" dirty="0">
                <a:solidFill>
                  <a:srgbClr val="212121"/>
                </a:solidFill>
                <a:latin typeface="Liberation Sans"/>
                <a:cs typeface="Liberation Sans"/>
              </a:rPr>
              <a:t>по </a:t>
            </a: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организации </a:t>
            </a:r>
            <a:r>
              <a:rPr sz="1000" dirty="0">
                <a:solidFill>
                  <a:srgbClr val="212121"/>
                </a:solidFill>
                <a:latin typeface="Liberation Sans"/>
                <a:cs typeface="Liberation Sans"/>
              </a:rPr>
              <a:t>и </a:t>
            </a: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функционированию  службы эксплуатации программных </a:t>
            </a:r>
            <a:r>
              <a:rPr sz="1000" dirty="0">
                <a:solidFill>
                  <a:srgbClr val="212121"/>
                </a:solidFill>
                <a:latin typeface="Liberation Sans"/>
                <a:cs typeface="Liberation Sans"/>
              </a:rPr>
              <a:t>и </a:t>
            </a: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технических средств  автоматизированной информационной системы пенсионного фонда  российской федерации нового поколения </a:t>
            </a:r>
            <a:r>
              <a:rPr sz="1000" spc="-5" dirty="0">
                <a:solidFill>
                  <a:srgbClr val="212121"/>
                </a:solidFill>
                <a:latin typeface="Arial"/>
                <a:cs typeface="Arial"/>
              </a:rPr>
              <a:t>(</a:t>
            </a: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первый</a:t>
            </a:r>
            <a:r>
              <a:rPr sz="1000" spc="3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этап</a:t>
            </a:r>
            <a:r>
              <a:rPr sz="1000" spc="-5" dirty="0">
                <a:solidFill>
                  <a:srgbClr val="212121"/>
                </a:solidFill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492875" y="3021869"/>
            <a:ext cx="71374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Хоздоговор</a:t>
            </a:r>
            <a:endParaRPr sz="1000">
              <a:latin typeface="Liberation Sans"/>
              <a:cs typeface="Liberation San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750175" y="3021869"/>
            <a:ext cx="115506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5" dirty="0">
                <a:solidFill>
                  <a:srgbClr val="212121"/>
                </a:solidFill>
                <a:latin typeface="Arial"/>
                <a:cs typeface="Arial"/>
              </a:rPr>
              <a:t>6, </a:t>
            </a:r>
            <a:r>
              <a:rPr sz="1000" dirty="0">
                <a:solidFill>
                  <a:srgbClr val="212121"/>
                </a:solidFill>
                <a:latin typeface="Liberation Sans"/>
                <a:cs typeface="Liberation Sans"/>
              </a:rPr>
              <a:t>в </a:t>
            </a: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т</a:t>
            </a:r>
            <a:r>
              <a:rPr sz="1000" spc="-5" dirty="0">
                <a:solidFill>
                  <a:srgbClr val="212121"/>
                </a:solidFill>
                <a:latin typeface="Arial"/>
                <a:cs typeface="Arial"/>
              </a:rPr>
              <a:t>.</a:t>
            </a: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ч</a:t>
            </a:r>
            <a:r>
              <a:rPr sz="1000" spc="-5" dirty="0">
                <a:solidFill>
                  <a:srgbClr val="212121"/>
                </a:solidFill>
                <a:latin typeface="Arial"/>
                <a:cs typeface="Arial"/>
              </a:rPr>
              <a:t>. </a:t>
            </a:r>
            <a:r>
              <a:rPr sz="1000" dirty="0">
                <a:solidFill>
                  <a:srgbClr val="212121"/>
                </a:solidFill>
                <a:latin typeface="Arial"/>
                <a:cs typeface="Arial"/>
              </a:rPr>
              <a:t>1</a:t>
            </a:r>
            <a:r>
              <a:rPr sz="10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аспирант</a:t>
            </a:r>
            <a:endParaRPr sz="1000">
              <a:latin typeface="Liberation Sans"/>
              <a:cs typeface="Liberation San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77875" y="3821493"/>
            <a:ext cx="480059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201</a:t>
            </a:r>
            <a:r>
              <a:rPr sz="1600" spc="5" dirty="0">
                <a:solidFill>
                  <a:srgbClr val="212121"/>
                </a:solidFill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587500" y="3794271"/>
            <a:ext cx="3927475" cy="539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95"/>
              </a:spcBef>
            </a:pP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Технологии анализа соответствия компетенций государственных  служащих квалификационным требованиям </a:t>
            </a:r>
            <a:r>
              <a:rPr sz="1000" dirty="0">
                <a:solidFill>
                  <a:srgbClr val="212121"/>
                </a:solidFill>
                <a:latin typeface="Liberation Sans"/>
                <a:cs typeface="Liberation Sans"/>
              </a:rPr>
              <a:t>к </a:t>
            </a: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должностям  государственной службы</a:t>
            </a:r>
            <a:endParaRPr sz="1000">
              <a:latin typeface="Liberation Sans"/>
              <a:cs typeface="Liberation San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492875" y="3869594"/>
            <a:ext cx="71755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Госзадание</a:t>
            </a:r>
            <a:endParaRPr sz="1000">
              <a:latin typeface="Liberation Sans"/>
              <a:cs typeface="Liberation San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750175" y="3851421"/>
            <a:ext cx="1261745" cy="36830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1000" spc="-5" dirty="0">
                <a:solidFill>
                  <a:srgbClr val="212121"/>
                </a:solidFill>
                <a:latin typeface="Arial"/>
                <a:cs typeface="Arial"/>
              </a:rPr>
              <a:t>7, </a:t>
            </a:r>
            <a:r>
              <a:rPr sz="1000" dirty="0">
                <a:solidFill>
                  <a:srgbClr val="212121"/>
                </a:solidFill>
                <a:latin typeface="Liberation Sans"/>
                <a:cs typeface="Liberation Sans"/>
              </a:rPr>
              <a:t>в </a:t>
            </a: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т</a:t>
            </a:r>
            <a:r>
              <a:rPr sz="1000" spc="-5" dirty="0">
                <a:solidFill>
                  <a:srgbClr val="212121"/>
                </a:solidFill>
                <a:latin typeface="Arial"/>
                <a:cs typeface="Arial"/>
              </a:rPr>
              <a:t>.</a:t>
            </a: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ч</a:t>
            </a:r>
            <a:r>
              <a:rPr sz="1000" spc="-5" dirty="0">
                <a:solidFill>
                  <a:srgbClr val="212121"/>
                </a:solidFill>
                <a:latin typeface="Arial"/>
                <a:cs typeface="Arial"/>
              </a:rPr>
              <a:t>. </a:t>
            </a:r>
            <a:r>
              <a:rPr sz="1000" dirty="0">
                <a:solidFill>
                  <a:srgbClr val="212121"/>
                </a:solidFill>
                <a:latin typeface="Arial"/>
                <a:cs typeface="Arial"/>
              </a:rPr>
              <a:t>2</a:t>
            </a:r>
            <a:r>
              <a:rPr sz="10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аспиранта</a:t>
            </a:r>
            <a:r>
              <a:rPr sz="1000" spc="-5" dirty="0">
                <a:solidFill>
                  <a:srgbClr val="212121"/>
                </a:solidFill>
                <a:latin typeface="Arial"/>
                <a:cs typeface="Arial"/>
              </a:rPr>
              <a:t>,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1000" dirty="0">
                <a:solidFill>
                  <a:srgbClr val="212121"/>
                </a:solidFill>
                <a:latin typeface="Arial"/>
                <a:cs typeface="Arial"/>
              </a:rPr>
              <a:t>1</a:t>
            </a:r>
            <a:r>
              <a:rPr sz="100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студент</a:t>
            </a:r>
            <a:endParaRPr sz="1000">
              <a:latin typeface="Liberation Sans"/>
              <a:cs typeface="Liberation San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68350" y="4431093"/>
            <a:ext cx="480059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201</a:t>
            </a:r>
            <a:r>
              <a:rPr sz="1600" spc="5" dirty="0">
                <a:solidFill>
                  <a:srgbClr val="212121"/>
                </a:solidFill>
                <a:latin typeface="Arial"/>
                <a:cs typeface="Arial"/>
              </a:rPr>
              <a:t>6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587500" y="4413396"/>
            <a:ext cx="4500245" cy="539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95"/>
              </a:spcBef>
            </a:pP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Многофакторный анализ </a:t>
            </a:r>
            <a:r>
              <a:rPr sz="1000" dirty="0">
                <a:solidFill>
                  <a:srgbClr val="212121"/>
                </a:solidFill>
                <a:latin typeface="Liberation Sans"/>
                <a:cs typeface="Liberation Sans"/>
              </a:rPr>
              <a:t>и </a:t>
            </a: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сценарное моделирование изменения  совокупной стоимости владения для подсистем </a:t>
            </a:r>
            <a:r>
              <a:rPr sz="1000" dirty="0">
                <a:solidFill>
                  <a:srgbClr val="212121"/>
                </a:solidFill>
                <a:latin typeface="Liberation Sans"/>
                <a:cs typeface="Liberation Sans"/>
              </a:rPr>
              <a:t>АИС </a:t>
            </a: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ПФР</a:t>
            </a:r>
            <a:r>
              <a:rPr sz="1000" spc="-5" dirty="0">
                <a:solidFill>
                  <a:srgbClr val="212121"/>
                </a:solidFill>
                <a:latin typeface="Arial"/>
                <a:cs typeface="Arial"/>
              </a:rPr>
              <a:t>-2 </a:t>
            </a: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при частичной  и</a:t>
            </a:r>
            <a:r>
              <a:rPr sz="1000" spc="-5" dirty="0">
                <a:solidFill>
                  <a:srgbClr val="212121"/>
                </a:solidFill>
                <a:latin typeface="Arial"/>
                <a:cs typeface="Arial"/>
              </a:rPr>
              <a:t>/</a:t>
            </a: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или полной</a:t>
            </a:r>
            <a:r>
              <a:rPr sz="100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централизации</a:t>
            </a:r>
            <a:endParaRPr sz="1000">
              <a:latin typeface="Liberation Sans"/>
              <a:cs typeface="Liberation San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492875" y="4460144"/>
            <a:ext cx="71374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Хоздоговор</a:t>
            </a:r>
            <a:endParaRPr sz="1000">
              <a:latin typeface="Liberation Sans"/>
              <a:cs typeface="Liberation San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750175" y="4450619"/>
            <a:ext cx="9652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212121"/>
                </a:solidFill>
                <a:latin typeface="Arial"/>
                <a:cs typeface="Arial"/>
              </a:rPr>
              <a:t>7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587500" y="5051571"/>
            <a:ext cx="4110354" cy="711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95"/>
              </a:spcBef>
            </a:pP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Анализ лучших зарубежных практик информационного обеспечения  реализации государственных функций</a:t>
            </a:r>
            <a:r>
              <a:rPr sz="1000" spc="-5" dirty="0">
                <a:solidFill>
                  <a:srgbClr val="212121"/>
                </a:solidFill>
                <a:latin typeface="Arial"/>
                <a:cs typeface="Arial"/>
              </a:rPr>
              <a:t>. </a:t>
            </a: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разработка предложений </a:t>
            </a:r>
            <a:r>
              <a:rPr sz="1000" dirty="0">
                <a:solidFill>
                  <a:srgbClr val="212121"/>
                </a:solidFill>
                <a:latin typeface="Liberation Sans"/>
                <a:cs typeface="Liberation Sans"/>
              </a:rPr>
              <a:t>по  </a:t>
            </a: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совершенствованию информационного обеспечения деятельности  государственных гражданских</a:t>
            </a:r>
            <a:r>
              <a:rPr sz="1000" spc="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служащих</a:t>
            </a:r>
            <a:r>
              <a:rPr sz="1000" spc="-5" dirty="0">
                <a:solidFill>
                  <a:srgbClr val="212121"/>
                </a:solidFill>
                <a:latin typeface="Arial"/>
                <a:cs typeface="Arial"/>
              </a:rPr>
              <a:t>»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492875" y="5069744"/>
            <a:ext cx="71755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Госзадание</a:t>
            </a:r>
            <a:endParaRPr sz="1000">
              <a:latin typeface="Liberation Sans"/>
              <a:cs typeface="Liberatio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750175" y="5051571"/>
            <a:ext cx="945515" cy="53975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1000" spc="-5" dirty="0">
                <a:solidFill>
                  <a:srgbClr val="212121"/>
                </a:solidFill>
                <a:latin typeface="Arial"/>
                <a:cs typeface="Arial"/>
              </a:rPr>
              <a:t>10, </a:t>
            </a:r>
            <a:r>
              <a:rPr sz="1000" dirty="0">
                <a:solidFill>
                  <a:srgbClr val="212121"/>
                </a:solidFill>
                <a:latin typeface="Liberation Sans"/>
                <a:cs typeface="Liberation Sans"/>
              </a:rPr>
              <a:t>в</a:t>
            </a:r>
            <a:endParaRPr sz="1000">
              <a:latin typeface="Liberation Sans"/>
              <a:cs typeface="Liberation Sans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т</a:t>
            </a:r>
            <a:r>
              <a:rPr sz="1000" spc="-5" dirty="0">
                <a:solidFill>
                  <a:srgbClr val="212121"/>
                </a:solidFill>
                <a:latin typeface="Arial"/>
                <a:cs typeface="Arial"/>
              </a:rPr>
              <a:t>.</a:t>
            </a: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ч</a:t>
            </a:r>
            <a:r>
              <a:rPr sz="1000" spc="-5" dirty="0">
                <a:solidFill>
                  <a:srgbClr val="212121"/>
                </a:solidFill>
                <a:latin typeface="Arial"/>
                <a:cs typeface="Arial"/>
              </a:rPr>
              <a:t>. </a:t>
            </a:r>
            <a:r>
              <a:rPr sz="1000" dirty="0">
                <a:solidFill>
                  <a:srgbClr val="212121"/>
                </a:solidFill>
                <a:latin typeface="Arial"/>
                <a:cs typeface="Arial"/>
              </a:rPr>
              <a:t>1</a:t>
            </a:r>
            <a:r>
              <a:rPr sz="10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аспирант</a:t>
            </a:r>
            <a:r>
              <a:rPr sz="1000" spc="-5" dirty="0">
                <a:solidFill>
                  <a:srgbClr val="212121"/>
                </a:solidFill>
                <a:latin typeface="Arial"/>
                <a:cs typeface="Arial"/>
              </a:rPr>
              <a:t>,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1000" dirty="0">
                <a:solidFill>
                  <a:srgbClr val="212121"/>
                </a:solidFill>
                <a:latin typeface="Arial"/>
                <a:cs typeface="Arial"/>
              </a:rPr>
              <a:t>3</a:t>
            </a:r>
            <a:r>
              <a:rPr sz="10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студента</a:t>
            </a:r>
            <a:endParaRPr sz="1000">
              <a:latin typeface="Liberation Sans"/>
              <a:cs typeface="Liberation San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577975" y="5888894"/>
            <a:ext cx="430085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Исследование трендов российского рынка корпоративной</a:t>
            </a:r>
            <a:r>
              <a:rPr sz="1000" spc="11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мобильности</a:t>
            </a:r>
            <a:endParaRPr sz="1000">
              <a:latin typeface="Liberation Sans"/>
              <a:cs typeface="Liberation San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492875" y="5898419"/>
            <a:ext cx="71374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Хоздоговор</a:t>
            </a:r>
            <a:endParaRPr sz="1000">
              <a:latin typeface="Liberation Sans"/>
              <a:cs typeface="Liberation San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750175" y="5888894"/>
            <a:ext cx="107886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5" dirty="0">
                <a:solidFill>
                  <a:srgbClr val="212121"/>
                </a:solidFill>
                <a:latin typeface="Arial"/>
                <a:cs typeface="Arial"/>
              </a:rPr>
              <a:t>3, </a:t>
            </a:r>
            <a:r>
              <a:rPr sz="1000" dirty="0">
                <a:solidFill>
                  <a:srgbClr val="212121"/>
                </a:solidFill>
                <a:latin typeface="Liberation Sans"/>
                <a:cs typeface="Liberation Sans"/>
              </a:rPr>
              <a:t>в </a:t>
            </a: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т</a:t>
            </a:r>
            <a:r>
              <a:rPr sz="1000" spc="-5" dirty="0">
                <a:solidFill>
                  <a:srgbClr val="212121"/>
                </a:solidFill>
                <a:latin typeface="Arial"/>
                <a:cs typeface="Arial"/>
              </a:rPr>
              <a:t>.</a:t>
            </a: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ч</a:t>
            </a:r>
            <a:r>
              <a:rPr sz="1000" spc="-5" dirty="0">
                <a:solidFill>
                  <a:srgbClr val="212121"/>
                </a:solidFill>
                <a:latin typeface="Arial"/>
                <a:cs typeface="Arial"/>
              </a:rPr>
              <a:t>. </a:t>
            </a:r>
            <a:r>
              <a:rPr sz="1000" dirty="0">
                <a:solidFill>
                  <a:srgbClr val="212121"/>
                </a:solidFill>
                <a:latin typeface="Arial"/>
                <a:cs typeface="Arial"/>
              </a:rPr>
              <a:t>1</a:t>
            </a:r>
            <a:r>
              <a:rPr sz="10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магистр</a:t>
            </a:r>
            <a:endParaRPr sz="1000">
              <a:latin typeface="Liberation Sans"/>
              <a:cs typeface="Liberation San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68350" y="5878893"/>
            <a:ext cx="499109" cy="6902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10"/>
              </a:spcBef>
            </a:pP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201</a:t>
            </a:r>
            <a:r>
              <a:rPr sz="1600" spc="5" dirty="0">
                <a:solidFill>
                  <a:srgbClr val="212121"/>
                </a:solidFill>
                <a:latin typeface="Arial"/>
                <a:cs typeface="Arial"/>
              </a:rPr>
              <a:t>7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2018</a:t>
            </a:r>
            <a:endParaRPr sz="16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568450" y="6337446"/>
            <a:ext cx="4536440" cy="539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95"/>
              </a:spcBef>
            </a:pPr>
            <a:r>
              <a:rPr sz="1000" spc="-5" dirty="0">
                <a:solidFill>
                  <a:srgbClr val="212121"/>
                </a:solidFill>
                <a:latin typeface="Arial"/>
                <a:cs typeface="Arial"/>
              </a:rPr>
              <a:t>«</a:t>
            </a: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Совершенствование информационного обеспечения системы управления  кадрами </a:t>
            </a:r>
            <a:r>
              <a:rPr sz="1000" dirty="0">
                <a:solidFill>
                  <a:srgbClr val="212121"/>
                </a:solidFill>
                <a:latin typeface="Liberation Sans"/>
                <a:cs typeface="Liberation Sans"/>
              </a:rPr>
              <a:t>на </a:t>
            </a: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основе компетентностного подхода </a:t>
            </a:r>
            <a:r>
              <a:rPr sz="1000" dirty="0">
                <a:solidFill>
                  <a:srgbClr val="212121"/>
                </a:solidFill>
                <a:latin typeface="Liberation Sans"/>
                <a:cs typeface="Liberation Sans"/>
              </a:rPr>
              <a:t>и </a:t>
            </a: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индивидуального  трекинга карьеры государственных гражданских</a:t>
            </a:r>
            <a:r>
              <a:rPr sz="1000" spc="2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служащих</a:t>
            </a:r>
            <a:r>
              <a:rPr sz="1000" spc="-5" dirty="0">
                <a:solidFill>
                  <a:srgbClr val="212121"/>
                </a:solidFill>
                <a:latin typeface="Arial"/>
                <a:cs typeface="Arial"/>
              </a:rPr>
              <a:t>»</a:t>
            </a:r>
            <a:endParaRPr sz="1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502400" y="6355619"/>
            <a:ext cx="71755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Госзадание</a:t>
            </a:r>
            <a:endParaRPr sz="1000">
              <a:latin typeface="Liberation Sans"/>
              <a:cs typeface="Liberation San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750175" y="6355619"/>
            <a:ext cx="122618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5" dirty="0">
                <a:solidFill>
                  <a:srgbClr val="212121"/>
                </a:solidFill>
                <a:latin typeface="Arial"/>
                <a:cs typeface="Arial"/>
              </a:rPr>
              <a:t>8, </a:t>
            </a:r>
            <a:r>
              <a:rPr sz="1000" dirty="0">
                <a:solidFill>
                  <a:srgbClr val="212121"/>
                </a:solidFill>
                <a:latin typeface="Liberation Sans"/>
                <a:cs typeface="Liberation Sans"/>
              </a:rPr>
              <a:t>в </a:t>
            </a: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т</a:t>
            </a:r>
            <a:r>
              <a:rPr sz="1000" spc="-5" dirty="0">
                <a:solidFill>
                  <a:srgbClr val="212121"/>
                </a:solidFill>
                <a:latin typeface="Arial"/>
                <a:cs typeface="Arial"/>
              </a:rPr>
              <a:t>.</a:t>
            </a: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ч</a:t>
            </a:r>
            <a:r>
              <a:rPr sz="1000" spc="-5" dirty="0">
                <a:solidFill>
                  <a:srgbClr val="212121"/>
                </a:solidFill>
                <a:latin typeface="Arial"/>
                <a:cs typeface="Arial"/>
              </a:rPr>
              <a:t>. </a:t>
            </a:r>
            <a:r>
              <a:rPr sz="1000" dirty="0">
                <a:solidFill>
                  <a:srgbClr val="212121"/>
                </a:solidFill>
                <a:latin typeface="Arial"/>
                <a:cs typeface="Arial"/>
              </a:rPr>
              <a:t>3</a:t>
            </a:r>
            <a:r>
              <a:rPr sz="10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аспиранта</a:t>
            </a:r>
            <a:endParaRPr sz="1000">
              <a:latin typeface="Liberation Sans"/>
              <a:cs typeface="Liberatio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1375" y="451385"/>
            <a:ext cx="4540885" cy="3937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pc="45" dirty="0"/>
              <a:t>Результаты научной</a:t>
            </a:r>
            <a:r>
              <a:rPr spc="-100" dirty="0"/>
              <a:t> </a:t>
            </a:r>
            <a:r>
              <a:rPr spc="45" dirty="0"/>
              <a:t>работы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76272"/>
            <a:ext cx="512445" cy="929005"/>
          </a:xfrm>
          <a:custGeom>
            <a:avLst/>
            <a:gdLst/>
            <a:ahLst/>
            <a:cxnLst/>
            <a:rect l="l" t="t" r="r" b="b"/>
            <a:pathLst>
              <a:path w="512445" h="929005">
                <a:moveTo>
                  <a:pt x="0" y="928618"/>
                </a:moveTo>
                <a:lnTo>
                  <a:pt x="0" y="0"/>
                </a:lnTo>
                <a:lnTo>
                  <a:pt x="511874" y="464309"/>
                </a:lnTo>
                <a:lnTo>
                  <a:pt x="0" y="928618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3869" y="6659389"/>
            <a:ext cx="0" cy="571500"/>
          </a:xfrm>
          <a:custGeom>
            <a:avLst/>
            <a:gdLst/>
            <a:ahLst/>
            <a:cxnLst/>
            <a:rect l="l" t="t" r="r" b="b"/>
            <a:pathLst>
              <a:path h="571500">
                <a:moveTo>
                  <a:pt x="0" y="0"/>
                </a:moveTo>
                <a:lnTo>
                  <a:pt x="0" y="571498"/>
                </a:lnTo>
              </a:path>
            </a:pathLst>
          </a:custGeom>
          <a:ln w="75390">
            <a:solidFill>
              <a:srgbClr val="FF74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93086" y="6945138"/>
            <a:ext cx="314960" cy="285750"/>
          </a:xfrm>
          <a:custGeom>
            <a:avLst/>
            <a:gdLst/>
            <a:ahLst/>
            <a:cxnLst/>
            <a:rect l="l" t="t" r="r" b="b"/>
            <a:pathLst>
              <a:path w="314959" h="285750">
                <a:moveTo>
                  <a:pt x="314505" y="285749"/>
                </a:moveTo>
                <a:lnTo>
                  <a:pt x="0" y="285749"/>
                </a:lnTo>
                <a:lnTo>
                  <a:pt x="314505" y="0"/>
                </a:lnTo>
                <a:lnTo>
                  <a:pt x="314505" y="285749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93086" y="6659389"/>
            <a:ext cx="314960" cy="285750"/>
          </a:xfrm>
          <a:custGeom>
            <a:avLst/>
            <a:gdLst/>
            <a:ahLst/>
            <a:cxnLst/>
            <a:rect l="l" t="t" r="r" b="b"/>
            <a:pathLst>
              <a:path w="314959" h="285750">
                <a:moveTo>
                  <a:pt x="314505" y="285749"/>
                </a:moveTo>
                <a:lnTo>
                  <a:pt x="0" y="0"/>
                </a:lnTo>
                <a:lnTo>
                  <a:pt x="314505" y="0"/>
                </a:lnTo>
                <a:lnTo>
                  <a:pt x="314505" y="285749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80147" y="6659389"/>
            <a:ext cx="324485" cy="571500"/>
          </a:xfrm>
          <a:custGeom>
            <a:avLst/>
            <a:gdLst/>
            <a:ahLst/>
            <a:cxnLst/>
            <a:rect l="l" t="t" r="r" b="b"/>
            <a:pathLst>
              <a:path w="324484" h="571500">
                <a:moveTo>
                  <a:pt x="9786" y="571498"/>
                </a:moveTo>
                <a:lnTo>
                  <a:pt x="0" y="571498"/>
                </a:lnTo>
                <a:lnTo>
                  <a:pt x="0" y="0"/>
                </a:lnTo>
                <a:lnTo>
                  <a:pt x="9786" y="0"/>
                </a:lnTo>
                <a:lnTo>
                  <a:pt x="324291" y="285749"/>
                </a:lnTo>
                <a:lnTo>
                  <a:pt x="9786" y="571498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820392" y="1612360"/>
            <a:ext cx="474345" cy="36830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950" b="1" spc="10" dirty="0">
                <a:solidFill>
                  <a:srgbClr val="212121"/>
                </a:solidFill>
                <a:latin typeface="Arial"/>
                <a:cs typeface="Arial"/>
              </a:rPr>
              <a:t>Scopu</a:t>
            </a:r>
            <a:r>
              <a:rPr sz="950" b="1" spc="15" dirty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endParaRPr sz="9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9"/>
              </a:spcBef>
            </a:pPr>
            <a:r>
              <a:rPr sz="950" spc="15" dirty="0">
                <a:solidFill>
                  <a:srgbClr val="212121"/>
                </a:solidFill>
                <a:latin typeface="Arial"/>
                <a:cs typeface="Arial"/>
              </a:rPr>
              <a:t>13%</a:t>
            </a:r>
            <a:endParaRPr sz="9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28528" y="2412460"/>
            <a:ext cx="944244" cy="36830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950" b="1" spc="15" dirty="0">
                <a:solidFill>
                  <a:srgbClr val="212121"/>
                </a:solidFill>
                <a:latin typeface="Arial"/>
                <a:cs typeface="Arial"/>
              </a:rPr>
              <a:t>Web </a:t>
            </a:r>
            <a:r>
              <a:rPr sz="950" b="1" spc="10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950" b="1" spc="-7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950" b="1" spc="10" dirty="0">
                <a:solidFill>
                  <a:srgbClr val="212121"/>
                </a:solidFill>
                <a:latin typeface="Arial"/>
                <a:cs typeface="Arial"/>
              </a:rPr>
              <a:t>Science</a:t>
            </a:r>
            <a:endParaRPr sz="9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9"/>
              </a:spcBef>
            </a:pPr>
            <a:r>
              <a:rPr sz="950" spc="15" dirty="0">
                <a:solidFill>
                  <a:srgbClr val="212121"/>
                </a:solidFill>
                <a:latin typeface="Arial"/>
                <a:cs typeface="Arial"/>
              </a:rPr>
              <a:t>13%</a:t>
            </a:r>
            <a:endParaRPr sz="9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15132" y="1564735"/>
            <a:ext cx="1199515" cy="36830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950" b="1" spc="10" dirty="0">
                <a:solidFill>
                  <a:srgbClr val="212121"/>
                </a:solidFill>
                <a:latin typeface="Liberation Sans"/>
                <a:cs typeface="Liberation Sans"/>
              </a:rPr>
              <a:t>Междунар</a:t>
            </a:r>
            <a:r>
              <a:rPr sz="950" b="1" spc="10" dirty="0">
                <a:solidFill>
                  <a:srgbClr val="212121"/>
                </a:solidFill>
                <a:latin typeface="Arial"/>
                <a:cs typeface="Arial"/>
              </a:rPr>
              <a:t>.</a:t>
            </a:r>
            <a:r>
              <a:rPr sz="950" b="1" spc="10" dirty="0">
                <a:solidFill>
                  <a:srgbClr val="212121"/>
                </a:solidFill>
                <a:latin typeface="Liberation Sans"/>
                <a:cs typeface="Liberation Sans"/>
              </a:rPr>
              <a:t>издания</a:t>
            </a:r>
            <a:endParaRPr sz="950">
              <a:latin typeface="Liberation Sans"/>
              <a:cs typeface="Liberation Sans"/>
            </a:endParaRPr>
          </a:p>
          <a:p>
            <a:pPr algn="ctr">
              <a:lnSpc>
                <a:spcPct val="100000"/>
              </a:lnSpc>
              <a:spcBef>
                <a:spcPts val="209"/>
              </a:spcBef>
            </a:pPr>
            <a:r>
              <a:rPr sz="950" spc="15" dirty="0">
                <a:solidFill>
                  <a:srgbClr val="212121"/>
                </a:solidFill>
                <a:latin typeface="Arial"/>
                <a:cs typeface="Arial"/>
              </a:rPr>
              <a:t>13%</a:t>
            </a:r>
            <a:endParaRPr sz="9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43158" y="1995391"/>
            <a:ext cx="986155" cy="829944"/>
          </a:xfrm>
          <a:custGeom>
            <a:avLst/>
            <a:gdLst/>
            <a:ahLst/>
            <a:cxnLst/>
            <a:rect l="l" t="t" r="r" b="b"/>
            <a:pathLst>
              <a:path w="986154" h="829944">
                <a:moveTo>
                  <a:pt x="542161" y="829796"/>
                </a:moveTo>
                <a:lnTo>
                  <a:pt x="507764" y="790572"/>
                </a:lnTo>
                <a:lnTo>
                  <a:pt x="470990" y="754378"/>
                </a:lnTo>
                <a:lnTo>
                  <a:pt x="431838" y="721216"/>
                </a:lnTo>
                <a:lnTo>
                  <a:pt x="390307" y="691085"/>
                </a:lnTo>
                <a:lnTo>
                  <a:pt x="346399" y="663986"/>
                </a:lnTo>
                <a:lnTo>
                  <a:pt x="300112" y="639919"/>
                </a:lnTo>
                <a:lnTo>
                  <a:pt x="252212" y="619243"/>
                </a:lnTo>
                <a:lnTo>
                  <a:pt x="203464" y="602326"/>
                </a:lnTo>
                <a:lnTo>
                  <a:pt x="153870" y="589170"/>
                </a:lnTo>
                <a:lnTo>
                  <a:pt x="103428" y="579773"/>
                </a:lnTo>
                <a:lnTo>
                  <a:pt x="52138" y="574135"/>
                </a:lnTo>
                <a:lnTo>
                  <a:pt x="0" y="572255"/>
                </a:lnTo>
                <a:lnTo>
                  <a:pt x="0" y="0"/>
                </a:lnTo>
                <a:lnTo>
                  <a:pt x="51898" y="1016"/>
                </a:lnTo>
                <a:lnTo>
                  <a:pt x="103337" y="4066"/>
                </a:lnTo>
                <a:lnTo>
                  <a:pt x="154318" y="9149"/>
                </a:lnTo>
                <a:lnTo>
                  <a:pt x="204840" y="16266"/>
                </a:lnTo>
                <a:lnTo>
                  <a:pt x="254903" y="25415"/>
                </a:lnTo>
                <a:lnTo>
                  <a:pt x="304508" y="36598"/>
                </a:lnTo>
                <a:lnTo>
                  <a:pt x="353655" y="49815"/>
                </a:lnTo>
                <a:lnTo>
                  <a:pt x="402342" y="65064"/>
                </a:lnTo>
                <a:lnTo>
                  <a:pt x="450571" y="82347"/>
                </a:lnTo>
                <a:lnTo>
                  <a:pt x="498342" y="101664"/>
                </a:lnTo>
                <a:lnTo>
                  <a:pt x="545653" y="123013"/>
                </a:lnTo>
                <a:lnTo>
                  <a:pt x="592095" y="146199"/>
                </a:lnTo>
                <a:lnTo>
                  <a:pt x="637250" y="171025"/>
                </a:lnTo>
                <a:lnTo>
                  <a:pt x="681119" y="197491"/>
                </a:lnTo>
                <a:lnTo>
                  <a:pt x="723700" y="225597"/>
                </a:lnTo>
                <a:lnTo>
                  <a:pt x="764995" y="255343"/>
                </a:lnTo>
                <a:lnTo>
                  <a:pt x="805004" y="286728"/>
                </a:lnTo>
                <a:lnTo>
                  <a:pt x="843725" y="319754"/>
                </a:lnTo>
                <a:lnTo>
                  <a:pt x="881160" y="354419"/>
                </a:lnTo>
                <a:lnTo>
                  <a:pt x="917308" y="390725"/>
                </a:lnTo>
                <a:lnTo>
                  <a:pt x="952170" y="428670"/>
                </a:lnTo>
                <a:lnTo>
                  <a:pt x="985745" y="468255"/>
                </a:lnTo>
                <a:lnTo>
                  <a:pt x="542161" y="829796"/>
                </a:lnTo>
                <a:close/>
              </a:path>
            </a:pathLst>
          </a:custGeom>
          <a:solidFill>
            <a:srgbClr val="38B8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44747" y="2380792"/>
            <a:ext cx="770890" cy="1033780"/>
          </a:xfrm>
          <a:custGeom>
            <a:avLst/>
            <a:gdLst/>
            <a:ahLst/>
            <a:cxnLst/>
            <a:rect l="l" t="t" r="r" b="b"/>
            <a:pathLst>
              <a:path w="770889" h="1033779">
                <a:moveTo>
                  <a:pt x="761584" y="1033249"/>
                </a:moveTo>
                <a:lnTo>
                  <a:pt x="193160" y="967118"/>
                </a:lnTo>
                <a:lnTo>
                  <a:pt x="197316" y="915112"/>
                </a:lnTo>
                <a:lnTo>
                  <a:pt x="197641" y="863515"/>
                </a:lnTo>
                <a:lnTo>
                  <a:pt x="194136" y="812325"/>
                </a:lnTo>
                <a:lnTo>
                  <a:pt x="186801" y="761544"/>
                </a:lnTo>
                <a:lnTo>
                  <a:pt x="175634" y="711169"/>
                </a:lnTo>
                <a:lnTo>
                  <a:pt x="160637" y="661201"/>
                </a:lnTo>
                <a:lnTo>
                  <a:pt x="142076" y="612443"/>
                </a:lnTo>
                <a:lnTo>
                  <a:pt x="120231" y="565696"/>
                </a:lnTo>
                <a:lnTo>
                  <a:pt x="95101" y="520962"/>
                </a:lnTo>
                <a:lnTo>
                  <a:pt x="66686" y="478239"/>
                </a:lnTo>
                <a:lnTo>
                  <a:pt x="34986" y="437527"/>
                </a:lnTo>
                <a:lnTo>
                  <a:pt x="0" y="398827"/>
                </a:lnTo>
                <a:lnTo>
                  <a:pt x="410384" y="0"/>
                </a:lnTo>
                <a:lnTo>
                  <a:pt x="445824" y="37925"/>
                </a:lnTo>
                <a:lnTo>
                  <a:pt x="479485" y="76939"/>
                </a:lnTo>
                <a:lnTo>
                  <a:pt x="511369" y="117041"/>
                </a:lnTo>
                <a:lnTo>
                  <a:pt x="541476" y="158232"/>
                </a:lnTo>
                <a:lnTo>
                  <a:pt x="569804" y="200511"/>
                </a:lnTo>
                <a:lnTo>
                  <a:pt x="596355" y="243878"/>
                </a:lnTo>
                <a:lnTo>
                  <a:pt x="621128" y="288333"/>
                </a:lnTo>
                <a:lnTo>
                  <a:pt x="644124" y="333876"/>
                </a:lnTo>
                <a:lnTo>
                  <a:pt x="665342" y="380507"/>
                </a:lnTo>
                <a:lnTo>
                  <a:pt x="684783" y="428226"/>
                </a:lnTo>
                <a:lnTo>
                  <a:pt x="702446" y="477033"/>
                </a:lnTo>
                <a:lnTo>
                  <a:pt x="718187" y="526496"/>
                </a:lnTo>
                <a:lnTo>
                  <a:pt x="731854" y="576180"/>
                </a:lnTo>
                <a:lnTo>
                  <a:pt x="743449" y="626084"/>
                </a:lnTo>
                <a:lnTo>
                  <a:pt x="752970" y="676209"/>
                </a:lnTo>
                <a:lnTo>
                  <a:pt x="760419" y="726553"/>
                </a:lnTo>
                <a:lnTo>
                  <a:pt x="765794" y="777118"/>
                </a:lnTo>
                <a:lnTo>
                  <a:pt x="769097" y="827904"/>
                </a:lnTo>
                <a:lnTo>
                  <a:pt x="770328" y="878910"/>
                </a:lnTo>
                <a:lnTo>
                  <a:pt x="769485" y="930136"/>
                </a:lnTo>
                <a:lnTo>
                  <a:pt x="766571" y="981582"/>
                </a:lnTo>
                <a:lnTo>
                  <a:pt x="761584" y="1033249"/>
                </a:lnTo>
                <a:close/>
              </a:path>
            </a:pathLst>
          </a:custGeom>
          <a:solidFill>
            <a:srgbClr val="6E8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1553" y="2304681"/>
            <a:ext cx="2543175" cy="2234565"/>
          </a:xfrm>
          <a:custGeom>
            <a:avLst/>
            <a:gdLst/>
            <a:ahLst/>
            <a:cxnLst/>
            <a:rect l="l" t="t" r="r" b="b"/>
            <a:pathLst>
              <a:path w="2543175" h="2234565">
                <a:moveTo>
                  <a:pt x="1286573" y="2234099"/>
                </a:moveTo>
                <a:lnTo>
                  <a:pt x="1234104" y="2233597"/>
                </a:lnTo>
                <a:lnTo>
                  <a:pt x="1181520" y="2230913"/>
                </a:lnTo>
                <a:lnTo>
                  <a:pt x="1128818" y="2226045"/>
                </a:lnTo>
                <a:lnTo>
                  <a:pt x="1076362" y="2219031"/>
                </a:lnTo>
                <a:lnTo>
                  <a:pt x="1024504" y="2209915"/>
                </a:lnTo>
                <a:lnTo>
                  <a:pt x="973247" y="2198696"/>
                </a:lnTo>
                <a:lnTo>
                  <a:pt x="922589" y="2185375"/>
                </a:lnTo>
                <a:lnTo>
                  <a:pt x="872530" y="2169952"/>
                </a:lnTo>
                <a:lnTo>
                  <a:pt x="823071" y="2152427"/>
                </a:lnTo>
                <a:lnTo>
                  <a:pt x="774211" y="2132801"/>
                </a:lnTo>
                <a:lnTo>
                  <a:pt x="725951" y="2111072"/>
                </a:lnTo>
                <a:lnTo>
                  <a:pt x="678619" y="2087392"/>
                </a:lnTo>
                <a:lnTo>
                  <a:pt x="632538" y="2061919"/>
                </a:lnTo>
                <a:lnTo>
                  <a:pt x="587707" y="2034654"/>
                </a:lnTo>
                <a:lnTo>
                  <a:pt x="544128" y="2005595"/>
                </a:lnTo>
                <a:lnTo>
                  <a:pt x="501799" y="1974743"/>
                </a:lnTo>
                <a:lnTo>
                  <a:pt x="460720" y="1942098"/>
                </a:lnTo>
                <a:lnTo>
                  <a:pt x="420893" y="1907660"/>
                </a:lnTo>
                <a:lnTo>
                  <a:pt x="382316" y="1871429"/>
                </a:lnTo>
                <a:lnTo>
                  <a:pt x="345243" y="1833654"/>
                </a:lnTo>
                <a:lnTo>
                  <a:pt x="309937" y="1794589"/>
                </a:lnTo>
                <a:lnTo>
                  <a:pt x="276397" y="1754235"/>
                </a:lnTo>
                <a:lnTo>
                  <a:pt x="244623" y="1712592"/>
                </a:lnTo>
                <a:lnTo>
                  <a:pt x="214615" y="1669659"/>
                </a:lnTo>
                <a:lnTo>
                  <a:pt x="186373" y="1625437"/>
                </a:lnTo>
                <a:lnTo>
                  <a:pt x="159896" y="1579925"/>
                </a:lnTo>
                <a:lnTo>
                  <a:pt x="135185" y="1533123"/>
                </a:lnTo>
                <a:lnTo>
                  <a:pt x="112401" y="1485356"/>
                </a:lnTo>
                <a:lnTo>
                  <a:pt x="91706" y="1436943"/>
                </a:lnTo>
                <a:lnTo>
                  <a:pt x="73100" y="1387883"/>
                </a:lnTo>
                <a:lnTo>
                  <a:pt x="56582" y="1338176"/>
                </a:lnTo>
                <a:lnTo>
                  <a:pt x="42154" y="1287823"/>
                </a:lnTo>
                <a:lnTo>
                  <a:pt x="29814" y="1236822"/>
                </a:lnTo>
                <a:lnTo>
                  <a:pt x="19563" y="1185175"/>
                </a:lnTo>
                <a:lnTo>
                  <a:pt x="11400" y="1132882"/>
                </a:lnTo>
                <a:lnTo>
                  <a:pt x="5376" y="1080302"/>
                </a:lnTo>
                <a:lnTo>
                  <a:pt x="1536" y="1027790"/>
                </a:lnTo>
                <a:lnTo>
                  <a:pt x="104" y="982369"/>
                </a:lnTo>
                <a:lnTo>
                  <a:pt x="0" y="963758"/>
                </a:lnTo>
                <a:lnTo>
                  <a:pt x="413" y="922968"/>
                </a:lnTo>
                <a:lnTo>
                  <a:pt x="3129" y="870659"/>
                </a:lnTo>
                <a:lnTo>
                  <a:pt x="8030" y="818416"/>
                </a:lnTo>
                <a:lnTo>
                  <a:pt x="15117" y="766241"/>
                </a:lnTo>
                <a:lnTo>
                  <a:pt x="24389" y="714133"/>
                </a:lnTo>
                <a:lnTo>
                  <a:pt x="35777" y="662449"/>
                </a:lnTo>
                <a:lnTo>
                  <a:pt x="49209" y="611539"/>
                </a:lnTo>
                <a:lnTo>
                  <a:pt x="64686" y="561403"/>
                </a:lnTo>
                <a:lnTo>
                  <a:pt x="82208" y="512041"/>
                </a:lnTo>
                <a:lnTo>
                  <a:pt x="101775" y="463453"/>
                </a:lnTo>
                <a:lnTo>
                  <a:pt x="123386" y="415639"/>
                </a:lnTo>
                <a:lnTo>
                  <a:pt x="147041" y="368599"/>
                </a:lnTo>
                <a:lnTo>
                  <a:pt x="172741" y="322332"/>
                </a:lnTo>
                <a:lnTo>
                  <a:pt x="200305" y="277152"/>
                </a:lnTo>
                <a:lnTo>
                  <a:pt x="229551" y="233370"/>
                </a:lnTo>
                <a:lnTo>
                  <a:pt x="260480" y="190983"/>
                </a:lnTo>
                <a:lnTo>
                  <a:pt x="293091" y="149993"/>
                </a:lnTo>
                <a:lnTo>
                  <a:pt x="327384" y="110400"/>
                </a:lnTo>
                <a:lnTo>
                  <a:pt x="363360" y="72203"/>
                </a:lnTo>
                <a:lnTo>
                  <a:pt x="401018" y="35403"/>
                </a:lnTo>
                <a:lnTo>
                  <a:pt x="440359" y="0"/>
                </a:lnTo>
                <a:lnTo>
                  <a:pt x="814424" y="433080"/>
                </a:lnTo>
                <a:lnTo>
                  <a:pt x="780246" y="464603"/>
                </a:lnTo>
                <a:lnTo>
                  <a:pt x="748439" y="498093"/>
                </a:lnTo>
                <a:lnTo>
                  <a:pt x="719001" y="533549"/>
                </a:lnTo>
                <a:lnTo>
                  <a:pt x="691932" y="570972"/>
                </a:lnTo>
                <a:lnTo>
                  <a:pt x="667232" y="610359"/>
                </a:lnTo>
                <a:lnTo>
                  <a:pt x="645155" y="651279"/>
                </a:lnTo>
                <a:lnTo>
                  <a:pt x="625958" y="693288"/>
                </a:lnTo>
                <a:lnTo>
                  <a:pt x="609640" y="736387"/>
                </a:lnTo>
                <a:lnTo>
                  <a:pt x="596200" y="780575"/>
                </a:lnTo>
                <a:lnTo>
                  <a:pt x="585638" y="825852"/>
                </a:lnTo>
                <a:lnTo>
                  <a:pt x="578054" y="871726"/>
                </a:lnTo>
                <a:lnTo>
                  <a:pt x="573548" y="917695"/>
                </a:lnTo>
                <a:lnTo>
                  <a:pt x="572119" y="963758"/>
                </a:lnTo>
                <a:lnTo>
                  <a:pt x="573767" y="1009916"/>
                </a:lnTo>
                <a:lnTo>
                  <a:pt x="578492" y="1056169"/>
                </a:lnTo>
                <a:lnTo>
                  <a:pt x="586226" y="1102012"/>
                </a:lnTo>
                <a:lnTo>
                  <a:pt x="596901" y="1146946"/>
                </a:lnTo>
                <a:lnTo>
                  <a:pt x="610517" y="1190972"/>
                </a:lnTo>
                <a:lnTo>
                  <a:pt x="627075" y="1234089"/>
                </a:lnTo>
                <a:lnTo>
                  <a:pt x="646574" y="1276296"/>
                </a:lnTo>
                <a:lnTo>
                  <a:pt x="668787" y="1317144"/>
                </a:lnTo>
                <a:lnTo>
                  <a:pt x="693487" y="1356175"/>
                </a:lnTo>
                <a:lnTo>
                  <a:pt x="720672" y="1393389"/>
                </a:lnTo>
                <a:lnTo>
                  <a:pt x="750344" y="1428786"/>
                </a:lnTo>
                <a:lnTo>
                  <a:pt x="782500" y="1462367"/>
                </a:lnTo>
                <a:lnTo>
                  <a:pt x="816779" y="1493778"/>
                </a:lnTo>
                <a:lnTo>
                  <a:pt x="852819" y="1522663"/>
                </a:lnTo>
                <a:lnTo>
                  <a:pt x="890619" y="1549022"/>
                </a:lnTo>
                <a:lnTo>
                  <a:pt x="930180" y="1572856"/>
                </a:lnTo>
                <a:lnTo>
                  <a:pt x="971502" y="1594164"/>
                </a:lnTo>
                <a:lnTo>
                  <a:pt x="1014127" y="1612733"/>
                </a:lnTo>
                <a:lnTo>
                  <a:pt x="1057596" y="1628342"/>
                </a:lnTo>
                <a:lnTo>
                  <a:pt x="1101911" y="1640989"/>
                </a:lnTo>
                <a:lnTo>
                  <a:pt x="1147070" y="1650675"/>
                </a:lnTo>
                <a:lnTo>
                  <a:pt x="1193075" y="1657402"/>
                </a:lnTo>
                <a:lnTo>
                  <a:pt x="1239421" y="1661112"/>
                </a:lnTo>
                <a:lnTo>
                  <a:pt x="1285604" y="1661747"/>
                </a:lnTo>
                <a:lnTo>
                  <a:pt x="2333522" y="1661747"/>
                </a:lnTo>
                <a:lnTo>
                  <a:pt x="2315860" y="1688267"/>
                </a:lnTo>
                <a:lnTo>
                  <a:pt x="2284882" y="1730845"/>
                </a:lnTo>
                <a:lnTo>
                  <a:pt x="2252012" y="1772328"/>
                </a:lnTo>
                <a:lnTo>
                  <a:pt x="2217482" y="1812434"/>
                </a:lnTo>
                <a:lnTo>
                  <a:pt x="2181518" y="1850889"/>
                </a:lnTo>
                <a:lnTo>
                  <a:pt x="2144120" y="1887694"/>
                </a:lnTo>
                <a:lnTo>
                  <a:pt x="2105288" y="1922848"/>
                </a:lnTo>
                <a:lnTo>
                  <a:pt x="2065023" y="1956350"/>
                </a:lnTo>
                <a:lnTo>
                  <a:pt x="2023325" y="1988201"/>
                </a:lnTo>
                <a:lnTo>
                  <a:pt x="1980193" y="2018401"/>
                </a:lnTo>
                <a:lnTo>
                  <a:pt x="1935629" y="2046948"/>
                </a:lnTo>
                <a:lnTo>
                  <a:pt x="1889938" y="2073660"/>
                </a:lnTo>
                <a:lnTo>
                  <a:pt x="1843429" y="2098343"/>
                </a:lnTo>
                <a:lnTo>
                  <a:pt x="1796101" y="2120999"/>
                </a:lnTo>
                <a:lnTo>
                  <a:pt x="1747954" y="2141628"/>
                </a:lnTo>
                <a:lnTo>
                  <a:pt x="1698988" y="2160229"/>
                </a:lnTo>
                <a:lnTo>
                  <a:pt x="1649203" y="2176802"/>
                </a:lnTo>
                <a:lnTo>
                  <a:pt x="1598599" y="2191347"/>
                </a:lnTo>
                <a:lnTo>
                  <a:pt x="1547177" y="2203865"/>
                </a:lnTo>
                <a:lnTo>
                  <a:pt x="1495287" y="2214277"/>
                </a:lnTo>
                <a:lnTo>
                  <a:pt x="1443282" y="2222507"/>
                </a:lnTo>
                <a:lnTo>
                  <a:pt x="1391161" y="2228554"/>
                </a:lnTo>
                <a:lnTo>
                  <a:pt x="1338925" y="2232418"/>
                </a:lnTo>
                <a:lnTo>
                  <a:pt x="1286573" y="2234099"/>
                </a:lnTo>
                <a:close/>
              </a:path>
              <a:path w="2543175" h="2234565">
                <a:moveTo>
                  <a:pt x="2333522" y="1661747"/>
                </a:moveTo>
                <a:lnTo>
                  <a:pt x="1285604" y="1661747"/>
                </a:lnTo>
                <a:lnTo>
                  <a:pt x="1331624" y="1659308"/>
                </a:lnTo>
                <a:lnTo>
                  <a:pt x="1377481" y="1653794"/>
                </a:lnTo>
                <a:lnTo>
                  <a:pt x="1423173" y="1645204"/>
                </a:lnTo>
                <a:lnTo>
                  <a:pt x="1468208" y="1633653"/>
                </a:lnTo>
                <a:lnTo>
                  <a:pt x="1512091" y="1619246"/>
                </a:lnTo>
                <a:lnTo>
                  <a:pt x="1554822" y="1601985"/>
                </a:lnTo>
                <a:lnTo>
                  <a:pt x="1596398" y="1581869"/>
                </a:lnTo>
                <a:lnTo>
                  <a:pt x="1636820" y="1558900"/>
                </a:lnTo>
                <a:lnTo>
                  <a:pt x="1675660" y="1533342"/>
                </a:lnTo>
                <a:lnTo>
                  <a:pt x="1712480" y="1505459"/>
                </a:lnTo>
                <a:lnTo>
                  <a:pt x="1747282" y="1475251"/>
                </a:lnTo>
                <a:lnTo>
                  <a:pt x="1780066" y="1442716"/>
                </a:lnTo>
                <a:lnTo>
                  <a:pt x="1810836" y="1407854"/>
                </a:lnTo>
                <a:lnTo>
                  <a:pt x="1839260" y="1371063"/>
                </a:lnTo>
                <a:lnTo>
                  <a:pt x="1865022" y="1332729"/>
                </a:lnTo>
                <a:lnTo>
                  <a:pt x="1888120" y="1292852"/>
                </a:lnTo>
                <a:lnTo>
                  <a:pt x="1908553" y="1251432"/>
                </a:lnTo>
                <a:lnTo>
                  <a:pt x="1926323" y="1208471"/>
                </a:lnTo>
                <a:lnTo>
                  <a:pt x="1941249" y="1164436"/>
                </a:lnTo>
                <a:lnTo>
                  <a:pt x="1953154" y="1119808"/>
                </a:lnTo>
                <a:lnTo>
                  <a:pt x="1962039" y="1074587"/>
                </a:lnTo>
                <a:lnTo>
                  <a:pt x="1967904" y="1028774"/>
                </a:lnTo>
                <a:lnTo>
                  <a:pt x="1970750" y="982369"/>
                </a:lnTo>
                <a:lnTo>
                  <a:pt x="2542780" y="998707"/>
                </a:lnTo>
                <a:lnTo>
                  <a:pt x="2540191" y="1051569"/>
                </a:lnTo>
                <a:lnTo>
                  <a:pt x="2535456" y="1104010"/>
                </a:lnTo>
                <a:lnTo>
                  <a:pt x="2528576" y="1156029"/>
                </a:lnTo>
                <a:lnTo>
                  <a:pt x="2519551" y="1207627"/>
                </a:lnTo>
                <a:lnTo>
                  <a:pt x="2508380" y="1258802"/>
                </a:lnTo>
                <a:lnTo>
                  <a:pt x="2495064" y="1309555"/>
                </a:lnTo>
                <a:lnTo>
                  <a:pt x="2479602" y="1359886"/>
                </a:lnTo>
                <a:lnTo>
                  <a:pt x="2461995" y="1409795"/>
                </a:lnTo>
                <a:lnTo>
                  <a:pt x="2442369" y="1458946"/>
                </a:lnTo>
                <a:lnTo>
                  <a:pt x="2420852" y="1507001"/>
                </a:lnTo>
                <a:lnTo>
                  <a:pt x="2397442" y="1553961"/>
                </a:lnTo>
                <a:lnTo>
                  <a:pt x="2372140" y="1599825"/>
                </a:lnTo>
                <a:lnTo>
                  <a:pt x="2344946" y="1644594"/>
                </a:lnTo>
                <a:lnTo>
                  <a:pt x="2333522" y="1661747"/>
                </a:lnTo>
                <a:close/>
              </a:path>
            </a:pathLst>
          </a:custGeom>
          <a:solidFill>
            <a:srgbClr val="8A5E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31194" y="1995391"/>
            <a:ext cx="912494" cy="784225"/>
          </a:xfrm>
          <a:custGeom>
            <a:avLst/>
            <a:gdLst/>
            <a:ahLst/>
            <a:cxnLst/>
            <a:rect l="l" t="t" r="r" b="b"/>
            <a:pathLst>
              <a:path w="912494" h="784225">
                <a:moveTo>
                  <a:pt x="410384" y="784227"/>
                </a:moveTo>
                <a:lnTo>
                  <a:pt x="0" y="385400"/>
                </a:lnTo>
                <a:lnTo>
                  <a:pt x="36496" y="349287"/>
                </a:lnTo>
                <a:lnTo>
                  <a:pt x="74148" y="314864"/>
                </a:lnTo>
                <a:lnTo>
                  <a:pt x="112955" y="282130"/>
                </a:lnTo>
                <a:lnTo>
                  <a:pt x="152916" y="251086"/>
                </a:lnTo>
                <a:lnTo>
                  <a:pt x="194033" y="221732"/>
                </a:lnTo>
                <a:lnTo>
                  <a:pt x="236304" y="194067"/>
                </a:lnTo>
                <a:lnTo>
                  <a:pt x="279731" y="168092"/>
                </a:lnTo>
                <a:lnTo>
                  <a:pt x="324312" y="143807"/>
                </a:lnTo>
                <a:lnTo>
                  <a:pt x="370049" y="121211"/>
                </a:lnTo>
                <a:lnTo>
                  <a:pt x="416940" y="100305"/>
                </a:lnTo>
                <a:lnTo>
                  <a:pt x="464615" y="81247"/>
                </a:lnTo>
                <a:lnTo>
                  <a:pt x="512696" y="64195"/>
                </a:lnTo>
                <a:lnTo>
                  <a:pt x="561182" y="49149"/>
                </a:lnTo>
                <a:lnTo>
                  <a:pt x="610075" y="36110"/>
                </a:lnTo>
                <a:lnTo>
                  <a:pt x="659374" y="25076"/>
                </a:lnTo>
                <a:lnTo>
                  <a:pt x="709079" y="16049"/>
                </a:lnTo>
                <a:lnTo>
                  <a:pt x="759191" y="9027"/>
                </a:lnTo>
                <a:lnTo>
                  <a:pt x="809709" y="4012"/>
                </a:lnTo>
                <a:lnTo>
                  <a:pt x="860633" y="1003"/>
                </a:lnTo>
                <a:lnTo>
                  <a:pt x="911963" y="0"/>
                </a:lnTo>
                <a:lnTo>
                  <a:pt x="911954" y="572255"/>
                </a:lnTo>
                <a:lnTo>
                  <a:pt x="858953" y="574009"/>
                </a:lnTo>
                <a:lnTo>
                  <a:pt x="807433" y="579266"/>
                </a:lnTo>
                <a:lnTo>
                  <a:pt x="757394" y="588026"/>
                </a:lnTo>
                <a:lnTo>
                  <a:pt x="708836" y="600290"/>
                </a:lnTo>
                <a:lnTo>
                  <a:pt x="661758" y="616056"/>
                </a:lnTo>
                <a:lnTo>
                  <a:pt x="616161" y="635326"/>
                </a:lnTo>
                <a:lnTo>
                  <a:pt x="572045" y="658099"/>
                </a:lnTo>
                <a:lnTo>
                  <a:pt x="529409" y="684376"/>
                </a:lnTo>
                <a:lnTo>
                  <a:pt x="488254" y="714156"/>
                </a:lnTo>
                <a:lnTo>
                  <a:pt x="448579" y="747440"/>
                </a:lnTo>
                <a:lnTo>
                  <a:pt x="410384" y="784227"/>
                </a:lnTo>
                <a:close/>
              </a:path>
            </a:pathLst>
          </a:custGeom>
          <a:solidFill>
            <a:srgbClr val="8B2F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3925" y="5705475"/>
            <a:ext cx="342900" cy="250825"/>
          </a:xfrm>
          <a:custGeom>
            <a:avLst/>
            <a:gdLst/>
            <a:ahLst/>
            <a:cxnLst/>
            <a:rect l="l" t="t" r="r" b="b"/>
            <a:pathLst>
              <a:path w="342900" h="250825">
                <a:moveTo>
                  <a:pt x="171450" y="250371"/>
                </a:moveTo>
                <a:lnTo>
                  <a:pt x="117035" y="245930"/>
                </a:lnTo>
                <a:lnTo>
                  <a:pt x="80516" y="233992"/>
                </a:lnTo>
                <a:lnTo>
                  <a:pt x="59996" y="216637"/>
                </a:lnTo>
                <a:lnTo>
                  <a:pt x="53578" y="195942"/>
                </a:lnTo>
                <a:lnTo>
                  <a:pt x="53578" y="103861"/>
                </a:lnTo>
                <a:lnTo>
                  <a:pt x="24916" y="97142"/>
                </a:lnTo>
                <a:lnTo>
                  <a:pt x="14832" y="92873"/>
                </a:lnTo>
                <a:lnTo>
                  <a:pt x="6955" y="85681"/>
                </a:lnTo>
                <a:lnTo>
                  <a:pt x="1829" y="76264"/>
                </a:lnTo>
                <a:lnTo>
                  <a:pt x="0" y="65317"/>
                </a:lnTo>
                <a:lnTo>
                  <a:pt x="1830" y="54367"/>
                </a:lnTo>
                <a:lnTo>
                  <a:pt x="166705" y="266"/>
                </a:lnTo>
                <a:lnTo>
                  <a:pt x="169086" y="0"/>
                </a:lnTo>
                <a:lnTo>
                  <a:pt x="173819" y="0"/>
                </a:lnTo>
                <a:lnTo>
                  <a:pt x="176194" y="266"/>
                </a:lnTo>
                <a:lnTo>
                  <a:pt x="268007" y="21771"/>
                </a:lnTo>
                <a:lnTo>
                  <a:pt x="170640" y="21771"/>
                </a:lnTo>
                <a:lnTo>
                  <a:pt x="169833" y="21865"/>
                </a:lnTo>
                <a:lnTo>
                  <a:pt x="24869" y="55843"/>
                </a:lnTo>
                <a:lnTo>
                  <a:pt x="21431" y="60240"/>
                </a:lnTo>
                <a:lnTo>
                  <a:pt x="21433" y="70385"/>
                </a:lnTo>
                <a:lnTo>
                  <a:pt x="24888" y="74796"/>
                </a:lnTo>
                <a:lnTo>
                  <a:pt x="169833" y="108760"/>
                </a:lnTo>
                <a:lnTo>
                  <a:pt x="170640" y="108857"/>
                </a:lnTo>
                <a:lnTo>
                  <a:pt x="289321" y="108857"/>
                </a:lnTo>
                <a:lnTo>
                  <a:pt x="75009" y="108890"/>
                </a:lnTo>
                <a:lnTo>
                  <a:pt x="75009" y="195942"/>
                </a:lnTo>
                <a:lnTo>
                  <a:pt x="81036" y="206122"/>
                </a:lnTo>
                <a:lnTo>
                  <a:pt x="99119" y="216785"/>
                </a:lnTo>
                <a:lnTo>
                  <a:pt x="129257" y="225192"/>
                </a:lnTo>
                <a:lnTo>
                  <a:pt x="171450" y="228602"/>
                </a:lnTo>
                <a:lnTo>
                  <a:pt x="268753" y="228602"/>
                </a:lnTo>
                <a:lnTo>
                  <a:pt x="262379" y="233992"/>
                </a:lnTo>
                <a:lnTo>
                  <a:pt x="225860" y="245930"/>
                </a:lnTo>
                <a:lnTo>
                  <a:pt x="171450" y="250371"/>
                </a:lnTo>
                <a:close/>
              </a:path>
              <a:path w="342900" h="250825">
                <a:moveTo>
                  <a:pt x="289321" y="108857"/>
                </a:moveTo>
                <a:lnTo>
                  <a:pt x="172265" y="108857"/>
                </a:lnTo>
                <a:lnTo>
                  <a:pt x="173066" y="108760"/>
                </a:lnTo>
                <a:lnTo>
                  <a:pt x="318033" y="74793"/>
                </a:lnTo>
                <a:lnTo>
                  <a:pt x="321468" y="70385"/>
                </a:lnTo>
                <a:lnTo>
                  <a:pt x="321466" y="60240"/>
                </a:lnTo>
                <a:lnTo>
                  <a:pt x="318017" y="55840"/>
                </a:lnTo>
                <a:lnTo>
                  <a:pt x="173066" y="21865"/>
                </a:lnTo>
                <a:lnTo>
                  <a:pt x="172265" y="21771"/>
                </a:lnTo>
                <a:lnTo>
                  <a:pt x="268007" y="21771"/>
                </a:lnTo>
                <a:lnTo>
                  <a:pt x="317989" y="33488"/>
                </a:lnTo>
                <a:lnTo>
                  <a:pt x="342900" y="65317"/>
                </a:lnTo>
                <a:lnTo>
                  <a:pt x="341067" y="76266"/>
                </a:lnTo>
                <a:lnTo>
                  <a:pt x="335936" y="85684"/>
                </a:lnTo>
                <a:lnTo>
                  <a:pt x="328055" y="92875"/>
                </a:lnTo>
                <a:lnTo>
                  <a:pt x="317977" y="97142"/>
                </a:lnTo>
                <a:lnTo>
                  <a:pt x="289321" y="103861"/>
                </a:lnTo>
                <a:lnTo>
                  <a:pt x="289321" y="108857"/>
                </a:lnTo>
                <a:close/>
              </a:path>
              <a:path w="342900" h="250825">
                <a:moveTo>
                  <a:pt x="173819" y="130631"/>
                </a:moveTo>
                <a:lnTo>
                  <a:pt x="169083" y="130631"/>
                </a:lnTo>
                <a:lnTo>
                  <a:pt x="166705" y="130365"/>
                </a:lnTo>
                <a:lnTo>
                  <a:pt x="75009" y="108890"/>
                </a:lnTo>
                <a:lnTo>
                  <a:pt x="267890" y="108890"/>
                </a:lnTo>
                <a:lnTo>
                  <a:pt x="176194" y="130365"/>
                </a:lnTo>
                <a:lnTo>
                  <a:pt x="173819" y="130631"/>
                </a:lnTo>
                <a:close/>
              </a:path>
              <a:path w="342900" h="250825">
                <a:moveTo>
                  <a:pt x="268753" y="228602"/>
                </a:moveTo>
                <a:lnTo>
                  <a:pt x="171450" y="228602"/>
                </a:lnTo>
                <a:lnTo>
                  <a:pt x="213642" y="225192"/>
                </a:lnTo>
                <a:lnTo>
                  <a:pt x="243780" y="216785"/>
                </a:lnTo>
                <a:lnTo>
                  <a:pt x="261863" y="206122"/>
                </a:lnTo>
                <a:lnTo>
                  <a:pt x="267890" y="195942"/>
                </a:lnTo>
                <a:lnTo>
                  <a:pt x="267890" y="108890"/>
                </a:lnTo>
                <a:lnTo>
                  <a:pt x="289321" y="108890"/>
                </a:lnTo>
                <a:lnTo>
                  <a:pt x="289321" y="195942"/>
                </a:lnTo>
                <a:lnTo>
                  <a:pt x="282902" y="216637"/>
                </a:lnTo>
                <a:lnTo>
                  <a:pt x="268753" y="228602"/>
                </a:lnTo>
                <a:close/>
              </a:path>
            </a:pathLst>
          </a:custGeom>
          <a:solidFill>
            <a:srgbClr val="4BB8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34675" y="5814331"/>
            <a:ext cx="21590" cy="120014"/>
          </a:xfrm>
          <a:custGeom>
            <a:avLst/>
            <a:gdLst/>
            <a:ahLst/>
            <a:cxnLst/>
            <a:rect l="l" t="t" r="r" b="b"/>
            <a:pathLst>
              <a:path w="21590" h="120014">
                <a:moveTo>
                  <a:pt x="16633" y="119745"/>
                </a:moveTo>
                <a:lnTo>
                  <a:pt x="4804" y="119745"/>
                </a:lnTo>
                <a:lnTo>
                  <a:pt x="2" y="114874"/>
                </a:lnTo>
                <a:lnTo>
                  <a:pt x="0" y="4868"/>
                </a:lnTo>
                <a:lnTo>
                  <a:pt x="4804" y="0"/>
                </a:lnTo>
                <a:lnTo>
                  <a:pt x="16633" y="0"/>
                </a:lnTo>
                <a:lnTo>
                  <a:pt x="21434" y="4868"/>
                </a:lnTo>
                <a:lnTo>
                  <a:pt x="21437" y="114874"/>
                </a:lnTo>
                <a:lnTo>
                  <a:pt x="16633" y="119745"/>
                </a:lnTo>
                <a:close/>
              </a:path>
            </a:pathLst>
          </a:custGeom>
          <a:solidFill>
            <a:srgbClr val="4BB8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23962" y="5944960"/>
            <a:ext cx="43180" cy="65405"/>
          </a:xfrm>
          <a:custGeom>
            <a:avLst/>
            <a:gdLst/>
            <a:ahLst/>
            <a:cxnLst/>
            <a:rect l="l" t="t" r="r" b="b"/>
            <a:pathLst>
              <a:path w="43180" h="65404">
                <a:moveTo>
                  <a:pt x="21431" y="65311"/>
                </a:moveTo>
                <a:lnTo>
                  <a:pt x="13092" y="63598"/>
                </a:lnTo>
                <a:lnTo>
                  <a:pt x="6279" y="58930"/>
                </a:lnTo>
                <a:lnTo>
                  <a:pt x="1685" y="52011"/>
                </a:lnTo>
                <a:lnTo>
                  <a:pt x="0" y="43542"/>
                </a:lnTo>
                <a:lnTo>
                  <a:pt x="1684" y="31672"/>
                </a:lnTo>
                <a:lnTo>
                  <a:pt x="6278" y="17267"/>
                </a:lnTo>
                <a:lnTo>
                  <a:pt x="13091" y="5114"/>
                </a:lnTo>
                <a:lnTo>
                  <a:pt x="21431" y="0"/>
                </a:lnTo>
                <a:lnTo>
                  <a:pt x="29771" y="5114"/>
                </a:lnTo>
                <a:lnTo>
                  <a:pt x="36583" y="17267"/>
                </a:lnTo>
                <a:lnTo>
                  <a:pt x="41177" y="31672"/>
                </a:lnTo>
                <a:lnTo>
                  <a:pt x="42862" y="43542"/>
                </a:lnTo>
                <a:lnTo>
                  <a:pt x="41177" y="52011"/>
                </a:lnTo>
                <a:lnTo>
                  <a:pt x="36582" y="58930"/>
                </a:lnTo>
                <a:lnTo>
                  <a:pt x="29770" y="63598"/>
                </a:lnTo>
                <a:lnTo>
                  <a:pt x="21431" y="65311"/>
                </a:lnTo>
                <a:close/>
              </a:path>
            </a:pathLst>
          </a:custGeom>
          <a:solidFill>
            <a:srgbClr val="4BB8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33450" y="6362700"/>
            <a:ext cx="342900" cy="250825"/>
          </a:xfrm>
          <a:custGeom>
            <a:avLst/>
            <a:gdLst/>
            <a:ahLst/>
            <a:cxnLst/>
            <a:rect l="l" t="t" r="r" b="b"/>
            <a:pathLst>
              <a:path w="342900" h="250825">
                <a:moveTo>
                  <a:pt x="171450" y="250371"/>
                </a:moveTo>
                <a:lnTo>
                  <a:pt x="117035" y="245930"/>
                </a:lnTo>
                <a:lnTo>
                  <a:pt x="80516" y="233992"/>
                </a:lnTo>
                <a:lnTo>
                  <a:pt x="59996" y="216637"/>
                </a:lnTo>
                <a:lnTo>
                  <a:pt x="53578" y="195942"/>
                </a:lnTo>
                <a:lnTo>
                  <a:pt x="53578" y="103861"/>
                </a:lnTo>
                <a:lnTo>
                  <a:pt x="24916" y="97142"/>
                </a:lnTo>
                <a:lnTo>
                  <a:pt x="14832" y="92873"/>
                </a:lnTo>
                <a:lnTo>
                  <a:pt x="6955" y="85681"/>
                </a:lnTo>
                <a:lnTo>
                  <a:pt x="1829" y="76264"/>
                </a:lnTo>
                <a:lnTo>
                  <a:pt x="0" y="65317"/>
                </a:lnTo>
                <a:lnTo>
                  <a:pt x="1830" y="54367"/>
                </a:lnTo>
                <a:lnTo>
                  <a:pt x="166705" y="266"/>
                </a:lnTo>
                <a:lnTo>
                  <a:pt x="169086" y="0"/>
                </a:lnTo>
                <a:lnTo>
                  <a:pt x="173819" y="0"/>
                </a:lnTo>
                <a:lnTo>
                  <a:pt x="176194" y="266"/>
                </a:lnTo>
                <a:lnTo>
                  <a:pt x="268007" y="21771"/>
                </a:lnTo>
                <a:lnTo>
                  <a:pt x="170640" y="21771"/>
                </a:lnTo>
                <a:lnTo>
                  <a:pt x="169833" y="21865"/>
                </a:lnTo>
                <a:lnTo>
                  <a:pt x="24869" y="55843"/>
                </a:lnTo>
                <a:lnTo>
                  <a:pt x="21431" y="60240"/>
                </a:lnTo>
                <a:lnTo>
                  <a:pt x="21433" y="70385"/>
                </a:lnTo>
                <a:lnTo>
                  <a:pt x="24888" y="74796"/>
                </a:lnTo>
                <a:lnTo>
                  <a:pt x="169833" y="108760"/>
                </a:lnTo>
                <a:lnTo>
                  <a:pt x="170640" y="108857"/>
                </a:lnTo>
                <a:lnTo>
                  <a:pt x="289321" y="108857"/>
                </a:lnTo>
                <a:lnTo>
                  <a:pt x="75009" y="108890"/>
                </a:lnTo>
                <a:lnTo>
                  <a:pt x="75009" y="195942"/>
                </a:lnTo>
                <a:lnTo>
                  <a:pt x="81036" y="206122"/>
                </a:lnTo>
                <a:lnTo>
                  <a:pt x="99119" y="216785"/>
                </a:lnTo>
                <a:lnTo>
                  <a:pt x="129257" y="225192"/>
                </a:lnTo>
                <a:lnTo>
                  <a:pt x="171450" y="228602"/>
                </a:lnTo>
                <a:lnTo>
                  <a:pt x="268753" y="228602"/>
                </a:lnTo>
                <a:lnTo>
                  <a:pt x="262379" y="233992"/>
                </a:lnTo>
                <a:lnTo>
                  <a:pt x="225860" y="245930"/>
                </a:lnTo>
                <a:lnTo>
                  <a:pt x="171450" y="250371"/>
                </a:lnTo>
                <a:close/>
              </a:path>
              <a:path w="342900" h="250825">
                <a:moveTo>
                  <a:pt x="289321" y="108857"/>
                </a:moveTo>
                <a:lnTo>
                  <a:pt x="172265" y="108857"/>
                </a:lnTo>
                <a:lnTo>
                  <a:pt x="173066" y="108760"/>
                </a:lnTo>
                <a:lnTo>
                  <a:pt x="318033" y="74793"/>
                </a:lnTo>
                <a:lnTo>
                  <a:pt x="321468" y="70385"/>
                </a:lnTo>
                <a:lnTo>
                  <a:pt x="321466" y="60240"/>
                </a:lnTo>
                <a:lnTo>
                  <a:pt x="318017" y="55840"/>
                </a:lnTo>
                <a:lnTo>
                  <a:pt x="173066" y="21865"/>
                </a:lnTo>
                <a:lnTo>
                  <a:pt x="172265" y="21771"/>
                </a:lnTo>
                <a:lnTo>
                  <a:pt x="268007" y="21771"/>
                </a:lnTo>
                <a:lnTo>
                  <a:pt x="317989" y="33488"/>
                </a:lnTo>
                <a:lnTo>
                  <a:pt x="342900" y="65317"/>
                </a:lnTo>
                <a:lnTo>
                  <a:pt x="341067" y="76266"/>
                </a:lnTo>
                <a:lnTo>
                  <a:pt x="335936" y="85684"/>
                </a:lnTo>
                <a:lnTo>
                  <a:pt x="328055" y="92875"/>
                </a:lnTo>
                <a:lnTo>
                  <a:pt x="317977" y="97142"/>
                </a:lnTo>
                <a:lnTo>
                  <a:pt x="289321" y="103861"/>
                </a:lnTo>
                <a:lnTo>
                  <a:pt x="289321" y="108857"/>
                </a:lnTo>
                <a:close/>
              </a:path>
              <a:path w="342900" h="250825">
                <a:moveTo>
                  <a:pt x="173819" y="130631"/>
                </a:moveTo>
                <a:lnTo>
                  <a:pt x="169083" y="130631"/>
                </a:lnTo>
                <a:lnTo>
                  <a:pt x="166705" y="130365"/>
                </a:lnTo>
                <a:lnTo>
                  <a:pt x="75009" y="108890"/>
                </a:lnTo>
                <a:lnTo>
                  <a:pt x="267890" y="108890"/>
                </a:lnTo>
                <a:lnTo>
                  <a:pt x="176194" y="130365"/>
                </a:lnTo>
                <a:lnTo>
                  <a:pt x="173819" y="130631"/>
                </a:lnTo>
                <a:close/>
              </a:path>
              <a:path w="342900" h="250825">
                <a:moveTo>
                  <a:pt x="268753" y="228602"/>
                </a:moveTo>
                <a:lnTo>
                  <a:pt x="171450" y="228602"/>
                </a:lnTo>
                <a:lnTo>
                  <a:pt x="213642" y="225192"/>
                </a:lnTo>
                <a:lnTo>
                  <a:pt x="243780" y="216785"/>
                </a:lnTo>
                <a:lnTo>
                  <a:pt x="261863" y="206122"/>
                </a:lnTo>
                <a:lnTo>
                  <a:pt x="267890" y="195942"/>
                </a:lnTo>
                <a:lnTo>
                  <a:pt x="267890" y="108890"/>
                </a:lnTo>
                <a:lnTo>
                  <a:pt x="289321" y="108890"/>
                </a:lnTo>
                <a:lnTo>
                  <a:pt x="289321" y="195942"/>
                </a:lnTo>
                <a:lnTo>
                  <a:pt x="282902" y="216637"/>
                </a:lnTo>
                <a:lnTo>
                  <a:pt x="268753" y="228602"/>
                </a:lnTo>
                <a:close/>
              </a:path>
            </a:pathLst>
          </a:custGeom>
          <a:solidFill>
            <a:srgbClr val="4BB8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44200" y="6471556"/>
            <a:ext cx="21590" cy="120014"/>
          </a:xfrm>
          <a:custGeom>
            <a:avLst/>
            <a:gdLst/>
            <a:ahLst/>
            <a:cxnLst/>
            <a:rect l="l" t="t" r="r" b="b"/>
            <a:pathLst>
              <a:path w="21590" h="120015">
                <a:moveTo>
                  <a:pt x="16633" y="119745"/>
                </a:moveTo>
                <a:lnTo>
                  <a:pt x="4804" y="119745"/>
                </a:lnTo>
                <a:lnTo>
                  <a:pt x="2" y="114874"/>
                </a:lnTo>
                <a:lnTo>
                  <a:pt x="0" y="4868"/>
                </a:lnTo>
                <a:lnTo>
                  <a:pt x="4804" y="0"/>
                </a:lnTo>
                <a:lnTo>
                  <a:pt x="16633" y="0"/>
                </a:lnTo>
                <a:lnTo>
                  <a:pt x="21434" y="4868"/>
                </a:lnTo>
                <a:lnTo>
                  <a:pt x="21437" y="114874"/>
                </a:lnTo>
                <a:lnTo>
                  <a:pt x="16633" y="119745"/>
                </a:lnTo>
                <a:close/>
              </a:path>
            </a:pathLst>
          </a:custGeom>
          <a:solidFill>
            <a:srgbClr val="4BB8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33487" y="6602185"/>
            <a:ext cx="43180" cy="65405"/>
          </a:xfrm>
          <a:custGeom>
            <a:avLst/>
            <a:gdLst/>
            <a:ahLst/>
            <a:cxnLst/>
            <a:rect l="l" t="t" r="r" b="b"/>
            <a:pathLst>
              <a:path w="43180" h="65404">
                <a:moveTo>
                  <a:pt x="21431" y="65311"/>
                </a:moveTo>
                <a:lnTo>
                  <a:pt x="13092" y="63598"/>
                </a:lnTo>
                <a:lnTo>
                  <a:pt x="6279" y="58930"/>
                </a:lnTo>
                <a:lnTo>
                  <a:pt x="1685" y="52011"/>
                </a:lnTo>
                <a:lnTo>
                  <a:pt x="0" y="43542"/>
                </a:lnTo>
                <a:lnTo>
                  <a:pt x="1684" y="31672"/>
                </a:lnTo>
                <a:lnTo>
                  <a:pt x="6278" y="17267"/>
                </a:lnTo>
                <a:lnTo>
                  <a:pt x="13091" y="5114"/>
                </a:lnTo>
                <a:lnTo>
                  <a:pt x="21431" y="0"/>
                </a:lnTo>
                <a:lnTo>
                  <a:pt x="29771" y="5114"/>
                </a:lnTo>
                <a:lnTo>
                  <a:pt x="36583" y="17267"/>
                </a:lnTo>
                <a:lnTo>
                  <a:pt x="41177" y="31672"/>
                </a:lnTo>
                <a:lnTo>
                  <a:pt x="42862" y="43542"/>
                </a:lnTo>
                <a:lnTo>
                  <a:pt x="41177" y="52011"/>
                </a:lnTo>
                <a:lnTo>
                  <a:pt x="36582" y="58930"/>
                </a:lnTo>
                <a:lnTo>
                  <a:pt x="29770" y="63598"/>
                </a:lnTo>
                <a:lnTo>
                  <a:pt x="21431" y="65311"/>
                </a:lnTo>
                <a:close/>
              </a:path>
            </a:pathLst>
          </a:custGeom>
          <a:solidFill>
            <a:srgbClr val="4BB8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735560" y="2310447"/>
            <a:ext cx="111125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07060" y="2862897"/>
            <a:ext cx="111125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11225" y="4072572"/>
            <a:ext cx="3933190" cy="2480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79500">
              <a:lnSpc>
                <a:spcPct val="100000"/>
              </a:lnSpc>
              <a:spcBef>
                <a:spcPts val="105"/>
              </a:spcBef>
            </a:pP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34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00">
              <a:latin typeface="Times New Roman"/>
              <a:cs typeface="Times New Roman"/>
            </a:endParaRPr>
          </a:p>
          <a:p>
            <a:pPr marL="803910">
              <a:lnSpc>
                <a:spcPct val="100000"/>
              </a:lnSpc>
            </a:pPr>
            <a:r>
              <a:rPr sz="950" b="1" spc="15" dirty="0">
                <a:solidFill>
                  <a:srgbClr val="212121"/>
                </a:solidFill>
                <a:latin typeface="Liberation Sans"/>
                <a:cs typeface="Liberation Sans"/>
              </a:rPr>
              <a:t>ВАК</a:t>
            </a:r>
            <a:endParaRPr sz="950">
              <a:latin typeface="Liberation Sans"/>
              <a:cs typeface="Liberation Sans"/>
            </a:endParaRPr>
          </a:p>
          <a:p>
            <a:pPr marL="807085">
              <a:lnSpc>
                <a:spcPct val="100000"/>
              </a:lnSpc>
              <a:spcBef>
                <a:spcPts val="210"/>
              </a:spcBef>
            </a:pPr>
            <a:r>
              <a:rPr sz="950" spc="15" dirty="0">
                <a:solidFill>
                  <a:srgbClr val="212121"/>
                </a:solidFill>
                <a:latin typeface="Arial"/>
                <a:cs typeface="Arial"/>
              </a:rPr>
              <a:t>62%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1056640">
              <a:lnSpc>
                <a:spcPct val="117200"/>
              </a:lnSpc>
            </a:pPr>
            <a:r>
              <a:rPr sz="1600" dirty="0">
                <a:solidFill>
                  <a:srgbClr val="212121"/>
                </a:solidFill>
                <a:latin typeface="Liberation Sans"/>
                <a:cs typeface="Liberation Sans"/>
              </a:rPr>
              <a:t>Выполнение плана по защите  диссертаций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469900" marR="5080">
              <a:lnSpc>
                <a:spcPct val="112500"/>
              </a:lnSpc>
              <a:spcBef>
                <a:spcPts val="705"/>
              </a:spcBef>
            </a:pPr>
            <a:r>
              <a:rPr sz="1000" spc="-5" dirty="0">
                <a:solidFill>
                  <a:srgbClr val="212121"/>
                </a:solidFill>
                <a:latin typeface="Arial"/>
                <a:cs typeface="Arial"/>
              </a:rPr>
              <a:t>2017</a:t>
            </a: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год </a:t>
            </a:r>
            <a:r>
              <a:rPr sz="1000" dirty="0">
                <a:solidFill>
                  <a:srgbClr val="212121"/>
                </a:solidFill>
                <a:latin typeface="Arial"/>
                <a:cs typeface="Arial"/>
              </a:rPr>
              <a:t>– </a:t>
            </a: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рекомендована </a:t>
            </a:r>
            <a:r>
              <a:rPr sz="1000" dirty="0">
                <a:solidFill>
                  <a:srgbClr val="212121"/>
                </a:solidFill>
                <a:latin typeface="Liberation Sans"/>
                <a:cs typeface="Liberation Sans"/>
              </a:rPr>
              <a:t>к </a:t>
            </a: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защите диссертация </a:t>
            </a:r>
            <a:r>
              <a:rPr sz="1000" dirty="0">
                <a:solidFill>
                  <a:srgbClr val="212121"/>
                </a:solidFill>
                <a:latin typeface="Liberation Sans"/>
                <a:cs typeface="Liberation Sans"/>
              </a:rPr>
              <a:t>на  </a:t>
            </a: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соискание ученой степени кандидата наук</a:t>
            </a:r>
            <a:r>
              <a:rPr sz="1000" spc="-5" dirty="0">
                <a:solidFill>
                  <a:srgbClr val="212121"/>
                </a:solidFill>
                <a:latin typeface="Arial"/>
                <a:cs typeface="Arial"/>
              </a:rPr>
              <a:t>, </a:t>
            </a: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защита </a:t>
            </a:r>
            <a:r>
              <a:rPr sz="1000" dirty="0">
                <a:solidFill>
                  <a:srgbClr val="212121"/>
                </a:solidFill>
                <a:latin typeface="Liberation Sans"/>
                <a:cs typeface="Liberation Sans"/>
              </a:rPr>
              <a:t>в</a:t>
            </a:r>
            <a:r>
              <a:rPr sz="1000" spc="10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000" spc="-5" dirty="0">
                <a:solidFill>
                  <a:srgbClr val="212121"/>
                </a:solidFill>
                <a:latin typeface="Arial"/>
                <a:cs typeface="Arial"/>
              </a:rPr>
              <a:t>2018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Times New Roman"/>
              <a:cs typeface="Times New Roman"/>
            </a:endParaRPr>
          </a:p>
          <a:p>
            <a:pPr marL="469900" marR="149860">
              <a:lnSpc>
                <a:spcPct val="112500"/>
              </a:lnSpc>
            </a:pPr>
            <a:r>
              <a:rPr sz="1000" spc="-5" dirty="0">
                <a:solidFill>
                  <a:srgbClr val="212121"/>
                </a:solidFill>
                <a:latin typeface="Arial"/>
                <a:cs typeface="Arial"/>
              </a:rPr>
              <a:t>2018 </a:t>
            </a: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год </a:t>
            </a:r>
            <a:r>
              <a:rPr sz="1000" dirty="0">
                <a:solidFill>
                  <a:srgbClr val="212121"/>
                </a:solidFill>
                <a:latin typeface="Arial"/>
                <a:cs typeface="Arial"/>
              </a:rPr>
              <a:t>– </a:t>
            </a: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подготовлена </a:t>
            </a:r>
            <a:r>
              <a:rPr sz="1000" dirty="0">
                <a:solidFill>
                  <a:srgbClr val="212121"/>
                </a:solidFill>
                <a:latin typeface="Liberation Sans"/>
                <a:cs typeface="Liberation Sans"/>
              </a:rPr>
              <a:t>к </a:t>
            </a: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защите диссертация </a:t>
            </a:r>
            <a:r>
              <a:rPr sz="1000" dirty="0">
                <a:solidFill>
                  <a:srgbClr val="212121"/>
                </a:solidFill>
                <a:latin typeface="Liberation Sans"/>
                <a:cs typeface="Liberation Sans"/>
              </a:rPr>
              <a:t>на  </a:t>
            </a: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соискание ученой степени доктора наук</a:t>
            </a:r>
            <a:r>
              <a:rPr sz="1000" spc="-5" dirty="0">
                <a:solidFill>
                  <a:srgbClr val="212121"/>
                </a:solidFill>
                <a:latin typeface="Arial"/>
                <a:cs typeface="Arial"/>
              </a:rPr>
              <a:t>, </a:t>
            </a:r>
            <a:r>
              <a:rPr sz="1000" spc="-5" dirty="0">
                <a:solidFill>
                  <a:srgbClr val="212121"/>
                </a:solidFill>
                <a:latin typeface="Liberation Sans"/>
                <a:cs typeface="Liberation Sans"/>
              </a:rPr>
              <a:t>защита </a:t>
            </a:r>
            <a:r>
              <a:rPr sz="1000" dirty="0">
                <a:solidFill>
                  <a:srgbClr val="212121"/>
                </a:solidFill>
                <a:latin typeface="Liberation Sans"/>
                <a:cs typeface="Liberation Sans"/>
              </a:rPr>
              <a:t>в</a:t>
            </a:r>
            <a:r>
              <a:rPr sz="1000" spc="9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000" spc="-5" dirty="0">
                <a:solidFill>
                  <a:srgbClr val="212121"/>
                </a:solidFill>
                <a:latin typeface="Arial"/>
                <a:cs typeface="Arial"/>
              </a:rPr>
              <a:t>2018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11660" y="2310447"/>
            <a:ext cx="111125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20750" y="1221168"/>
            <a:ext cx="220726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dirty="0">
                <a:solidFill>
                  <a:srgbClr val="212121"/>
                </a:solidFill>
                <a:latin typeface="Liberation Sans"/>
                <a:cs typeface="Liberation Sans"/>
              </a:rPr>
              <a:t>Публикации</a:t>
            </a:r>
            <a:r>
              <a:rPr sz="1600" spc="-6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2016-2017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397500" y="1142606"/>
            <a:ext cx="3458845" cy="596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200"/>
              </a:lnSpc>
              <a:spcBef>
                <a:spcPts val="95"/>
              </a:spcBef>
            </a:pPr>
            <a:r>
              <a:rPr sz="1600" dirty="0">
                <a:solidFill>
                  <a:srgbClr val="212121"/>
                </a:solidFill>
                <a:latin typeface="Liberation Sans"/>
                <a:cs typeface="Liberation Sans"/>
              </a:rPr>
              <a:t>Разработка учебников направления  Бизнес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-</a:t>
            </a:r>
            <a:r>
              <a:rPr sz="1600" dirty="0">
                <a:solidFill>
                  <a:srgbClr val="212121"/>
                </a:solidFill>
                <a:latin typeface="Liberation Sans"/>
                <a:cs typeface="Liberation Sans"/>
              </a:rPr>
              <a:t>информатика</a:t>
            </a:r>
            <a:endParaRPr sz="1600">
              <a:latin typeface="Liberation Sans"/>
              <a:cs typeface="Liberation San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381625" y="2038350"/>
            <a:ext cx="1076325" cy="1619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57975" y="2038350"/>
            <a:ext cx="1095375" cy="1657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001000" y="2038350"/>
            <a:ext cx="1085850" cy="1647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72100" y="4038600"/>
            <a:ext cx="1266825" cy="16668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57975" y="4019550"/>
            <a:ext cx="1266825" cy="16859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991475" y="4038600"/>
            <a:ext cx="1104900" cy="1676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">
              <a:lnSpc>
                <a:spcPts val="1875"/>
              </a:lnSpc>
            </a:pPr>
            <a:r>
              <a:rPr spc="5" dirty="0"/>
              <a:t>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1375" y="441860"/>
            <a:ext cx="6240145" cy="3937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pc="45" dirty="0"/>
              <a:t>Результаты научной работы</a:t>
            </a:r>
            <a:r>
              <a:rPr spc="-135" dirty="0"/>
              <a:t> </a:t>
            </a:r>
            <a:r>
              <a:rPr spc="45" dirty="0"/>
              <a:t>студентов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76272"/>
            <a:ext cx="512445" cy="929005"/>
          </a:xfrm>
          <a:custGeom>
            <a:avLst/>
            <a:gdLst/>
            <a:ahLst/>
            <a:cxnLst/>
            <a:rect l="l" t="t" r="r" b="b"/>
            <a:pathLst>
              <a:path w="512445" h="929005">
                <a:moveTo>
                  <a:pt x="0" y="928618"/>
                </a:moveTo>
                <a:lnTo>
                  <a:pt x="0" y="0"/>
                </a:lnTo>
                <a:lnTo>
                  <a:pt x="511874" y="464309"/>
                </a:lnTo>
                <a:lnTo>
                  <a:pt x="0" y="928618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3869" y="6659389"/>
            <a:ext cx="0" cy="571500"/>
          </a:xfrm>
          <a:custGeom>
            <a:avLst/>
            <a:gdLst/>
            <a:ahLst/>
            <a:cxnLst/>
            <a:rect l="l" t="t" r="r" b="b"/>
            <a:pathLst>
              <a:path h="571500">
                <a:moveTo>
                  <a:pt x="0" y="0"/>
                </a:moveTo>
                <a:lnTo>
                  <a:pt x="0" y="571498"/>
                </a:lnTo>
              </a:path>
            </a:pathLst>
          </a:custGeom>
          <a:ln w="75390">
            <a:solidFill>
              <a:srgbClr val="FF74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93086" y="6945138"/>
            <a:ext cx="314960" cy="285750"/>
          </a:xfrm>
          <a:custGeom>
            <a:avLst/>
            <a:gdLst/>
            <a:ahLst/>
            <a:cxnLst/>
            <a:rect l="l" t="t" r="r" b="b"/>
            <a:pathLst>
              <a:path w="314959" h="285750">
                <a:moveTo>
                  <a:pt x="314505" y="285749"/>
                </a:moveTo>
                <a:lnTo>
                  <a:pt x="0" y="285749"/>
                </a:lnTo>
                <a:lnTo>
                  <a:pt x="314505" y="0"/>
                </a:lnTo>
                <a:lnTo>
                  <a:pt x="314505" y="285749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93086" y="6659389"/>
            <a:ext cx="314960" cy="285750"/>
          </a:xfrm>
          <a:custGeom>
            <a:avLst/>
            <a:gdLst/>
            <a:ahLst/>
            <a:cxnLst/>
            <a:rect l="l" t="t" r="r" b="b"/>
            <a:pathLst>
              <a:path w="314959" h="285750">
                <a:moveTo>
                  <a:pt x="314505" y="285749"/>
                </a:moveTo>
                <a:lnTo>
                  <a:pt x="0" y="0"/>
                </a:lnTo>
                <a:lnTo>
                  <a:pt x="314505" y="0"/>
                </a:lnTo>
                <a:lnTo>
                  <a:pt x="314505" y="285749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80147" y="6659389"/>
            <a:ext cx="324485" cy="571500"/>
          </a:xfrm>
          <a:custGeom>
            <a:avLst/>
            <a:gdLst/>
            <a:ahLst/>
            <a:cxnLst/>
            <a:rect l="l" t="t" r="r" b="b"/>
            <a:pathLst>
              <a:path w="324484" h="571500">
                <a:moveTo>
                  <a:pt x="9786" y="571498"/>
                </a:moveTo>
                <a:lnTo>
                  <a:pt x="0" y="571498"/>
                </a:lnTo>
                <a:lnTo>
                  <a:pt x="0" y="0"/>
                </a:lnTo>
                <a:lnTo>
                  <a:pt x="9786" y="0"/>
                </a:lnTo>
                <a:lnTo>
                  <a:pt x="324291" y="285749"/>
                </a:lnTo>
                <a:lnTo>
                  <a:pt x="9786" y="571498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25450" y="1335468"/>
            <a:ext cx="1939289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dirty="0">
                <a:solidFill>
                  <a:srgbClr val="212121"/>
                </a:solidFill>
                <a:latin typeface="Liberation Sans"/>
                <a:cs typeface="Liberation Sans"/>
              </a:rPr>
              <a:t>Студенческая</a:t>
            </a:r>
            <a:r>
              <a:rPr sz="1600" spc="-6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600" dirty="0">
                <a:solidFill>
                  <a:srgbClr val="212121"/>
                </a:solidFill>
                <a:latin typeface="Liberation Sans"/>
                <a:cs typeface="Liberation Sans"/>
              </a:rPr>
              <a:t>наука</a:t>
            </a:r>
            <a:endParaRPr sz="1600">
              <a:latin typeface="Liberation Sans"/>
              <a:cs typeface="Liberation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58850" y="1815623"/>
            <a:ext cx="3645535" cy="59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599"/>
              </a:lnSpc>
              <a:spcBef>
                <a:spcPts val="100"/>
              </a:spcBef>
            </a:pP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3 </a:t>
            </a:r>
            <a:r>
              <a:rPr sz="1100" dirty="0">
                <a:solidFill>
                  <a:srgbClr val="212121"/>
                </a:solidFill>
                <a:latin typeface="Liberation Sans"/>
                <a:cs typeface="Liberation Sans"/>
              </a:rPr>
              <a:t>Лауреата Конкурса научных работ студентов высших  учебных заведений России Вольного экономического  общества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(</a:t>
            </a:r>
            <a:r>
              <a:rPr sz="1100" dirty="0">
                <a:solidFill>
                  <a:srgbClr val="212121"/>
                </a:solidFill>
                <a:latin typeface="Liberation Sans"/>
                <a:cs typeface="Liberation Sans"/>
              </a:rPr>
              <a:t>ВЭО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) 2016 </a:t>
            </a:r>
            <a:r>
              <a:rPr sz="1100" dirty="0">
                <a:solidFill>
                  <a:srgbClr val="212121"/>
                </a:solidFill>
                <a:latin typeface="Liberation Sans"/>
                <a:cs typeface="Liberation Sans"/>
              </a:rPr>
              <a:t>и</a:t>
            </a:r>
            <a:r>
              <a:rPr sz="1100" spc="-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2017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58850" y="2577623"/>
            <a:ext cx="384746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599"/>
              </a:lnSpc>
              <a:spcBef>
                <a:spcPts val="100"/>
              </a:spcBef>
            </a:pPr>
            <a:r>
              <a:rPr sz="1100" dirty="0">
                <a:solidFill>
                  <a:srgbClr val="212121"/>
                </a:solidFill>
                <a:latin typeface="Liberation Sans"/>
                <a:cs typeface="Liberation Sans"/>
              </a:rPr>
              <a:t>Номинация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«</a:t>
            </a:r>
            <a:r>
              <a:rPr sz="1100" dirty="0">
                <a:solidFill>
                  <a:srgbClr val="212121"/>
                </a:solidFill>
                <a:latin typeface="Liberation Sans"/>
                <a:cs typeface="Liberation Sans"/>
              </a:rPr>
              <a:t>Лучшая научно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-</a:t>
            </a:r>
            <a:r>
              <a:rPr sz="1100" dirty="0">
                <a:solidFill>
                  <a:srgbClr val="212121"/>
                </a:solidFill>
                <a:latin typeface="Liberation Sans"/>
                <a:cs typeface="Liberation Sans"/>
              </a:rPr>
              <a:t>исследовательская работа  по бизнес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-</a:t>
            </a:r>
            <a:r>
              <a:rPr sz="1100" dirty="0">
                <a:solidFill>
                  <a:srgbClr val="212121"/>
                </a:solidFill>
                <a:latin typeface="Liberation Sans"/>
                <a:cs typeface="Liberation Sans"/>
              </a:rPr>
              <a:t>информатике для студентов бакалавриата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» - 2  </a:t>
            </a:r>
            <a:r>
              <a:rPr sz="1100" dirty="0">
                <a:solidFill>
                  <a:srgbClr val="212121"/>
                </a:solidFill>
                <a:latin typeface="Liberation Sans"/>
                <a:cs typeface="Liberation Sans"/>
              </a:rPr>
              <a:t>место в Конкурсе научно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-</a:t>
            </a:r>
            <a:r>
              <a:rPr sz="1100" dirty="0">
                <a:solidFill>
                  <a:srgbClr val="212121"/>
                </a:solidFill>
                <a:latin typeface="Liberation Sans"/>
                <a:cs typeface="Liberation Sans"/>
              </a:rPr>
              <a:t>исследовательских работ  студентов и выпускников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2016 </a:t>
            </a:r>
            <a:r>
              <a:rPr sz="1100" dirty="0">
                <a:solidFill>
                  <a:srgbClr val="212121"/>
                </a:solidFill>
                <a:latin typeface="Liberation Sans"/>
                <a:cs typeface="Liberation Sans"/>
              </a:rPr>
              <a:t>года НИУ ВШЭ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-</a:t>
            </a:r>
            <a:r>
              <a:rPr sz="1100" spc="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2016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8850" y="3530123"/>
            <a:ext cx="361569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599"/>
              </a:lnSpc>
              <a:spcBef>
                <a:spcPts val="100"/>
              </a:spcBef>
            </a:pP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2 </a:t>
            </a:r>
            <a:r>
              <a:rPr sz="1100" dirty="0">
                <a:solidFill>
                  <a:srgbClr val="212121"/>
                </a:solidFill>
                <a:latin typeface="Liberation Sans"/>
                <a:cs typeface="Liberation Sans"/>
              </a:rPr>
              <a:t>лауреата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XI </a:t>
            </a:r>
            <a:r>
              <a:rPr sz="1100" dirty="0">
                <a:solidFill>
                  <a:srgbClr val="212121"/>
                </a:solidFill>
                <a:latin typeface="Liberation Sans"/>
                <a:cs typeface="Liberation Sans"/>
              </a:rPr>
              <a:t>Всероссийского конкурса научных работ  молодежи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«</a:t>
            </a:r>
            <a:r>
              <a:rPr sz="1100" dirty="0">
                <a:solidFill>
                  <a:srgbClr val="212121"/>
                </a:solidFill>
                <a:latin typeface="Liberation Sans"/>
                <a:cs typeface="Liberation Sans"/>
              </a:rPr>
              <a:t>Экономический рост России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»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38150" y="1866900"/>
            <a:ext cx="247649" cy="3622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7675" y="2667000"/>
            <a:ext cx="247649" cy="3622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8150" y="3543300"/>
            <a:ext cx="247649" cy="3622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53050" y="4514850"/>
            <a:ext cx="247649" cy="3622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43525" y="5610225"/>
            <a:ext cx="247649" cy="3622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53050" y="6210300"/>
            <a:ext cx="247649" cy="3622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43525" y="1866900"/>
            <a:ext cx="247649" cy="3622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53050" y="2667000"/>
            <a:ext cx="247649" cy="3622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43525" y="3371850"/>
            <a:ext cx="247649" cy="3622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845175" y="1777523"/>
            <a:ext cx="3203575" cy="59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3599"/>
              </a:lnSpc>
              <a:spcBef>
                <a:spcPts val="100"/>
              </a:spcBef>
            </a:pPr>
            <a:r>
              <a:rPr sz="1100" dirty="0">
                <a:solidFill>
                  <a:srgbClr val="212121"/>
                </a:solidFill>
                <a:latin typeface="Liberation Sans"/>
                <a:cs typeface="Liberation Sans"/>
              </a:rPr>
              <a:t>Участие в научных конференциях других вузов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-  2016 – 10 </a:t>
            </a:r>
            <a:r>
              <a:rPr sz="1100" dirty="0">
                <a:solidFill>
                  <a:srgbClr val="212121"/>
                </a:solidFill>
                <a:latin typeface="Liberation Sans"/>
                <a:cs typeface="Liberation Sans"/>
              </a:rPr>
              <a:t>докладов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, 2017 – 13 </a:t>
            </a:r>
            <a:r>
              <a:rPr sz="1100" dirty="0">
                <a:solidFill>
                  <a:srgbClr val="212121"/>
                </a:solidFill>
                <a:latin typeface="Liberation Sans"/>
                <a:cs typeface="Liberation Sans"/>
              </a:rPr>
              <a:t>докладов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, </a:t>
            </a:r>
            <a:r>
              <a:rPr sz="1100" dirty="0">
                <a:solidFill>
                  <a:srgbClr val="212121"/>
                </a:solidFill>
                <a:latin typeface="Liberation Sans"/>
                <a:cs typeface="Liberation Sans"/>
              </a:rPr>
              <a:t>в т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212121"/>
                </a:solidFill>
                <a:latin typeface="Liberation Sans"/>
                <a:cs typeface="Liberation Sans"/>
              </a:rPr>
              <a:t>ч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. 3  </a:t>
            </a:r>
            <a:r>
              <a:rPr sz="1100" dirty="0">
                <a:solidFill>
                  <a:srgbClr val="212121"/>
                </a:solidFill>
                <a:latin typeface="Liberation Sans"/>
                <a:cs typeface="Liberation Sans"/>
              </a:rPr>
              <a:t>доклада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-</a:t>
            </a:r>
            <a:r>
              <a:rPr sz="1100" dirty="0">
                <a:solidFill>
                  <a:srgbClr val="212121"/>
                </a:solidFill>
                <a:latin typeface="Liberation Sans"/>
                <a:cs typeface="Liberation Sans"/>
              </a:rPr>
              <a:t>победителя</a:t>
            </a:r>
            <a:endParaRPr sz="1100">
              <a:latin typeface="Liberation Sans"/>
              <a:cs typeface="Liberation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845175" y="2539523"/>
            <a:ext cx="3288665" cy="59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599"/>
              </a:lnSpc>
              <a:spcBef>
                <a:spcPts val="100"/>
              </a:spcBef>
            </a:pPr>
            <a:r>
              <a:rPr sz="1100" dirty="0">
                <a:solidFill>
                  <a:srgbClr val="212121"/>
                </a:solidFill>
                <a:latin typeface="Liberation Sans"/>
                <a:cs typeface="Liberation Sans"/>
              </a:rPr>
              <a:t>Дистанционные конференции с Братиславой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,  </a:t>
            </a:r>
            <a:r>
              <a:rPr sz="1100" dirty="0">
                <a:solidFill>
                  <a:srgbClr val="212121"/>
                </a:solidFill>
                <a:latin typeface="Liberation Sans"/>
                <a:cs typeface="Liberation Sans"/>
              </a:rPr>
              <a:t>Болгарией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, </a:t>
            </a:r>
            <a:r>
              <a:rPr sz="1100" dirty="0">
                <a:solidFill>
                  <a:srgbClr val="212121"/>
                </a:solidFill>
                <a:latin typeface="Liberation Sans"/>
                <a:cs typeface="Liberation Sans"/>
              </a:rPr>
              <a:t>Молдавией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, </a:t>
            </a:r>
            <a:r>
              <a:rPr sz="1100" dirty="0">
                <a:solidFill>
                  <a:srgbClr val="212121"/>
                </a:solidFill>
                <a:latin typeface="Liberation Sans"/>
                <a:cs typeface="Liberation Sans"/>
              </a:rPr>
              <a:t>Барнаульским филиалом  Финуниверситета</a:t>
            </a:r>
            <a:endParaRPr sz="1100">
              <a:latin typeface="Liberation Sans"/>
              <a:cs typeface="Liberation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45175" y="3301523"/>
            <a:ext cx="2763520" cy="59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3599"/>
              </a:lnSpc>
              <a:spcBef>
                <a:spcPts val="100"/>
              </a:spcBef>
            </a:pPr>
            <a:r>
              <a:rPr sz="1100" dirty="0">
                <a:solidFill>
                  <a:srgbClr val="212121"/>
                </a:solidFill>
                <a:latin typeface="Liberation Sans"/>
                <a:cs typeface="Liberation Sans"/>
              </a:rPr>
              <a:t>Конгресс молодых ученых по проблемам  устойчивого развития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(</a:t>
            </a:r>
            <a:r>
              <a:rPr sz="1100" dirty="0">
                <a:solidFill>
                  <a:srgbClr val="212121"/>
                </a:solidFill>
                <a:latin typeface="Liberation Sans"/>
                <a:cs typeface="Liberation Sans"/>
              </a:rPr>
              <a:t>Финуниверситет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–  </a:t>
            </a:r>
            <a:r>
              <a:rPr sz="1100" dirty="0">
                <a:solidFill>
                  <a:srgbClr val="212121"/>
                </a:solidFill>
                <a:latin typeface="Liberation Sans"/>
                <a:cs typeface="Liberation Sans"/>
              </a:rPr>
              <a:t>Казахстан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).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845175" y="4085431"/>
            <a:ext cx="3310254" cy="2480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212121"/>
                </a:solidFill>
                <a:latin typeface="Liberation Sans"/>
                <a:cs typeface="Liberation Sans"/>
              </a:rPr>
              <a:t>Выступления в РЭУ им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. </a:t>
            </a:r>
            <a:r>
              <a:rPr sz="1100" dirty="0">
                <a:solidFill>
                  <a:srgbClr val="212121"/>
                </a:solidFill>
                <a:latin typeface="Liberation Sans"/>
                <a:cs typeface="Liberation Sans"/>
              </a:rPr>
              <a:t>Плеханова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, </a:t>
            </a:r>
            <a:r>
              <a:rPr sz="1100" dirty="0">
                <a:solidFill>
                  <a:srgbClr val="212121"/>
                </a:solidFill>
                <a:latin typeface="Liberation Sans"/>
                <a:cs typeface="Liberation Sans"/>
              </a:rPr>
              <a:t>МГИМО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,</a:t>
            </a:r>
            <a:r>
              <a:rPr sz="1100" spc="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121"/>
                </a:solidFill>
                <a:latin typeface="Liberation Sans"/>
                <a:cs typeface="Liberation Sans"/>
              </a:rPr>
              <a:t>ГУУ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 marR="118745">
              <a:lnSpc>
                <a:spcPct val="113599"/>
              </a:lnSpc>
            </a:pPr>
            <a:r>
              <a:rPr sz="1100" dirty="0">
                <a:solidFill>
                  <a:srgbClr val="212121"/>
                </a:solidFill>
                <a:latin typeface="Liberation Sans"/>
                <a:cs typeface="Liberation Sans"/>
              </a:rPr>
              <a:t>Сотрудничество с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SAP: </a:t>
            </a:r>
            <a:r>
              <a:rPr sz="1100" dirty="0">
                <a:solidFill>
                  <a:srgbClr val="212121"/>
                </a:solidFill>
                <a:latin typeface="Liberation Sans"/>
                <a:cs typeface="Liberation Sans"/>
              </a:rPr>
              <a:t>Ежегодное участие в 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"</a:t>
            </a:r>
            <a:r>
              <a:rPr sz="1100" dirty="0">
                <a:solidFill>
                  <a:srgbClr val="212121"/>
                </a:solidFill>
                <a:latin typeface="Liberation Sans"/>
                <a:cs typeface="Liberation Sans"/>
              </a:rPr>
              <a:t>Кейс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-</a:t>
            </a:r>
            <a:r>
              <a:rPr sz="1100" dirty="0">
                <a:solidFill>
                  <a:srgbClr val="212121"/>
                </a:solidFill>
                <a:latin typeface="Liberation Sans"/>
                <a:cs typeface="Liberation Sans"/>
              </a:rPr>
              <a:t>день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S/4HANA", </a:t>
            </a:r>
            <a:r>
              <a:rPr sz="1100" dirty="0">
                <a:solidFill>
                  <a:srgbClr val="212121"/>
                </a:solidFill>
                <a:latin typeface="Liberation Sans"/>
                <a:cs typeface="Liberation Sans"/>
              </a:rPr>
              <a:t>проводимой для ведущих  вузов лабораторией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SAP Next-Gen </a:t>
            </a:r>
            <a:r>
              <a:rPr sz="1100" dirty="0">
                <a:solidFill>
                  <a:srgbClr val="212121"/>
                </a:solidFill>
                <a:latin typeface="Liberation Sans"/>
                <a:cs typeface="Liberation Sans"/>
              </a:rPr>
              <a:t>и  Университетским Альянсом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SAP </a:t>
            </a:r>
            <a:r>
              <a:rPr sz="1100" dirty="0">
                <a:solidFill>
                  <a:srgbClr val="212121"/>
                </a:solidFill>
                <a:latin typeface="Liberation Sans"/>
                <a:cs typeface="Liberation Sans"/>
              </a:rPr>
              <a:t>в офисе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SAP  Labs, 2018 </a:t>
            </a:r>
            <a:r>
              <a:rPr sz="1100" dirty="0">
                <a:solidFill>
                  <a:srgbClr val="212121"/>
                </a:solidFill>
                <a:latin typeface="Liberation Sans"/>
                <a:cs typeface="Liberation Sans"/>
              </a:rPr>
              <a:t>год 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– </a:t>
            </a:r>
            <a:r>
              <a:rPr sz="1100" dirty="0">
                <a:solidFill>
                  <a:srgbClr val="212121"/>
                </a:solidFill>
                <a:latin typeface="Liberation Sans"/>
                <a:cs typeface="Liberation Sans"/>
              </a:rPr>
              <a:t>первое</a:t>
            </a:r>
            <a:r>
              <a:rPr sz="1100" spc="-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100" dirty="0">
                <a:solidFill>
                  <a:srgbClr val="212121"/>
                </a:solidFill>
                <a:latin typeface="Liberation Sans"/>
                <a:cs typeface="Liberation Sans"/>
              </a:rPr>
              <a:t>место</a:t>
            </a:r>
            <a:endParaRPr sz="1100">
              <a:latin typeface="Liberation Sans"/>
              <a:cs typeface="Liberation San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 marR="238760">
              <a:lnSpc>
                <a:spcPct val="113599"/>
              </a:lnSpc>
            </a:pPr>
            <a:r>
              <a:rPr sz="1100" dirty="0">
                <a:solidFill>
                  <a:srgbClr val="212121"/>
                </a:solidFill>
                <a:latin typeface="Liberation Sans"/>
                <a:cs typeface="Liberation Sans"/>
              </a:rPr>
              <a:t>Сотрудничество с Фондом развития интернет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-  </a:t>
            </a:r>
            <a:r>
              <a:rPr sz="1100" dirty="0">
                <a:solidFill>
                  <a:srgbClr val="212121"/>
                </a:solidFill>
                <a:latin typeface="Liberation Sans"/>
                <a:cs typeface="Liberation Sans"/>
              </a:rPr>
              <a:t>инициатив</a:t>
            </a:r>
            <a:endParaRPr sz="1100">
              <a:latin typeface="Liberation Sans"/>
              <a:cs typeface="Liberation San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 marR="65405">
              <a:lnSpc>
                <a:spcPct val="113599"/>
              </a:lnSpc>
            </a:pPr>
            <a:r>
              <a:rPr sz="1100" dirty="0">
                <a:solidFill>
                  <a:srgbClr val="212121"/>
                </a:solidFill>
                <a:latin typeface="Liberation Sans"/>
                <a:cs typeface="Liberation Sans"/>
              </a:rPr>
              <a:t>Подготовка статьей по материалам выступлений  на</a:t>
            </a:r>
            <a:r>
              <a:rPr sz="1100" spc="-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100" dirty="0">
                <a:solidFill>
                  <a:srgbClr val="212121"/>
                </a:solidFill>
                <a:latin typeface="Liberation Sans"/>
                <a:cs typeface="Liberation Sans"/>
              </a:rPr>
              <a:t>конференциях</a:t>
            </a:r>
            <a:r>
              <a:rPr sz="1100" dirty="0">
                <a:solidFill>
                  <a:srgbClr val="212121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353050" y="4000500"/>
            <a:ext cx="247649" cy="3622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04900" y="4105275"/>
            <a:ext cx="3305175" cy="24669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">
              <a:lnSpc>
                <a:spcPts val="1875"/>
              </a:lnSpc>
            </a:pPr>
            <a:r>
              <a:rPr spc="5" dirty="0"/>
              <a:t>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1850" y="234950"/>
            <a:ext cx="7083425" cy="98425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 marR="5080">
              <a:lnSpc>
                <a:spcPts val="2330"/>
              </a:lnSpc>
              <a:spcBef>
                <a:spcPts val="650"/>
              </a:spcBef>
            </a:pPr>
            <a:r>
              <a:rPr spc="50" dirty="0"/>
              <a:t>Конференции </a:t>
            </a:r>
            <a:r>
              <a:rPr spc="30" dirty="0"/>
              <a:t>по </a:t>
            </a:r>
            <a:r>
              <a:rPr spc="65" dirty="0"/>
              <a:t>бизнес</a:t>
            </a:r>
            <a:r>
              <a:rPr sz="1900" b="0" spc="65" dirty="0">
                <a:latin typeface="Arial"/>
                <a:cs typeface="Arial"/>
              </a:rPr>
              <a:t>-</a:t>
            </a:r>
            <a:r>
              <a:rPr spc="65" dirty="0"/>
              <a:t>информатике</a:t>
            </a:r>
            <a:r>
              <a:rPr spc="-180" dirty="0"/>
              <a:t> </a:t>
            </a:r>
            <a:br>
              <a:rPr lang="ru-RU" spc="-180" dirty="0"/>
            </a:br>
            <a:r>
              <a:rPr sz="1900" b="0" spc="70" dirty="0">
                <a:latin typeface="Arial"/>
                <a:cs typeface="Arial"/>
              </a:rPr>
              <a:t>«</a:t>
            </a:r>
            <a:r>
              <a:rPr spc="70" dirty="0"/>
              <a:t>Сеть  </a:t>
            </a:r>
            <a:r>
              <a:rPr spc="45" dirty="0"/>
              <a:t>студенческого обмена </a:t>
            </a:r>
            <a:r>
              <a:rPr spc="30" dirty="0"/>
              <a:t>по </a:t>
            </a:r>
            <a:r>
              <a:rPr spc="50" dirty="0"/>
              <a:t>исследованию  информационных</a:t>
            </a:r>
            <a:r>
              <a:rPr spc="-20" dirty="0"/>
              <a:t> </a:t>
            </a:r>
            <a:r>
              <a:rPr spc="70" dirty="0"/>
              <a:t>систем</a:t>
            </a:r>
            <a:r>
              <a:rPr sz="1900" b="0" spc="70" dirty="0">
                <a:latin typeface="Arial"/>
                <a:cs typeface="Arial"/>
              </a:rPr>
              <a:t>»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76272"/>
            <a:ext cx="512445" cy="929005"/>
          </a:xfrm>
          <a:custGeom>
            <a:avLst/>
            <a:gdLst/>
            <a:ahLst/>
            <a:cxnLst/>
            <a:rect l="l" t="t" r="r" b="b"/>
            <a:pathLst>
              <a:path w="512445" h="929005">
                <a:moveTo>
                  <a:pt x="0" y="928618"/>
                </a:moveTo>
                <a:lnTo>
                  <a:pt x="0" y="0"/>
                </a:lnTo>
                <a:lnTo>
                  <a:pt x="511874" y="464309"/>
                </a:lnTo>
                <a:lnTo>
                  <a:pt x="0" y="928618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3869" y="6659389"/>
            <a:ext cx="0" cy="571500"/>
          </a:xfrm>
          <a:custGeom>
            <a:avLst/>
            <a:gdLst/>
            <a:ahLst/>
            <a:cxnLst/>
            <a:rect l="l" t="t" r="r" b="b"/>
            <a:pathLst>
              <a:path h="571500">
                <a:moveTo>
                  <a:pt x="0" y="0"/>
                </a:moveTo>
                <a:lnTo>
                  <a:pt x="0" y="571498"/>
                </a:lnTo>
              </a:path>
            </a:pathLst>
          </a:custGeom>
          <a:ln w="75390">
            <a:solidFill>
              <a:srgbClr val="FF74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93086" y="6945138"/>
            <a:ext cx="314960" cy="285750"/>
          </a:xfrm>
          <a:custGeom>
            <a:avLst/>
            <a:gdLst/>
            <a:ahLst/>
            <a:cxnLst/>
            <a:rect l="l" t="t" r="r" b="b"/>
            <a:pathLst>
              <a:path w="314959" h="285750">
                <a:moveTo>
                  <a:pt x="314505" y="285749"/>
                </a:moveTo>
                <a:lnTo>
                  <a:pt x="0" y="285749"/>
                </a:lnTo>
                <a:lnTo>
                  <a:pt x="314505" y="0"/>
                </a:lnTo>
                <a:lnTo>
                  <a:pt x="314505" y="285749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93086" y="6659389"/>
            <a:ext cx="314960" cy="285750"/>
          </a:xfrm>
          <a:custGeom>
            <a:avLst/>
            <a:gdLst/>
            <a:ahLst/>
            <a:cxnLst/>
            <a:rect l="l" t="t" r="r" b="b"/>
            <a:pathLst>
              <a:path w="314959" h="285750">
                <a:moveTo>
                  <a:pt x="314505" y="285749"/>
                </a:moveTo>
                <a:lnTo>
                  <a:pt x="0" y="0"/>
                </a:lnTo>
                <a:lnTo>
                  <a:pt x="314505" y="0"/>
                </a:lnTo>
                <a:lnTo>
                  <a:pt x="314505" y="285749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80147" y="6659389"/>
            <a:ext cx="324485" cy="571500"/>
          </a:xfrm>
          <a:custGeom>
            <a:avLst/>
            <a:gdLst/>
            <a:ahLst/>
            <a:cxnLst/>
            <a:rect l="l" t="t" r="r" b="b"/>
            <a:pathLst>
              <a:path w="324484" h="571500">
                <a:moveTo>
                  <a:pt x="9786" y="571498"/>
                </a:moveTo>
                <a:lnTo>
                  <a:pt x="0" y="571498"/>
                </a:lnTo>
                <a:lnTo>
                  <a:pt x="0" y="0"/>
                </a:lnTo>
                <a:lnTo>
                  <a:pt x="9786" y="0"/>
                </a:lnTo>
                <a:lnTo>
                  <a:pt x="324291" y="285749"/>
                </a:lnTo>
                <a:lnTo>
                  <a:pt x="9786" y="571498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11275" y="1366684"/>
            <a:ext cx="4820920" cy="509270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1400" spc="10" dirty="0">
                <a:solidFill>
                  <a:srgbClr val="212121"/>
                </a:solidFill>
                <a:latin typeface="Liberation Sans"/>
                <a:cs typeface="Liberation Sans"/>
              </a:rPr>
              <a:t>Лекции профессоров иностранных</a:t>
            </a:r>
            <a:r>
              <a:rPr sz="1400" spc="6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spc="10" dirty="0">
                <a:solidFill>
                  <a:srgbClr val="212121"/>
                </a:solidFill>
                <a:latin typeface="Liberation Sans"/>
                <a:cs typeface="Liberation Sans"/>
              </a:rPr>
              <a:t>университетов</a:t>
            </a:r>
            <a:r>
              <a:rPr sz="1400" spc="10" dirty="0">
                <a:solidFill>
                  <a:srgbClr val="212121"/>
                </a:solid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12700" marR="565150" indent="360045">
              <a:lnSpc>
                <a:spcPct val="125000"/>
              </a:lnSpc>
              <a:buChar char="-"/>
              <a:tabLst>
                <a:tab pos="485775" algn="l"/>
              </a:tabLst>
            </a:pPr>
            <a:r>
              <a:rPr sz="1400" spc="10" dirty="0">
                <a:solidFill>
                  <a:srgbClr val="212121"/>
                </a:solidFill>
                <a:latin typeface="Arial"/>
                <a:cs typeface="Arial"/>
              </a:rPr>
              <a:t>2017 </a:t>
            </a:r>
            <a:r>
              <a:rPr sz="1400" spc="10" dirty="0">
                <a:solidFill>
                  <a:srgbClr val="212121"/>
                </a:solidFill>
                <a:latin typeface="Liberation Sans"/>
                <a:cs typeface="Liberation Sans"/>
              </a:rPr>
              <a:t>Ульрих Франк </a:t>
            </a:r>
            <a:r>
              <a:rPr sz="1400" spc="10" dirty="0">
                <a:solidFill>
                  <a:srgbClr val="212121"/>
                </a:solidFill>
                <a:latin typeface="Arial"/>
                <a:cs typeface="Arial"/>
              </a:rPr>
              <a:t>(</a:t>
            </a:r>
            <a:r>
              <a:rPr sz="1400" spc="10" dirty="0">
                <a:solidFill>
                  <a:srgbClr val="212121"/>
                </a:solidFill>
                <a:latin typeface="Liberation Sans"/>
                <a:cs typeface="Liberation Sans"/>
              </a:rPr>
              <a:t>заведующий кафедрой</a:t>
            </a:r>
            <a:r>
              <a:rPr sz="1400" spc="10" dirty="0">
                <a:solidFill>
                  <a:srgbClr val="212121"/>
                </a:solidFill>
                <a:latin typeface="Arial"/>
                <a:cs typeface="Arial"/>
              </a:rPr>
              <a:t>,  </a:t>
            </a:r>
            <a:r>
              <a:rPr sz="1400" spc="10" dirty="0">
                <a:solidFill>
                  <a:srgbClr val="212121"/>
                </a:solidFill>
                <a:latin typeface="Liberation Sans"/>
                <a:cs typeface="Liberation Sans"/>
              </a:rPr>
              <a:t>Германия</a:t>
            </a:r>
            <a:r>
              <a:rPr sz="1400" spc="10" dirty="0">
                <a:solidFill>
                  <a:srgbClr val="212121"/>
                </a:solidFill>
                <a:latin typeface="Arial"/>
                <a:cs typeface="Arial"/>
              </a:rPr>
              <a:t>, </a:t>
            </a:r>
            <a:r>
              <a:rPr sz="1400" spc="10" dirty="0">
                <a:solidFill>
                  <a:srgbClr val="212121"/>
                </a:solidFill>
                <a:latin typeface="Liberation Sans"/>
                <a:cs typeface="Liberation Sans"/>
              </a:rPr>
              <a:t>Дуйсбург </a:t>
            </a:r>
            <a:r>
              <a:rPr sz="1400" dirty="0">
                <a:solidFill>
                  <a:srgbClr val="212121"/>
                </a:solidFill>
                <a:latin typeface="Arial"/>
                <a:cs typeface="Arial"/>
              </a:rPr>
              <a:t>- </a:t>
            </a:r>
            <a:r>
              <a:rPr sz="1400" spc="10" dirty="0">
                <a:solidFill>
                  <a:srgbClr val="212121"/>
                </a:solidFill>
                <a:latin typeface="Liberation Sans"/>
                <a:cs typeface="Liberation Sans"/>
              </a:rPr>
              <a:t>Эссенский</a:t>
            </a:r>
            <a:r>
              <a:rPr sz="1400" spc="9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spc="10" dirty="0">
                <a:solidFill>
                  <a:srgbClr val="212121"/>
                </a:solidFill>
                <a:latin typeface="Liberation Sans"/>
                <a:cs typeface="Liberation Sans"/>
              </a:rPr>
              <a:t>университет</a:t>
            </a:r>
            <a:r>
              <a:rPr sz="1400" spc="10" dirty="0">
                <a:solidFill>
                  <a:srgbClr val="212121"/>
                </a:solidFill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  <a:p>
            <a:pPr marL="12700" marR="648970" indent="360045" algn="just">
              <a:lnSpc>
                <a:spcPct val="125000"/>
              </a:lnSpc>
              <a:buChar char="-"/>
              <a:tabLst>
                <a:tab pos="485775" algn="l"/>
              </a:tabLst>
            </a:pPr>
            <a:r>
              <a:rPr sz="1400" spc="10" dirty="0">
                <a:solidFill>
                  <a:srgbClr val="212121"/>
                </a:solidFill>
                <a:latin typeface="Arial"/>
                <a:cs typeface="Arial"/>
              </a:rPr>
              <a:t>2018 </a:t>
            </a:r>
            <a:r>
              <a:rPr sz="1400" spc="10" dirty="0">
                <a:solidFill>
                  <a:srgbClr val="212121"/>
                </a:solidFill>
                <a:latin typeface="Liberation Sans"/>
                <a:cs typeface="Liberation Sans"/>
              </a:rPr>
              <a:t>Крайова Виолетта </a:t>
            </a:r>
            <a:r>
              <a:rPr sz="1400" spc="10" dirty="0">
                <a:solidFill>
                  <a:srgbClr val="212121"/>
                </a:solidFill>
                <a:latin typeface="Arial"/>
                <a:cs typeface="Arial"/>
              </a:rPr>
              <a:t>(</a:t>
            </a:r>
            <a:r>
              <a:rPr sz="1400" spc="10" dirty="0">
                <a:solidFill>
                  <a:srgbClr val="212121"/>
                </a:solidFill>
                <a:latin typeface="Liberation Sans"/>
                <a:cs typeface="Liberation Sans"/>
              </a:rPr>
              <a:t>кафедра </a:t>
            </a:r>
            <a:r>
              <a:rPr sz="1400" spc="10" dirty="0">
                <a:solidFill>
                  <a:srgbClr val="212121"/>
                </a:solidFill>
                <a:latin typeface="Arial"/>
                <a:cs typeface="Arial"/>
              </a:rPr>
              <a:t>«</a:t>
            </a:r>
            <a:r>
              <a:rPr sz="1400" spc="10" dirty="0">
                <a:solidFill>
                  <a:srgbClr val="212121"/>
                </a:solidFill>
                <a:latin typeface="Liberation Sans"/>
                <a:cs typeface="Liberation Sans"/>
              </a:rPr>
              <a:t>Бизнес</a:t>
            </a:r>
            <a:r>
              <a:rPr sz="1400" spc="10" dirty="0">
                <a:solidFill>
                  <a:srgbClr val="212121"/>
                </a:solidFill>
                <a:latin typeface="Arial"/>
                <a:cs typeface="Arial"/>
              </a:rPr>
              <a:t>-  </a:t>
            </a:r>
            <a:r>
              <a:rPr sz="1400" spc="10" dirty="0">
                <a:solidFill>
                  <a:srgbClr val="212121"/>
                </a:solidFill>
                <a:latin typeface="Liberation Sans"/>
                <a:cs typeface="Liberation Sans"/>
              </a:rPr>
              <a:t>информатика</a:t>
            </a:r>
            <a:r>
              <a:rPr sz="1400" spc="10" dirty="0">
                <a:solidFill>
                  <a:srgbClr val="212121"/>
                </a:solidFill>
                <a:latin typeface="Arial"/>
                <a:cs typeface="Arial"/>
              </a:rPr>
              <a:t>», </a:t>
            </a:r>
            <a:r>
              <a:rPr sz="1400" spc="10" dirty="0">
                <a:solidFill>
                  <a:srgbClr val="212121"/>
                </a:solidFill>
                <a:latin typeface="Liberation Sans"/>
                <a:cs typeface="Liberation Sans"/>
              </a:rPr>
              <a:t>Стопанска академия им Ценова</a:t>
            </a:r>
            <a:r>
              <a:rPr sz="1400" spc="10" dirty="0">
                <a:solidFill>
                  <a:srgbClr val="212121"/>
                </a:solidFill>
                <a:latin typeface="Arial"/>
                <a:cs typeface="Arial"/>
              </a:rPr>
              <a:t>,  </a:t>
            </a:r>
            <a:r>
              <a:rPr sz="1400" spc="10" dirty="0">
                <a:solidFill>
                  <a:srgbClr val="212121"/>
                </a:solidFill>
                <a:latin typeface="Liberation Sans"/>
                <a:cs typeface="Liberation Sans"/>
              </a:rPr>
              <a:t>Болгария</a:t>
            </a:r>
            <a:r>
              <a:rPr sz="1400" spc="10" dirty="0">
                <a:solidFill>
                  <a:srgbClr val="212121"/>
                </a:solidFill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  <a:p>
            <a:pPr marL="12700" marR="889000" indent="360045">
              <a:lnSpc>
                <a:spcPct val="125000"/>
              </a:lnSpc>
              <a:buChar char="-"/>
              <a:tabLst>
                <a:tab pos="485775" algn="l"/>
              </a:tabLst>
            </a:pPr>
            <a:r>
              <a:rPr sz="1400" spc="10" dirty="0">
                <a:solidFill>
                  <a:srgbClr val="212121"/>
                </a:solidFill>
                <a:latin typeface="Arial"/>
                <a:cs typeface="Arial"/>
              </a:rPr>
              <a:t>2018 </a:t>
            </a:r>
            <a:r>
              <a:rPr sz="1400" spc="10" dirty="0">
                <a:solidFill>
                  <a:srgbClr val="212121"/>
                </a:solidFill>
                <a:latin typeface="Liberation Sans"/>
                <a:cs typeface="Liberation Sans"/>
              </a:rPr>
              <a:t>Ян вом Броке </a:t>
            </a:r>
            <a:r>
              <a:rPr sz="1400" spc="10" dirty="0">
                <a:solidFill>
                  <a:srgbClr val="212121"/>
                </a:solidFill>
                <a:latin typeface="Arial"/>
                <a:cs typeface="Arial"/>
              </a:rPr>
              <a:t>(</a:t>
            </a:r>
            <a:r>
              <a:rPr sz="1400" spc="10" dirty="0">
                <a:solidFill>
                  <a:srgbClr val="212121"/>
                </a:solidFill>
                <a:latin typeface="Liberation Sans"/>
                <a:cs typeface="Liberation Sans"/>
              </a:rPr>
              <a:t>Директор Института  информационных систем</a:t>
            </a:r>
            <a:r>
              <a:rPr sz="1400" spc="10" dirty="0">
                <a:solidFill>
                  <a:srgbClr val="212121"/>
                </a:solidFill>
                <a:latin typeface="Arial"/>
                <a:cs typeface="Arial"/>
              </a:rPr>
              <a:t>, </a:t>
            </a:r>
            <a:r>
              <a:rPr sz="1400" spc="10" dirty="0">
                <a:solidFill>
                  <a:srgbClr val="212121"/>
                </a:solidFill>
                <a:latin typeface="Liberation Sans"/>
                <a:cs typeface="Liberation Sans"/>
              </a:rPr>
              <a:t>Вице</a:t>
            </a:r>
            <a:r>
              <a:rPr sz="1400" spc="10" dirty="0">
                <a:solidFill>
                  <a:srgbClr val="212121"/>
                </a:solidFill>
                <a:latin typeface="Arial"/>
                <a:cs typeface="Arial"/>
              </a:rPr>
              <a:t>-</a:t>
            </a:r>
            <a:r>
              <a:rPr sz="1400" spc="10" dirty="0">
                <a:solidFill>
                  <a:srgbClr val="212121"/>
                </a:solidFill>
                <a:latin typeface="Liberation Sans"/>
                <a:cs typeface="Liberation Sans"/>
              </a:rPr>
              <a:t>Президент </a:t>
            </a:r>
            <a:r>
              <a:rPr sz="1400" spc="5" dirty="0">
                <a:solidFill>
                  <a:srgbClr val="212121"/>
                </a:solidFill>
                <a:latin typeface="Liberation Sans"/>
                <a:cs typeface="Liberation Sans"/>
              </a:rPr>
              <a:t>по  </a:t>
            </a:r>
            <a:r>
              <a:rPr sz="1400" spc="10" dirty="0">
                <a:solidFill>
                  <a:srgbClr val="212121"/>
                </a:solidFill>
                <a:latin typeface="Liberation Sans"/>
                <a:cs typeface="Liberation Sans"/>
              </a:rPr>
              <a:t>исследованиям </a:t>
            </a:r>
            <a:r>
              <a:rPr sz="1400" dirty="0">
                <a:solidFill>
                  <a:srgbClr val="212121"/>
                </a:solidFill>
                <a:latin typeface="Liberation Sans"/>
                <a:cs typeface="Liberation Sans"/>
              </a:rPr>
              <a:t>и </a:t>
            </a:r>
            <a:r>
              <a:rPr sz="1400" spc="10" dirty="0">
                <a:solidFill>
                  <a:srgbClr val="212121"/>
                </a:solidFill>
                <a:latin typeface="Liberation Sans"/>
                <a:cs typeface="Liberation Sans"/>
              </a:rPr>
              <a:t>инновациям </a:t>
            </a:r>
            <a:r>
              <a:rPr sz="1400" dirty="0">
                <a:solidFill>
                  <a:srgbClr val="212121"/>
                </a:solidFill>
                <a:latin typeface="Arial"/>
                <a:cs typeface="Arial"/>
              </a:rPr>
              <a:t>, </a:t>
            </a:r>
            <a:r>
              <a:rPr sz="1400" spc="10" dirty="0">
                <a:solidFill>
                  <a:srgbClr val="212121"/>
                </a:solidFill>
                <a:latin typeface="Liberation Sans"/>
                <a:cs typeface="Liberation Sans"/>
              </a:rPr>
              <a:t>университет  Лихтенштейна</a:t>
            </a:r>
            <a:r>
              <a:rPr sz="1400" spc="10" dirty="0">
                <a:solidFill>
                  <a:srgbClr val="212121"/>
                </a:solidFill>
                <a:latin typeface="Arial"/>
                <a:cs typeface="Arial"/>
              </a:rPr>
              <a:t>, </a:t>
            </a:r>
            <a:r>
              <a:rPr sz="1400" spc="10" dirty="0">
                <a:solidFill>
                  <a:srgbClr val="212121"/>
                </a:solidFill>
                <a:latin typeface="Liberation Sans"/>
                <a:cs typeface="Liberation Sans"/>
              </a:rPr>
              <a:t>княжество</a:t>
            </a:r>
            <a:r>
              <a:rPr sz="1400" spc="40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spc="10" dirty="0">
                <a:solidFill>
                  <a:srgbClr val="212121"/>
                </a:solidFill>
                <a:latin typeface="Liberation Sans"/>
                <a:cs typeface="Liberation Sans"/>
              </a:rPr>
              <a:t>Лихтенштейн</a:t>
            </a:r>
            <a:r>
              <a:rPr sz="1400" spc="10" dirty="0">
                <a:solidFill>
                  <a:srgbClr val="212121"/>
                </a:solidFill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10" dirty="0">
                <a:solidFill>
                  <a:srgbClr val="212121"/>
                </a:solidFill>
                <a:latin typeface="Liberation Sans"/>
                <a:cs typeface="Liberation Sans"/>
              </a:rPr>
              <a:t>Мастер</a:t>
            </a:r>
            <a:r>
              <a:rPr sz="1400" spc="10" dirty="0">
                <a:solidFill>
                  <a:srgbClr val="212121"/>
                </a:solidFill>
                <a:latin typeface="Arial"/>
                <a:cs typeface="Arial"/>
              </a:rPr>
              <a:t>-</a:t>
            </a:r>
            <a:r>
              <a:rPr sz="1400" spc="10" dirty="0">
                <a:solidFill>
                  <a:srgbClr val="212121"/>
                </a:solidFill>
                <a:latin typeface="Liberation Sans"/>
                <a:cs typeface="Liberation Sans"/>
              </a:rPr>
              <a:t>классы </a:t>
            </a:r>
            <a:r>
              <a:rPr sz="1400" spc="5" dirty="0">
                <a:solidFill>
                  <a:srgbClr val="212121"/>
                </a:solidFill>
                <a:latin typeface="Liberation Sans"/>
                <a:cs typeface="Liberation Sans"/>
              </a:rPr>
              <a:t>от </a:t>
            </a:r>
            <a:r>
              <a:rPr sz="1400" spc="10" dirty="0">
                <a:solidFill>
                  <a:srgbClr val="212121"/>
                </a:solidFill>
                <a:latin typeface="Liberation Sans"/>
                <a:cs typeface="Liberation Sans"/>
              </a:rPr>
              <a:t>практиков </a:t>
            </a:r>
            <a:r>
              <a:rPr sz="1400" spc="5" dirty="0">
                <a:solidFill>
                  <a:srgbClr val="212121"/>
                </a:solidFill>
                <a:latin typeface="Liberation Sans"/>
                <a:cs typeface="Liberation Sans"/>
              </a:rPr>
              <a:t>из</a:t>
            </a:r>
            <a:r>
              <a:rPr sz="1400" spc="7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spc="10" dirty="0">
                <a:solidFill>
                  <a:srgbClr val="212121"/>
                </a:solidFill>
                <a:latin typeface="Liberation Sans"/>
                <a:cs typeface="Liberation Sans"/>
              </a:rPr>
              <a:t>компаний</a:t>
            </a:r>
            <a:r>
              <a:rPr sz="1400" spc="10" dirty="0">
                <a:solidFill>
                  <a:srgbClr val="212121"/>
                </a:solid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433705" indent="-112395">
              <a:lnSpc>
                <a:spcPct val="100000"/>
              </a:lnSpc>
              <a:spcBef>
                <a:spcPts val="420"/>
              </a:spcBef>
              <a:buChar char="-"/>
              <a:tabLst>
                <a:tab pos="434340" algn="l"/>
              </a:tabLst>
            </a:pPr>
            <a:r>
              <a:rPr sz="1400" spc="10" dirty="0">
                <a:solidFill>
                  <a:srgbClr val="212121"/>
                </a:solidFill>
                <a:latin typeface="Arial"/>
                <a:cs typeface="Arial"/>
              </a:rPr>
              <a:t>SAP</a:t>
            </a:r>
            <a:endParaRPr sz="1400">
              <a:latin typeface="Arial"/>
              <a:cs typeface="Arial"/>
            </a:endParaRPr>
          </a:p>
          <a:p>
            <a:pPr marL="433705" indent="-112395">
              <a:lnSpc>
                <a:spcPct val="100000"/>
              </a:lnSpc>
              <a:spcBef>
                <a:spcPts val="420"/>
              </a:spcBef>
              <a:buChar char="-"/>
              <a:tabLst>
                <a:tab pos="434340" algn="l"/>
              </a:tabLst>
            </a:pPr>
            <a:r>
              <a:rPr sz="1400" spc="10" dirty="0">
                <a:solidFill>
                  <a:srgbClr val="212121"/>
                </a:solidFill>
                <a:latin typeface="Arial"/>
                <a:cs typeface="Arial"/>
              </a:rPr>
              <a:t>KPMG</a:t>
            </a:r>
            <a:endParaRPr sz="1400">
              <a:latin typeface="Arial"/>
              <a:cs typeface="Arial"/>
            </a:endParaRPr>
          </a:p>
          <a:p>
            <a:pPr marL="433705" indent="-112395">
              <a:lnSpc>
                <a:spcPct val="100000"/>
              </a:lnSpc>
              <a:spcBef>
                <a:spcPts val="420"/>
              </a:spcBef>
              <a:buFont typeface="Arial"/>
              <a:buChar char="-"/>
              <a:tabLst>
                <a:tab pos="434340" algn="l"/>
              </a:tabLst>
            </a:pPr>
            <a:r>
              <a:rPr sz="1400" spc="10" dirty="0">
                <a:solidFill>
                  <a:srgbClr val="212121"/>
                </a:solidFill>
                <a:latin typeface="Liberation Sans"/>
                <a:cs typeface="Liberation Sans"/>
              </a:rPr>
              <a:t>ИТС </a:t>
            </a:r>
            <a:r>
              <a:rPr sz="1400" dirty="0">
                <a:solidFill>
                  <a:srgbClr val="212121"/>
                </a:solidFill>
                <a:latin typeface="Arial"/>
                <a:cs typeface="Arial"/>
              </a:rPr>
              <a:t>-</a:t>
            </a:r>
            <a:r>
              <a:rPr sz="1400" spc="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212121"/>
                </a:solidFill>
                <a:latin typeface="Liberation Sans"/>
                <a:cs typeface="Liberation Sans"/>
              </a:rPr>
              <a:t>консалт</a:t>
            </a:r>
            <a:endParaRPr sz="1400">
              <a:latin typeface="Liberation Sans"/>
              <a:cs typeface="Liberation Sans"/>
            </a:endParaRPr>
          </a:p>
          <a:p>
            <a:pPr marL="433705" indent="-112395">
              <a:lnSpc>
                <a:spcPct val="100000"/>
              </a:lnSpc>
              <a:spcBef>
                <a:spcPts val="420"/>
              </a:spcBef>
              <a:buFont typeface="Arial"/>
              <a:buChar char="-"/>
              <a:tabLst>
                <a:tab pos="434340" algn="l"/>
              </a:tabLst>
            </a:pPr>
            <a:r>
              <a:rPr sz="1400" spc="10" dirty="0">
                <a:solidFill>
                  <a:srgbClr val="212121"/>
                </a:solidFill>
                <a:latin typeface="Liberation Sans"/>
                <a:cs typeface="Liberation Sans"/>
              </a:rPr>
              <a:t>Норбит </a:t>
            </a:r>
            <a:r>
              <a:rPr sz="1400" dirty="0">
                <a:solidFill>
                  <a:srgbClr val="212121"/>
                </a:solidFill>
                <a:latin typeface="Liberation Sans"/>
                <a:cs typeface="Liberation Sans"/>
              </a:rPr>
              <a:t>и</a:t>
            </a:r>
            <a:r>
              <a:rPr sz="1400" spc="3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spc="10" dirty="0">
                <a:solidFill>
                  <a:srgbClr val="212121"/>
                </a:solidFill>
                <a:latin typeface="Liberation Sans"/>
                <a:cs typeface="Liberation Sans"/>
              </a:rPr>
              <a:t>др</a:t>
            </a:r>
            <a:r>
              <a:rPr sz="1400" spc="10" dirty="0">
                <a:solidFill>
                  <a:srgbClr val="212121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25000"/>
              </a:lnSpc>
            </a:pPr>
            <a:r>
              <a:rPr sz="1400" spc="10" dirty="0">
                <a:solidFill>
                  <a:srgbClr val="212121"/>
                </a:solidFill>
                <a:latin typeface="Liberation Sans"/>
                <a:cs typeface="Liberation Sans"/>
              </a:rPr>
              <a:t>Публикация тезисов студенческих докладов </a:t>
            </a:r>
            <a:r>
              <a:rPr sz="1400" dirty="0">
                <a:solidFill>
                  <a:srgbClr val="212121"/>
                </a:solidFill>
                <a:latin typeface="Liberation Sans"/>
                <a:cs typeface="Liberation Sans"/>
              </a:rPr>
              <a:t>в </a:t>
            </a:r>
            <a:r>
              <a:rPr sz="1400" spc="10" dirty="0">
                <a:solidFill>
                  <a:srgbClr val="212121"/>
                </a:solidFill>
                <a:latin typeface="Liberation Sans"/>
                <a:cs typeface="Liberation Sans"/>
              </a:rPr>
              <a:t>сборнике</a:t>
            </a:r>
            <a:r>
              <a:rPr sz="1400" spc="10" dirty="0">
                <a:solidFill>
                  <a:srgbClr val="212121"/>
                </a:solidFill>
                <a:latin typeface="Arial"/>
                <a:cs typeface="Arial"/>
              </a:rPr>
              <a:t>,  </a:t>
            </a:r>
            <a:r>
              <a:rPr sz="1400" spc="10" dirty="0">
                <a:solidFill>
                  <a:srgbClr val="212121"/>
                </a:solidFill>
                <a:latin typeface="Liberation Sans"/>
                <a:cs typeface="Liberation Sans"/>
              </a:rPr>
              <a:t>входящем </a:t>
            </a:r>
            <a:r>
              <a:rPr sz="1400" dirty="0">
                <a:solidFill>
                  <a:srgbClr val="212121"/>
                </a:solidFill>
                <a:latin typeface="Liberation Sans"/>
                <a:cs typeface="Liberation Sans"/>
              </a:rPr>
              <a:t>в</a:t>
            </a:r>
            <a:r>
              <a:rPr sz="1400" spc="35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1400" spc="10" dirty="0">
                <a:solidFill>
                  <a:srgbClr val="212121"/>
                </a:solidFill>
                <a:latin typeface="Liberation Sans"/>
                <a:cs typeface="Liberation Sans"/>
              </a:rPr>
              <a:t>РИНЦ</a:t>
            </a:r>
            <a:r>
              <a:rPr sz="1400" spc="10" dirty="0">
                <a:solidFill>
                  <a:srgbClr val="212121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3471" y="1439912"/>
            <a:ext cx="249476" cy="249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3723" y="1438320"/>
            <a:ext cx="264795" cy="288925"/>
          </a:xfrm>
          <a:custGeom>
            <a:avLst/>
            <a:gdLst/>
            <a:ahLst/>
            <a:cxnLst/>
            <a:rect l="l" t="t" r="r" b="b"/>
            <a:pathLst>
              <a:path w="264794" h="288925">
                <a:moveTo>
                  <a:pt x="168197" y="276122"/>
                </a:moveTo>
                <a:lnTo>
                  <a:pt x="112610" y="276122"/>
                </a:lnTo>
                <a:lnTo>
                  <a:pt x="155751" y="267430"/>
                </a:lnTo>
                <a:lnTo>
                  <a:pt x="194661" y="246375"/>
                </a:lnTo>
                <a:lnTo>
                  <a:pt x="226046" y="213400"/>
                </a:lnTo>
                <a:lnTo>
                  <a:pt x="245854" y="172308"/>
                </a:lnTo>
                <a:lnTo>
                  <a:pt x="252534" y="128552"/>
                </a:lnTo>
                <a:lnTo>
                  <a:pt x="246515" y="85074"/>
                </a:lnTo>
                <a:lnTo>
                  <a:pt x="228228" y="44814"/>
                </a:lnTo>
                <a:lnTo>
                  <a:pt x="198103" y="10715"/>
                </a:lnTo>
                <a:lnTo>
                  <a:pt x="195940" y="6286"/>
                </a:lnTo>
                <a:lnTo>
                  <a:pt x="197878" y="2146"/>
                </a:lnTo>
                <a:lnTo>
                  <a:pt x="202200" y="0"/>
                </a:lnTo>
                <a:lnTo>
                  <a:pt x="207185" y="1551"/>
                </a:lnTo>
                <a:lnTo>
                  <a:pt x="242195" y="41942"/>
                </a:lnTo>
                <a:lnTo>
                  <a:pt x="263366" y="100392"/>
                </a:lnTo>
                <a:lnTo>
                  <a:pt x="264543" y="143925"/>
                </a:lnTo>
                <a:lnTo>
                  <a:pt x="254570" y="185977"/>
                </a:lnTo>
                <a:lnTo>
                  <a:pt x="233907" y="224160"/>
                </a:lnTo>
                <a:lnTo>
                  <a:pt x="203015" y="256082"/>
                </a:lnTo>
                <a:lnTo>
                  <a:pt x="168197" y="276122"/>
                </a:lnTo>
                <a:close/>
              </a:path>
              <a:path w="264794" h="288925">
                <a:moveTo>
                  <a:pt x="123401" y="288395"/>
                </a:moveTo>
                <a:lnTo>
                  <a:pt x="80814" y="287502"/>
                </a:lnTo>
                <a:lnTo>
                  <a:pt x="39607" y="275538"/>
                </a:lnTo>
                <a:lnTo>
                  <a:pt x="2202" y="252721"/>
                </a:lnTo>
                <a:lnTo>
                  <a:pt x="0" y="248350"/>
                </a:lnTo>
                <a:lnTo>
                  <a:pt x="1927" y="244230"/>
                </a:lnTo>
                <a:lnTo>
                  <a:pt x="6262" y="242065"/>
                </a:lnTo>
                <a:lnTo>
                  <a:pt x="11284" y="243559"/>
                </a:lnTo>
                <a:lnTo>
                  <a:pt x="16228" y="247572"/>
                </a:lnTo>
                <a:lnTo>
                  <a:pt x="21399" y="251327"/>
                </a:lnTo>
                <a:lnTo>
                  <a:pt x="26829" y="254651"/>
                </a:lnTo>
                <a:lnTo>
                  <a:pt x="68537" y="272010"/>
                </a:lnTo>
                <a:lnTo>
                  <a:pt x="112610" y="276122"/>
                </a:lnTo>
                <a:lnTo>
                  <a:pt x="168197" y="276122"/>
                </a:lnTo>
                <a:lnTo>
                  <a:pt x="164943" y="277995"/>
                </a:lnTo>
                <a:lnTo>
                  <a:pt x="123401" y="288395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7809" y="1718386"/>
            <a:ext cx="225500" cy="100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3095" y="4422078"/>
            <a:ext cx="316230" cy="291465"/>
          </a:xfrm>
          <a:custGeom>
            <a:avLst/>
            <a:gdLst/>
            <a:ahLst/>
            <a:cxnLst/>
            <a:rect l="l" t="t" r="r" b="b"/>
            <a:pathLst>
              <a:path w="316230" h="291464">
                <a:moveTo>
                  <a:pt x="281065" y="291067"/>
                </a:moveTo>
                <a:lnTo>
                  <a:pt x="34643" y="291067"/>
                </a:lnTo>
                <a:lnTo>
                  <a:pt x="21171" y="288340"/>
                </a:lnTo>
                <a:lnTo>
                  <a:pt x="10158" y="280909"/>
                </a:lnTo>
                <a:lnTo>
                  <a:pt x="2726" y="269895"/>
                </a:lnTo>
                <a:lnTo>
                  <a:pt x="0" y="256424"/>
                </a:lnTo>
                <a:lnTo>
                  <a:pt x="0" y="96249"/>
                </a:lnTo>
                <a:lnTo>
                  <a:pt x="2726" y="82777"/>
                </a:lnTo>
                <a:lnTo>
                  <a:pt x="10158" y="71764"/>
                </a:lnTo>
                <a:lnTo>
                  <a:pt x="21171" y="64332"/>
                </a:lnTo>
                <a:lnTo>
                  <a:pt x="34643" y="61605"/>
                </a:lnTo>
                <a:lnTo>
                  <a:pt x="73927" y="61605"/>
                </a:lnTo>
                <a:lnTo>
                  <a:pt x="73927" y="34643"/>
                </a:lnTo>
                <a:lnTo>
                  <a:pt x="76654" y="21171"/>
                </a:lnTo>
                <a:lnTo>
                  <a:pt x="84085" y="10158"/>
                </a:lnTo>
                <a:lnTo>
                  <a:pt x="95098" y="2726"/>
                </a:lnTo>
                <a:lnTo>
                  <a:pt x="108569" y="0"/>
                </a:lnTo>
                <a:lnTo>
                  <a:pt x="207138" y="0"/>
                </a:lnTo>
                <a:lnTo>
                  <a:pt x="220610" y="2726"/>
                </a:lnTo>
                <a:lnTo>
                  <a:pt x="231623" y="10158"/>
                </a:lnTo>
                <a:lnTo>
                  <a:pt x="238267" y="20003"/>
                </a:lnTo>
                <a:lnTo>
                  <a:pt x="100497" y="20003"/>
                </a:lnTo>
                <a:lnTo>
                  <a:pt x="93929" y="26570"/>
                </a:lnTo>
                <a:lnTo>
                  <a:pt x="93931" y="61606"/>
                </a:lnTo>
                <a:lnTo>
                  <a:pt x="281069" y="61606"/>
                </a:lnTo>
                <a:lnTo>
                  <a:pt x="294537" y="64332"/>
                </a:lnTo>
                <a:lnTo>
                  <a:pt x="305551" y="71764"/>
                </a:lnTo>
                <a:lnTo>
                  <a:pt x="312193" y="81608"/>
                </a:lnTo>
                <a:lnTo>
                  <a:pt x="26571" y="81608"/>
                </a:lnTo>
                <a:lnTo>
                  <a:pt x="20002" y="88176"/>
                </a:lnTo>
                <a:lnTo>
                  <a:pt x="20001" y="129981"/>
                </a:lnTo>
                <a:lnTo>
                  <a:pt x="34809" y="139563"/>
                </a:lnTo>
                <a:lnTo>
                  <a:pt x="59050" y="152146"/>
                </a:lnTo>
                <a:lnTo>
                  <a:pt x="64358" y="154072"/>
                </a:lnTo>
                <a:lnTo>
                  <a:pt x="20002" y="154072"/>
                </a:lnTo>
                <a:lnTo>
                  <a:pt x="20002" y="264496"/>
                </a:lnTo>
                <a:lnTo>
                  <a:pt x="26571" y="271065"/>
                </a:lnTo>
                <a:lnTo>
                  <a:pt x="312193" y="271065"/>
                </a:lnTo>
                <a:lnTo>
                  <a:pt x="305551" y="280909"/>
                </a:lnTo>
                <a:lnTo>
                  <a:pt x="294537" y="288340"/>
                </a:lnTo>
                <a:lnTo>
                  <a:pt x="281065" y="291067"/>
                </a:lnTo>
                <a:close/>
              </a:path>
              <a:path w="316230" h="291464">
                <a:moveTo>
                  <a:pt x="281069" y="61606"/>
                </a:moveTo>
                <a:lnTo>
                  <a:pt x="221780" y="61606"/>
                </a:lnTo>
                <a:lnTo>
                  <a:pt x="221779" y="26570"/>
                </a:lnTo>
                <a:lnTo>
                  <a:pt x="215211" y="20003"/>
                </a:lnTo>
                <a:lnTo>
                  <a:pt x="238267" y="20003"/>
                </a:lnTo>
                <a:lnTo>
                  <a:pt x="239055" y="21171"/>
                </a:lnTo>
                <a:lnTo>
                  <a:pt x="241782" y="34643"/>
                </a:lnTo>
                <a:lnTo>
                  <a:pt x="241782" y="61605"/>
                </a:lnTo>
                <a:lnTo>
                  <a:pt x="281069" y="61606"/>
                </a:lnTo>
                <a:close/>
              </a:path>
              <a:path w="316230" h="291464">
                <a:moveTo>
                  <a:pt x="206979" y="61606"/>
                </a:moveTo>
                <a:lnTo>
                  <a:pt x="108064" y="61606"/>
                </a:lnTo>
                <a:lnTo>
                  <a:pt x="108064" y="54359"/>
                </a:lnTo>
                <a:lnTo>
                  <a:pt x="109917" y="45199"/>
                </a:lnTo>
                <a:lnTo>
                  <a:pt x="114969" y="37711"/>
                </a:lnTo>
                <a:lnTo>
                  <a:pt x="122455" y="32657"/>
                </a:lnTo>
                <a:lnTo>
                  <a:pt x="131613" y="30803"/>
                </a:lnTo>
                <a:lnTo>
                  <a:pt x="183417" y="30803"/>
                </a:lnTo>
                <a:lnTo>
                  <a:pt x="129624" y="50805"/>
                </a:lnTo>
                <a:lnTo>
                  <a:pt x="128066" y="52366"/>
                </a:lnTo>
                <a:lnTo>
                  <a:pt x="128066" y="61605"/>
                </a:lnTo>
                <a:lnTo>
                  <a:pt x="206979" y="61605"/>
                </a:lnTo>
                <a:close/>
              </a:path>
              <a:path w="316230" h="291464">
                <a:moveTo>
                  <a:pt x="206979" y="61605"/>
                </a:moveTo>
                <a:lnTo>
                  <a:pt x="186976" y="61605"/>
                </a:lnTo>
                <a:lnTo>
                  <a:pt x="186976" y="52366"/>
                </a:lnTo>
                <a:lnTo>
                  <a:pt x="185413" y="50805"/>
                </a:lnTo>
                <a:lnTo>
                  <a:pt x="206259" y="50805"/>
                </a:lnTo>
                <a:lnTo>
                  <a:pt x="206979" y="54359"/>
                </a:lnTo>
                <a:lnTo>
                  <a:pt x="206979" y="61605"/>
                </a:lnTo>
                <a:close/>
              </a:path>
              <a:path w="316230" h="291464">
                <a:moveTo>
                  <a:pt x="265761" y="170635"/>
                </a:moveTo>
                <a:lnTo>
                  <a:pt x="191576" y="170635"/>
                </a:lnTo>
                <a:lnTo>
                  <a:pt x="227577" y="163829"/>
                </a:lnTo>
                <a:lnTo>
                  <a:pt x="258120" y="152418"/>
                </a:lnTo>
                <a:lnTo>
                  <a:pt x="281423" y="140177"/>
                </a:lnTo>
                <a:lnTo>
                  <a:pt x="295706" y="130882"/>
                </a:lnTo>
                <a:lnTo>
                  <a:pt x="295706" y="88176"/>
                </a:lnTo>
                <a:lnTo>
                  <a:pt x="289138" y="81608"/>
                </a:lnTo>
                <a:lnTo>
                  <a:pt x="312193" y="81608"/>
                </a:lnTo>
                <a:lnTo>
                  <a:pt x="312982" y="82777"/>
                </a:lnTo>
                <a:lnTo>
                  <a:pt x="315709" y="96249"/>
                </a:lnTo>
                <a:lnTo>
                  <a:pt x="315709" y="154962"/>
                </a:lnTo>
                <a:lnTo>
                  <a:pt x="295706" y="154962"/>
                </a:lnTo>
                <a:lnTo>
                  <a:pt x="277221" y="165466"/>
                </a:lnTo>
                <a:lnTo>
                  <a:pt x="265761" y="170635"/>
                </a:lnTo>
                <a:close/>
              </a:path>
              <a:path w="316230" h="291464">
                <a:moveTo>
                  <a:pt x="148015" y="170030"/>
                </a:moveTo>
                <a:lnTo>
                  <a:pt x="128012" y="170030"/>
                </a:lnTo>
                <a:lnTo>
                  <a:pt x="128012" y="166571"/>
                </a:lnTo>
                <a:lnTo>
                  <a:pt x="129429" y="159570"/>
                </a:lnTo>
                <a:lnTo>
                  <a:pt x="133291" y="153847"/>
                </a:lnTo>
                <a:lnTo>
                  <a:pt x="139014" y="149986"/>
                </a:lnTo>
                <a:lnTo>
                  <a:pt x="146014" y="148569"/>
                </a:lnTo>
                <a:lnTo>
                  <a:pt x="173574" y="148569"/>
                </a:lnTo>
                <a:lnTo>
                  <a:pt x="180574" y="149986"/>
                </a:lnTo>
                <a:lnTo>
                  <a:pt x="186297" y="153847"/>
                </a:lnTo>
                <a:lnTo>
                  <a:pt x="190159" y="159570"/>
                </a:lnTo>
                <a:lnTo>
                  <a:pt x="191576" y="166571"/>
                </a:lnTo>
                <a:lnTo>
                  <a:pt x="191576" y="168571"/>
                </a:lnTo>
                <a:lnTo>
                  <a:pt x="148015" y="168571"/>
                </a:lnTo>
                <a:lnTo>
                  <a:pt x="148015" y="170030"/>
                </a:lnTo>
                <a:close/>
              </a:path>
              <a:path w="316230" h="291464">
                <a:moveTo>
                  <a:pt x="173575" y="212132"/>
                </a:moveTo>
                <a:lnTo>
                  <a:pt x="146015" y="212132"/>
                </a:lnTo>
                <a:lnTo>
                  <a:pt x="139014" y="210715"/>
                </a:lnTo>
                <a:lnTo>
                  <a:pt x="133291" y="206853"/>
                </a:lnTo>
                <a:lnTo>
                  <a:pt x="129430" y="201130"/>
                </a:lnTo>
                <a:lnTo>
                  <a:pt x="128013" y="194130"/>
                </a:lnTo>
                <a:lnTo>
                  <a:pt x="128013" y="190075"/>
                </a:lnTo>
                <a:lnTo>
                  <a:pt x="94104" y="185212"/>
                </a:lnTo>
                <a:lnTo>
                  <a:pt x="64129" y="176042"/>
                </a:lnTo>
                <a:lnTo>
                  <a:pt x="39094" y="164888"/>
                </a:lnTo>
                <a:lnTo>
                  <a:pt x="20002" y="154072"/>
                </a:lnTo>
                <a:lnTo>
                  <a:pt x="64358" y="154072"/>
                </a:lnTo>
                <a:lnTo>
                  <a:pt x="90770" y="163658"/>
                </a:lnTo>
                <a:lnTo>
                  <a:pt x="128012" y="170030"/>
                </a:lnTo>
                <a:lnTo>
                  <a:pt x="148015" y="170030"/>
                </a:lnTo>
                <a:lnTo>
                  <a:pt x="148015" y="192129"/>
                </a:lnTo>
                <a:lnTo>
                  <a:pt x="191577" y="192129"/>
                </a:lnTo>
                <a:lnTo>
                  <a:pt x="191577" y="194130"/>
                </a:lnTo>
                <a:lnTo>
                  <a:pt x="190160" y="201130"/>
                </a:lnTo>
                <a:lnTo>
                  <a:pt x="186298" y="206853"/>
                </a:lnTo>
                <a:lnTo>
                  <a:pt x="180575" y="210715"/>
                </a:lnTo>
                <a:lnTo>
                  <a:pt x="173575" y="212132"/>
                </a:lnTo>
                <a:close/>
              </a:path>
              <a:path w="316230" h="291464">
                <a:moveTo>
                  <a:pt x="312193" y="271065"/>
                </a:moveTo>
                <a:lnTo>
                  <a:pt x="289138" y="271065"/>
                </a:lnTo>
                <a:lnTo>
                  <a:pt x="295706" y="264496"/>
                </a:lnTo>
                <a:lnTo>
                  <a:pt x="295706" y="154962"/>
                </a:lnTo>
                <a:lnTo>
                  <a:pt x="315709" y="154962"/>
                </a:lnTo>
                <a:lnTo>
                  <a:pt x="315709" y="256424"/>
                </a:lnTo>
                <a:lnTo>
                  <a:pt x="312982" y="269895"/>
                </a:lnTo>
                <a:lnTo>
                  <a:pt x="312193" y="271065"/>
                </a:lnTo>
                <a:close/>
              </a:path>
              <a:path w="316230" h="291464">
                <a:moveTo>
                  <a:pt x="191577" y="192129"/>
                </a:moveTo>
                <a:lnTo>
                  <a:pt x="171574" y="192129"/>
                </a:lnTo>
                <a:lnTo>
                  <a:pt x="171574" y="168571"/>
                </a:lnTo>
                <a:lnTo>
                  <a:pt x="191576" y="168571"/>
                </a:lnTo>
                <a:lnTo>
                  <a:pt x="191576" y="170635"/>
                </a:lnTo>
                <a:lnTo>
                  <a:pt x="265761" y="170635"/>
                </a:lnTo>
                <a:lnTo>
                  <a:pt x="253089" y="176351"/>
                </a:lnTo>
                <a:lnTo>
                  <a:pt x="224233" y="185479"/>
                </a:lnTo>
                <a:lnTo>
                  <a:pt x="191577" y="190714"/>
                </a:lnTo>
                <a:lnTo>
                  <a:pt x="191577" y="192129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2547" y="5981700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32398" y="266700"/>
                </a:moveTo>
                <a:lnTo>
                  <a:pt x="29203" y="266700"/>
                </a:lnTo>
                <a:lnTo>
                  <a:pt x="17834" y="264407"/>
                </a:lnTo>
                <a:lnTo>
                  <a:pt x="8551" y="258155"/>
                </a:lnTo>
                <a:lnTo>
                  <a:pt x="2294" y="248883"/>
                </a:lnTo>
                <a:lnTo>
                  <a:pt x="0" y="237529"/>
                </a:lnTo>
                <a:lnTo>
                  <a:pt x="0" y="234714"/>
                </a:lnTo>
                <a:lnTo>
                  <a:pt x="1243" y="229275"/>
                </a:lnTo>
                <a:lnTo>
                  <a:pt x="1300" y="228935"/>
                </a:lnTo>
                <a:lnTo>
                  <a:pt x="20873" y="158024"/>
                </a:lnTo>
                <a:lnTo>
                  <a:pt x="22460" y="152670"/>
                </a:lnTo>
                <a:lnTo>
                  <a:pt x="25338" y="147754"/>
                </a:lnTo>
                <a:lnTo>
                  <a:pt x="29300" y="143814"/>
                </a:lnTo>
                <a:lnTo>
                  <a:pt x="115359" y="57068"/>
                </a:lnTo>
                <a:lnTo>
                  <a:pt x="115440" y="56906"/>
                </a:lnTo>
                <a:lnTo>
                  <a:pt x="115634" y="56709"/>
                </a:lnTo>
                <a:lnTo>
                  <a:pt x="115778" y="56628"/>
                </a:lnTo>
                <a:lnTo>
                  <a:pt x="156437" y="15634"/>
                </a:lnTo>
                <a:lnTo>
                  <a:pt x="164661" y="8944"/>
                </a:lnTo>
                <a:lnTo>
                  <a:pt x="174044" y="4042"/>
                </a:lnTo>
                <a:lnTo>
                  <a:pt x="184348" y="1027"/>
                </a:lnTo>
                <a:lnTo>
                  <a:pt x="195335" y="0"/>
                </a:lnTo>
                <a:lnTo>
                  <a:pt x="208648" y="1434"/>
                </a:lnTo>
                <a:lnTo>
                  <a:pt x="221628" y="5615"/>
                </a:lnTo>
                <a:lnTo>
                  <a:pt x="233843" y="12365"/>
                </a:lnTo>
                <a:lnTo>
                  <a:pt x="239031" y="16666"/>
                </a:lnTo>
                <a:lnTo>
                  <a:pt x="195335" y="16666"/>
                </a:lnTo>
                <a:lnTo>
                  <a:pt x="187628" y="17372"/>
                </a:lnTo>
                <a:lnTo>
                  <a:pt x="180433" y="19441"/>
                </a:lnTo>
                <a:lnTo>
                  <a:pt x="173922" y="22805"/>
                </a:lnTo>
                <a:lnTo>
                  <a:pt x="168265" y="27392"/>
                </a:lnTo>
                <a:lnTo>
                  <a:pt x="154468" y="41311"/>
                </a:lnTo>
                <a:lnTo>
                  <a:pt x="167791" y="42761"/>
                </a:lnTo>
                <a:lnTo>
                  <a:pt x="180749" y="46940"/>
                </a:lnTo>
                <a:lnTo>
                  <a:pt x="192912" y="53659"/>
                </a:lnTo>
                <a:lnTo>
                  <a:pt x="198222" y="58066"/>
                </a:lnTo>
                <a:lnTo>
                  <a:pt x="155307" y="58066"/>
                </a:lnTo>
                <a:lnTo>
                  <a:pt x="145133" y="59025"/>
                </a:lnTo>
                <a:lnTo>
                  <a:pt x="135758" y="62439"/>
                </a:lnTo>
                <a:lnTo>
                  <a:pt x="127622" y="68363"/>
                </a:lnTo>
                <a:lnTo>
                  <a:pt x="63459" y="133037"/>
                </a:lnTo>
                <a:lnTo>
                  <a:pt x="71560" y="133153"/>
                </a:lnTo>
                <a:lnTo>
                  <a:pt x="79647" y="134926"/>
                </a:lnTo>
                <a:lnTo>
                  <a:pt x="87357" y="138035"/>
                </a:lnTo>
                <a:lnTo>
                  <a:pt x="99134" y="138035"/>
                </a:lnTo>
                <a:lnTo>
                  <a:pt x="95198" y="141974"/>
                </a:lnTo>
                <a:lnTo>
                  <a:pt x="101284" y="145335"/>
                </a:lnTo>
                <a:lnTo>
                  <a:pt x="107124" y="149315"/>
                </a:lnTo>
                <a:lnTo>
                  <a:pt x="108096" y="150287"/>
                </a:lnTo>
                <a:lnTo>
                  <a:pt x="69876" y="150287"/>
                </a:lnTo>
                <a:lnTo>
                  <a:pt x="54127" y="150670"/>
                </a:lnTo>
                <a:lnTo>
                  <a:pt x="28622" y="192527"/>
                </a:lnTo>
                <a:lnTo>
                  <a:pt x="37084" y="193706"/>
                </a:lnTo>
                <a:lnTo>
                  <a:pt x="45301" y="196513"/>
                </a:lnTo>
                <a:lnTo>
                  <a:pt x="53021" y="200866"/>
                </a:lnTo>
                <a:lnTo>
                  <a:pt x="53240" y="201049"/>
                </a:lnTo>
                <a:lnTo>
                  <a:pt x="26276" y="201049"/>
                </a:lnTo>
                <a:lnTo>
                  <a:pt x="17506" y="232841"/>
                </a:lnTo>
                <a:lnTo>
                  <a:pt x="16759" y="236144"/>
                </a:lnTo>
                <a:lnTo>
                  <a:pt x="16659" y="244382"/>
                </a:lnTo>
                <a:lnTo>
                  <a:pt x="22217" y="249966"/>
                </a:lnTo>
                <a:lnTo>
                  <a:pt x="96273" y="250031"/>
                </a:lnTo>
                <a:lnTo>
                  <a:pt x="38833" y="265137"/>
                </a:lnTo>
                <a:lnTo>
                  <a:pt x="38606" y="265169"/>
                </a:lnTo>
                <a:lnTo>
                  <a:pt x="32398" y="266700"/>
                </a:lnTo>
                <a:close/>
              </a:path>
              <a:path w="266700" h="266700">
                <a:moveTo>
                  <a:pt x="248453" y="112259"/>
                </a:moveTo>
                <a:lnTo>
                  <a:pt x="224978" y="112259"/>
                </a:lnTo>
                <a:lnTo>
                  <a:pt x="239004" y="98113"/>
                </a:lnTo>
                <a:lnTo>
                  <a:pt x="244068" y="91779"/>
                </a:lnTo>
                <a:lnTo>
                  <a:pt x="247601" y="84532"/>
                </a:lnTo>
                <a:lnTo>
                  <a:pt x="249536" y="76558"/>
                </a:lnTo>
                <a:lnTo>
                  <a:pt x="249805" y="68039"/>
                </a:lnTo>
                <a:lnTo>
                  <a:pt x="248235" y="58739"/>
                </a:lnTo>
                <a:lnTo>
                  <a:pt x="224617" y="26243"/>
                </a:lnTo>
                <a:lnTo>
                  <a:pt x="195335" y="16666"/>
                </a:lnTo>
                <a:lnTo>
                  <a:pt x="239031" y="16666"/>
                </a:lnTo>
                <a:lnTo>
                  <a:pt x="244860" y="21500"/>
                </a:lnTo>
                <a:lnTo>
                  <a:pt x="260199" y="43199"/>
                </a:lnTo>
                <a:lnTo>
                  <a:pt x="266418" y="66915"/>
                </a:lnTo>
                <a:lnTo>
                  <a:pt x="263344" y="90022"/>
                </a:lnTo>
                <a:lnTo>
                  <a:pt x="250800" y="109893"/>
                </a:lnTo>
                <a:lnTo>
                  <a:pt x="248453" y="112259"/>
                </a:lnTo>
                <a:close/>
              </a:path>
              <a:path w="266700" h="266700">
                <a:moveTo>
                  <a:pt x="99134" y="138035"/>
                </a:moveTo>
                <a:lnTo>
                  <a:pt x="87357" y="138035"/>
                </a:lnTo>
                <a:lnTo>
                  <a:pt x="165840" y="59508"/>
                </a:lnTo>
                <a:lnTo>
                  <a:pt x="155307" y="58066"/>
                </a:lnTo>
                <a:lnTo>
                  <a:pt x="198222" y="58066"/>
                </a:lnTo>
                <a:lnTo>
                  <a:pt x="203608" y="62536"/>
                </a:lnTo>
                <a:lnTo>
                  <a:pt x="174591" y="62536"/>
                </a:lnTo>
                <a:lnTo>
                  <a:pt x="99134" y="138035"/>
                </a:lnTo>
                <a:close/>
              </a:path>
              <a:path w="266700" h="266700">
                <a:moveTo>
                  <a:pt x="135018" y="168818"/>
                </a:moveTo>
                <a:lnTo>
                  <a:pt x="123231" y="168818"/>
                </a:lnTo>
                <a:lnTo>
                  <a:pt x="202737" y="89267"/>
                </a:lnTo>
                <a:lnTo>
                  <a:pt x="200053" y="84039"/>
                </a:lnTo>
                <a:lnTo>
                  <a:pt x="196573" y="79011"/>
                </a:lnTo>
                <a:lnTo>
                  <a:pt x="186792" y="69243"/>
                </a:lnTo>
                <a:lnTo>
                  <a:pt x="180822" y="65303"/>
                </a:lnTo>
                <a:lnTo>
                  <a:pt x="174591" y="62536"/>
                </a:lnTo>
                <a:lnTo>
                  <a:pt x="203608" y="62536"/>
                </a:lnTo>
                <a:lnTo>
                  <a:pt x="223359" y="97634"/>
                </a:lnTo>
                <a:lnTo>
                  <a:pt x="206171" y="97634"/>
                </a:lnTo>
                <a:lnTo>
                  <a:pt x="135018" y="168818"/>
                </a:lnTo>
                <a:close/>
              </a:path>
              <a:path w="266700" h="266700">
                <a:moveTo>
                  <a:pt x="156935" y="204533"/>
                </a:moveTo>
                <a:lnTo>
                  <a:pt x="133481" y="204533"/>
                </a:lnTo>
                <a:lnTo>
                  <a:pt x="197855" y="139617"/>
                </a:lnTo>
                <a:lnTo>
                  <a:pt x="197808" y="139445"/>
                </a:lnTo>
                <a:lnTo>
                  <a:pt x="208301" y="108564"/>
                </a:lnTo>
                <a:lnTo>
                  <a:pt x="206171" y="97634"/>
                </a:lnTo>
                <a:lnTo>
                  <a:pt x="223359" y="97634"/>
                </a:lnTo>
                <a:lnTo>
                  <a:pt x="225026" y="106635"/>
                </a:lnTo>
                <a:lnTo>
                  <a:pt x="224978" y="112259"/>
                </a:lnTo>
                <a:lnTo>
                  <a:pt x="248453" y="112259"/>
                </a:lnTo>
                <a:lnTo>
                  <a:pt x="156935" y="204533"/>
                </a:lnTo>
                <a:close/>
              </a:path>
              <a:path w="266700" h="266700">
                <a:moveTo>
                  <a:pt x="123080" y="238668"/>
                </a:moveTo>
                <a:lnTo>
                  <a:pt x="73918" y="238668"/>
                </a:lnTo>
                <a:lnTo>
                  <a:pt x="104699" y="230595"/>
                </a:lnTo>
                <a:lnTo>
                  <a:pt x="105809" y="230242"/>
                </a:lnTo>
                <a:lnTo>
                  <a:pt x="107691" y="229275"/>
                </a:lnTo>
                <a:lnTo>
                  <a:pt x="115349" y="215107"/>
                </a:lnTo>
                <a:lnTo>
                  <a:pt x="116416" y="201049"/>
                </a:lnTo>
                <a:lnTo>
                  <a:pt x="116507" y="198315"/>
                </a:lnTo>
                <a:lnTo>
                  <a:pt x="111582" y="181703"/>
                </a:lnTo>
                <a:lnTo>
                  <a:pt x="100435" y="166197"/>
                </a:lnTo>
                <a:lnTo>
                  <a:pt x="85838" y="155499"/>
                </a:lnTo>
                <a:lnTo>
                  <a:pt x="69876" y="150287"/>
                </a:lnTo>
                <a:lnTo>
                  <a:pt x="108096" y="150287"/>
                </a:lnTo>
                <a:lnTo>
                  <a:pt x="116592" y="158782"/>
                </a:lnTo>
                <a:lnTo>
                  <a:pt x="120130" y="163706"/>
                </a:lnTo>
                <a:lnTo>
                  <a:pt x="123231" y="168818"/>
                </a:lnTo>
                <a:lnTo>
                  <a:pt x="135018" y="168818"/>
                </a:lnTo>
                <a:lnTo>
                  <a:pt x="127419" y="176421"/>
                </a:lnTo>
                <a:lnTo>
                  <a:pt x="130600" y="183419"/>
                </a:lnTo>
                <a:lnTo>
                  <a:pt x="132715" y="190795"/>
                </a:lnTo>
                <a:lnTo>
                  <a:pt x="133592" y="200431"/>
                </a:lnTo>
                <a:lnTo>
                  <a:pt x="133481" y="204533"/>
                </a:lnTo>
                <a:lnTo>
                  <a:pt x="156935" y="204533"/>
                </a:lnTo>
                <a:lnTo>
                  <a:pt x="123080" y="238668"/>
                </a:lnTo>
                <a:close/>
              </a:path>
              <a:path w="266700" h="266700">
                <a:moveTo>
                  <a:pt x="96273" y="250031"/>
                </a:moveTo>
                <a:lnTo>
                  <a:pt x="29064" y="250031"/>
                </a:lnTo>
                <a:lnTo>
                  <a:pt x="30984" y="249901"/>
                </a:lnTo>
                <a:lnTo>
                  <a:pt x="33807" y="249183"/>
                </a:lnTo>
                <a:lnTo>
                  <a:pt x="34717" y="248973"/>
                </a:lnTo>
                <a:lnTo>
                  <a:pt x="65704" y="240833"/>
                </a:lnTo>
                <a:lnTo>
                  <a:pt x="65218" y="233509"/>
                </a:lnTo>
                <a:lnTo>
                  <a:pt x="40735" y="203685"/>
                </a:lnTo>
                <a:lnTo>
                  <a:pt x="26276" y="201049"/>
                </a:lnTo>
                <a:lnTo>
                  <a:pt x="53240" y="201049"/>
                </a:lnTo>
                <a:lnTo>
                  <a:pt x="73918" y="238668"/>
                </a:lnTo>
                <a:lnTo>
                  <a:pt x="123080" y="238668"/>
                </a:lnTo>
                <a:lnTo>
                  <a:pt x="119702" y="242074"/>
                </a:lnTo>
                <a:lnTo>
                  <a:pt x="114820" y="244970"/>
                </a:lnTo>
                <a:lnTo>
                  <a:pt x="109452" y="246565"/>
                </a:lnTo>
                <a:lnTo>
                  <a:pt x="96273" y="250031"/>
                </a:lnTo>
                <a:close/>
              </a:path>
            </a:pathLst>
          </a:custGeom>
          <a:solidFill>
            <a:srgbClr val="337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39050" y="4324350"/>
            <a:ext cx="1581150" cy="23431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05725" y="1238250"/>
            <a:ext cx="1447800" cy="2171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81700" y="2876550"/>
            <a:ext cx="2819400" cy="21145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">
              <a:lnSpc>
                <a:spcPts val="1875"/>
              </a:lnSpc>
            </a:pPr>
            <a:r>
              <a:rPr spc="5" dirty="0"/>
              <a:t>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1212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2991</TotalTime>
  <Words>1446</Words>
  <Application>Microsoft Office PowerPoint</Application>
  <PresentationFormat>Произвольный</PresentationFormat>
  <Paragraphs>308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Liberation Sans</vt:lpstr>
      <vt:lpstr>Times New Roman</vt:lpstr>
      <vt:lpstr>Trebuchet MS</vt:lpstr>
      <vt:lpstr>Verdana</vt:lpstr>
      <vt:lpstr>Office Theme</vt:lpstr>
      <vt:lpstr>О перспективах развития кафедры</vt:lpstr>
      <vt:lpstr>Итоги  работы кафедры  "Бизнес-информатика"   за 2013-2018 г.г.</vt:lpstr>
      <vt:lpstr>Направление подготовки</vt:lpstr>
      <vt:lpstr>Направление подготовки</vt:lpstr>
      <vt:lpstr>Кафедра «Бизнес-информатика»: кадровое обеспечение</vt:lpstr>
      <vt:lpstr>Результаты научной работы</vt:lpstr>
      <vt:lpstr>Результаты научной работы</vt:lpstr>
      <vt:lpstr>Результаты научной работы студентов</vt:lpstr>
      <vt:lpstr>Конференции по бизнес-информатике  «Сеть  студенческого обмена по исследованию  информационных систем»</vt:lpstr>
      <vt:lpstr>Партнеры кафедры</vt:lpstr>
      <vt:lpstr>Перспективы  развития  кафедры "Бизнес-информатика"</vt:lpstr>
      <vt:lpstr>Стратегическая цель</vt:lpstr>
      <vt:lpstr>Направления стратегического развития</vt:lpstr>
      <vt:lpstr>Образовательные программы, реализуемые  кафедрой</vt:lpstr>
      <vt:lpstr>Разработка новых и развитие имеющихся на  кафедре научных тем и концепций</vt:lpstr>
      <vt:lpstr>Разработка новых программ ДПО</vt:lpstr>
      <vt:lpstr>Укрепление кадрового потенциала</vt:lpstr>
      <vt:lpstr>Спасибо за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Managing goals can give returns in all areas of personal life.</dc:title>
  <dc:creator>sunsweety</dc:creator>
  <cp:keywords>DAC4dqwy0ds</cp:keywords>
  <cp:lastModifiedBy>Алтухова Наталья Фаридовна</cp:lastModifiedBy>
  <cp:revision>7</cp:revision>
  <dcterms:created xsi:type="dcterms:W3CDTF">2018-05-27T09:42:12Z</dcterms:created>
  <dcterms:modified xsi:type="dcterms:W3CDTF">2018-05-30T04:05:43Z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2018-05-27T00:00:00Z</vt:filetime>
  </property>
  <property fmtid="{D5CDD505-2E9C-101B-9397-08002B2CF9AE}" pid="3" name="Creator">
    <vt:lpwstr>Canva</vt:lpwstr>
  </property>
  <property fmtid="{D5CDD505-2E9C-101B-9397-08002B2CF9AE}" pid="4" name="LastSaved">
    <vt:filetime>2018-05-27T00:00:00Z</vt:filetime>
  </property>
</Properties>
</file>