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424" r:id="rId3"/>
    <p:sldId id="443" r:id="rId4"/>
    <p:sldId id="445" r:id="rId5"/>
    <p:sldId id="426" r:id="rId6"/>
    <p:sldId id="428" r:id="rId7"/>
    <p:sldId id="429" r:id="rId8"/>
    <p:sldId id="430" r:id="rId9"/>
    <p:sldId id="451" r:id="rId10"/>
    <p:sldId id="452" r:id="rId11"/>
    <p:sldId id="453" r:id="rId12"/>
    <p:sldId id="475" r:id="rId13"/>
    <p:sldId id="480" r:id="rId14"/>
    <p:sldId id="496" r:id="rId15"/>
    <p:sldId id="497" r:id="rId16"/>
    <p:sldId id="359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86881" autoAdjust="0"/>
  </p:normalViewPr>
  <p:slideViewPr>
    <p:cSldViewPr>
      <p:cViewPr varScale="1">
        <p:scale>
          <a:sx n="72" d="100"/>
          <a:sy n="72" d="100"/>
        </p:scale>
        <p:origin x="7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CD1B0-8314-4802-806D-6FCEA2D05F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12204B-61F6-4D0A-9D74-9346613B6106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Успешные переговоры</a:t>
          </a:r>
          <a:endParaRPr lang="ru-RU" dirty="0"/>
        </a:p>
      </dgm:t>
    </dgm:pt>
    <dgm:pt modelId="{1A754319-3367-477E-9D2F-F1F20F03D706}" type="parTrans" cxnId="{E8397D39-1471-4127-A0CF-F6BF668B4057}">
      <dgm:prSet/>
      <dgm:spPr/>
      <dgm:t>
        <a:bodyPr/>
        <a:lstStyle/>
        <a:p>
          <a:endParaRPr lang="ru-RU"/>
        </a:p>
      </dgm:t>
    </dgm:pt>
    <dgm:pt modelId="{8F53C536-FE82-4018-B4C5-FFC39491AD22}" type="sibTrans" cxnId="{E8397D39-1471-4127-A0CF-F6BF668B4057}">
      <dgm:prSet/>
      <dgm:spPr/>
      <dgm:t>
        <a:bodyPr/>
        <a:lstStyle/>
        <a:p>
          <a:endParaRPr lang="ru-RU"/>
        </a:p>
      </dgm:t>
    </dgm:pt>
    <dgm:pt modelId="{B5C248F4-B08A-400B-BC14-CD178F1BF3E7}">
      <dgm:prSet phldrT="[Текст]"/>
      <dgm:spPr/>
      <dgm:t>
        <a:bodyPr/>
        <a:lstStyle/>
        <a:p>
          <a:r>
            <a:rPr lang="ru-RU" dirty="0" smtClean="0"/>
            <a:t>Информация</a:t>
          </a:r>
          <a:endParaRPr lang="ru-RU" dirty="0"/>
        </a:p>
      </dgm:t>
    </dgm:pt>
    <dgm:pt modelId="{F16B538F-DDCD-494E-BBA5-8BB829002443}" type="parTrans" cxnId="{6E223F58-5DE7-4965-8E8D-2EF2C71D9500}">
      <dgm:prSet/>
      <dgm:spPr/>
      <dgm:t>
        <a:bodyPr/>
        <a:lstStyle/>
        <a:p>
          <a:endParaRPr lang="ru-RU"/>
        </a:p>
      </dgm:t>
    </dgm:pt>
    <dgm:pt modelId="{E7181362-4BBC-4557-8986-00D53BF5BBC6}" type="sibTrans" cxnId="{6E223F58-5DE7-4965-8E8D-2EF2C71D9500}">
      <dgm:prSet/>
      <dgm:spPr/>
      <dgm:t>
        <a:bodyPr/>
        <a:lstStyle/>
        <a:p>
          <a:endParaRPr lang="ru-RU"/>
        </a:p>
      </dgm:t>
    </dgm:pt>
    <dgm:pt modelId="{5A81DB28-A40F-4CC9-AC25-146B449F5672}">
      <dgm:prSet phldrT="[Текст]"/>
      <dgm:spPr/>
      <dgm:t>
        <a:bodyPr/>
        <a:lstStyle/>
        <a:p>
          <a:r>
            <a:rPr lang="ru-RU" dirty="0" smtClean="0"/>
            <a:t>Обеспечение</a:t>
          </a:r>
          <a:endParaRPr lang="ru-RU" dirty="0"/>
        </a:p>
      </dgm:t>
    </dgm:pt>
    <dgm:pt modelId="{B80F44D3-C1BB-4AC4-AA02-7E99410650A3}" type="parTrans" cxnId="{A0DB9C1A-EE39-4D61-9949-4A0967111CC6}">
      <dgm:prSet/>
      <dgm:spPr/>
      <dgm:t>
        <a:bodyPr/>
        <a:lstStyle/>
        <a:p>
          <a:endParaRPr lang="ru-RU"/>
        </a:p>
      </dgm:t>
    </dgm:pt>
    <dgm:pt modelId="{355ED6D6-003F-4A11-A833-F835C5E8920C}" type="sibTrans" cxnId="{A0DB9C1A-EE39-4D61-9949-4A0967111CC6}">
      <dgm:prSet/>
      <dgm:spPr/>
      <dgm:t>
        <a:bodyPr/>
        <a:lstStyle/>
        <a:p>
          <a:endParaRPr lang="ru-RU"/>
        </a:p>
      </dgm:t>
    </dgm:pt>
    <dgm:pt modelId="{267BDB55-008E-45E1-86D0-736CF6393313}">
      <dgm:prSet phldrT="[Текст]"/>
      <dgm:spPr/>
      <dgm:t>
        <a:bodyPr/>
        <a:lstStyle/>
        <a:p>
          <a:r>
            <a:rPr lang="ru-RU" dirty="0" smtClean="0"/>
            <a:t>Настрой</a:t>
          </a:r>
          <a:endParaRPr lang="ru-RU" dirty="0"/>
        </a:p>
      </dgm:t>
    </dgm:pt>
    <dgm:pt modelId="{CE141BE0-FB85-4650-B461-7FE7C22FE92C}" type="parTrans" cxnId="{DF1C3715-177C-4ECD-9927-5E09D60D071E}">
      <dgm:prSet/>
      <dgm:spPr/>
      <dgm:t>
        <a:bodyPr/>
        <a:lstStyle/>
        <a:p>
          <a:endParaRPr lang="ru-RU"/>
        </a:p>
      </dgm:t>
    </dgm:pt>
    <dgm:pt modelId="{EAF4131B-D5B5-469E-9812-7E78BB1F388B}" type="sibTrans" cxnId="{DF1C3715-177C-4ECD-9927-5E09D60D071E}">
      <dgm:prSet/>
      <dgm:spPr/>
      <dgm:t>
        <a:bodyPr/>
        <a:lstStyle/>
        <a:p>
          <a:endParaRPr lang="ru-RU"/>
        </a:p>
      </dgm:t>
    </dgm:pt>
    <dgm:pt modelId="{D3F57246-F412-497F-B094-ECE242342B0E}" type="pres">
      <dgm:prSet presAssocID="{3D9CD1B0-8314-4802-806D-6FCEA2D05F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B5339F-D479-4B41-A81C-98F8B5E4CBA9}" type="pres">
      <dgm:prSet presAssocID="{FB12204B-61F6-4D0A-9D74-9346613B6106}" presName="centerShape" presStyleLbl="node0" presStyleIdx="0" presStyleCnt="1"/>
      <dgm:spPr/>
      <dgm:t>
        <a:bodyPr/>
        <a:lstStyle/>
        <a:p>
          <a:endParaRPr lang="ru-RU"/>
        </a:p>
      </dgm:t>
    </dgm:pt>
    <dgm:pt modelId="{2A1777BD-71B6-435C-9ABD-EF68D09B38FC}" type="pres">
      <dgm:prSet presAssocID="{F16B538F-DDCD-494E-BBA5-8BB829002443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A1C1C6C-750B-47BA-A2DB-618F12176235}" type="pres">
      <dgm:prSet presAssocID="{B5C248F4-B08A-400B-BC14-CD178F1BF3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34B97-9455-4816-8FE4-A4281C62C3F4}" type="pres">
      <dgm:prSet presAssocID="{B80F44D3-C1BB-4AC4-AA02-7E99410650A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BEC4CA3-32EE-43B1-ADC4-4A714A3AF992}" type="pres">
      <dgm:prSet presAssocID="{5A81DB28-A40F-4CC9-AC25-146B449F56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C94C7-F89B-4CF5-8313-01E5D9125BC1}" type="pres">
      <dgm:prSet presAssocID="{CE141BE0-FB85-4650-B461-7FE7C22FE92C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58A53D6-E1EB-4745-8622-BF15CA8CEE8B}" type="pres">
      <dgm:prSet presAssocID="{267BDB55-008E-45E1-86D0-736CF63933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DB9C1A-EE39-4D61-9949-4A0967111CC6}" srcId="{FB12204B-61F6-4D0A-9D74-9346613B6106}" destId="{5A81DB28-A40F-4CC9-AC25-146B449F5672}" srcOrd="1" destOrd="0" parTransId="{B80F44D3-C1BB-4AC4-AA02-7E99410650A3}" sibTransId="{355ED6D6-003F-4A11-A833-F835C5E8920C}"/>
    <dgm:cxn modelId="{DF1C3715-177C-4ECD-9927-5E09D60D071E}" srcId="{FB12204B-61F6-4D0A-9D74-9346613B6106}" destId="{267BDB55-008E-45E1-86D0-736CF6393313}" srcOrd="2" destOrd="0" parTransId="{CE141BE0-FB85-4650-B461-7FE7C22FE92C}" sibTransId="{EAF4131B-D5B5-469E-9812-7E78BB1F388B}"/>
    <dgm:cxn modelId="{BCB7F9C4-F56E-42BE-B39F-E0FF51A63967}" type="presOf" srcId="{B80F44D3-C1BB-4AC4-AA02-7E99410650A3}" destId="{72B34B97-9455-4816-8FE4-A4281C62C3F4}" srcOrd="0" destOrd="0" presId="urn:microsoft.com/office/officeart/2005/8/layout/radial4"/>
    <dgm:cxn modelId="{6E223F58-5DE7-4965-8E8D-2EF2C71D9500}" srcId="{FB12204B-61F6-4D0A-9D74-9346613B6106}" destId="{B5C248F4-B08A-400B-BC14-CD178F1BF3E7}" srcOrd="0" destOrd="0" parTransId="{F16B538F-DDCD-494E-BBA5-8BB829002443}" sibTransId="{E7181362-4BBC-4557-8986-00D53BF5BBC6}"/>
    <dgm:cxn modelId="{CFE151BF-F3E7-412F-81D8-A3928BA38B3C}" type="presOf" srcId="{CE141BE0-FB85-4650-B461-7FE7C22FE92C}" destId="{A71C94C7-F89B-4CF5-8313-01E5D9125BC1}" srcOrd="0" destOrd="0" presId="urn:microsoft.com/office/officeart/2005/8/layout/radial4"/>
    <dgm:cxn modelId="{E8397D39-1471-4127-A0CF-F6BF668B4057}" srcId="{3D9CD1B0-8314-4802-806D-6FCEA2D05F1E}" destId="{FB12204B-61F6-4D0A-9D74-9346613B6106}" srcOrd="0" destOrd="0" parTransId="{1A754319-3367-477E-9D2F-F1F20F03D706}" sibTransId="{8F53C536-FE82-4018-B4C5-FFC39491AD22}"/>
    <dgm:cxn modelId="{D2EBEAD9-A148-445E-9A11-F6CDC70EA210}" type="presOf" srcId="{267BDB55-008E-45E1-86D0-736CF6393313}" destId="{258A53D6-E1EB-4745-8622-BF15CA8CEE8B}" srcOrd="0" destOrd="0" presId="urn:microsoft.com/office/officeart/2005/8/layout/radial4"/>
    <dgm:cxn modelId="{80590395-FF39-46F4-9C16-0A9164355EF4}" type="presOf" srcId="{5A81DB28-A40F-4CC9-AC25-146B449F5672}" destId="{FBEC4CA3-32EE-43B1-ADC4-4A714A3AF992}" srcOrd="0" destOrd="0" presId="urn:microsoft.com/office/officeart/2005/8/layout/radial4"/>
    <dgm:cxn modelId="{0DAEF38B-551C-4D1A-8396-629A5A6CF9FF}" type="presOf" srcId="{B5C248F4-B08A-400B-BC14-CD178F1BF3E7}" destId="{3A1C1C6C-750B-47BA-A2DB-618F12176235}" srcOrd="0" destOrd="0" presId="urn:microsoft.com/office/officeart/2005/8/layout/radial4"/>
    <dgm:cxn modelId="{966E7AA3-7515-4C78-A95B-5129C9B8B034}" type="presOf" srcId="{F16B538F-DDCD-494E-BBA5-8BB829002443}" destId="{2A1777BD-71B6-435C-9ABD-EF68D09B38FC}" srcOrd="0" destOrd="0" presId="urn:microsoft.com/office/officeart/2005/8/layout/radial4"/>
    <dgm:cxn modelId="{FCF4F144-842C-4758-8920-C2DF4EDC3E39}" type="presOf" srcId="{FB12204B-61F6-4D0A-9D74-9346613B6106}" destId="{B5B5339F-D479-4B41-A81C-98F8B5E4CBA9}" srcOrd="0" destOrd="0" presId="urn:microsoft.com/office/officeart/2005/8/layout/radial4"/>
    <dgm:cxn modelId="{95FD944B-AD50-4DE3-A17C-1BD9DAEE09DA}" type="presOf" srcId="{3D9CD1B0-8314-4802-806D-6FCEA2D05F1E}" destId="{D3F57246-F412-497F-B094-ECE242342B0E}" srcOrd="0" destOrd="0" presId="urn:microsoft.com/office/officeart/2005/8/layout/radial4"/>
    <dgm:cxn modelId="{D8414C3E-BF5C-4922-969E-7D421FDA8094}" type="presParOf" srcId="{D3F57246-F412-497F-B094-ECE242342B0E}" destId="{B5B5339F-D479-4B41-A81C-98F8B5E4CBA9}" srcOrd="0" destOrd="0" presId="urn:microsoft.com/office/officeart/2005/8/layout/radial4"/>
    <dgm:cxn modelId="{CF7896CF-FFD5-4AB3-AD40-A08A6717F4C3}" type="presParOf" srcId="{D3F57246-F412-497F-B094-ECE242342B0E}" destId="{2A1777BD-71B6-435C-9ABD-EF68D09B38FC}" srcOrd="1" destOrd="0" presId="urn:microsoft.com/office/officeart/2005/8/layout/radial4"/>
    <dgm:cxn modelId="{498282ED-308A-4DD0-AF2A-8355914DAF78}" type="presParOf" srcId="{D3F57246-F412-497F-B094-ECE242342B0E}" destId="{3A1C1C6C-750B-47BA-A2DB-618F12176235}" srcOrd="2" destOrd="0" presId="urn:microsoft.com/office/officeart/2005/8/layout/radial4"/>
    <dgm:cxn modelId="{01A8C527-E062-4468-85C7-D65CCF5CA775}" type="presParOf" srcId="{D3F57246-F412-497F-B094-ECE242342B0E}" destId="{72B34B97-9455-4816-8FE4-A4281C62C3F4}" srcOrd="3" destOrd="0" presId="urn:microsoft.com/office/officeart/2005/8/layout/radial4"/>
    <dgm:cxn modelId="{5CDACDD8-DEEF-4F95-B44C-75C471D3C330}" type="presParOf" srcId="{D3F57246-F412-497F-B094-ECE242342B0E}" destId="{FBEC4CA3-32EE-43B1-ADC4-4A714A3AF992}" srcOrd="4" destOrd="0" presId="urn:microsoft.com/office/officeart/2005/8/layout/radial4"/>
    <dgm:cxn modelId="{45835E8E-808D-46E6-83F8-D610B99E7174}" type="presParOf" srcId="{D3F57246-F412-497F-B094-ECE242342B0E}" destId="{A71C94C7-F89B-4CF5-8313-01E5D9125BC1}" srcOrd="5" destOrd="0" presId="urn:microsoft.com/office/officeart/2005/8/layout/radial4"/>
    <dgm:cxn modelId="{BCF1FCA6-683B-4B75-86ED-A93896519177}" type="presParOf" srcId="{D3F57246-F412-497F-B094-ECE242342B0E}" destId="{258A53D6-E1EB-4745-8622-BF15CA8CEE8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5339F-D479-4B41-A81C-98F8B5E4CBA9}">
      <dsp:nvSpPr>
        <dsp:cNvPr id="0" name=""/>
        <dsp:cNvSpPr/>
      </dsp:nvSpPr>
      <dsp:spPr>
        <a:xfrm>
          <a:off x="3105789" y="2402946"/>
          <a:ext cx="2018020" cy="2018020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Успешные переговоры</a:t>
          </a:r>
          <a:endParaRPr lang="ru-RU" sz="2100" kern="1200" dirty="0"/>
        </a:p>
      </dsp:txBody>
      <dsp:txXfrm>
        <a:off x="3401321" y="2698478"/>
        <a:ext cx="1426956" cy="1426956"/>
      </dsp:txXfrm>
    </dsp:sp>
    <dsp:sp modelId="{2A1777BD-71B6-435C-9ABD-EF68D09B38FC}">
      <dsp:nvSpPr>
        <dsp:cNvPr id="0" name=""/>
        <dsp:cNvSpPr/>
      </dsp:nvSpPr>
      <dsp:spPr>
        <a:xfrm rot="12900000">
          <a:off x="1808448" y="2050690"/>
          <a:ext cx="1545904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1C6C-750B-47BA-A2DB-618F12176235}">
      <dsp:nvSpPr>
        <dsp:cNvPr id="0" name=""/>
        <dsp:cNvSpPr/>
      </dsp:nvSpPr>
      <dsp:spPr>
        <a:xfrm>
          <a:off x="989675" y="1128063"/>
          <a:ext cx="1917119" cy="15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Информация</a:t>
          </a:r>
          <a:endParaRPr lang="ru-RU" sz="2400" kern="1200" dirty="0"/>
        </a:p>
      </dsp:txBody>
      <dsp:txXfrm>
        <a:off x="1034595" y="1172983"/>
        <a:ext cx="1827279" cy="1443855"/>
      </dsp:txXfrm>
    </dsp:sp>
    <dsp:sp modelId="{72B34B97-9455-4816-8FE4-A4281C62C3F4}">
      <dsp:nvSpPr>
        <dsp:cNvPr id="0" name=""/>
        <dsp:cNvSpPr/>
      </dsp:nvSpPr>
      <dsp:spPr>
        <a:xfrm rot="16200000">
          <a:off x="3341847" y="1252453"/>
          <a:ext cx="1545904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EC4CA3-32EE-43B1-ADC4-4A714A3AF992}">
      <dsp:nvSpPr>
        <dsp:cNvPr id="0" name=""/>
        <dsp:cNvSpPr/>
      </dsp:nvSpPr>
      <dsp:spPr>
        <a:xfrm>
          <a:off x="3156240" y="221"/>
          <a:ext cx="1917119" cy="15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Обеспечение</a:t>
          </a:r>
          <a:endParaRPr lang="ru-RU" sz="2400" kern="1200" dirty="0"/>
        </a:p>
      </dsp:txBody>
      <dsp:txXfrm>
        <a:off x="3201160" y="45141"/>
        <a:ext cx="1827279" cy="1443855"/>
      </dsp:txXfrm>
    </dsp:sp>
    <dsp:sp modelId="{A71C94C7-F89B-4CF5-8313-01E5D9125BC1}">
      <dsp:nvSpPr>
        <dsp:cNvPr id="0" name=""/>
        <dsp:cNvSpPr/>
      </dsp:nvSpPr>
      <dsp:spPr>
        <a:xfrm rot="19500000">
          <a:off x="4875247" y="2050690"/>
          <a:ext cx="1545904" cy="5751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53D6-E1EB-4745-8622-BF15CA8CEE8B}">
      <dsp:nvSpPr>
        <dsp:cNvPr id="0" name=""/>
        <dsp:cNvSpPr/>
      </dsp:nvSpPr>
      <dsp:spPr>
        <a:xfrm>
          <a:off x="5322805" y="1128063"/>
          <a:ext cx="1917119" cy="1533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Настрой</a:t>
          </a:r>
          <a:endParaRPr lang="ru-RU" sz="2400" kern="1200" dirty="0"/>
        </a:p>
      </dsp:txBody>
      <dsp:txXfrm>
        <a:off x="5367725" y="1172983"/>
        <a:ext cx="1827279" cy="144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A7FA1-3FC7-469C-AC4E-AEA1DCB2B30A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F3B1A-853C-4CB2-BACB-16BCD4DF4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9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F3B1A-853C-4CB2-BACB-16BCD4DF46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2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2578"/>
            <a:ext cx="8568952" cy="500066"/>
          </a:xfrm>
          <a:prstGeom prst="rect">
            <a:avLst/>
          </a:prstGeom>
        </p:spPr>
        <p:txBody>
          <a:bodyPr lIns="36000" tIns="36000" rIns="36000" bIns="36000" anchor="ctr"/>
          <a:lstStyle>
            <a:lvl1pPr algn="l">
              <a:defRPr sz="2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 userDrawn="1"/>
        </p:nvSpPr>
        <p:spPr bwMode="auto">
          <a:xfrm>
            <a:off x="168275" y="6405563"/>
            <a:ext cx="72840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fld id="{93F8CCB9-F9F5-420F-86A2-98263FCB37FE}" type="slidenum">
              <a:rPr lang="en-US" sz="1000" smtClean="0">
                <a:solidFill>
                  <a:srgbClr val="606060"/>
                </a:solidFill>
                <a:latin typeface="Verdana" pitchFamily="34" charset="0"/>
              </a:rPr>
              <a:pPr algn="l"/>
              <a:t>‹#›</a:t>
            </a:fld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Эффективная коммуникация: влияние и убеждение </a:t>
            </a:r>
            <a:r>
              <a:rPr lang="en-US" sz="1000" dirty="0" smtClean="0">
                <a:solidFill>
                  <a:srgbClr val="606060"/>
                </a:solidFill>
                <a:latin typeface="Verdana" pitchFamily="34" charset="0"/>
              </a:rPr>
              <a:t>| </a:t>
            </a:r>
            <a:r>
              <a:rPr lang="ru-RU" sz="1000" dirty="0" smtClean="0">
                <a:solidFill>
                  <a:srgbClr val="606060"/>
                </a:solidFill>
                <a:latin typeface="Verdana" pitchFamily="34" charset="0"/>
              </a:rPr>
              <a:t>Корпоративный</a:t>
            </a:r>
            <a:r>
              <a:rPr lang="ru-RU" sz="1000" baseline="0" dirty="0" smtClean="0">
                <a:solidFill>
                  <a:srgbClr val="606060"/>
                </a:solidFill>
                <a:latin typeface="Verdana" pitchFamily="34" charset="0"/>
              </a:rPr>
              <a:t> университет РЖД </a:t>
            </a:r>
            <a:endParaRPr lang="ru-RU" sz="1000" dirty="0">
              <a:solidFill>
                <a:srgbClr val="606060"/>
              </a:solidFill>
              <a:latin typeface="Verdan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-32" y="928670"/>
            <a:ext cx="9144000" cy="0"/>
          </a:xfrm>
          <a:prstGeom prst="line">
            <a:avLst/>
          </a:prstGeom>
          <a:ln w="25400">
            <a:solidFill>
              <a:srgbClr val="CD20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251520" y="1196975"/>
            <a:ext cx="8568630" cy="5111750"/>
          </a:xfrm>
          <a:prstGeom prst="rect">
            <a:avLst/>
          </a:prstGeom>
        </p:spPr>
        <p:txBody>
          <a:bodyPr/>
          <a:lstStyle>
            <a:lvl1pPr marL="457200" indent="-457200">
              <a:spcBef>
                <a:spcPts val="0"/>
              </a:spcBef>
              <a:spcAft>
                <a:spcPts val="0"/>
              </a:spcAft>
              <a:buClr>
                <a:srgbClr val="CD202C"/>
              </a:buClr>
              <a:buFont typeface="+mj-lt"/>
              <a:buNone/>
              <a:defRPr sz="1800"/>
            </a:lvl1pPr>
            <a:lvl2pPr marL="723900" indent="-457200">
              <a:spcBef>
                <a:spcPts val="0"/>
              </a:spcBef>
              <a:spcAft>
                <a:spcPts val="0"/>
              </a:spcAft>
              <a:buClr>
                <a:srgbClr val="CD202C"/>
              </a:buClr>
              <a:buFont typeface="+mj-lt"/>
              <a:buAutoNum type="arabicPeriod"/>
              <a:defRPr sz="1800"/>
            </a:lvl2pPr>
            <a:lvl3pPr>
              <a:spcBef>
                <a:spcPts val="0"/>
              </a:spcBef>
              <a:spcAft>
                <a:spcPts val="0"/>
              </a:spcAft>
              <a:defRPr sz="1800"/>
            </a:lvl3pPr>
            <a:lvl4pPr>
              <a:spcBef>
                <a:spcPts val="0"/>
              </a:spcBef>
              <a:spcAft>
                <a:spcPts val="0"/>
              </a:spcAft>
              <a:defRPr sz="1800"/>
            </a:lvl4pPr>
            <a:lvl5pPr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4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7866456" cy="4495800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000"/>
            </a:lvl1pPr>
            <a:lvl2pPr>
              <a:buClr>
                <a:schemeClr val="accent2"/>
              </a:buClr>
              <a:buFont typeface="Courier New" pitchFamily="49" charset="0"/>
              <a:buChar char="o"/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 rtlCol="0"/>
          <a:lstStyle/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-1" y="1699147"/>
            <a:ext cx="755576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18C84CD3-88D5-4ECF-A51A-CB22C714847E}" type="datetimeFigureOut">
              <a:rPr lang="ru-RU" smtClean="0"/>
              <a:t>13.10.2017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fld id="{363C9E0E-D7E4-4591-A1AB-9CE9DCD80F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9512" y="141744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08059" y="1700808"/>
            <a:ext cx="5388112" cy="3186122"/>
          </a:xfrm>
          <a:prstGeom prst="rect">
            <a:avLst/>
          </a:prstGeom>
          <a:noFill/>
          <a:ln w="38100">
            <a:noFill/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-1" y="1280160"/>
            <a:ext cx="770467" cy="1326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80160"/>
            <a:ext cx="8244408" cy="132616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95086665"/>
              </p:ext>
            </p:extLst>
          </p:nvPr>
        </p:nvGraphicFramePr>
        <p:xfrm>
          <a:off x="31552" y="6035358"/>
          <a:ext cx="814426" cy="790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Image" r:id="rId15" imgW="4380840" imgH="4253760" progId="Photoshop.Image.12">
                  <p:embed/>
                </p:oleObj>
              </mc:Choice>
              <mc:Fallback>
                <p:oleObj name="Image" r:id="rId15" imgW="4380840" imgH="425376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552" y="6035358"/>
                        <a:ext cx="814426" cy="790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 userDrawn="1"/>
        </p:nvSpPr>
        <p:spPr>
          <a:xfrm>
            <a:off x="908059" y="6348897"/>
            <a:ext cx="8244408" cy="163739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r>
              <a:rPr kumimoji="0" lang="ru-RU" sz="1400" b="1" dirty="0" smtClean="0"/>
              <a:t>Навигатор бизнеса</a:t>
            </a:r>
            <a:endParaRPr kumimoji="0"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869160"/>
            <a:ext cx="6804248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Деловые переговоры</a:t>
            </a:r>
            <a:endParaRPr lang="ru-RU" sz="2700" cap="none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6015933"/>
            <a:ext cx="3147169" cy="82981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</a:rPr>
              <a:t>СОБОЛЕВ</a:t>
            </a: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Дмитрий Олегович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cugetliber.ro/imagini/original/b66b4b5b53115f28761c81347ef3d8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1700" y="1974540"/>
            <a:ext cx="5820460" cy="2449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/>
              <a:t>Переговоры без оружия – </a:t>
            </a:r>
            <a:br>
              <a:rPr lang="ru-RU" sz="3200" i="1" dirty="0" smtClean="0"/>
            </a:br>
            <a:r>
              <a:rPr lang="ru-RU" sz="3200" i="1" dirty="0" smtClean="0"/>
              <a:t>что музыка без инструментов</a:t>
            </a:r>
          </a:p>
          <a:p>
            <a:pPr marL="0" indent="0">
              <a:buNone/>
            </a:pPr>
            <a:endParaRPr lang="ru-RU" sz="3200" i="1" dirty="0" smtClean="0"/>
          </a:p>
          <a:p>
            <a:pPr marL="0" indent="0" algn="r">
              <a:buNone/>
            </a:pPr>
            <a:r>
              <a:rPr lang="ru-RU" sz="3200" i="1" dirty="0" smtClean="0"/>
              <a:t>Фридрих Великий</a:t>
            </a:r>
            <a:endParaRPr lang="ru-RU" sz="3200" i="1" dirty="0"/>
          </a:p>
        </p:txBody>
      </p:sp>
      <p:pic>
        <p:nvPicPr>
          <p:cNvPr id="8194" name="Picture 2" descr="Friedrich Zweite 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00200"/>
            <a:ext cx="2537864" cy="31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5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421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02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2200" y="4941168"/>
            <a:ext cx="6705600" cy="965969"/>
          </a:xfrm>
        </p:spPr>
        <p:txBody>
          <a:bodyPr/>
          <a:lstStyle/>
          <a:p>
            <a:r>
              <a:rPr lang="ru-RU" b="1" dirty="0" smtClean="0"/>
              <a:t>Установление контакта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admin.moyaokruga.ru/img/image_detail_new2/dec38f16-f227-40a9-94ee-99f87c0fab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84155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канала коммуникации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6268"/>
              </p:ext>
            </p:extLst>
          </p:nvPr>
        </p:nvGraphicFramePr>
        <p:xfrm>
          <a:off x="899593" y="1484784"/>
          <a:ext cx="7992888" cy="46085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40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1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/>
                        <a:t>1. </a:t>
                      </a:r>
                      <a:r>
                        <a:rPr lang="ru-RU" sz="2000" b="1" dirty="0" smtClean="0"/>
                        <a:t>Вербальный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1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/>
                        <a:t>2. </a:t>
                      </a:r>
                      <a:r>
                        <a:rPr lang="ru-RU" sz="2000" b="1" dirty="0" err="1" smtClean="0"/>
                        <a:t>Паравербальный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15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/>
                        <a:t>3. </a:t>
                      </a:r>
                      <a:r>
                        <a:rPr lang="ru-RU" sz="2000" b="1" dirty="0" smtClean="0"/>
                        <a:t>Невербальный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08">
                <a:tc>
                  <a:txBody>
                    <a:bodyPr/>
                    <a:lstStyle/>
                    <a:p>
                      <a:pPr indent="1403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Словесный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 smtClean="0"/>
                        <a:t>Сопровождающий речь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 smtClean="0"/>
                        <a:t>Несловесный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000">
                <a:tc>
                  <a:txBody>
                    <a:bodyPr/>
                    <a:lstStyle/>
                    <a:p>
                      <a:pPr indent="14033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Слова, фразы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Интонации голоса </a:t>
                      </a:r>
                    </a:p>
                    <a:p>
                      <a:pPr marL="17938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Громкость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Темп речи 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Тональность  речи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Паузы</a:t>
                      </a:r>
                      <a:endParaRPr lang="ru-RU" sz="2000" dirty="0" smtClean="0"/>
                    </a:p>
                  </a:txBody>
                  <a:tcPr marL="63574" marR="63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000" dirty="0" smtClean="0"/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Зрительный контакт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Мимика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Жесты 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Поза 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Положение в пространстве</a:t>
                      </a:r>
                    </a:p>
                    <a:p>
                      <a:pPr marL="179388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/>
                        <a:t>Дистанция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3574" marR="63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4869160"/>
            <a:ext cx="6477000" cy="710208"/>
          </a:xfrm>
        </p:spPr>
        <p:txBody>
          <a:bodyPr/>
          <a:lstStyle/>
          <a:p>
            <a:r>
              <a:rPr lang="ru-RU" dirty="0" smtClean="0"/>
              <a:t>Ведение переговоров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elendesign.ru/images/postignuto-rjese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869"/>
            <a:ext cx="6267933" cy="41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&amp;Mcy;&amp;iecy;&amp;zhcy;&amp;dcy;&amp;ucy;&amp;ncy;&amp;acy;&amp;rcy;&amp;ocy;&amp;dcy;&amp;ncy;&amp;acy;&amp;yacy; &amp;Acy;&amp;kcy;&amp;acy;&amp;dcy;&amp;iecy;&amp;mcy;&amp;icy;&amp;yacy; &amp;Kcy;&amp;ocy;&amp;ucy;&amp;chcy;&amp;icy;&amp;ncy;&amp;g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260648"/>
            <a:ext cx="2484323" cy="9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умения нужны?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916832"/>
            <a:ext cx="6043626" cy="3512432"/>
          </a:xfrm>
        </p:spPr>
        <p:txBody>
          <a:bodyPr>
            <a:noAutofit/>
          </a:bodyPr>
          <a:lstStyle/>
          <a:p>
            <a:r>
              <a:rPr dirty="0" err="1" smtClean="0">
                <a:effectLst/>
              </a:rPr>
              <a:t>Умение</a:t>
            </a:r>
            <a:r>
              <a:rPr dirty="0" smtClean="0">
                <a:effectLst/>
              </a:rPr>
              <a:t> </a:t>
            </a:r>
            <a:r>
              <a:rPr dirty="0" err="1" smtClean="0">
                <a:effectLst/>
              </a:rPr>
              <a:t>слушать</a:t>
            </a:r>
            <a:endParaRPr dirty="0">
              <a:effectLst/>
            </a:endParaRPr>
          </a:p>
          <a:p>
            <a:r>
              <a:rPr dirty="0" err="1" smtClean="0">
                <a:effectLst/>
              </a:rPr>
              <a:t>Умение</a:t>
            </a:r>
            <a:r>
              <a:rPr dirty="0" smtClean="0">
                <a:effectLst/>
              </a:rPr>
              <a:t> </a:t>
            </a:r>
            <a:r>
              <a:rPr dirty="0" err="1">
                <a:effectLst/>
              </a:rPr>
              <a:t>задавать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вопросы</a:t>
            </a:r>
            <a:r>
              <a:rPr dirty="0">
                <a:effectLst/>
              </a:rPr>
              <a:t> </a:t>
            </a:r>
            <a:endParaRPr dirty="0" smtClean="0">
              <a:effectLst/>
            </a:endParaRPr>
          </a:p>
          <a:p>
            <a:r>
              <a:rPr dirty="0" err="1">
                <a:effectLst/>
              </a:rPr>
              <a:t>Умение</a:t>
            </a:r>
            <a:r>
              <a:rPr dirty="0">
                <a:effectLst/>
              </a:rPr>
              <a:t> </a:t>
            </a:r>
            <a:r>
              <a:rPr dirty="0" err="1">
                <a:effectLst/>
              </a:rPr>
              <a:t>убеждать</a:t>
            </a:r>
            <a:endParaRPr dirty="0">
              <a:effectLst/>
            </a:endParaRPr>
          </a:p>
          <a:p>
            <a:r>
              <a:rPr dirty="0" err="1" smtClean="0">
                <a:effectLst/>
              </a:rPr>
              <a:t>Умение</a:t>
            </a:r>
            <a:r>
              <a:rPr dirty="0" smtClean="0">
                <a:effectLst/>
              </a:rPr>
              <a:t> </a:t>
            </a:r>
            <a:r>
              <a:rPr dirty="0" err="1">
                <a:effectLst/>
              </a:rPr>
              <a:t>мыслить</a:t>
            </a:r>
            <a:r>
              <a:rPr dirty="0">
                <a:effectLst/>
              </a:rPr>
              <a:t> </a:t>
            </a:r>
            <a:r>
              <a:rPr dirty="0" err="1" smtClean="0">
                <a:effectLst/>
              </a:rPr>
              <a:t>творчески</a:t>
            </a:r>
            <a:r>
              <a:rPr dirty="0" smtClean="0">
                <a:effectLst/>
              </a:rPr>
              <a:t>,</a:t>
            </a:r>
            <a:r>
              <a:rPr lang="ru-RU" dirty="0" smtClean="0">
                <a:effectLst/>
              </a:rPr>
              <a:t> </a:t>
            </a:r>
            <a:r>
              <a:rPr dirty="0" err="1" smtClean="0">
                <a:effectLst/>
              </a:rPr>
              <a:t>предлагать</a:t>
            </a:r>
            <a:r>
              <a:rPr dirty="0" smtClean="0">
                <a:effectLst/>
              </a:rPr>
              <a:t> </a:t>
            </a:r>
            <a:r>
              <a:rPr dirty="0" err="1" smtClean="0">
                <a:effectLst/>
              </a:rPr>
              <a:t>альтеративы</a:t>
            </a:r>
            <a:endParaRPr dirty="0" smtClean="0">
              <a:effectLst/>
            </a:endParaRPr>
          </a:p>
          <a:p>
            <a:pPr>
              <a:buNone/>
            </a:pPr>
            <a:endParaRPr lang="ru-RU" dirty="0">
              <a:effectLst/>
            </a:endParaRPr>
          </a:p>
        </p:txBody>
      </p:sp>
      <p:pic>
        <p:nvPicPr>
          <p:cNvPr id="310274" name="Picture 2" descr="Poker :: Torrents.Md - BitTorrent Tracker Mold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24288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2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Активное управление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4048" y="1600200"/>
            <a:ext cx="3762000" cy="4495800"/>
          </a:xfrm>
        </p:spPr>
        <p:txBody>
          <a:bodyPr/>
          <a:lstStyle/>
          <a:p>
            <a:r>
              <a:rPr lang="ru-RU" dirty="0" smtClean="0"/>
              <a:t>Активное управление переговорами и коммуникацией – способ направить диалог в нужную сторону, добиться результата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Если Вы управляете – Вы берете на себя ответственность 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krm.gov.ua/image/pic_09.10.13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200"/>
            <a:ext cx="4730236" cy="35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6-tub.yandex.net/i?id=160901511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7" y="1714488"/>
            <a:ext cx="3482603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Заголовок 1"/>
          <p:cNvSpPr>
            <a:spLocks noGrp="1"/>
          </p:cNvSpPr>
          <p:nvPr>
            <p:ph type="ctrTitle"/>
          </p:nvPr>
        </p:nvSpPr>
        <p:spPr>
          <a:xfrm>
            <a:off x="3131840" y="1340768"/>
            <a:ext cx="5640660" cy="23762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FF0000"/>
                </a:solidFill>
              </a:rPr>
              <a:t>СПАСИБО!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Готов ответить на Ваши вопросы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98529" y="3834370"/>
            <a:ext cx="4896544" cy="1682862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b="0" dirty="0" smtClean="0">
                <a:solidFill>
                  <a:srgbClr val="FF0000"/>
                </a:solidFill>
              </a:rPr>
              <a:t>Дмитрий </a:t>
            </a:r>
            <a:r>
              <a:rPr lang="ru-RU" sz="2400" b="0" dirty="0" smtClean="0">
                <a:solidFill>
                  <a:srgbClr val="FF0000"/>
                </a:solidFill>
              </a:rPr>
              <a:t>Соболев</a:t>
            </a:r>
            <a:r>
              <a:rPr lang="en-US" sz="2400" b="0" dirty="0" smtClean="0">
                <a:solidFill>
                  <a:srgbClr val="FF0000"/>
                </a:solidFill>
              </a:rPr>
              <a:t/>
            </a:r>
            <a:br>
              <a:rPr lang="en-US" sz="2400" b="0" dirty="0" smtClean="0">
                <a:solidFill>
                  <a:srgbClr val="FF0000"/>
                </a:solidFill>
              </a:rPr>
            </a:br>
            <a:r>
              <a:rPr lang="ru-RU" sz="2400" b="0" dirty="0" smtClean="0">
                <a:solidFill>
                  <a:srgbClr val="FF0000"/>
                </a:solidFill>
              </a:rPr>
              <a:t/>
            </a:r>
            <a:br>
              <a:rPr lang="ru-RU" sz="2400" b="0" dirty="0" smtClean="0">
                <a:solidFill>
                  <a:srgbClr val="FF0000"/>
                </a:solidFill>
              </a:rPr>
            </a:br>
            <a:r>
              <a:rPr lang="en-US" sz="2400" b="0" cap="none" dirty="0" smtClean="0">
                <a:solidFill>
                  <a:srgbClr val="002060"/>
                </a:solidFill>
              </a:rPr>
              <a:t>Sobolev@Nabus.ru</a:t>
            </a:r>
            <a:br>
              <a:rPr lang="en-US" sz="2400" b="0" cap="none" dirty="0" smtClean="0">
                <a:solidFill>
                  <a:srgbClr val="002060"/>
                </a:solidFill>
              </a:rPr>
            </a:br>
            <a:r>
              <a:rPr lang="en-US" sz="2400" b="0" cap="none" dirty="0" smtClean="0">
                <a:solidFill>
                  <a:srgbClr val="002060"/>
                </a:solidFill>
              </a:rPr>
              <a:t>www.</a:t>
            </a:r>
            <a:r>
              <a:rPr lang="en-US" sz="2400" b="0" cap="none" dirty="0" smtClean="0">
                <a:solidFill>
                  <a:srgbClr val="002060"/>
                </a:solidFill>
              </a:rPr>
              <a:t>nabus.ru </a:t>
            </a:r>
            <a:endParaRPr lang="ru-RU" sz="2400" b="0" cap="none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1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362200" y="4725143"/>
            <a:ext cx="6477000" cy="1324893"/>
          </a:xfrm>
        </p:spPr>
        <p:txBody>
          <a:bodyPr>
            <a:normAutofit/>
          </a:bodyPr>
          <a:lstStyle/>
          <a:p>
            <a:r>
              <a:rPr lang="ru-RU" dirty="0" smtClean="0"/>
              <a:t>Общие сведения </a:t>
            </a:r>
            <a:br>
              <a:rPr lang="ru-RU" dirty="0" smtClean="0"/>
            </a:br>
            <a:r>
              <a:rPr lang="ru-RU" dirty="0" smtClean="0"/>
              <a:t>о переговорах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9"/>
            <a:ext cx="55861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8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3419872" y="1600200"/>
            <a:ext cx="5346176" cy="3556992"/>
          </a:xfrm>
        </p:spPr>
        <p:txBody>
          <a:bodyPr anchor="ctr"/>
          <a:lstStyle/>
          <a:p>
            <a:pPr marL="0" indent="0">
              <a:buNone/>
            </a:pPr>
            <a:r>
              <a:rPr lang="ru-RU" sz="2400" i="1" dirty="0" smtClean="0"/>
              <a:t>Умение общаться с людьми – это товар, который можно купить точно так же, как сахар или кофе. </a:t>
            </a:r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r>
              <a:rPr lang="ru-RU" sz="2400" i="1" dirty="0" smtClean="0"/>
              <a:t>И я заплачу за такое умение больше, чем за что-либо другое на свете</a:t>
            </a:r>
          </a:p>
          <a:p>
            <a:pPr marL="0" indent="0" algn="r">
              <a:buNone/>
            </a:pPr>
            <a:endParaRPr lang="ru-RU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Джон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Рокфеллер</a:t>
            </a:r>
            <a:endParaRPr lang="ru-RU" sz="2400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18" y="1572817"/>
            <a:ext cx="2808312" cy="392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8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коммуникации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899592" y="1600200"/>
            <a:ext cx="4752528" cy="4495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ru-RU" sz="2400" dirty="0" smtClean="0"/>
              <a:t>Определение цели в коммуникации начните с выяснения критериев результата, </a:t>
            </a:r>
            <a:r>
              <a:rPr lang="ru-RU" sz="2400" b="1" dirty="0" smtClean="0"/>
              <a:t>что Вы хотите </a:t>
            </a:r>
            <a:r>
              <a:rPr lang="ru-RU" sz="2400" dirty="0" smtClean="0"/>
              <a:t>получить в итоге от собеседника.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Всегда точно знайте, чего Вы должны достичь. </a:t>
            </a:r>
          </a:p>
          <a:p>
            <a:pPr marL="0" indent="0">
              <a:buNone/>
            </a:pPr>
            <a:r>
              <a:rPr lang="ru-RU" sz="2400" dirty="0" smtClean="0"/>
              <a:t>Постоянно проверяйте, приближаетесь ли Вы к результату или отклоняетесь от него.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772816"/>
            <a:ext cx="3517437" cy="26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75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Какие бывают переговоры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84784"/>
            <a:ext cx="5328592" cy="4004999"/>
          </a:xfrm>
        </p:spPr>
        <p:txBody>
          <a:bodyPr>
            <a:noAutofit/>
          </a:bodyPr>
          <a:lstStyle/>
          <a:p>
            <a:pPr lvl="0"/>
            <a:r>
              <a:rPr sz="2400" dirty="0">
                <a:effectLst/>
              </a:rPr>
              <a:t>Переговоры с </a:t>
            </a:r>
            <a:r>
              <a:rPr sz="2400" dirty="0" err="1">
                <a:effectLst/>
              </a:rPr>
              <a:t>новым</a:t>
            </a:r>
            <a:r>
              <a:rPr sz="2400" dirty="0">
                <a:effectLst/>
              </a:rPr>
              <a:t> </a:t>
            </a:r>
            <a:r>
              <a:rPr sz="2400" dirty="0" err="1" smtClean="0">
                <a:effectLst/>
              </a:rPr>
              <a:t>партнером</a:t>
            </a:r>
            <a:endParaRPr sz="2400" dirty="0">
              <a:effectLst/>
            </a:endParaRPr>
          </a:p>
          <a:p>
            <a:pPr lvl="0"/>
            <a:r>
              <a:rPr sz="2400" dirty="0" smtClean="0">
                <a:effectLst/>
              </a:rPr>
              <a:t>Переговоры </a:t>
            </a:r>
            <a:r>
              <a:rPr sz="2400" dirty="0">
                <a:effectLst/>
              </a:rPr>
              <a:t>о </a:t>
            </a:r>
            <a:r>
              <a:rPr sz="2400" dirty="0" err="1">
                <a:effectLst/>
              </a:rPr>
              <a:t>продлении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ранее</a:t>
            </a:r>
            <a:r>
              <a:rPr sz="2400" dirty="0">
                <a:effectLst/>
              </a:rPr>
              <a:t> </a:t>
            </a:r>
            <a:r>
              <a:rPr sz="2400" dirty="0" err="1" smtClean="0">
                <a:effectLst/>
              </a:rPr>
              <a:t>достигнутых</a:t>
            </a:r>
            <a:r>
              <a:rPr sz="2400" dirty="0" smtClean="0">
                <a:effectLst/>
              </a:rPr>
              <a:t> </a:t>
            </a:r>
            <a:r>
              <a:rPr sz="2400" dirty="0" err="1" smtClean="0">
                <a:effectLst/>
              </a:rPr>
              <a:t>соглашений</a:t>
            </a:r>
            <a:endParaRPr sz="2400" dirty="0">
              <a:effectLst/>
            </a:endParaRPr>
          </a:p>
          <a:p>
            <a:pPr lvl="0"/>
            <a:r>
              <a:rPr sz="2400" dirty="0" smtClean="0">
                <a:effectLst/>
              </a:rPr>
              <a:t>Переговоры </a:t>
            </a:r>
            <a:r>
              <a:rPr sz="2400" dirty="0">
                <a:effectLst/>
              </a:rPr>
              <a:t>с </a:t>
            </a:r>
            <a:r>
              <a:rPr lang="ru-RU" sz="2400" noProof="1" smtClean="0">
                <a:effectLst/>
              </a:rPr>
              <a:t>целью</a:t>
            </a:r>
            <a:r>
              <a:rPr sz="2400" dirty="0" smtClean="0">
                <a:effectLst/>
              </a:rPr>
              <a:t> </a:t>
            </a:r>
            <a:r>
              <a:rPr sz="2400" dirty="0" err="1" smtClean="0">
                <a:effectLst/>
              </a:rPr>
              <a:t>нормализации</a:t>
            </a:r>
            <a:r>
              <a:rPr sz="2400" dirty="0" smtClean="0">
                <a:effectLst/>
              </a:rPr>
              <a:t> </a:t>
            </a:r>
            <a:r>
              <a:rPr sz="2400" dirty="0" err="1" smtClean="0">
                <a:effectLst/>
              </a:rPr>
              <a:t>отношений</a:t>
            </a:r>
            <a:endParaRPr sz="2400" dirty="0">
              <a:effectLst/>
            </a:endParaRPr>
          </a:p>
          <a:p>
            <a:pPr lvl="0"/>
            <a:r>
              <a:rPr sz="2400" dirty="0" err="1" smtClean="0">
                <a:effectLst/>
              </a:rPr>
              <a:t>Переговоры</a:t>
            </a:r>
            <a:r>
              <a:rPr sz="2400" dirty="0" smtClean="0">
                <a:effectLst/>
              </a:rPr>
              <a:t> </a:t>
            </a:r>
            <a:r>
              <a:rPr sz="2400" dirty="0">
                <a:effectLst/>
              </a:rPr>
              <a:t>с </a:t>
            </a:r>
            <a:r>
              <a:rPr sz="2400" dirty="0" err="1">
                <a:effectLst/>
              </a:rPr>
              <a:t>целью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пересмотра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договоренностей</a:t>
            </a:r>
            <a:r>
              <a:rPr sz="2400" dirty="0">
                <a:effectLst/>
              </a:rPr>
              <a:t> (</a:t>
            </a:r>
            <a:r>
              <a:rPr sz="2400" dirty="0" err="1">
                <a:effectLst/>
              </a:rPr>
              <a:t>сделки</a:t>
            </a:r>
            <a:r>
              <a:rPr sz="2400" dirty="0" smtClean="0">
                <a:effectLst/>
              </a:rPr>
              <a:t>)</a:t>
            </a:r>
            <a:endParaRPr sz="2400" dirty="0">
              <a:effectLst/>
            </a:endParaRPr>
          </a:p>
          <a:p>
            <a:pPr lvl="0"/>
            <a:r>
              <a:rPr sz="2400" dirty="0" err="1" smtClean="0">
                <a:effectLst/>
              </a:rPr>
              <a:t>Переговоры</a:t>
            </a:r>
            <a:r>
              <a:rPr sz="2400" dirty="0">
                <a:effectLst/>
              </a:rPr>
              <a:t>, </a:t>
            </a:r>
            <a:r>
              <a:rPr sz="2400" dirty="0" err="1">
                <a:effectLst/>
              </a:rPr>
              <a:t>ориентированные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на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получение</a:t>
            </a:r>
            <a:r>
              <a:rPr sz="2400" dirty="0">
                <a:effectLst/>
              </a:rPr>
              <a:t> </a:t>
            </a:r>
            <a:r>
              <a:rPr sz="2400" dirty="0" err="1">
                <a:effectLst/>
              </a:rPr>
              <a:t>косвенных</a:t>
            </a:r>
            <a:r>
              <a:rPr sz="2400" dirty="0">
                <a:effectLst/>
              </a:rPr>
              <a:t> </a:t>
            </a:r>
            <a:r>
              <a:rPr sz="2400" dirty="0" err="1" smtClean="0">
                <a:effectLst/>
              </a:rPr>
              <a:t>результатов</a:t>
            </a:r>
            <a:endParaRPr sz="2400" dirty="0">
              <a:effectLst/>
            </a:endParaRPr>
          </a:p>
          <a:p>
            <a:endParaRPr lang="ru-RU" sz="2400" dirty="0">
              <a:effectLst/>
            </a:endParaRPr>
          </a:p>
        </p:txBody>
      </p:sp>
      <p:pic>
        <p:nvPicPr>
          <p:cNvPr id="13314" name="Picture 2" descr="http://www.cugetliber.ro/imagini/original/b66b4b5b53115f28761c81347ef3d8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2259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оценить переговоры?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Критерии переговоров</a:t>
            </a:r>
            <a:endParaRPr lang="ru-RU" sz="2400" dirty="0"/>
          </a:p>
          <a:p>
            <a:r>
              <a:rPr lang="ru-RU" sz="2400" b="1" dirty="0" smtClean="0"/>
              <a:t>Результат.</a:t>
            </a:r>
            <a:r>
              <a:rPr lang="ru-RU" sz="2400" dirty="0" smtClean="0"/>
              <a:t> Переговоры должны привести к разумному соглашению</a:t>
            </a:r>
          </a:p>
          <a:p>
            <a:r>
              <a:rPr lang="ru-RU" sz="2400" b="1" dirty="0" smtClean="0"/>
              <a:t>Эффективность.</a:t>
            </a:r>
            <a:r>
              <a:rPr lang="ru-RU" sz="2400" dirty="0" smtClean="0"/>
              <a:t> Переговоры должны быть эффективны</a:t>
            </a:r>
          </a:p>
          <a:p>
            <a:r>
              <a:rPr lang="ru-RU" sz="2400" b="1" dirty="0" smtClean="0"/>
              <a:t>Перспективы.</a:t>
            </a:r>
            <a:r>
              <a:rPr lang="ru-RU" sz="2400" dirty="0" smtClean="0"/>
              <a:t> Переговоры не должны ухудшить взаимоотношений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051884"/>
            <a:ext cx="5472608" cy="2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013176"/>
            <a:ext cx="6477000" cy="854224"/>
          </a:xfrm>
        </p:spPr>
        <p:txBody>
          <a:bodyPr/>
          <a:lstStyle/>
          <a:p>
            <a:r>
              <a:rPr lang="ru-RU" dirty="0" smtClean="0"/>
              <a:t>Типы собеседников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6243208" cy="428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DISC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43808" y="1600200"/>
            <a:ext cx="592224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Модель </a:t>
            </a:r>
            <a:r>
              <a:rPr lang="en-US" dirty="0"/>
              <a:t>DISC</a:t>
            </a:r>
            <a:r>
              <a:rPr lang="ru-RU" dirty="0"/>
              <a:t> основывается на базовых реакциях  и первичных эмоциях человека.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упрощенном изложении модель базируется на двух основных критериях: </a:t>
            </a:r>
          </a:p>
          <a:p>
            <a:pPr lvl="0"/>
            <a:r>
              <a:rPr lang="ru-RU" dirty="0"/>
              <a:t>как человек воспринимает среду, в которой действует </a:t>
            </a:r>
            <a:endParaRPr lang="ru-RU" dirty="0" smtClean="0"/>
          </a:p>
          <a:p>
            <a:pPr lvl="0"/>
            <a:r>
              <a:rPr lang="ru-RU" dirty="0" smtClean="0"/>
              <a:t>как </a:t>
            </a:r>
            <a:r>
              <a:rPr lang="ru-RU" dirty="0"/>
              <a:t>человек действует или реагирует в конкретных ситуациях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http://www.innerwellness.be/media/Image/7216p184otbas01eboolj7hvojl1bej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5" y="1916832"/>
            <a:ext cx="2938246" cy="29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5085184"/>
            <a:ext cx="6477000" cy="782216"/>
          </a:xfrm>
        </p:spPr>
        <p:txBody>
          <a:bodyPr/>
          <a:lstStyle/>
          <a:p>
            <a:r>
              <a:rPr lang="ru-RU" dirty="0" smtClean="0"/>
              <a:t>Подготовка к переговорам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9"/>
            <a:ext cx="701885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5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4983</TotalTime>
  <Words>288</Words>
  <Application>Microsoft Office PowerPoint</Application>
  <PresentationFormat>Экран (4:3)</PresentationFormat>
  <Paragraphs>74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Tw Cen MT</vt:lpstr>
      <vt:lpstr>Verdana</vt:lpstr>
      <vt:lpstr>Wingdings</vt:lpstr>
      <vt:lpstr>Wingdings 2</vt:lpstr>
      <vt:lpstr>Обычная</vt:lpstr>
      <vt:lpstr>Image</vt:lpstr>
      <vt:lpstr>Деловые переговоры</vt:lpstr>
      <vt:lpstr>Общие сведения  о переговорах</vt:lpstr>
      <vt:lpstr>Презентация PowerPoint</vt:lpstr>
      <vt:lpstr>Цели коммуникации</vt:lpstr>
      <vt:lpstr>Какие бывают переговоры</vt:lpstr>
      <vt:lpstr>Как оценить переговоры?</vt:lpstr>
      <vt:lpstr>Типы собеседников</vt:lpstr>
      <vt:lpstr>Модель DISC</vt:lpstr>
      <vt:lpstr>Подготовка к переговорам</vt:lpstr>
      <vt:lpstr>Презентация PowerPoint</vt:lpstr>
      <vt:lpstr>Презентация PowerPoint</vt:lpstr>
      <vt:lpstr>Установление контакта</vt:lpstr>
      <vt:lpstr>Три канала коммуникации</vt:lpstr>
      <vt:lpstr>Ведение переговоров</vt:lpstr>
      <vt:lpstr>Какие умения нужны?</vt:lpstr>
      <vt:lpstr>Активное управление</vt:lpstr>
      <vt:lpstr>СПАСИБО!  Готов ответить на Ваши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и мотивация  ИТ-персонала</dc:title>
  <dc:creator>Sobolev1812</dc:creator>
  <cp:lastModifiedBy>Дмитрий Дмитрий</cp:lastModifiedBy>
  <cp:revision>106</cp:revision>
  <dcterms:created xsi:type="dcterms:W3CDTF">2015-01-16T14:28:12Z</dcterms:created>
  <dcterms:modified xsi:type="dcterms:W3CDTF">2017-10-13T03:17:32Z</dcterms:modified>
</cp:coreProperties>
</file>