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40" r:id="rId1"/>
  </p:sldMasterIdLst>
  <p:notesMasterIdLst>
    <p:notesMasterId r:id="rId16"/>
  </p:notesMasterIdLst>
  <p:sldIdLst>
    <p:sldId id="567" r:id="rId2"/>
    <p:sldId id="580" r:id="rId3"/>
    <p:sldId id="588" r:id="rId4"/>
    <p:sldId id="590" r:id="rId5"/>
    <p:sldId id="599" r:id="rId6"/>
    <p:sldId id="591" r:id="rId7"/>
    <p:sldId id="593" r:id="rId8"/>
    <p:sldId id="592" r:id="rId9"/>
    <p:sldId id="598" r:id="rId10"/>
    <p:sldId id="589" r:id="rId11"/>
    <p:sldId id="597" r:id="rId12"/>
    <p:sldId id="596" r:id="rId13"/>
    <p:sldId id="586" r:id="rId14"/>
    <p:sldId id="587" r:id="rId15"/>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22" autoAdjust="0"/>
  </p:normalViewPr>
  <p:slideViewPr>
    <p:cSldViewPr>
      <p:cViewPr varScale="1">
        <p:scale>
          <a:sx n="79" d="100"/>
          <a:sy n="79" d="100"/>
        </p:scale>
        <p:origin x="-246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8BA7FA1-3FC7-469C-AC4E-AEA1DCB2B30A}" type="datetimeFigureOut">
              <a:rPr lang="ru-RU" smtClean="0"/>
              <a:t>02.11.2017</a:t>
            </a:fld>
            <a:endParaRPr lang="ru-RU"/>
          </a:p>
        </p:txBody>
      </p:sp>
      <p:sp>
        <p:nvSpPr>
          <p:cNvPr id="4" name="Образ слайда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B5F3B1A-853C-4CB2-BACB-16BCD4DF46F2}" type="slidenum">
              <a:rPr lang="ru-RU" smtClean="0"/>
              <a:t>‹#›</a:t>
            </a:fld>
            <a:endParaRPr lang="ru-RU"/>
          </a:p>
        </p:txBody>
      </p:sp>
    </p:spTree>
    <p:extLst>
      <p:ext uri="{BB962C8B-B14F-4D97-AF65-F5344CB8AC3E}">
        <p14:creationId xmlns:p14="http://schemas.microsoft.com/office/powerpoint/2010/main" val="769091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B5F3B1A-853C-4CB2-BACB-16BCD4DF46F2}" type="slidenum">
              <a:rPr lang="ru-RU" smtClean="0"/>
              <a:t>1</a:t>
            </a:fld>
            <a:endParaRPr lang="ru-RU"/>
          </a:p>
        </p:txBody>
      </p:sp>
    </p:spTree>
    <p:extLst>
      <p:ext uri="{BB962C8B-B14F-4D97-AF65-F5344CB8AC3E}">
        <p14:creationId xmlns:p14="http://schemas.microsoft.com/office/powerpoint/2010/main" val="136780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Цель презентации — донести до аудитории полноценную информацию об объекте презентации в удобной форме. Презентация является одним из маркетинговых и PR инструментов.</a:t>
            </a:r>
          </a:p>
          <a:p>
            <a:endParaRPr lang="ru-RU" dirty="0" smtClean="0"/>
          </a:p>
          <a:p>
            <a:endParaRPr lang="ru-RU" dirty="0"/>
          </a:p>
        </p:txBody>
      </p:sp>
      <p:sp>
        <p:nvSpPr>
          <p:cNvPr id="4" name="Номер слайда 3"/>
          <p:cNvSpPr>
            <a:spLocks noGrp="1"/>
          </p:cNvSpPr>
          <p:nvPr>
            <p:ph type="sldNum" sz="quarter" idx="10"/>
          </p:nvPr>
        </p:nvSpPr>
        <p:spPr/>
        <p:txBody>
          <a:bodyPr/>
          <a:lstStyle/>
          <a:p>
            <a:fld id="{0B5F3B1A-853C-4CB2-BACB-16BCD4DF46F2}" type="slidenum">
              <a:rPr lang="ru-RU" smtClean="0"/>
              <a:t>10</a:t>
            </a:fld>
            <a:endParaRPr lang="ru-RU"/>
          </a:p>
        </p:txBody>
      </p:sp>
    </p:spTree>
    <p:extLst>
      <p:ext uri="{BB962C8B-B14F-4D97-AF65-F5344CB8AC3E}">
        <p14:creationId xmlns:p14="http://schemas.microsoft.com/office/powerpoint/2010/main" val="4179253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B5F3B1A-853C-4CB2-BACB-16BCD4DF46F2}" type="slidenum">
              <a:rPr lang="ru-RU" smtClean="0"/>
              <a:t>11</a:t>
            </a:fld>
            <a:endParaRPr lang="ru-RU"/>
          </a:p>
        </p:txBody>
      </p:sp>
    </p:spTree>
    <p:extLst>
      <p:ext uri="{BB962C8B-B14F-4D97-AF65-F5344CB8AC3E}">
        <p14:creationId xmlns:p14="http://schemas.microsoft.com/office/powerpoint/2010/main" val="248475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Презентация должна быть последовательной</a:t>
            </a:r>
            <a:r>
              <a:rPr lang="ru-RU" dirty="0" smtClean="0"/>
              <a:t>. Продумайте свою речь к диплому и составляйте презентацию непосредственно в связке с речью. Так, слайды должны дополнять Вашу речь, служить как бы иллюстрацией к ней, а также выполнять роль подсказок. Взглянув на тот или иной слайд  презентации, Вы должны вспомнить, о чем же говорить дальше. </a:t>
            </a:r>
          </a:p>
          <a:p>
            <a:endParaRPr lang="ru-RU" dirty="0" smtClean="0"/>
          </a:p>
          <a:p>
            <a:r>
              <a:rPr lang="ru-RU" b="1" dirty="0" smtClean="0"/>
              <a:t>Не перегружайте презентацию текстом.</a:t>
            </a:r>
            <a:r>
              <a:rPr lang="ru-RU" dirty="0" smtClean="0"/>
              <a:t> Копировать на слайд половину главы диплома, мягко говоря, не самая лучшая идея. Более того, поступая таким образом, Вы оказываете себе «медвежью услугу». Во-первых, работать с презентацией, изобилующей текстом, крайне неудобно. Перегрузив ее информацией, Вы рискуете просто не иметь возможности этой информацией воспользоваться. Во-вторых, непосредственное копирование больших отрезков текста работы при составлении презентации в профессиональных кругах считается «моветоном». Так что минимум текста – максимум иллюстраций.</a:t>
            </a:r>
          </a:p>
          <a:p>
            <a:endParaRPr lang="ru-RU" dirty="0" smtClean="0"/>
          </a:p>
          <a:p>
            <a:r>
              <a:rPr lang="ru-RU" b="1" dirty="0" smtClean="0"/>
              <a:t>Уделите внимание дизайну.</a:t>
            </a:r>
            <a:r>
              <a:rPr lang="ru-RU" dirty="0" smtClean="0"/>
              <a:t> Как правило, оформление слайдов выбирается произвольно, по вкусу автора презентации. Однако следует помнить, что если Вы создаете презентацию для такого важного события, как защита дипломного проекта, следует придерживаться определенных правил. Например, не делайте дизайн слайдов слишком ярким. Изобилие «кислотных» цветов в презентации может отвлечь внимание аудитории, а Вас могут ошибочно посчитать не слишком серьезным дипломантом. Придерживайтесь спокойных, мягких цветов. </a:t>
            </a:r>
            <a:endParaRPr lang="ru-RU" dirty="0"/>
          </a:p>
        </p:txBody>
      </p:sp>
      <p:sp>
        <p:nvSpPr>
          <p:cNvPr id="4" name="Номер слайда 3"/>
          <p:cNvSpPr>
            <a:spLocks noGrp="1"/>
          </p:cNvSpPr>
          <p:nvPr>
            <p:ph type="sldNum" sz="quarter" idx="10"/>
          </p:nvPr>
        </p:nvSpPr>
        <p:spPr/>
        <p:txBody>
          <a:bodyPr/>
          <a:lstStyle/>
          <a:p>
            <a:fld id="{0B5F3B1A-853C-4CB2-BACB-16BCD4DF46F2}" type="slidenum">
              <a:rPr lang="ru-RU" smtClean="0"/>
              <a:t>12</a:t>
            </a:fld>
            <a:endParaRPr lang="ru-RU"/>
          </a:p>
        </p:txBody>
      </p:sp>
    </p:spTree>
    <p:extLst>
      <p:ext uri="{BB962C8B-B14F-4D97-AF65-F5344CB8AC3E}">
        <p14:creationId xmlns:p14="http://schemas.microsoft.com/office/powerpoint/2010/main" val="1992098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6E771D2F-6192-4F34-944D-6F374730A970}" type="slidenum">
              <a:rPr lang="en-US" smtClean="0">
                <a:latin typeface="Arial" charset="0"/>
              </a:rPr>
              <a:pPr/>
              <a:t>13</a:t>
            </a:fld>
            <a:endParaRPr lang="en-US" smtClean="0">
              <a:latin typeface="Arial"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ru-RU" dirty="0" smtClean="0">
              <a:latin typeface="Arial" charset="0"/>
            </a:endParaRPr>
          </a:p>
        </p:txBody>
      </p:sp>
    </p:spTree>
    <p:extLst>
      <p:ext uri="{BB962C8B-B14F-4D97-AF65-F5344CB8AC3E}">
        <p14:creationId xmlns:p14="http://schemas.microsoft.com/office/powerpoint/2010/main" val="1544021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B5F3B1A-853C-4CB2-BACB-16BCD4DF46F2}" type="slidenum">
              <a:rPr lang="ru-RU" smtClean="0"/>
              <a:t>14</a:t>
            </a:fld>
            <a:endParaRPr lang="ru-RU"/>
          </a:p>
        </p:txBody>
      </p:sp>
    </p:spTree>
    <p:extLst>
      <p:ext uri="{BB962C8B-B14F-4D97-AF65-F5344CB8AC3E}">
        <p14:creationId xmlns:p14="http://schemas.microsoft.com/office/powerpoint/2010/main" val="1888615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5F3B1A-853C-4CB2-BACB-16BCD4DF46F2}" type="slidenum">
              <a:rPr lang="ru-RU" smtClean="0"/>
              <a:t>2</a:t>
            </a:fld>
            <a:endParaRPr lang="ru-RU"/>
          </a:p>
        </p:txBody>
      </p:sp>
    </p:spTree>
    <p:extLst>
      <p:ext uri="{BB962C8B-B14F-4D97-AF65-F5344CB8AC3E}">
        <p14:creationId xmlns:p14="http://schemas.microsoft.com/office/powerpoint/2010/main" val="3026381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100" dirty="0" smtClean="0"/>
              <a:t>от лат. </a:t>
            </a:r>
            <a:r>
              <a:rPr lang="ru-RU" sz="1100" dirty="0" err="1" smtClean="0"/>
              <a:t>informare</a:t>
            </a:r>
            <a:r>
              <a:rPr lang="ru-RU" sz="1100" dirty="0" smtClean="0"/>
              <a:t> — «придавать вид, форму, обучать.</a:t>
            </a:r>
          </a:p>
          <a:p>
            <a:r>
              <a:rPr lang="ru-RU" sz="1100" dirty="0" smtClean="0"/>
              <a:t>Несмотря на широкую распространённость, понятие информации остаётся одним из самых дискуссионных в науке, а термин может иметь различные значения в разных отраслях человеческой деятельности</a:t>
            </a:r>
          </a:p>
          <a:p>
            <a:r>
              <a:rPr lang="ru-RU" sz="1100" dirty="0" smtClean="0"/>
              <a:t>С середины XX века термин «информация» превратился в общенаучное понятие, включающее обмен сведениями между людьми, человеком и автоматом, автоматом и автоматом; обмен сигналами в животном и растительном мире; передачу признаков от клетки к клетке, от организма к организму (например, генетическая информация);</a:t>
            </a:r>
          </a:p>
          <a:p>
            <a:endParaRPr lang="ru-RU" sz="1100" dirty="0" smtClean="0"/>
          </a:p>
          <a:p>
            <a:r>
              <a:rPr lang="ru-RU" sz="1100" dirty="0" smtClean="0"/>
              <a:t>Люди обменивались информацией с начала своего появления на земле. В разные времена существовали различные способы ее передачи: речь, дым, барабанный бой, звон колоколов, письма, телеграф, радио, телефон, факс и т.д. Следует обратить внимание, что независимо от формы представления и способа передачи информации, она всегда передается с помощью какого-либо языка или кода.</a:t>
            </a:r>
            <a:endParaRPr lang="ru-RU" sz="1100" dirty="0"/>
          </a:p>
        </p:txBody>
      </p:sp>
      <p:sp>
        <p:nvSpPr>
          <p:cNvPr id="4" name="Номер слайда 3"/>
          <p:cNvSpPr>
            <a:spLocks noGrp="1"/>
          </p:cNvSpPr>
          <p:nvPr>
            <p:ph type="sldNum" sz="quarter" idx="10"/>
          </p:nvPr>
        </p:nvSpPr>
        <p:spPr/>
        <p:txBody>
          <a:bodyPr/>
          <a:lstStyle/>
          <a:p>
            <a:fld id="{0B5F3B1A-853C-4CB2-BACB-16BCD4DF46F2}" type="slidenum">
              <a:rPr lang="ru-RU" smtClean="0"/>
              <a:t>3</a:t>
            </a:fld>
            <a:endParaRPr lang="ru-RU"/>
          </a:p>
        </p:txBody>
      </p:sp>
    </p:spTree>
    <p:extLst>
      <p:ext uri="{BB962C8B-B14F-4D97-AF65-F5344CB8AC3E}">
        <p14:creationId xmlns:p14="http://schemas.microsoft.com/office/powerpoint/2010/main" val="150382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По способу восприятия:</a:t>
            </a:r>
            <a:endParaRPr lang="ru-RU" dirty="0" smtClean="0"/>
          </a:p>
          <a:p>
            <a:r>
              <a:rPr lang="ru-RU" i="1" dirty="0" smtClean="0"/>
              <a:t>визуальная</a:t>
            </a:r>
            <a:r>
              <a:rPr lang="ru-RU" dirty="0" smtClean="0"/>
              <a:t> - воспринимается органами зрения. Мы видим все вокруг.</a:t>
            </a:r>
          </a:p>
          <a:p>
            <a:r>
              <a:rPr lang="ru-RU" i="1" dirty="0" smtClean="0"/>
              <a:t>аудиальная</a:t>
            </a:r>
            <a:r>
              <a:rPr lang="ru-RU" dirty="0" smtClean="0"/>
              <a:t> - воспринимается органами слуха. Мы слышим звуки вокруг нас.</a:t>
            </a:r>
          </a:p>
          <a:p>
            <a:r>
              <a:rPr lang="ru-RU" i="1" dirty="0" smtClean="0"/>
              <a:t>тактильная</a:t>
            </a:r>
            <a:r>
              <a:rPr lang="ru-RU" dirty="0" smtClean="0"/>
              <a:t> - воспринимается тактильными рецепторами.</a:t>
            </a:r>
          </a:p>
          <a:p>
            <a:r>
              <a:rPr lang="ru-RU" i="1" dirty="0" smtClean="0"/>
              <a:t>обонятельная</a:t>
            </a:r>
            <a:r>
              <a:rPr lang="ru-RU" dirty="0" smtClean="0"/>
              <a:t> - воспринимается обонятельными рецепторами. Мы чувствуем ароматы вокруг.</a:t>
            </a:r>
          </a:p>
          <a:p>
            <a:r>
              <a:rPr lang="ru-RU" i="1" dirty="0" smtClean="0"/>
              <a:t>вкусовая</a:t>
            </a:r>
            <a:r>
              <a:rPr lang="ru-RU" dirty="0" smtClean="0"/>
              <a:t> - воспринимается вкусовыми рецепторами. Мы чувствуем вкус.</a:t>
            </a:r>
          </a:p>
          <a:p>
            <a:r>
              <a:rPr lang="ru-RU" b="1" dirty="0" smtClean="0"/>
              <a:t>По форме представления:</a:t>
            </a:r>
            <a:endParaRPr lang="ru-RU" dirty="0" smtClean="0"/>
          </a:p>
          <a:p>
            <a:r>
              <a:rPr lang="ru-RU" i="1" dirty="0" smtClean="0"/>
              <a:t>текстовая</a:t>
            </a:r>
            <a:r>
              <a:rPr lang="ru-RU" dirty="0" smtClean="0"/>
              <a:t> - передаваемая в виде символов, предназначенных обозначать лексемы языка;</a:t>
            </a:r>
          </a:p>
          <a:p>
            <a:r>
              <a:rPr lang="ru-RU" i="1" dirty="0" smtClean="0"/>
              <a:t>числовая</a:t>
            </a:r>
            <a:r>
              <a:rPr lang="ru-RU" dirty="0" smtClean="0"/>
              <a:t> - в виде цифр и знаков, обозначающих математические действия;</a:t>
            </a:r>
          </a:p>
          <a:p>
            <a:r>
              <a:rPr lang="ru-RU" i="1" dirty="0" smtClean="0"/>
              <a:t>графическая</a:t>
            </a:r>
            <a:r>
              <a:rPr lang="ru-RU" dirty="0" smtClean="0"/>
              <a:t> - в виде изображений, событий, предметов, графиков;</a:t>
            </a:r>
          </a:p>
          <a:p>
            <a:r>
              <a:rPr lang="ru-RU" i="1" dirty="0" smtClean="0"/>
              <a:t>звуковая</a:t>
            </a:r>
            <a:r>
              <a:rPr lang="ru-RU" dirty="0" smtClean="0"/>
              <a:t> - устная или в виде записи передача лексем языка аудиальным путем.</a:t>
            </a:r>
          </a:p>
          <a:p>
            <a:r>
              <a:rPr lang="ru-RU" b="1" dirty="0" smtClean="0"/>
              <a:t>По назначению:</a:t>
            </a:r>
            <a:endParaRPr lang="ru-RU" dirty="0" smtClean="0"/>
          </a:p>
          <a:p>
            <a:r>
              <a:rPr lang="ru-RU" i="1" dirty="0" smtClean="0"/>
              <a:t>массовая</a:t>
            </a:r>
            <a:r>
              <a:rPr lang="ru-RU" dirty="0" smtClean="0"/>
              <a:t> - содержит тривиальные сведения и оперирует набором понятий, понятным большей части социума</a:t>
            </a:r>
          </a:p>
          <a:p>
            <a:r>
              <a:rPr lang="ru-RU" i="1" dirty="0" smtClean="0"/>
              <a:t>специальная</a:t>
            </a:r>
            <a:r>
              <a:rPr lang="ru-RU" dirty="0" smtClean="0"/>
              <a:t> - содержит специфический набор понятий, при использовании происходит передача сведений, которые могут быть не понятны основной массе социума, но необходимы и понятны в рамках узкой социальной группы, где используется данная информация</a:t>
            </a:r>
          </a:p>
          <a:p>
            <a:r>
              <a:rPr lang="ru-RU" i="1" dirty="0" smtClean="0"/>
              <a:t>личная</a:t>
            </a:r>
            <a:r>
              <a:rPr lang="ru-RU" dirty="0" smtClean="0"/>
              <a:t> - набор сведений о какой-либо личность, определяющий социальное положение и типы социальных взаимодействий внутри популяции.</a:t>
            </a:r>
          </a:p>
        </p:txBody>
      </p:sp>
      <p:sp>
        <p:nvSpPr>
          <p:cNvPr id="4" name="Номер слайда 3"/>
          <p:cNvSpPr>
            <a:spLocks noGrp="1"/>
          </p:cNvSpPr>
          <p:nvPr>
            <p:ph type="sldNum" sz="quarter" idx="10"/>
          </p:nvPr>
        </p:nvSpPr>
        <p:spPr/>
        <p:txBody>
          <a:bodyPr/>
          <a:lstStyle/>
          <a:p>
            <a:fld id="{0B5F3B1A-853C-4CB2-BACB-16BCD4DF46F2}" type="slidenum">
              <a:rPr lang="ru-RU" smtClean="0"/>
              <a:t>4</a:t>
            </a:fld>
            <a:endParaRPr lang="ru-RU"/>
          </a:p>
        </p:txBody>
      </p:sp>
    </p:spTree>
    <p:extLst>
      <p:ext uri="{BB962C8B-B14F-4D97-AF65-F5344CB8AC3E}">
        <p14:creationId xmlns:p14="http://schemas.microsoft.com/office/powerpoint/2010/main" val="889637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Информация не возникает сама по себе, она имеет свой источник. Источник информации – тот элемент окружающего мира (объект, процесс, явление, событие), сведения о котором являются объектом преобразования. </a:t>
            </a:r>
            <a:r>
              <a:rPr lang="ru-RU" i="1" dirty="0" smtClean="0"/>
              <a:t>Выделяются следующие источники информации:</a:t>
            </a:r>
            <a:endParaRPr lang="ru-RU" dirty="0" smtClean="0"/>
          </a:p>
          <a:p>
            <a:r>
              <a:rPr lang="ru-RU" dirty="0" smtClean="0"/>
              <a:t>устные (рассказы);</a:t>
            </a:r>
          </a:p>
          <a:p>
            <a:r>
              <a:rPr lang="ru-RU" dirty="0" smtClean="0"/>
              <a:t>письменные (документы, книги, письма, дневники);</a:t>
            </a:r>
          </a:p>
          <a:p>
            <a:r>
              <a:rPr lang="ru-RU" dirty="0" smtClean="0"/>
              <a:t>электронные (интернет, телевидение).</a:t>
            </a:r>
          </a:p>
          <a:p>
            <a:endParaRPr lang="ru-RU" dirty="0"/>
          </a:p>
        </p:txBody>
      </p:sp>
      <p:sp>
        <p:nvSpPr>
          <p:cNvPr id="4" name="Номер слайда 3"/>
          <p:cNvSpPr>
            <a:spLocks noGrp="1"/>
          </p:cNvSpPr>
          <p:nvPr>
            <p:ph type="sldNum" sz="quarter" idx="10"/>
          </p:nvPr>
        </p:nvSpPr>
        <p:spPr/>
        <p:txBody>
          <a:bodyPr/>
          <a:lstStyle/>
          <a:p>
            <a:fld id="{0B5F3B1A-853C-4CB2-BACB-16BCD4DF46F2}" type="slidenum">
              <a:rPr lang="ru-RU" smtClean="0"/>
              <a:t>5</a:t>
            </a:fld>
            <a:endParaRPr lang="ru-RU"/>
          </a:p>
        </p:txBody>
      </p:sp>
    </p:spTree>
    <p:extLst>
      <p:ext uri="{BB962C8B-B14F-4D97-AF65-F5344CB8AC3E}">
        <p14:creationId xmlns:p14="http://schemas.microsoft.com/office/powerpoint/2010/main" val="4164698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При запоминании большого количества информации нам необходимо ее структурировать. Структурирование информации заключается, во-первых, в делении информации на группы и подгруппы по определенному критерию. Во-вторых, в умении строить логические связи между выделенными группами информации, чтобы структура надежно хранилась в нашей памяти. Структурирование – это создание прочного каркаса, на основе которого будет строиться запоминание всей необходимой информации.</a:t>
            </a:r>
          </a:p>
          <a:p>
            <a:endParaRPr lang="ru-RU" dirty="0" smtClean="0"/>
          </a:p>
          <a:p>
            <a:r>
              <a:rPr lang="ru-RU" dirty="0" smtClean="0"/>
              <a:t>Метод ментальных карт (карт памяти) </a:t>
            </a:r>
            <a:r>
              <a:rPr lang="ru-RU" dirty="0" err="1" smtClean="0"/>
              <a:t>Бьюзена</a:t>
            </a:r>
            <a:endParaRPr lang="ru-RU" dirty="0" smtClean="0"/>
          </a:p>
          <a:p>
            <a:endParaRPr lang="ru-RU" dirty="0" smtClean="0"/>
          </a:p>
          <a:p>
            <a:r>
              <a:rPr lang="ru-RU" dirty="0" smtClean="0"/>
              <a:t>Метод ментальных карт, или как его еще называют </a:t>
            </a:r>
            <a:r>
              <a:rPr lang="ru-RU" dirty="0" err="1" smtClean="0"/>
              <a:t>майндмэппинг</a:t>
            </a:r>
            <a:r>
              <a:rPr lang="ru-RU" dirty="0" smtClean="0"/>
              <a:t> (а также диаграмма связей, интеллект карта, карта мыслей или ассоциативная карта) – это способ изображения структуры информации при помощи блок-схемы. Такие ментальные карты часто рекомендуют рисовать психологи или ведущие тренингов для правильной постановки целей или ведения проектов:</a:t>
            </a:r>
          </a:p>
          <a:p>
            <a:endParaRPr lang="ru-RU" dirty="0" smtClean="0"/>
          </a:p>
          <a:p>
            <a:endParaRPr lang="ru-RU" dirty="0" smtClean="0"/>
          </a:p>
          <a:p>
            <a:r>
              <a:rPr lang="ru-RU" dirty="0" smtClean="0"/>
              <a:t>    Возьмите материал, который нужно выучить (учебник, статью, таблицу и т.п.), а также белый лист бумаги, ручку и цветные карандаши.</a:t>
            </a:r>
          </a:p>
          <a:p>
            <a:r>
              <a:rPr lang="ru-RU" dirty="0" smtClean="0"/>
              <a:t>    Изобразите в центре листа любой символ или нарисуйте какую-то картинку, на которой наглядно будет представлено название или содержание всего материала (например, название учебника).</a:t>
            </a:r>
          </a:p>
          <a:p>
            <a:r>
              <a:rPr lang="ru-RU" dirty="0" smtClean="0"/>
              <a:t>    От этого центрального объекта к краям листа нужно рисовать цепочку связей, которая должна отражать структуру изучаемой информации.</a:t>
            </a:r>
          </a:p>
        </p:txBody>
      </p:sp>
      <p:sp>
        <p:nvSpPr>
          <p:cNvPr id="4" name="Номер слайда 3"/>
          <p:cNvSpPr>
            <a:spLocks noGrp="1"/>
          </p:cNvSpPr>
          <p:nvPr>
            <p:ph type="sldNum" sz="quarter" idx="10"/>
          </p:nvPr>
        </p:nvSpPr>
        <p:spPr/>
        <p:txBody>
          <a:bodyPr/>
          <a:lstStyle/>
          <a:p>
            <a:fld id="{0B5F3B1A-853C-4CB2-BACB-16BCD4DF46F2}" type="slidenum">
              <a:rPr lang="ru-RU" smtClean="0"/>
              <a:t>6</a:t>
            </a:fld>
            <a:endParaRPr lang="ru-RU"/>
          </a:p>
        </p:txBody>
      </p:sp>
    </p:spTree>
    <p:extLst>
      <p:ext uri="{BB962C8B-B14F-4D97-AF65-F5344CB8AC3E}">
        <p14:creationId xmlns:p14="http://schemas.microsoft.com/office/powerpoint/2010/main" val="3412082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Задача.</a:t>
            </a:r>
          </a:p>
          <a:p>
            <a:r>
              <a:rPr lang="ru-RU" dirty="0" smtClean="0"/>
              <a:t>Извлечь</a:t>
            </a:r>
            <a:r>
              <a:rPr lang="ru-RU" baseline="0" dirty="0" smtClean="0"/>
              <a:t> информацию о главных действующих лица. ФИО, должность, </a:t>
            </a:r>
            <a:r>
              <a:rPr lang="ru-RU" baseline="0" dirty="0" err="1" smtClean="0"/>
              <a:t>орг</a:t>
            </a:r>
            <a:r>
              <a:rPr lang="ru-RU" baseline="0" dirty="0" smtClean="0"/>
              <a:t>-я.</a:t>
            </a:r>
            <a:endParaRPr lang="ru-RU" dirty="0"/>
          </a:p>
        </p:txBody>
      </p:sp>
      <p:sp>
        <p:nvSpPr>
          <p:cNvPr id="4" name="Номер слайда 3"/>
          <p:cNvSpPr>
            <a:spLocks noGrp="1"/>
          </p:cNvSpPr>
          <p:nvPr>
            <p:ph type="sldNum" sz="quarter" idx="10"/>
          </p:nvPr>
        </p:nvSpPr>
        <p:spPr/>
        <p:txBody>
          <a:bodyPr/>
          <a:lstStyle/>
          <a:p>
            <a:fld id="{0B5F3B1A-853C-4CB2-BACB-16BCD4DF46F2}" type="slidenum">
              <a:rPr lang="ru-RU" smtClean="0"/>
              <a:t>7</a:t>
            </a:fld>
            <a:endParaRPr lang="ru-RU"/>
          </a:p>
        </p:txBody>
      </p:sp>
    </p:spTree>
    <p:extLst>
      <p:ext uri="{BB962C8B-B14F-4D97-AF65-F5344CB8AC3E}">
        <p14:creationId xmlns:p14="http://schemas.microsoft.com/office/powerpoint/2010/main" val="1694698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7-10 добровольцев, которые будут принимать участие в упражнении, после объясняет правила: 6-9 человек выходят за двери, одному (тот кто остался) тренер зачитывает текст.</a:t>
            </a:r>
          </a:p>
          <a:p>
            <a:r>
              <a:rPr lang="ru-RU" dirty="0" smtClean="0"/>
              <a:t>Задача слушавшего передать то, что он запомнил следующему участнику. Участники заходят по очереди – слушают и передают полученную информацию.</a:t>
            </a:r>
          </a:p>
          <a:p>
            <a:r>
              <a:rPr lang="ru-RU" b="1" dirty="0" smtClean="0"/>
              <a:t>Обсуждение</a:t>
            </a:r>
            <a:r>
              <a:rPr lang="ru-RU" dirty="0" smtClean="0"/>
              <a:t>: процент оставшейся информации от первоначального текста, способы повышения качества передачи информации, что запоминает клиент из нашего сообщения? Что ему необходимо запомнить из нашего сообщения?</a:t>
            </a:r>
          </a:p>
          <a:p>
            <a:r>
              <a:rPr lang="ru-RU" b="1" dirty="0" smtClean="0"/>
              <a:t>Время</a:t>
            </a:r>
            <a:r>
              <a:rPr lang="ru-RU" dirty="0" smtClean="0"/>
              <a:t>: 15-20 минут</a:t>
            </a:r>
          </a:p>
        </p:txBody>
      </p:sp>
      <p:sp>
        <p:nvSpPr>
          <p:cNvPr id="4" name="Номер слайда 3"/>
          <p:cNvSpPr>
            <a:spLocks noGrp="1"/>
          </p:cNvSpPr>
          <p:nvPr>
            <p:ph type="sldNum" sz="quarter" idx="10"/>
          </p:nvPr>
        </p:nvSpPr>
        <p:spPr/>
        <p:txBody>
          <a:bodyPr/>
          <a:lstStyle/>
          <a:p>
            <a:fld id="{0B5F3B1A-853C-4CB2-BACB-16BCD4DF46F2}" type="slidenum">
              <a:rPr lang="ru-RU" smtClean="0"/>
              <a:t>8</a:t>
            </a:fld>
            <a:endParaRPr lang="ru-RU"/>
          </a:p>
        </p:txBody>
      </p:sp>
    </p:spTree>
    <p:extLst>
      <p:ext uri="{BB962C8B-B14F-4D97-AF65-F5344CB8AC3E}">
        <p14:creationId xmlns:p14="http://schemas.microsoft.com/office/powerpoint/2010/main" val="3070551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Передача информации происходит посредством сигналов, которые поступают  от некоторого источника информации к её приёмнику через канал связи между ними. Так, сигнал или последовательность сигналов образуют сообщение, которое может быть воспринято получателем в том или ином виде, а также в том или ином объёме. </a:t>
            </a:r>
          </a:p>
          <a:p>
            <a:r>
              <a:rPr lang="ru-RU" dirty="0" smtClean="0"/>
              <a:t>Во время передачи информации используется некий код (например, для общения люди используют код – язык, который при разговоре передаётся звуками, а при письме он передаётся условными знаками – буквам; когда люди звонят по телефону, то передают на телефонную станцию код – номер телефона и т.д.). Таким образом, выделяют следующие типы передачи информации:</a:t>
            </a:r>
          </a:p>
          <a:p>
            <a:endParaRPr lang="ru-RU" dirty="0" smtClean="0"/>
          </a:p>
          <a:p>
            <a:r>
              <a:rPr lang="ru-RU" dirty="0" smtClean="0"/>
              <a:t>    световой (сигналы поворотов автомобилей, сигналы светофоров и др.);</a:t>
            </a:r>
          </a:p>
          <a:p>
            <a:r>
              <a:rPr lang="ru-RU" dirty="0" smtClean="0"/>
              <a:t>    звуковой (телефонный звонок, звонок в дверь, клаксон);</a:t>
            </a:r>
          </a:p>
          <a:p>
            <a:r>
              <a:rPr lang="ru-RU" dirty="0" smtClean="0"/>
              <a:t>    тепловой (пар из чайника является информацией о том, что чайник закипел);</a:t>
            </a:r>
          </a:p>
          <a:p>
            <a:r>
              <a:rPr lang="ru-RU" dirty="0" smtClean="0"/>
              <a:t>    графический (схемы, указательные знаки);</a:t>
            </a:r>
          </a:p>
          <a:p>
            <a:r>
              <a:rPr lang="ru-RU" dirty="0" smtClean="0"/>
              <a:t>    речевой (общение).</a:t>
            </a:r>
          </a:p>
          <a:p>
            <a:endParaRPr lang="ru-RU" dirty="0" smtClean="0"/>
          </a:p>
          <a:p>
            <a:r>
              <a:rPr lang="ru-RU" dirty="0" smtClean="0"/>
              <a:t>Получаемая информация всегда подвергается обработке. Обработка информации — это решение информационной задачи, или процесс перехода от исходных данных к результату. Обработка информации бывает двух типов:</a:t>
            </a:r>
          </a:p>
          <a:p>
            <a:endParaRPr lang="ru-RU" dirty="0" smtClean="0"/>
          </a:p>
          <a:p>
            <a:r>
              <a:rPr lang="ru-RU" dirty="0" smtClean="0"/>
              <a:t>    обработка, связанная с получением нового содержания, новой информации;</a:t>
            </a:r>
          </a:p>
          <a:p>
            <a:r>
              <a:rPr lang="ru-RU" dirty="0" smtClean="0"/>
              <a:t>    обработка, связанная с изменением формы информации, но не изменяющая её содержания.</a:t>
            </a:r>
          </a:p>
          <a:p>
            <a:endParaRPr lang="ru-RU" dirty="0" smtClean="0"/>
          </a:p>
        </p:txBody>
      </p:sp>
      <p:sp>
        <p:nvSpPr>
          <p:cNvPr id="4" name="Номер слайда 3"/>
          <p:cNvSpPr>
            <a:spLocks noGrp="1"/>
          </p:cNvSpPr>
          <p:nvPr>
            <p:ph type="sldNum" sz="quarter" idx="10"/>
          </p:nvPr>
        </p:nvSpPr>
        <p:spPr/>
        <p:txBody>
          <a:bodyPr/>
          <a:lstStyle/>
          <a:p>
            <a:fld id="{0B5F3B1A-853C-4CB2-BACB-16BCD4DF46F2}" type="slidenum">
              <a:rPr lang="ru-RU" smtClean="0"/>
              <a:t>9</a:t>
            </a:fld>
            <a:endParaRPr lang="ru-RU"/>
          </a:p>
        </p:txBody>
      </p:sp>
    </p:spTree>
    <p:extLst>
      <p:ext uri="{BB962C8B-B14F-4D97-AF65-F5344CB8AC3E}">
        <p14:creationId xmlns:p14="http://schemas.microsoft.com/office/powerpoint/2010/main" val="2475963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t"/>
          <a:lstStyle>
            <a:lvl1pPr>
              <a:defRPr cap="all" baseline="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fld id="{18C84CD3-88D5-4ECF-A51A-CB22C714847E}" type="datetimeFigureOut">
              <a:rPr lang="ru-RU" smtClean="0"/>
              <a:t>02.11.2017</a:t>
            </a:fld>
            <a:endParaRPr lang="ru-RU"/>
          </a:p>
        </p:txBody>
      </p:sp>
      <p:sp>
        <p:nvSpPr>
          <p:cNvPr id="17" name="Нижний колонтитул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363C9E0E-D7E4-4591-A1AB-9CE9DCD80FE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096000" y="6248400"/>
            <a:ext cx="2667000" cy="365125"/>
          </a:xfrm>
          <a:prstGeom prst="rect">
            <a:avLst/>
          </a:prstGeom>
        </p:spPr>
        <p:txBody>
          <a:bodyPr/>
          <a:lstStyle/>
          <a:p>
            <a:fld id="{18C84CD3-88D5-4ECF-A51A-CB22C714847E}" type="datetimeFigureOut">
              <a:rPr lang="ru-RU" smtClean="0"/>
              <a:t>02.11.2017</a:t>
            </a:fld>
            <a:endParaRPr lang="ru-RU"/>
          </a:p>
        </p:txBody>
      </p:sp>
      <p:sp>
        <p:nvSpPr>
          <p:cNvPr id="5" name="Нижний колонтитул 4"/>
          <p:cNvSpPr>
            <a:spLocks noGrp="1"/>
          </p:cNvSpPr>
          <p:nvPr>
            <p:ph type="ftr" sz="quarter" idx="11"/>
          </p:nvPr>
        </p:nvSpPr>
        <p:spPr>
          <a:xfrm>
            <a:off x="609600" y="6248206"/>
            <a:ext cx="5421083" cy="365125"/>
          </a:xfrm>
          <a:prstGeom prst="rect">
            <a:avLst/>
          </a:prstGeom>
        </p:spPr>
        <p:txBody>
          <a:bodyPr/>
          <a:lstStyle/>
          <a:p>
            <a:endParaRPr lang="ru-RU"/>
          </a:p>
        </p:txBody>
      </p:sp>
      <p:sp>
        <p:nvSpPr>
          <p:cNvPr id="6" name="Номер слайда 5"/>
          <p:cNvSpPr>
            <a:spLocks noGrp="1"/>
          </p:cNvSpPr>
          <p:nvPr>
            <p:ph type="sldNum" sz="quarter" idx="12"/>
          </p:nvPr>
        </p:nvSpPr>
        <p:spPr>
          <a:xfrm>
            <a:off x="-1" y="1699147"/>
            <a:ext cx="755576" cy="244476"/>
          </a:xfrm>
          <a:prstGeom prst="rect">
            <a:avLst/>
          </a:prstGeom>
        </p:spPr>
        <p:txBody>
          <a:bodyPr/>
          <a:lstStyle/>
          <a:p>
            <a:fld id="{363C9E0E-D7E4-4591-A1AB-9CE9DCD80FE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a:prstGeom prst="rect">
            <a:avLst/>
          </a:prstGeom>
        </p:spPr>
        <p:txBody>
          <a:bodyPr/>
          <a:lstStyle/>
          <a:p>
            <a:fld id="{18C84CD3-88D5-4ECF-A51A-CB22C714847E}" type="datetimeFigureOut">
              <a:rPr lang="ru-RU" smtClean="0"/>
              <a:t>02.11.2017</a:t>
            </a:fld>
            <a:endParaRPr lang="ru-RU"/>
          </a:p>
        </p:txBody>
      </p:sp>
      <p:sp>
        <p:nvSpPr>
          <p:cNvPr id="5" name="Нижний колонтитул 4"/>
          <p:cNvSpPr>
            <a:spLocks noGrp="1"/>
          </p:cNvSpPr>
          <p:nvPr>
            <p:ph type="ftr" sz="quarter" idx="11"/>
          </p:nvPr>
        </p:nvSpPr>
        <p:spPr>
          <a:xfrm>
            <a:off x="457201" y="6248207"/>
            <a:ext cx="5573483" cy="365125"/>
          </a:xfrm>
          <a:prstGeom prst="rect">
            <a:avLst/>
          </a:prstGeo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a:prstGeom prst="rect">
            <a:avLst/>
          </a:prstGeom>
        </p:spPr>
        <p:txBody>
          <a:bodyPr/>
          <a:lstStyle/>
          <a:p>
            <a:fld id="{363C9E0E-D7E4-4591-A1AB-9CE9DCD80FEC}"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153400" cy="990600"/>
          </a:xfrm>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899592" y="1600200"/>
            <a:ext cx="7866456" cy="4495800"/>
          </a:xfrm>
        </p:spPr>
        <p:txBody>
          <a:bodyPr/>
          <a:lstStyle>
            <a:lvl1pPr>
              <a:buSzPct val="100000"/>
              <a:buFont typeface="Arial" pitchFamily="34" charset="0"/>
              <a:buChar char="•"/>
              <a:defRPr sz="2400"/>
            </a:lvl1pPr>
            <a:lvl2pPr>
              <a:buClr>
                <a:schemeClr val="accent2"/>
              </a:buClr>
              <a:buFont typeface="Courier New" pitchFamily="49" charset="0"/>
              <a:buChar char="o"/>
              <a:defRPr sz="2000"/>
            </a:lvl2pPr>
            <a:lvl3pPr>
              <a:defRPr sz="1800"/>
            </a:lvl3pPr>
            <a:lvl4pPr>
              <a:defRPr sz="1600"/>
            </a:lvl4pPr>
          </a:lstStyle>
          <a:p>
            <a:pPr lvl="0" eaLnBrk="1" latinLnBrk="0" hangingPunct="1"/>
            <a:r>
              <a:rPr lang="ru-RU" dirty="0" smtClean="0"/>
              <a:t>Образец текста</a:t>
            </a:r>
          </a:p>
          <a:p>
            <a:pPr lvl="1" eaLnBrk="1" latinLnBrk="0" hangingPunct="1"/>
            <a:r>
              <a:rPr lang="ru-RU" dirty="0" smtClean="0"/>
              <a:t>Второй уровень</a:t>
            </a:r>
          </a:p>
          <a:p>
            <a:pPr lvl="2" eaLnBrk="1" latinLnBrk="0" hangingPunct="1"/>
            <a:r>
              <a:rPr lang="ru-RU" dirty="0" smtClean="0"/>
              <a:t>Третий уровень</a:t>
            </a:r>
          </a:p>
          <a:p>
            <a:pPr lvl="3" eaLnBrk="1" latinLnBrk="0" hangingPunct="1"/>
            <a:r>
              <a:rPr lang="ru-RU" dirty="0" smtClean="0"/>
              <a:t>Четвертый уровень</a:t>
            </a:r>
          </a:p>
          <a:p>
            <a:pPr lvl="4" eaLnBrk="1" latinLnBrk="0" hangingPunct="1"/>
            <a:r>
              <a:rPr lang="ru-RU" dirty="0" smtClean="0"/>
              <a:t>Пятый уровень</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a:xfrm>
            <a:off x="6096000" y="6248400"/>
            <a:ext cx="2667000" cy="365125"/>
          </a:xfrm>
          <a:prstGeom prst="rect">
            <a:avLst/>
          </a:prstGeom>
        </p:spPr>
        <p:txBody>
          <a:bodyPr/>
          <a:lstStyle/>
          <a:p>
            <a:fld id="{18C84CD3-88D5-4ECF-A51A-CB22C714847E}" type="datetimeFigureOut">
              <a:rPr lang="ru-RU" smtClean="0"/>
              <a:t>02.11.2017</a:t>
            </a:fld>
            <a:endParaRPr lang="ru-RU"/>
          </a:p>
        </p:txBody>
      </p:sp>
      <p:sp>
        <p:nvSpPr>
          <p:cNvPr id="13" name="Номер слайда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363C9E0E-D7E4-4591-A1AB-9CE9DCD80FEC}" type="slidenum">
              <a:rPr lang="ru-RU" smtClean="0"/>
              <a:t>‹#›</a:t>
            </a:fld>
            <a:endParaRPr lang="ru-RU"/>
          </a:p>
        </p:txBody>
      </p:sp>
      <p:sp>
        <p:nvSpPr>
          <p:cNvPr id="14" name="Нижний колонтитул 13"/>
          <p:cNvSpPr>
            <a:spLocks noGrp="1"/>
          </p:cNvSpPr>
          <p:nvPr>
            <p:ph type="ftr" sz="quarter" idx="12"/>
          </p:nvPr>
        </p:nvSpPr>
        <p:spPr>
          <a:xfrm>
            <a:off x="609600" y="6248206"/>
            <a:ext cx="5421083" cy="365125"/>
          </a:xfrm>
          <a:prstGeom prst="rect">
            <a:avLst/>
          </a:prstGeo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a:xfrm>
            <a:off x="6096000" y="6248400"/>
            <a:ext cx="2667000" cy="365125"/>
          </a:xfrm>
          <a:prstGeom prst="rect">
            <a:avLst/>
          </a:prstGeom>
        </p:spPr>
        <p:txBody>
          <a:bodyPr rtlCol="0"/>
          <a:lstStyle/>
          <a:p>
            <a:fld id="{18C84CD3-88D5-4ECF-A51A-CB22C714847E}" type="datetimeFigureOut">
              <a:rPr lang="ru-RU" smtClean="0"/>
              <a:t>02.11.2017</a:t>
            </a:fld>
            <a:endParaRPr lang="ru-RU"/>
          </a:p>
        </p:txBody>
      </p:sp>
      <p:sp>
        <p:nvSpPr>
          <p:cNvPr id="10" name="Номер слайда 9"/>
          <p:cNvSpPr>
            <a:spLocks noGrp="1"/>
          </p:cNvSpPr>
          <p:nvPr>
            <p:ph type="sldNum" sz="quarter" idx="16"/>
          </p:nvPr>
        </p:nvSpPr>
        <p:spPr>
          <a:xfrm>
            <a:off x="-1" y="1699147"/>
            <a:ext cx="755576" cy="244476"/>
          </a:xfrm>
          <a:prstGeom prst="rect">
            <a:avLst/>
          </a:prstGeom>
        </p:spPr>
        <p:txBody>
          <a:bodyPr rtlCol="0"/>
          <a:lstStyle/>
          <a:p>
            <a:fld id="{363C9E0E-D7E4-4591-A1AB-9CE9DCD80FEC}" type="slidenum">
              <a:rPr lang="ru-RU" smtClean="0"/>
              <a:t>‹#›</a:t>
            </a:fld>
            <a:endParaRPr lang="ru-RU"/>
          </a:p>
        </p:txBody>
      </p:sp>
      <p:sp>
        <p:nvSpPr>
          <p:cNvPr id="12" name="Нижний колонтитул 11"/>
          <p:cNvSpPr>
            <a:spLocks noGrp="1"/>
          </p:cNvSpPr>
          <p:nvPr>
            <p:ph type="ftr" sz="quarter" idx="17"/>
          </p:nvPr>
        </p:nvSpPr>
        <p:spPr>
          <a:xfrm>
            <a:off x="609600" y="6248206"/>
            <a:ext cx="5421083" cy="365125"/>
          </a:xfrm>
          <a:prstGeom prst="rect">
            <a:avLst/>
          </a:prstGeom>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a:xfrm>
            <a:off x="6096000" y="6248400"/>
            <a:ext cx="2667000" cy="365125"/>
          </a:xfrm>
          <a:prstGeom prst="rect">
            <a:avLst/>
          </a:prstGeom>
        </p:spPr>
        <p:txBody>
          <a:bodyPr rtlCol="0"/>
          <a:lstStyle/>
          <a:p>
            <a:fld id="{18C84CD3-88D5-4ECF-A51A-CB22C714847E}" type="datetimeFigureOut">
              <a:rPr lang="ru-RU" smtClean="0"/>
              <a:t>02.11.2017</a:t>
            </a:fld>
            <a:endParaRPr lang="ru-RU"/>
          </a:p>
        </p:txBody>
      </p:sp>
      <p:sp>
        <p:nvSpPr>
          <p:cNvPr id="12" name="Номер слайда 11"/>
          <p:cNvSpPr>
            <a:spLocks noGrp="1"/>
          </p:cNvSpPr>
          <p:nvPr>
            <p:ph type="sldNum" sz="quarter" idx="16"/>
          </p:nvPr>
        </p:nvSpPr>
        <p:spPr>
          <a:xfrm>
            <a:off x="-1" y="1699147"/>
            <a:ext cx="755576" cy="244476"/>
          </a:xfrm>
          <a:prstGeom prst="rect">
            <a:avLst/>
          </a:prstGeom>
        </p:spPr>
        <p:txBody>
          <a:bodyPr rtlCol="0"/>
          <a:lstStyle/>
          <a:p>
            <a:fld id="{363C9E0E-D7E4-4591-A1AB-9CE9DCD80FEC}" type="slidenum">
              <a:rPr lang="ru-RU" smtClean="0"/>
              <a:t>‹#›</a:t>
            </a:fld>
            <a:endParaRPr lang="ru-RU"/>
          </a:p>
        </p:txBody>
      </p:sp>
      <p:sp>
        <p:nvSpPr>
          <p:cNvPr id="14" name="Нижний колонтитул 13"/>
          <p:cNvSpPr>
            <a:spLocks noGrp="1"/>
          </p:cNvSpPr>
          <p:nvPr>
            <p:ph type="ftr" sz="quarter" idx="17"/>
          </p:nvPr>
        </p:nvSpPr>
        <p:spPr>
          <a:xfrm>
            <a:off x="609600" y="6248206"/>
            <a:ext cx="5421083" cy="365125"/>
          </a:xfrm>
          <a:prstGeom prst="rect">
            <a:avLst/>
          </a:prstGeom>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a:xfrm>
            <a:off x="6096000" y="6248400"/>
            <a:ext cx="2667000" cy="365125"/>
          </a:xfrm>
          <a:prstGeom prst="rect">
            <a:avLst/>
          </a:prstGeom>
        </p:spPr>
        <p:txBody>
          <a:bodyPr/>
          <a:lstStyle/>
          <a:p>
            <a:fld id="{18C84CD3-88D5-4ECF-A51A-CB22C714847E}" type="datetimeFigureOut">
              <a:rPr lang="ru-RU" smtClean="0"/>
              <a:t>02.11.2017</a:t>
            </a:fld>
            <a:endParaRPr lang="ru-RU"/>
          </a:p>
        </p:txBody>
      </p:sp>
      <p:sp>
        <p:nvSpPr>
          <p:cNvPr id="4" name="Нижний колонтитул 3"/>
          <p:cNvSpPr>
            <a:spLocks noGrp="1"/>
          </p:cNvSpPr>
          <p:nvPr>
            <p:ph type="ftr" sz="quarter" idx="11"/>
          </p:nvPr>
        </p:nvSpPr>
        <p:spPr>
          <a:xfrm>
            <a:off x="609600" y="6248206"/>
            <a:ext cx="5421083" cy="365125"/>
          </a:xfrm>
          <a:prstGeom prst="rect">
            <a:avLst/>
          </a:prstGeom>
        </p:spPr>
        <p:txBody>
          <a:bodyPr/>
          <a:lstStyle/>
          <a:p>
            <a:endParaRPr lang="ru-RU"/>
          </a:p>
        </p:txBody>
      </p:sp>
      <p:sp>
        <p:nvSpPr>
          <p:cNvPr id="5" name="Номер слайда 4"/>
          <p:cNvSpPr>
            <a:spLocks noGrp="1"/>
          </p:cNvSpPr>
          <p:nvPr>
            <p:ph type="sldNum" sz="quarter" idx="12"/>
          </p:nvPr>
        </p:nvSpPr>
        <p:spPr>
          <a:xfrm>
            <a:off x="-1" y="1699147"/>
            <a:ext cx="755576" cy="244476"/>
          </a:xfrm>
          <a:prstGeom prst="rect">
            <a:avLst/>
          </a:prstGeom>
        </p:spPr>
        <p:txBody>
          <a:bodyPr/>
          <a:lstStyle>
            <a:lvl1pPr>
              <a:defRPr>
                <a:solidFill>
                  <a:srgbClr val="FFFFFF"/>
                </a:solidFill>
              </a:defRPr>
            </a:lvl1pPr>
          </a:lstStyle>
          <a:p>
            <a:fld id="{363C9E0E-D7E4-4591-A1AB-9CE9DCD80FE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0" y="6248400"/>
            <a:ext cx="2667000" cy="365125"/>
          </a:xfrm>
          <a:prstGeom prst="rect">
            <a:avLst/>
          </a:prstGeom>
        </p:spPr>
        <p:txBody>
          <a:bodyPr/>
          <a:lstStyle/>
          <a:p>
            <a:fld id="{18C84CD3-88D5-4ECF-A51A-CB22C714847E}" type="datetimeFigureOut">
              <a:rPr lang="ru-RU" smtClean="0"/>
              <a:t>02.11.2017</a:t>
            </a:fld>
            <a:endParaRPr lang="ru-RU"/>
          </a:p>
        </p:txBody>
      </p:sp>
      <p:sp>
        <p:nvSpPr>
          <p:cNvPr id="3" name="Нижний колонтитул 2"/>
          <p:cNvSpPr>
            <a:spLocks noGrp="1"/>
          </p:cNvSpPr>
          <p:nvPr>
            <p:ph type="ftr" sz="quarter" idx="11"/>
          </p:nvPr>
        </p:nvSpPr>
        <p:spPr>
          <a:xfrm>
            <a:off x="609600" y="6248206"/>
            <a:ext cx="5421083" cy="365125"/>
          </a:xfrm>
          <a:prstGeom prst="rect">
            <a:avLst/>
          </a:prstGeom>
        </p:spPr>
        <p:txBody>
          <a:bodyPr/>
          <a:lstStyle/>
          <a:p>
            <a:endParaRPr lang="ru-RU"/>
          </a:p>
        </p:txBody>
      </p:sp>
      <p:sp>
        <p:nvSpPr>
          <p:cNvPr id="4" name="Номер слайда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363C9E0E-D7E4-4591-A1AB-9CE9DCD80FE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a:xfrm>
            <a:off x="6096000" y="6248400"/>
            <a:ext cx="2667000" cy="365125"/>
          </a:xfrm>
          <a:prstGeom prst="rect">
            <a:avLst/>
          </a:prstGeom>
        </p:spPr>
        <p:txBody>
          <a:bodyPr/>
          <a:lstStyle/>
          <a:p>
            <a:fld id="{18C84CD3-88D5-4ECF-A51A-CB22C714847E}" type="datetimeFigureOut">
              <a:rPr lang="ru-RU" smtClean="0"/>
              <a:t>02.11.2017</a:t>
            </a:fld>
            <a:endParaRPr lang="ru-RU"/>
          </a:p>
        </p:txBody>
      </p:sp>
      <p:sp>
        <p:nvSpPr>
          <p:cNvPr id="6" name="Нижний колонтитул 5"/>
          <p:cNvSpPr>
            <a:spLocks noGrp="1"/>
          </p:cNvSpPr>
          <p:nvPr>
            <p:ph type="ftr" sz="quarter" idx="11"/>
          </p:nvPr>
        </p:nvSpPr>
        <p:spPr>
          <a:xfrm>
            <a:off x="609600" y="6248206"/>
            <a:ext cx="5421083" cy="365125"/>
          </a:xfrm>
          <a:prstGeom prst="rect">
            <a:avLst/>
          </a:prstGeom>
        </p:spPr>
        <p:txBody>
          <a:bodyPr/>
          <a:lstStyle/>
          <a:p>
            <a:endParaRPr lang="ru-RU"/>
          </a:p>
        </p:txBody>
      </p:sp>
      <p:sp>
        <p:nvSpPr>
          <p:cNvPr id="7" name="Номер слайда 6"/>
          <p:cNvSpPr>
            <a:spLocks noGrp="1"/>
          </p:cNvSpPr>
          <p:nvPr>
            <p:ph type="sldNum" sz="quarter" idx="12"/>
          </p:nvPr>
        </p:nvSpPr>
        <p:spPr>
          <a:xfrm>
            <a:off x="-1" y="1699147"/>
            <a:ext cx="755576" cy="244476"/>
          </a:xfrm>
          <a:prstGeom prst="rect">
            <a:avLst/>
          </a:prstGeom>
        </p:spPr>
        <p:txBody>
          <a:bodyPr/>
          <a:lstStyle>
            <a:lvl1pPr>
              <a:defRPr>
                <a:solidFill>
                  <a:srgbClr val="FFFFFF"/>
                </a:solidFill>
              </a:defRPr>
            </a:lvl1pPr>
          </a:lstStyle>
          <a:p>
            <a:fld id="{363C9E0E-D7E4-4591-A1AB-9CE9DCD80FEC}"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a:prstGeom prst="rect">
            <a:avLst/>
          </a:prstGeom>
        </p:spPr>
        <p:txBody>
          <a:bodyPr rtlCol="0"/>
          <a:lstStyle/>
          <a:p>
            <a:fld id="{18C84CD3-88D5-4ECF-A51A-CB22C714847E}" type="datetimeFigureOut">
              <a:rPr lang="ru-RU" smtClean="0"/>
              <a:t>02.11.2017</a:t>
            </a:fld>
            <a:endParaRPr lang="ru-RU"/>
          </a:p>
        </p:txBody>
      </p:sp>
      <p:sp>
        <p:nvSpPr>
          <p:cNvPr id="13" name="Номер слайда 12"/>
          <p:cNvSpPr>
            <a:spLocks noGrp="1"/>
          </p:cNvSpPr>
          <p:nvPr>
            <p:ph type="sldNum" sz="quarter" idx="11"/>
          </p:nvPr>
        </p:nvSpPr>
        <p:spPr>
          <a:xfrm>
            <a:off x="0" y="4667249"/>
            <a:ext cx="1447800" cy="663578"/>
          </a:xfrm>
          <a:prstGeom prst="rect">
            <a:avLst/>
          </a:prstGeom>
        </p:spPr>
        <p:txBody>
          <a:bodyPr rtlCol="0"/>
          <a:lstStyle>
            <a:lvl1pPr>
              <a:defRPr sz="2800"/>
            </a:lvl1pPr>
          </a:lstStyle>
          <a:p>
            <a:fld id="{363C9E0E-D7E4-4591-A1AB-9CE9DCD80FEC}"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a:prstGeom prst="rect">
            <a:avLst/>
          </a:prstGeo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179512" y="141744"/>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08059" y="1700808"/>
            <a:ext cx="5388112" cy="3186122"/>
          </a:xfrm>
          <a:prstGeom prst="rect">
            <a:avLst/>
          </a:prstGeom>
          <a:noFill/>
          <a:ln w="38100">
            <a:noFill/>
          </a:ln>
        </p:spPr>
        <p:txBody>
          <a:bodyPr vert="horz">
            <a:normAutofit/>
          </a:bodyPr>
          <a:lstStyle/>
          <a:p>
            <a:pPr lvl="0" eaLnBrk="1" latinLnBrk="0" hangingPunct="1"/>
            <a:r>
              <a:rPr kumimoji="0" lang="ru-RU" dirty="0" smtClean="0"/>
              <a:t>Образец текста</a:t>
            </a:r>
          </a:p>
          <a:p>
            <a:pPr lvl="1" eaLnBrk="1" latinLnBrk="0" hangingPunct="1"/>
            <a:r>
              <a:rPr kumimoji="0" lang="ru-RU" dirty="0" smtClean="0"/>
              <a:t>Второй уровень</a:t>
            </a:r>
          </a:p>
          <a:p>
            <a:pPr lvl="2" eaLnBrk="1" latinLnBrk="0" hangingPunct="1"/>
            <a:r>
              <a:rPr kumimoji="0" lang="ru-RU" dirty="0" smtClean="0"/>
              <a:t>Третий уровень</a:t>
            </a:r>
          </a:p>
          <a:p>
            <a:pPr lvl="3" eaLnBrk="1" latinLnBrk="0" hangingPunct="1"/>
            <a:r>
              <a:rPr kumimoji="0" lang="ru-RU" dirty="0" smtClean="0"/>
              <a:t>Четвертый уровень</a:t>
            </a:r>
          </a:p>
          <a:p>
            <a:pPr lvl="4" eaLnBrk="1" latinLnBrk="0" hangingPunct="1"/>
            <a:r>
              <a:rPr kumimoji="0" lang="ru-RU" dirty="0" smtClean="0"/>
              <a:t>Пятый уровень</a:t>
            </a:r>
            <a:endParaRPr kumimoji="0" lang="en-US" dirty="0"/>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1" y="1280160"/>
            <a:ext cx="770467" cy="13261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899592" y="1280160"/>
            <a:ext cx="8244408" cy="132616"/>
          </a:xfrm>
          <a:prstGeom prst="rect">
            <a:avLst/>
          </a:prstGeom>
          <a:solidFill>
            <a:schemeClr val="accent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aphicFrame>
        <p:nvGraphicFramePr>
          <p:cNvPr id="4" name="Объект 3"/>
          <p:cNvGraphicFramePr>
            <a:graphicFrameLocks noChangeAspect="1"/>
          </p:cNvGraphicFramePr>
          <p:nvPr>
            <p:extLst>
              <p:ext uri="{D42A27DB-BD31-4B8C-83A1-F6EECF244321}">
                <p14:modId xmlns:p14="http://schemas.microsoft.com/office/powerpoint/2010/main" val="2195086665"/>
              </p:ext>
            </p:extLst>
          </p:nvPr>
        </p:nvGraphicFramePr>
        <p:xfrm>
          <a:off x="31552" y="6035358"/>
          <a:ext cx="814426" cy="790819"/>
        </p:xfrm>
        <a:graphic>
          <a:graphicData uri="http://schemas.openxmlformats.org/presentationml/2006/ole">
            <mc:AlternateContent xmlns:mc="http://schemas.openxmlformats.org/markup-compatibility/2006">
              <mc:Choice xmlns:v="urn:schemas-microsoft-com:vml" Requires="v">
                <p:oleObj spid="_x0000_s2142" name="Image" r:id="rId14" imgW="4380840" imgH="4253760" progId="Photoshop.Image.12">
                  <p:embed/>
                </p:oleObj>
              </mc:Choice>
              <mc:Fallback>
                <p:oleObj name="Image" r:id="rId14" imgW="4380840" imgH="4253760" progId="Photoshop.Image.12">
                  <p:embed/>
                  <p:pic>
                    <p:nvPicPr>
                      <p:cNvPr id="0" name=""/>
                      <p:cNvPicPr/>
                      <p:nvPr/>
                    </p:nvPicPr>
                    <p:blipFill>
                      <a:blip r:embed="rId15"/>
                      <a:stretch>
                        <a:fillRect/>
                      </a:stretch>
                    </p:blipFill>
                    <p:spPr>
                      <a:xfrm>
                        <a:off x="31552" y="6035358"/>
                        <a:ext cx="814426" cy="790819"/>
                      </a:xfrm>
                      <a:prstGeom prst="rect">
                        <a:avLst/>
                      </a:prstGeom>
                    </p:spPr>
                  </p:pic>
                </p:oleObj>
              </mc:Fallback>
            </mc:AlternateContent>
          </a:graphicData>
        </a:graphic>
      </p:graphicFrame>
      <p:sp>
        <p:nvSpPr>
          <p:cNvPr id="15" name="Прямоугольник 14"/>
          <p:cNvSpPr/>
          <p:nvPr/>
        </p:nvSpPr>
        <p:spPr>
          <a:xfrm>
            <a:off x="908059" y="6348897"/>
            <a:ext cx="8244408" cy="163739"/>
          </a:xfrm>
          <a:prstGeom prst="rect">
            <a:avLst/>
          </a:prstGeom>
          <a:solidFill>
            <a:schemeClr val="accent1"/>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l" eaLnBrk="1" latinLnBrk="0" hangingPunct="1"/>
            <a:r>
              <a:rPr kumimoji="0" lang="ru-RU" sz="1400" b="1" dirty="0" smtClean="0"/>
              <a:t>Навигатор бизнеса</a:t>
            </a:r>
            <a:endParaRPr kumimoji="0" lang="en-US" sz="1400" b="1"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l" rtl="0" eaLnBrk="1" latinLnBrk="0" hangingPunct="1">
        <a:spcBef>
          <a:spcPct val="0"/>
        </a:spcBef>
        <a:buNone/>
        <a:defRPr kumimoji="0" sz="3600" b="1" kern="1200">
          <a:solidFill>
            <a:schemeClr val="tx1"/>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395536" y="4869160"/>
            <a:ext cx="8443664" cy="998240"/>
          </a:xfrm>
        </p:spPr>
        <p:txBody>
          <a:bodyPr>
            <a:normAutofit/>
          </a:bodyPr>
          <a:lstStyle/>
          <a:p>
            <a:r>
              <a:rPr lang="ru-RU" sz="3200" dirty="0" smtClean="0"/>
              <a:t>Основы структурирования информации</a:t>
            </a:r>
            <a:r>
              <a:rPr lang="ru-RU" sz="2800" dirty="0" smtClean="0"/>
              <a:t/>
            </a:r>
            <a:br>
              <a:rPr lang="ru-RU" sz="2800" dirty="0" smtClean="0"/>
            </a:br>
            <a:r>
              <a:rPr lang="ru-RU" sz="2400" dirty="0" smtClean="0"/>
              <a:t>и создание презентации</a:t>
            </a:r>
            <a:endParaRPr lang="ru-RU" sz="2400" dirty="0"/>
          </a:p>
        </p:txBody>
      </p:sp>
      <p:sp>
        <p:nvSpPr>
          <p:cNvPr id="6" name="Подзаголовок 5"/>
          <p:cNvSpPr>
            <a:spLocks noGrp="1"/>
          </p:cNvSpPr>
          <p:nvPr>
            <p:ph type="subTitle" idx="1"/>
          </p:nvPr>
        </p:nvSpPr>
        <p:spPr/>
        <p:txBody>
          <a:bodyPr/>
          <a:lstStyle/>
          <a:p>
            <a:pPr algn="r"/>
            <a:r>
              <a:rPr lang="ru-RU" dirty="0" smtClean="0"/>
              <a:t>Логунов Сергей</a:t>
            </a:r>
            <a:endParaRPr lang="ru-RU" dirty="0"/>
          </a:p>
        </p:txBody>
      </p:sp>
      <p:pic>
        <p:nvPicPr>
          <p:cNvPr id="3076" name="Picture 4" descr="https://zaochnik.ru/blog/wp-content/uploads/2016/09/1-3.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60648"/>
            <a:ext cx="7449046"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502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презентация?</a:t>
            </a:r>
            <a:endParaRPr lang="ru-RU" dirty="0"/>
          </a:p>
        </p:txBody>
      </p:sp>
      <p:sp>
        <p:nvSpPr>
          <p:cNvPr id="3" name="Объект 2"/>
          <p:cNvSpPr>
            <a:spLocks noGrp="1"/>
          </p:cNvSpPr>
          <p:nvPr>
            <p:ph sz="quarter" idx="1"/>
          </p:nvPr>
        </p:nvSpPr>
        <p:spPr>
          <a:xfrm>
            <a:off x="899592" y="1600200"/>
            <a:ext cx="5040560" cy="4493096"/>
          </a:xfrm>
        </p:spPr>
        <p:txBody>
          <a:bodyPr>
            <a:normAutofit lnSpcReduction="10000"/>
          </a:bodyPr>
          <a:lstStyle/>
          <a:p>
            <a:pPr>
              <a:buClr>
                <a:srgbClr val="8E0034"/>
              </a:buClr>
              <a:defRPr/>
            </a:pPr>
            <a:r>
              <a:rPr lang="ru-RU" b="1" dirty="0"/>
              <a:t>Презентация – это мероприятие</a:t>
            </a:r>
            <a:r>
              <a:rPr lang="ru-RU" dirty="0"/>
              <a:t>, </a:t>
            </a:r>
            <a:r>
              <a:rPr lang="ru-RU" sz="1900" dirty="0"/>
              <a:t/>
            </a:r>
            <a:br>
              <a:rPr lang="ru-RU" sz="1900" dirty="0"/>
            </a:br>
            <a:r>
              <a:rPr lang="ru-RU" sz="1900" dirty="0"/>
              <a:t>в ходе которого один или несколько человек делятся идеями, информацией, обмениваются мнениями с другими людьми. </a:t>
            </a:r>
          </a:p>
          <a:p>
            <a:pPr lvl="1">
              <a:buClr>
                <a:srgbClr val="8E0034"/>
              </a:buClr>
              <a:defRPr/>
            </a:pPr>
            <a:r>
              <a:rPr lang="ru-RU" sz="1400" dirty="0"/>
              <a:t>Аудиторию могут составлять как два-три человека, так и большой конференц-зал.</a:t>
            </a:r>
          </a:p>
          <a:p>
            <a:pPr lvl="1">
              <a:buClr>
                <a:srgbClr val="8E0034"/>
              </a:buClr>
              <a:defRPr/>
            </a:pPr>
            <a:r>
              <a:rPr lang="ru-RU" sz="1400" dirty="0"/>
              <a:t>Может проводиться с использованием различных средств.</a:t>
            </a:r>
          </a:p>
          <a:p>
            <a:pPr marL="0" indent="0">
              <a:buClr>
                <a:srgbClr val="8E0034"/>
              </a:buClr>
              <a:buNone/>
              <a:defRPr/>
            </a:pPr>
            <a:endParaRPr lang="en-US" sz="1900" dirty="0"/>
          </a:p>
          <a:p>
            <a:pPr>
              <a:buClr>
                <a:srgbClr val="8E0034"/>
              </a:buClr>
              <a:defRPr/>
            </a:pPr>
            <a:r>
              <a:rPr lang="ru-RU" b="1" dirty="0"/>
              <a:t>Презентация – это эффективное средство </a:t>
            </a:r>
            <a:r>
              <a:rPr lang="ru-RU" sz="1900" dirty="0"/>
              <a:t/>
            </a:r>
            <a:br>
              <a:rPr lang="ru-RU" sz="1900" dirty="0"/>
            </a:br>
            <a:r>
              <a:rPr lang="ru-RU" sz="1900" dirty="0"/>
              <a:t>представления деловой информации. Это важный компонент процесса заключения сделки, контракта, соглашения. </a:t>
            </a:r>
            <a:endParaRPr lang="en-US" sz="1900" dirty="0"/>
          </a:p>
          <a:p>
            <a:pPr marL="0" indent="0">
              <a:buNone/>
            </a:pPr>
            <a:endParaRPr lang="ru-RU" dirty="0"/>
          </a:p>
        </p:txBody>
      </p:sp>
    </p:spTree>
    <p:extLst>
      <p:ext uri="{BB962C8B-B14F-4D97-AF65-F5344CB8AC3E}">
        <p14:creationId xmlns:p14="http://schemas.microsoft.com/office/powerpoint/2010/main" val="56251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Этапы презентации</a:t>
            </a:r>
            <a:endParaRPr lang="ru-RU" dirty="0"/>
          </a:p>
        </p:txBody>
      </p:sp>
      <p:sp>
        <p:nvSpPr>
          <p:cNvPr id="4" name="Rectangle 3"/>
          <p:cNvSpPr txBox="1">
            <a:spLocks noChangeArrowheads="1"/>
          </p:cNvSpPr>
          <p:nvPr/>
        </p:nvSpPr>
        <p:spPr>
          <a:xfrm>
            <a:off x="457202" y="1600202"/>
            <a:ext cx="2930768" cy="4525963"/>
          </a:xfrm>
          <a:prstGeom prst="rect">
            <a:avLst/>
          </a:prstGeom>
          <a:noFill/>
          <a:ln w="38100">
            <a:noFill/>
          </a:ln>
        </p:spPr>
        <p:txBody>
          <a:bodyPr vert="horz">
            <a:normAutofit/>
          </a:bodyPr>
          <a:lstStyle>
            <a:lvl1pPr marL="320040" indent="-320040" algn="l" rtl="0" eaLnBrk="1" latinLnBrk="0" hangingPunct="1">
              <a:spcBef>
                <a:spcPts val="700"/>
              </a:spcBef>
              <a:buClr>
                <a:schemeClr val="accent2"/>
              </a:buClr>
              <a:buSzPct val="100000"/>
              <a:buFont typeface="Arial" pitchFamily="34" charset="0"/>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2"/>
              </a:buClr>
              <a:buSzPct val="70000"/>
              <a:buFont typeface="Courier New" pitchFamily="49" charset="0"/>
              <a:buChar char="o"/>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ts val="1154"/>
              </a:spcBef>
            </a:pPr>
            <a:r>
              <a:rPr lang="ru-RU" sz="2000" dirty="0" smtClean="0"/>
              <a:t>Приветствие и вступление</a:t>
            </a:r>
          </a:p>
          <a:p>
            <a:pPr>
              <a:spcBef>
                <a:spcPts val="1154"/>
              </a:spcBef>
            </a:pPr>
            <a:r>
              <a:rPr lang="ru-RU" sz="2000" dirty="0" smtClean="0"/>
              <a:t>Основная часть</a:t>
            </a:r>
          </a:p>
          <a:p>
            <a:pPr>
              <a:spcBef>
                <a:spcPts val="1154"/>
              </a:spcBef>
            </a:pPr>
            <a:r>
              <a:rPr lang="ru-RU" sz="2000" dirty="0" smtClean="0"/>
              <a:t>Заключение, благодарность</a:t>
            </a:r>
            <a:br>
              <a:rPr lang="ru-RU" sz="2000" dirty="0" smtClean="0"/>
            </a:br>
            <a:r>
              <a:rPr lang="ru-RU" sz="2000" dirty="0" smtClean="0"/>
              <a:t>участникам,</a:t>
            </a:r>
          </a:p>
          <a:p>
            <a:pPr>
              <a:spcBef>
                <a:spcPts val="1154"/>
              </a:spcBef>
            </a:pPr>
            <a:endParaRPr lang="ru-RU" sz="2000" dirty="0" smtClean="0"/>
          </a:p>
          <a:p>
            <a:pPr>
              <a:spcBef>
                <a:spcPts val="1154"/>
              </a:spcBef>
            </a:pPr>
            <a:endParaRPr lang="ru-RU" sz="2000" dirty="0" smtClean="0"/>
          </a:p>
          <a:p>
            <a:pPr>
              <a:spcBef>
                <a:spcPts val="1154"/>
              </a:spcBef>
            </a:pPr>
            <a:r>
              <a:rPr lang="ru-RU" sz="2000" b="1" dirty="0" smtClean="0">
                <a:solidFill>
                  <a:srgbClr val="FF0000"/>
                </a:solidFill>
              </a:rPr>
              <a:t>Ответы на вопросы</a:t>
            </a:r>
          </a:p>
          <a:p>
            <a:endParaRPr lang="ru-RU" sz="2000" dirty="0" smtClean="0"/>
          </a:p>
        </p:txBody>
      </p:sp>
      <p:sp>
        <p:nvSpPr>
          <p:cNvPr id="5" name="Прямоугольник 6"/>
          <p:cNvSpPr>
            <a:spLocks noChangeArrowheads="1"/>
          </p:cNvSpPr>
          <p:nvPr/>
        </p:nvSpPr>
        <p:spPr bwMode="auto">
          <a:xfrm>
            <a:off x="6037527" y="1955991"/>
            <a:ext cx="1661604" cy="720536"/>
          </a:xfrm>
          <a:prstGeom prst="rect">
            <a:avLst/>
          </a:prstGeom>
          <a:solidFill>
            <a:srgbClr val="92D050"/>
          </a:solidFill>
          <a:ln w="9525" algn="ctr">
            <a:solidFill>
              <a:schemeClr val="tx1"/>
            </a:solidFill>
            <a:round/>
            <a:headEnd/>
            <a:tailEnd/>
          </a:ln>
        </p:spPr>
        <p:txBody>
          <a:bodyPr anchor="ctr"/>
          <a:lstStyle/>
          <a:p>
            <a:pPr algn="ctr" defTabSz="920148"/>
            <a:r>
              <a:rPr lang="ru-RU" sz="2700" dirty="0"/>
              <a:t>20%</a:t>
            </a:r>
            <a:endParaRPr lang="en-US" sz="2700" dirty="0"/>
          </a:p>
        </p:txBody>
      </p:sp>
      <p:cxnSp>
        <p:nvCxnSpPr>
          <p:cNvPr id="6" name="Прямая со стрелкой 11"/>
          <p:cNvCxnSpPr>
            <a:cxnSpLocks noChangeShapeType="1"/>
          </p:cNvCxnSpPr>
          <p:nvPr/>
        </p:nvCxnSpPr>
        <p:spPr bwMode="auto">
          <a:xfrm>
            <a:off x="3131840" y="2070376"/>
            <a:ext cx="2776728" cy="305028"/>
          </a:xfrm>
          <a:prstGeom prst="straightConnector1">
            <a:avLst/>
          </a:prstGeom>
          <a:noFill/>
          <a:ln w="9525" algn="ctr">
            <a:solidFill>
              <a:schemeClr val="tx1"/>
            </a:solidFill>
            <a:round/>
            <a:headEnd/>
            <a:tailEnd type="arrow" w="med" len="med"/>
          </a:ln>
        </p:spPr>
      </p:cxnSp>
      <p:sp>
        <p:nvSpPr>
          <p:cNvPr id="7" name="Прямоугольник 4"/>
          <p:cNvSpPr>
            <a:spLocks noChangeArrowheads="1"/>
          </p:cNvSpPr>
          <p:nvPr/>
        </p:nvSpPr>
        <p:spPr bwMode="auto">
          <a:xfrm>
            <a:off x="6049249" y="2743201"/>
            <a:ext cx="1661609" cy="2160588"/>
          </a:xfrm>
          <a:prstGeom prst="rect">
            <a:avLst/>
          </a:prstGeom>
          <a:solidFill>
            <a:srgbClr val="FFFF00"/>
          </a:solidFill>
          <a:ln w="9525" algn="ctr">
            <a:solidFill>
              <a:schemeClr val="tx1"/>
            </a:solidFill>
            <a:round/>
            <a:headEnd/>
            <a:tailEnd/>
          </a:ln>
        </p:spPr>
        <p:txBody>
          <a:bodyPr anchor="ctr"/>
          <a:lstStyle/>
          <a:p>
            <a:pPr algn="ctr" defTabSz="920148"/>
            <a:r>
              <a:rPr lang="ru-RU" sz="2700" dirty="0" smtClean="0"/>
              <a:t>55-60</a:t>
            </a:r>
            <a:r>
              <a:rPr lang="ru-RU" sz="2700" dirty="0"/>
              <a:t>%</a:t>
            </a:r>
            <a:endParaRPr lang="en-US" sz="2700" dirty="0"/>
          </a:p>
        </p:txBody>
      </p:sp>
      <p:cxnSp>
        <p:nvCxnSpPr>
          <p:cNvPr id="8" name="Прямая со стрелкой 13"/>
          <p:cNvCxnSpPr>
            <a:cxnSpLocks noChangeShapeType="1"/>
          </p:cNvCxnSpPr>
          <p:nvPr/>
        </p:nvCxnSpPr>
        <p:spPr bwMode="auto">
          <a:xfrm>
            <a:off x="2987824" y="2564904"/>
            <a:ext cx="2815230" cy="1067539"/>
          </a:xfrm>
          <a:prstGeom prst="straightConnector1">
            <a:avLst/>
          </a:prstGeom>
          <a:noFill/>
          <a:ln w="9525" algn="ctr">
            <a:solidFill>
              <a:schemeClr val="tx1"/>
            </a:solidFill>
            <a:round/>
            <a:headEnd/>
            <a:tailEnd type="arrow" w="med" len="med"/>
          </a:ln>
        </p:spPr>
      </p:cxnSp>
      <p:sp>
        <p:nvSpPr>
          <p:cNvPr id="9" name="Прямоугольник 7"/>
          <p:cNvSpPr>
            <a:spLocks noChangeArrowheads="1"/>
          </p:cNvSpPr>
          <p:nvPr/>
        </p:nvSpPr>
        <p:spPr bwMode="auto">
          <a:xfrm>
            <a:off x="6049247" y="5004324"/>
            <a:ext cx="1661608" cy="720202"/>
          </a:xfrm>
          <a:prstGeom prst="rect">
            <a:avLst/>
          </a:prstGeom>
          <a:solidFill>
            <a:srgbClr val="FFC000"/>
          </a:solidFill>
          <a:ln w="9525" algn="ctr">
            <a:solidFill>
              <a:schemeClr val="tx1"/>
            </a:solidFill>
            <a:round/>
            <a:headEnd/>
            <a:tailEnd/>
          </a:ln>
        </p:spPr>
        <p:txBody>
          <a:bodyPr anchor="ctr"/>
          <a:lstStyle/>
          <a:p>
            <a:pPr algn="ctr" defTabSz="920148"/>
            <a:r>
              <a:rPr lang="ru-RU" sz="2700" dirty="0" smtClean="0"/>
              <a:t>20-25%</a:t>
            </a:r>
            <a:endParaRPr lang="en-US" sz="2700" dirty="0"/>
          </a:p>
        </p:txBody>
      </p:sp>
      <p:cxnSp>
        <p:nvCxnSpPr>
          <p:cNvPr id="10" name="Прямая со стрелкой 15"/>
          <p:cNvCxnSpPr>
            <a:cxnSpLocks noChangeShapeType="1"/>
          </p:cNvCxnSpPr>
          <p:nvPr/>
        </p:nvCxnSpPr>
        <p:spPr bwMode="auto">
          <a:xfrm>
            <a:off x="3131840" y="3632443"/>
            <a:ext cx="2729830" cy="1702173"/>
          </a:xfrm>
          <a:prstGeom prst="straightConnector1">
            <a:avLst/>
          </a:prstGeom>
          <a:noFill/>
          <a:ln w="9525" algn="ctr">
            <a:solidFill>
              <a:schemeClr val="tx1"/>
            </a:solidFill>
            <a:round/>
            <a:headEnd/>
            <a:tailEnd type="arrow" w="med" len="med"/>
          </a:ln>
        </p:spPr>
      </p:cxnSp>
    </p:spTree>
    <p:extLst>
      <p:ext uri="{BB962C8B-B14F-4D97-AF65-F5344CB8AC3E}">
        <p14:creationId xmlns:p14="http://schemas.microsoft.com/office/powerpoint/2010/main" val="77651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linds(horizontal)">
                                      <p:cBhvr>
                                        <p:cTn id="23" dur="500"/>
                                        <p:tgtEl>
                                          <p:spTgt spid="10"/>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2000"/>
                                        <p:tgtEl>
                                          <p:spTgt spid="4">
                                            <p:txEl>
                                              <p:pRg st="5" end="5"/>
                                            </p:txEl>
                                          </p:spTgt>
                                        </p:tgtEl>
                                      </p:cBhvr>
                                    </p:animEffect>
                                    <p:anim calcmode="lin" valueType="num">
                                      <p:cBhvr>
                                        <p:cTn id="32" dur="2000" fill="hold"/>
                                        <p:tgtEl>
                                          <p:spTgt spid="4">
                                            <p:txEl>
                                              <p:pRg st="5" end="5"/>
                                            </p:txEl>
                                          </p:spTgt>
                                        </p:tgtEl>
                                        <p:attrNameLst>
                                          <p:attrName>ppt_w</p:attrName>
                                        </p:attrNameLst>
                                      </p:cBhvr>
                                      <p:tavLst>
                                        <p:tav tm="0" fmla="#ppt_w*sin(2.5*pi*$)">
                                          <p:val>
                                            <p:fltVal val="0"/>
                                          </p:val>
                                        </p:tav>
                                        <p:tav tm="100000">
                                          <p:val>
                                            <p:fltVal val="1"/>
                                          </p:val>
                                        </p:tav>
                                      </p:tavLst>
                                    </p:anim>
                                    <p:anim calcmode="lin" valueType="num">
                                      <p:cBhvr>
                                        <p:cTn id="33" dur="2000" fill="hold"/>
                                        <p:tgtEl>
                                          <p:spTgt spid="4">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Правила составления презентации</a:t>
            </a:r>
            <a:endParaRPr lang="ru-RU" dirty="0"/>
          </a:p>
        </p:txBody>
      </p:sp>
      <p:sp>
        <p:nvSpPr>
          <p:cNvPr id="3" name="Объект 2"/>
          <p:cNvSpPr>
            <a:spLocks noGrp="1"/>
          </p:cNvSpPr>
          <p:nvPr>
            <p:ph sz="quarter" idx="1"/>
          </p:nvPr>
        </p:nvSpPr>
        <p:spPr/>
        <p:txBody>
          <a:bodyPr>
            <a:normAutofit/>
          </a:bodyPr>
          <a:lstStyle/>
          <a:p>
            <a:r>
              <a:rPr lang="ru-RU" sz="4000" dirty="0" smtClean="0"/>
              <a:t>Последовательность</a:t>
            </a:r>
          </a:p>
          <a:p>
            <a:r>
              <a:rPr lang="ru-RU" sz="4000" dirty="0" smtClean="0"/>
              <a:t>Доступность</a:t>
            </a:r>
          </a:p>
          <a:p>
            <a:r>
              <a:rPr lang="ru-RU" sz="4000" dirty="0" smtClean="0"/>
              <a:t>Легкость</a:t>
            </a:r>
          </a:p>
          <a:p>
            <a:r>
              <a:rPr lang="ru-RU" sz="4000" dirty="0" smtClean="0"/>
              <a:t>Привлекательность</a:t>
            </a:r>
            <a:endParaRPr lang="ru-RU" sz="4000" dirty="0"/>
          </a:p>
        </p:txBody>
      </p:sp>
    </p:spTree>
    <p:extLst>
      <p:ext uri="{BB962C8B-B14F-4D97-AF65-F5344CB8AC3E}">
        <p14:creationId xmlns:p14="http://schemas.microsoft.com/office/powerpoint/2010/main" val="74057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747319" y="2000240"/>
            <a:ext cx="4484079" cy="3013506"/>
          </a:xfrm>
        </p:spPr>
        <p:txBody>
          <a:bodyPr>
            <a:normAutofit/>
          </a:bodyPr>
          <a:lstStyle/>
          <a:p>
            <a:r>
              <a:rPr lang="ru-RU" dirty="0" smtClean="0"/>
              <a:t>Что Вам запомнилось?</a:t>
            </a:r>
            <a:endParaRPr lang="ru-RU" dirty="0"/>
          </a:p>
        </p:txBody>
      </p:sp>
      <p:sp>
        <p:nvSpPr>
          <p:cNvPr id="5" name="Заголовок 1"/>
          <p:cNvSpPr txBox="1">
            <a:spLocks/>
          </p:cNvSpPr>
          <p:nvPr/>
        </p:nvSpPr>
        <p:spPr bwMode="auto">
          <a:xfrm>
            <a:off x="351692" y="0"/>
            <a:ext cx="7596554"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ru-RU" sz="3600" b="1" dirty="0">
                <a:solidFill>
                  <a:srgbClr val="FF0000"/>
                </a:solidFill>
                <a:latin typeface="+mj-lt"/>
                <a:ea typeface="+mj-ea"/>
                <a:cs typeface="+mj-cs"/>
              </a:rPr>
              <a:t>Подведем итоги</a:t>
            </a:r>
            <a:endParaRPr lang="ru-RU" sz="3600" dirty="0">
              <a:solidFill>
                <a:srgbClr val="FF0000"/>
              </a:solidFill>
              <a:latin typeface="+mj-lt"/>
              <a:ea typeface="+mj-ea"/>
              <a:cs typeface="+mj-cs"/>
            </a:endParaRPr>
          </a:p>
        </p:txBody>
      </p:sp>
      <p:pic>
        <p:nvPicPr>
          <p:cNvPr id="3074" name="Picture 2" descr="&amp;Bcy;&amp;lcy;&amp;ocy;&amp;gcy; &amp;icy;&amp;zcy;&amp;dcy;&amp;acy;&amp;tcy;&amp;iecy;&amp;lcy;&amp;iecy;&amp;jcy; &amp;dcy;&amp;iecy;&amp;lcy;&amp;ocy;&amp;vcy;&amp;ocy;&amp;jcy; &amp;lcy;&amp;icy;&amp;tcy;&amp;iecy;&amp;rcy;&amp;acy;&amp;tcy;&amp;ucy;&amp;rcy;&amp;ycy; Stolent.ru (&amp;fcy;&amp;icy;&amp;lcy;&amp;softcy;&amp;tcy;&amp;rcy;&amp;ucy;&amp;jcy; &amp;kcy;&amp;ocy;&amp;ncy;&amp;tcy;&amp;ie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3158" y="1628800"/>
            <a:ext cx="2948474"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256512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im6-tub.yandex.net/i?id=160901511-02"/>
          <p:cNvPicPr>
            <a:picLocks noChangeAspect="1" noChangeArrowheads="1"/>
          </p:cNvPicPr>
          <p:nvPr/>
        </p:nvPicPr>
        <p:blipFill>
          <a:blip r:embed="rId3" cstate="print"/>
          <a:srcRect/>
          <a:stretch>
            <a:fillRect/>
          </a:stretch>
        </p:blipFill>
        <p:spPr bwMode="auto">
          <a:xfrm>
            <a:off x="251521" y="1714490"/>
            <a:ext cx="3214710" cy="3214711"/>
          </a:xfrm>
          <a:prstGeom prst="rect">
            <a:avLst/>
          </a:prstGeom>
          <a:noFill/>
          <a:ln w="9525">
            <a:noFill/>
            <a:miter lim="800000"/>
            <a:headEnd/>
            <a:tailEnd/>
          </a:ln>
        </p:spPr>
      </p:pic>
      <p:sp>
        <p:nvSpPr>
          <p:cNvPr id="55298" name="Заголовок 1"/>
          <p:cNvSpPr>
            <a:spLocks noGrp="1"/>
          </p:cNvSpPr>
          <p:nvPr>
            <p:ph type="ctrTitle"/>
          </p:nvPr>
        </p:nvSpPr>
        <p:spPr>
          <a:xfrm>
            <a:off x="3242622" y="1714493"/>
            <a:ext cx="5206763" cy="1570493"/>
          </a:xfrm>
        </p:spPr>
        <p:txBody>
          <a:bodyPr>
            <a:normAutofit/>
          </a:bodyPr>
          <a:lstStyle/>
          <a:p>
            <a:pPr algn="ctr" eaLnBrk="1" hangingPunct="1"/>
            <a:r>
              <a:rPr lang="ru-RU" b="1" dirty="0" smtClean="0">
                <a:solidFill>
                  <a:srgbClr val="FF0000"/>
                </a:solidFill>
              </a:rPr>
              <a:t>СПАСИБО!</a:t>
            </a:r>
            <a:br>
              <a:rPr lang="ru-RU" b="1" dirty="0" smtClean="0">
                <a:solidFill>
                  <a:srgbClr val="FF0000"/>
                </a:solidFill>
              </a:rPr>
            </a:br>
            <a:r>
              <a:rPr lang="ru-RU" b="1" dirty="0" smtClean="0">
                <a:solidFill>
                  <a:srgbClr val="FF0000"/>
                </a:solidFill>
              </a:rPr>
              <a:t/>
            </a:r>
            <a:br>
              <a:rPr lang="ru-RU" b="1" dirty="0" smtClean="0">
                <a:solidFill>
                  <a:srgbClr val="FF0000"/>
                </a:solidFill>
              </a:rPr>
            </a:br>
            <a:r>
              <a:rPr lang="ru-RU" sz="2400" dirty="0">
                <a:solidFill>
                  <a:srgbClr val="FF0000"/>
                </a:solidFill>
              </a:rPr>
              <a:t>Готов ответить на Ваши вопросы</a:t>
            </a:r>
          </a:p>
        </p:txBody>
      </p:sp>
      <p:sp>
        <p:nvSpPr>
          <p:cNvPr id="5" name="Заголовок 1"/>
          <p:cNvSpPr txBox="1">
            <a:spLocks/>
          </p:cNvSpPr>
          <p:nvPr/>
        </p:nvSpPr>
        <p:spPr>
          <a:xfrm>
            <a:off x="4505531" y="5301208"/>
            <a:ext cx="4519887" cy="694696"/>
          </a:xfrm>
          <a:prstGeom prst="rect">
            <a:avLst/>
          </a:prstGeom>
        </p:spPr>
        <p:txBody>
          <a:bodyPr vert="horz" anchor="t">
            <a:normAutofit/>
          </a:bodyPr>
          <a:lstStyle>
            <a:lvl1pPr algn="l" rtl="0" eaLnBrk="1" latinLnBrk="0" hangingPunct="1">
              <a:spcBef>
                <a:spcPct val="0"/>
              </a:spcBef>
              <a:buNone/>
              <a:defRPr kumimoji="0" sz="3600" b="1" kern="1200" cap="all" baseline="0">
                <a:solidFill>
                  <a:schemeClr val="bg1"/>
                </a:solidFill>
                <a:latin typeface="+mj-lt"/>
                <a:ea typeface="+mj-ea"/>
                <a:cs typeface="+mj-cs"/>
              </a:defRPr>
            </a:lvl1pPr>
          </a:lstStyle>
          <a:p>
            <a:pPr algn="r"/>
            <a:r>
              <a:rPr lang="ru-RU" sz="1800" b="0" dirty="0" smtClean="0">
                <a:solidFill>
                  <a:srgbClr val="FF0000"/>
                </a:solidFill>
              </a:rPr>
              <a:t>СЕРГЕЙ ЛОГУНОВ</a:t>
            </a:r>
          </a:p>
          <a:p>
            <a:pPr algn="r"/>
            <a:r>
              <a:rPr lang="en-US" sz="1800" b="0" cap="none" dirty="0" smtClean="0">
                <a:solidFill>
                  <a:srgbClr val="002060"/>
                </a:solidFill>
              </a:rPr>
              <a:t>Logunov@kominfin.ru</a:t>
            </a:r>
            <a:endParaRPr lang="ru-RU" sz="1800" b="0" cap="none" dirty="0">
              <a:solidFill>
                <a:srgbClr val="002060"/>
              </a:solidFill>
            </a:endParaRPr>
          </a:p>
        </p:txBody>
      </p:sp>
    </p:spTree>
    <p:extLst>
      <p:ext uri="{BB962C8B-B14F-4D97-AF65-F5344CB8AC3E}">
        <p14:creationId xmlns:p14="http://schemas.microsoft.com/office/powerpoint/2010/main" val="3765335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a:t>
            </a:r>
            <a:endParaRPr lang="ru-RU" dirty="0"/>
          </a:p>
        </p:txBody>
      </p:sp>
      <p:sp>
        <p:nvSpPr>
          <p:cNvPr id="3" name="Объект 2"/>
          <p:cNvSpPr>
            <a:spLocks noGrp="1"/>
          </p:cNvSpPr>
          <p:nvPr>
            <p:ph sz="quarter" idx="1"/>
          </p:nvPr>
        </p:nvSpPr>
        <p:spPr/>
        <p:txBody>
          <a:bodyPr>
            <a:normAutofit/>
          </a:bodyPr>
          <a:lstStyle/>
          <a:p>
            <a:r>
              <a:rPr lang="ru-RU" sz="3200" dirty="0" smtClean="0"/>
              <a:t>Что такое информация?</a:t>
            </a:r>
          </a:p>
          <a:p>
            <a:r>
              <a:rPr lang="ru-RU" sz="3200" dirty="0" smtClean="0"/>
              <a:t>Типы информации</a:t>
            </a:r>
          </a:p>
          <a:p>
            <a:r>
              <a:rPr lang="ru-RU" sz="3200" dirty="0" smtClean="0"/>
              <a:t>Способы получения информации хранения и передачи</a:t>
            </a:r>
          </a:p>
          <a:p>
            <a:r>
              <a:rPr lang="ru-RU" sz="3200" dirty="0" smtClean="0"/>
              <a:t>Что такое презентация?</a:t>
            </a:r>
          </a:p>
          <a:p>
            <a:r>
              <a:rPr lang="ru-RU" sz="3200" dirty="0" smtClean="0"/>
              <a:t>Типы презентаций</a:t>
            </a:r>
          </a:p>
          <a:p>
            <a:endParaRPr lang="ru-RU" sz="3200" dirty="0" smtClean="0"/>
          </a:p>
          <a:p>
            <a:endParaRPr lang="ru-RU" sz="3200" dirty="0" smtClean="0"/>
          </a:p>
          <a:p>
            <a:endParaRPr lang="ru-RU" sz="3200" dirty="0" smtClean="0"/>
          </a:p>
          <a:p>
            <a:endParaRPr lang="ru-RU" sz="3200" dirty="0" smtClean="0"/>
          </a:p>
          <a:p>
            <a:endParaRPr lang="ru-RU" sz="3200" dirty="0"/>
          </a:p>
        </p:txBody>
      </p:sp>
    </p:spTree>
    <p:extLst>
      <p:ext uri="{BB962C8B-B14F-4D97-AF65-F5344CB8AC3E}">
        <p14:creationId xmlns:p14="http://schemas.microsoft.com/office/powerpoint/2010/main" val="634620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такое информация?</a:t>
            </a:r>
            <a:endParaRPr lang="ru-RU" dirty="0"/>
          </a:p>
        </p:txBody>
      </p:sp>
      <p:sp>
        <p:nvSpPr>
          <p:cNvPr id="3" name="Объект 2"/>
          <p:cNvSpPr>
            <a:spLocks noGrp="1"/>
          </p:cNvSpPr>
          <p:nvPr>
            <p:ph sz="quarter" idx="1"/>
          </p:nvPr>
        </p:nvSpPr>
        <p:spPr>
          <a:xfrm>
            <a:off x="395536" y="1600200"/>
            <a:ext cx="4104456" cy="4495800"/>
          </a:xfrm>
        </p:spPr>
        <p:txBody>
          <a:bodyPr>
            <a:normAutofit lnSpcReduction="10000"/>
          </a:bodyPr>
          <a:lstStyle/>
          <a:p>
            <a:pPr marL="0" indent="0">
              <a:buNone/>
            </a:pPr>
            <a:r>
              <a:rPr lang="ru-RU" dirty="0"/>
              <a:t>Информация – это </a:t>
            </a:r>
          </a:p>
          <a:p>
            <a:pPr marL="342900" indent="-342900"/>
            <a:r>
              <a:rPr lang="ru-RU" dirty="0"/>
              <a:t>любые данные или сведения, которые кого-либо интересуют;</a:t>
            </a:r>
          </a:p>
          <a:p>
            <a:pPr marL="342900" indent="-342900"/>
            <a:r>
              <a:rPr lang="ru-RU" dirty="0"/>
              <a:t>сведения о чём-либо, независимо от формы их представления;</a:t>
            </a:r>
          </a:p>
          <a:p>
            <a:pPr marL="342900" indent="-342900"/>
            <a:r>
              <a:rPr lang="ru-RU" dirty="0"/>
              <a:t>данные, организованные таким образом, что имеют смысл для имеющего с ними дело человека;</a:t>
            </a:r>
          </a:p>
          <a:p>
            <a:pPr marL="342900" indent="-342900"/>
            <a:r>
              <a:rPr lang="ru-RU" dirty="0"/>
              <a:t>власть;</a:t>
            </a:r>
          </a:p>
        </p:txBody>
      </p:sp>
      <p:pic>
        <p:nvPicPr>
          <p:cNvPr id="4" name="Picture 2" descr="http://shkolazhizni.ru/img/content/i48/48263_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545124"/>
            <a:ext cx="4355976" cy="29505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TextBox 4"/>
          <p:cNvSpPr txBox="1"/>
          <p:nvPr/>
        </p:nvSpPr>
        <p:spPr>
          <a:xfrm>
            <a:off x="4139952" y="4974267"/>
            <a:ext cx="4896990" cy="830997"/>
          </a:xfrm>
          <a:prstGeom prst="rect">
            <a:avLst/>
          </a:prstGeom>
          <a:noFill/>
        </p:spPr>
        <p:txBody>
          <a:bodyPr wrap="square" rtlCol="0">
            <a:spAutoFit/>
          </a:bodyPr>
          <a:lstStyle/>
          <a:p>
            <a:r>
              <a:rPr lang="ru-RU" sz="2400" i="1" dirty="0" smtClean="0">
                <a:effectLst>
                  <a:outerShdw blurRad="38100" dist="38100" dir="2700000" algn="tl">
                    <a:srgbClr val="000000">
                      <a:alpha val="43137"/>
                    </a:srgbClr>
                  </a:outerShdw>
                </a:effectLst>
                <a:latin typeface="Mistral" panose="03090702030407020403" pitchFamily="66" charset="0"/>
              </a:rPr>
              <a:t>Кто владеет информацией – владеет Миром</a:t>
            </a:r>
          </a:p>
          <a:p>
            <a:pPr algn="r"/>
            <a:r>
              <a:rPr lang="ru-RU" sz="2400" i="1" dirty="0">
                <a:effectLst>
                  <a:outerShdw blurRad="38100" dist="38100" dir="2700000" algn="tl">
                    <a:srgbClr val="000000">
                      <a:alpha val="43137"/>
                    </a:srgbClr>
                  </a:outerShdw>
                </a:effectLst>
                <a:latin typeface="Mistral" panose="03090702030407020403" pitchFamily="66" charset="0"/>
              </a:rPr>
              <a:t>Натан Ротшильд</a:t>
            </a:r>
          </a:p>
        </p:txBody>
      </p:sp>
    </p:spTree>
    <p:extLst>
      <p:ext uri="{BB962C8B-B14F-4D97-AF65-F5344CB8AC3E}">
        <p14:creationId xmlns:p14="http://schemas.microsoft.com/office/powerpoint/2010/main" val="378978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Типы информации</a:t>
            </a:r>
            <a:endParaRPr lang="ru-RU" dirty="0"/>
          </a:p>
        </p:txBody>
      </p:sp>
      <p:sp>
        <p:nvSpPr>
          <p:cNvPr id="3" name="Объект 2"/>
          <p:cNvSpPr>
            <a:spLocks noGrp="1"/>
          </p:cNvSpPr>
          <p:nvPr>
            <p:ph sz="quarter" idx="1"/>
          </p:nvPr>
        </p:nvSpPr>
        <p:spPr/>
        <p:txBody>
          <a:bodyPr>
            <a:normAutofit lnSpcReduction="10000"/>
          </a:bodyPr>
          <a:lstStyle/>
          <a:p>
            <a:pPr marL="457200" indent="-457200">
              <a:buFont typeface="+mj-lt"/>
              <a:buAutoNum type="arabicPeriod"/>
            </a:pPr>
            <a:r>
              <a:rPr lang="ru-RU" dirty="0" smtClean="0"/>
              <a:t>По способу восприятия</a:t>
            </a:r>
          </a:p>
          <a:p>
            <a:r>
              <a:rPr lang="ru-RU" i="1" dirty="0" smtClean="0"/>
              <a:t>Визуальная</a:t>
            </a:r>
          </a:p>
          <a:p>
            <a:r>
              <a:rPr lang="ru-RU" i="1" dirty="0" smtClean="0"/>
              <a:t>Аудиальная</a:t>
            </a:r>
          </a:p>
          <a:p>
            <a:r>
              <a:rPr lang="ru-RU" i="1" dirty="0" smtClean="0"/>
              <a:t>Тактильная</a:t>
            </a:r>
          </a:p>
          <a:p>
            <a:r>
              <a:rPr lang="ru-RU" i="1" dirty="0" smtClean="0"/>
              <a:t>Вкусовая</a:t>
            </a:r>
          </a:p>
          <a:p>
            <a:pPr marL="457200" indent="-457200">
              <a:buFont typeface="+mj-lt"/>
              <a:buAutoNum type="arabicPeriod" startAt="2"/>
            </a:pPr>
            <a:r>
              <a:rPr lang="ru-RU" dirty="0" smtClean="0"/>
              <a:t>По форме восприятия</a:t>
            </a:r>
          </a:p>
          <a:p>
            <a:r>
              <a:rPr lang="ru-RU" i="1" dirty="0" smtClean="0"/>
              <a:t>Текстовая</a:t>
            </a:r>
          </a:p>
          <a:p>
            <a:r>
              <a:rPr lang="ru-RU" i="1" dirty="0" smtClean="0"/>
              <a:t>Числовая</a:t>
            </a:r>
          </a:p>
          <a:p>
            <a:r>
              <a:rPr lang="ru-RU" i="1" dirty="0" smtClean="0"/>
              <a:t>Графическая</a:t>
            </a:r>
          </a:p>
          <a:p>
            <a:r>
              <a:rPr lang="ru-RU" i="1" dirty="0" smtClean="0"/>
              <a:t>Звуковая</a:t>
            </a:r>
            <a:endParaRPr lang="ru-RU" i="1" dirty="0"/>
          </a:p>
        </p:txBody>
      </p:sp>
      <p:pic>
        <p:nvPicPr>
          <p:cNvPr id="4098" name="Picture 2" descr="&amp;Tcy;&amp;icy;&amp;pcy;&amp;ycy; &amp;icy;&amp;ncy;&amp;fcy;&amp;ocy;&amp;rcy;&amp;mcy;&amp;acy;&amp;tscy;&amp;icy;&amp;i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356992"/>
            <a:ext cx="4305300" cy="281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195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extLst>
              <p:ext uri="{D42A27DB-BD31-4B8C-83A1-F6EECF244321}">
                <p14:modId xmlns:p14="http://schemas.microsoft.com/office/powerpoint/2010/main" val="958715526"/>
              </p:ext>
            </p:extLst>
          </p:nvPr>
        </p:nvGraphicFramePr>
        <p:xfrm>
          <a:off x="900113" y="1600200"/>
          <a:ext cx="7866062" cy="3989040"/>
        </p:xfrm>
        <a:graphic>
          <a:graphicData uri="http://schemas.openxmlformats.org/drawingml/2006/table">
            <a:tbl>
              <a:tblPr firstRow="1" bandRow="1">
                <a:tableStyleId>{5C22544A-7EE6-4342-B048-85BDC9FD1C3A}</a:tableStyleId>
              </a:tblPr>
              <a:tblGrid>
                <a:gridCol w="3933031"/>
                <a:gridCol w="3933031"/>
              </a:tblGrid>
              <a:tr h="504679">
                <a:tc>
                  <a:txBody>
                    <a:bodyPr/>
                    <a:lstStyle/>
                    <a:p>
                      <a:pPr algn="ctr"/>
                      <a:r>
                        <a:rPr lang="ru-RU" dirty="0" smtClean="0"/>
                        <a:t>Внешние источники</a:t>
                      </a:r>
                      <a:endParaRPr lang="ru-RU" dirty="0"/>
                    </a:p>
                  </a:txBody>
                  <a:tcPr anchor="ctr"/>
                </a:tc>
                <a:tc>
                  <a:txBody>
                    <a:bodyPr/>
                    <a:lstStyle/>
                    <a:p>
                      <a:pPr algn="ctr"/>
                      <a:r>
                        <a:rPr lang="ru-RU" dirty="0" smtClean="0"/>
                        <a:t>Внутренние</a:t>
                      </a:r>
                      <a:r>
                        <a:rPr lang="ru-RU" baseline="0" dirty="0" smtClean="0"/>
                        <a:t> источники</a:t>
                      </a:r>
                      <a:endParaRPr lang="ru-RU" dirty="0"/>
                    </a:p>
                  </a:txBody>
                  <a:tcPr anchor="ctr"/>
                </a:tc>
              </a:tr>
              <a:tr h="3484361">
                <a:tc>
                  <a:txBody>
                    <a:bodyPr/>
                    <a:lstStyle/>
                    <a:p>
                      <a:pPr marL="285750" indent="-285750">
                        <a:buFont typeface="Arial" panose="020B0604020202020204" pitchFamily="34" charset="0"/>
                        <a:buChar char="•"/>
                      </a:pPr>
                      <a:endParaRPr lang="ru-RU" sz="1800" i="1" dirty="0" smtClean="0"/>
                    </a:p>
                  </a:txBody>
                  <a:tcPr/>
                </a:tc>
                <a:tc>
                  <a:txBody>
                    <a:bodyPr/>
                    <a:lstStyle/>
                    <a:p>
                      <a:pPr marL="285750" indent="-285750">
                        <a:buFont typeface="Arial" panose="020B0604020202020204" pitchFamily="34" charset="0"/>
                        <a:buChar char="•"/>
                      </a:pPr>
                      <a:endParaRPr lang="ru-RU" sz="1800" i="1" dirty="0" smtClean="0"/>
                    </a:p>
                  </a:txBody>
                  <a:tcPr/>
                </a:tc>
              </a:tr>
            </a:tbl>
          </a:graphicData>
        </a:graphic>
      </p:graphicFrame>
      <p:sp>
        <p:nvSpPr>
          <p:cNvPr id="5" name="Заголовок 1"/>
          <p:cNvSpPr>
            <a:spLocks noGrp="1"/>
          </p:cNvSpPr>
          <p:nvPr>
            <p:ph type="title"/>
          </p:nvPr>
        </p:nvSpPr>
        <p:spPr>
          <a:xfrm>
            <a:off x="179512" y="188640"/>
            <a:ext cx="8153400" cy="990600"/>
          </a:xfrm>
        </p:spPr>
        <p:txBody>
          <a:bodyPr/>
          <a:lstStyle/>
          <a:p>
            <a:r>
              <a:rPr lang="ru-RU" dirty="0" smtClean="0"/>
              <a:t>Источники информации</a:t>
            </a:r>
            <a:endParaRPr lang="ru-RU" dirty="0"/>
          </a:p>
        </p:txBody>
      </p:sp>
      <p:sp>
        <p:nvSpPr>
          <p:cNvPr id="7" name="TextBox 6"/>
          <p:cNvSpPr txBox="1"/>
          <p:nvPr/>
        </p:nvSpPr>
        <p:spPr>
          <a:xfrm>
            <a:off x="971600" y="2132856"/>
            <a:ext cx="3816424" cy="2585323"/>
          </a:xfrm>
          <a:prstGeom prst="rect">
            <a:avLst/>
          </a:prstGeom>
          <a:noFill/>
        </p:spPr>
        <p:txBody>
          <a:bodyPr wrap="square" rtlCol="0">
            <a:spAutoFit/>
          </a:bodyPr>
          <a:lstStyle/>
          <a:p>
            <a:pPr marL="285750" indent="-285750">
              <a:buFont typeface="Arial" panose="020B0604020202020204" pitchFamily="34" charset="0"/>
              <a:buChar char="•"/>
            </a:pPr>
            <a:r>
              <a:rPr lang="ru-RU" i="1" dirty="0"/>
              <a:t>обзоры рынка;</a:t>
            </a:r>
          </a:p>
          <a:p>
            <a:pPr marL="285750" indent="-285750">
              <a:buFont typeface="Arial" panose="020B0604020202020204" pitchFamily="34" charset="0"/>
              <a:buChar char="•"/>
            </a:pPr>
            <a:r>
              <a:rPr lang="ru-RU" i="1" dirty="0"/>
              <a:t>аналитические статьи;</a:t>
            </a:r>
          </a:p>
          <a:p>
            <a:pPr marL="285750" indent="-285750">
              <a:buFont typeface="Arial" panose="020B0604020202020204" pitchFamily="34" charset="0"/>
              <a:buChar char="•"/>
            </a:pPr>
            <a:r>
              <a:rPr lang="ru-RU" i="1" dirty="0"/>
              <a:t>реклама;</a:t>
            </a:r>
          </a:p>
          <a:p>
            <a:pPr marL="285750" indent="-285750">
              <a:buFont typeface="Arial" panose="020B0604020202020204" pitchFamily="34" charset="0"/>
              <a:buChar char="•"/>
            </a:pPr>
            <a:r>
              <a:rPr lang="ru-RU" i="1" dirty="0"/>
              <a:t>интернет;</a:t>
            </a:r>
          </a:p>
          <a:p>
            <a:pPr marL="285750" indent="-285750">
              <a:buFont typeface="Arial" panose="020B0604020202020204" pitchFamily="34" charset="0"/>
              <a:buChar char="•"/>
            </a:pPr>
            <a:r>
              <a:rPr lang="ru-RU" i="1" dirty="0"/>
              <a:t>журналы;</a:t>
            </a:r>
          </a:p>
          <a:p>
            <a:pPr marL="285750" indent="-285750">
              <a:buFont typeface="Arial" panose="020B0604020202020204" pitchFamily="34" charset="0"/>
              <a:buChar char="•"/>
            </a:pPr>
            <a:r>
              <a:rPr lang="ru-RU" i="1" dirty="0"/>
              <a:t>базы данных;</a:t>
            </a:r>
          </a:p>
          <a:p>
            <a:pPr marL="285750" indent="-285750">
              <a:buFont typeface="Arial" panose="020B0604020202020204" pitchFamily="34" charset="0"/>
              <a:buChar char="•"/>
            </a:pPr>
            <a:r>
              <a:rPr lang="ru-RU" i="1" dirty="0"/>
              <a:t>эксперты;</a:t>
            </a:r>
          </a:p>
          <a:p>
            <a:pPr marL="285750" indent="-285750">
              <a:buFont typeface="Arial" panose="020B0604020202020204" pitchFamily="34" charset="0"/>
              <a:buChar char="•"/>
            </a:pPr>
            <a:r>
              <a:rPr lang="ru-RU" i="1" dirty="0"/>
              <a:t>информация об уже проведенных исследованиях</a:t>
            </a:r>
            <a:r>
              <a:rPr lang="ru-RU" i="1" dirty="0" smtClean="0"/>
              <a:t>.</a:t>
            </a:r>
            <a:endParaRPr lang="ru-RU" i="1" dirty="0"/>
          </a:p>
        </p:txBody>
      </p:sp>
      <p:sp>
        <p:nvSpPr>
          <p:cNvPr id="8" name="TextBox 7"/>
          <p:cNvSpPr txBox="1"/>
          <p:nvPr/>
        </p:nvSpPr>
        <p:spPr>
          <a:xfrm>
            <a:off x="4860032" y="2132856"/>
            <a:ext cx="3888432" cy="2031325"/>
          </a:xfrm>
          <a:prstGeom prst="rect">
            <a:avLst/>
          </a:prstGeom>
          <a:noFill/>
        </p:spPr>
        <p:txBody>
          <a:bodyPr wrap="square" rtlCol="0">
            <a:spAutoFit/>
          </a:bodyPr>
          <a:lstStyle/>
          <a:p>
            <a:pPr marL="285750" indent="-285750">
              <a:buFont typeface="Arial" panose="020B0604020202020204" pitchFamily="34" charset="0"/>
              <a:buChar char="•"/>
            </a:pPr>
            <a:r>
              <a:rPr lang="ru-RU" i="1" dirty="0"/>
              <a:t>финансовая отчетность;</a:t>
            </a:r>
          </a:p>
          <a:p>
            <a:pPr marL="285750" indent="-285750">
              <a:buFont typeface="Arial" panose="020B0604020202020204" pitchFamily="34" charset="0"/>
              <a:buChar char="•"/>
            </a:pPr>
            <a:r>
              <a:rPr lang="ru-RU" i="1" dirty="0"/>
              <a:t>статистика производства, продаж, качества;</a:t>
            </a:r>
          </a:p>
          <a:p>
            <a:pPr marL="285750" indent="-285750">
              <a:buFont typeface="Arial" panose="020B0604020202020204" pitchFamily="34" charset="0"/>
              <a:buChar char="•"/>
            </a:pPr>
            <a:r>
              <a:rPr lang="ru-RU" i="1" dirty="0"/>
              <a:t>различные статистические данные;</a:t>
            </a:r>
          </a:p>
          <a:p>
            <a:pPr marL="285750" indent="-285750">
              <a:buFont typeface="Arial" panose="020B0604020202020204" pitchFamily="34" charset="0"/>
              <a:buChar char="•"/>
            </a:pPr>
            <a:r>
              <a:rPr lang="ru-RU" i="1" dirty="0"/>
              <a:t>отчеты о проведенных ранее исследованиях</a:t>
            </a:r>
            <a:r>
              <a:rPr lang="ru-RU" i="1" dirty="0" smtClean="0"/>
              <a:t>;</a:t>
            </a:r>
            <a:endParaRPr lang="ru-RU" i="1" dirty="0"/>
          </a:p>
        </p:txBody>
      </p:sp>
    </p:spTree>
    <p:extLst>
      <p:ext uri="{BB962C8B-B14F-4D97-AF65-F5344CB8AC3E}">
        <p14:creationId xmlns:p14="http://schemas.microsoft.com/office/powerpoint/2010/main" val="185628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Структурирование информации</a:t>
            </a:r>
            <a:endParaRPr lang="ru-RU" dirty="0"/>
          </a:p>
        </p:txBody>
      </p:sp>
      <p:sp>
        <p:nvSpPr>
          <p:cNvPr id="3" name="Объект 2"/>
          <p:cNvSpPr>
            <a:spLocks noGrp="1"/>
          </p:cNvSpPr>
          <p:nvPr>
            <p:ph sz="quarter" idx="1"/>
          </p:nvPr>
        </p:nvSpPr>
        <p:spPr>
          <a:xfrm>
            <a:off x="323528" y="1600200"/>
            <a:ext cx="5616624" cy="4495800"/>
          </a:xfrm>
        </p:spPr>
        <p:txBody>
          <a:bodyPr>
            <a:normAutofit/>
          </a:bodyPr>
          <a:lstStyle/>
          <a:p>
            <a:pPr marL="0" indent="0">
              <a:buNone/>
            </a:pPr>
            <a:r>
              <a:rPr lang="ru-RU" dirty="0" smtClean="0"/>
              <a:t>Главная цель – упростить большой объем информации и ее отдельных элементов для дальнейшего восприятия и анализа.</a:t>
            </a:r>
          </a:p>
          <a:p>
            <a:pPr marL="0" indent="0">
              <a:buNone/>
            </a:pPr>
            <a:r>
              <a:rPr lang="ru-RU" dirty="0" smtClean="0"/>
              <a:t>Принципы структурирования:</a:t>
            </a:r>
          </a:p>
          <a:p>
            <a:pPr marL="457200" indent="-457200">
              <a:buAutoNum type="arabicPeriod"/>
            </a:pPr>
            <a:r>
              <a:rPr lang="ru-RU" sz="2000" i="1" dirty="0" smtClean="0"/>
              <a:t>Информация </a:t>
            </a:r>
            <a:r>
              <a:rPr lang="ru-RU" sz="2000" i="1" dirty="0"/>
              <a:t>должна быть поделена на группы и подгруппы в соответствии с определенным значимым для нас </a:t>
            </a:r>
            <a:r>
              <a:rPr lang="ru-RU" sz="2000" i="1" dirty="0" smtClean="0"/>
              <a:t>критерием</a:t>
            </a:r>
          </a:p>
          <a:p>
            <a:pPr marL="457200" indent="-457200">
              <a:buAutoNum type="arabicPeriod"/>
            </a:pPr>
            <a:r>
              <a:rPr lang="ru-RU" sz="2000" i="1" dirty="0" smtClean="0"/>
              <a:t>Выделенные </a:t>
            </a:r>
            <a:r>
              <a:rPr lang="ru-RU" sz="2000" i="1" dirty="0"/>
              <a:t>группы должны быть логично связаны, выстроены в необходимом </a:t>
            </a:r>
            <a:r>
              <a:rPr lang="ru-RU" sz="2000" i="1" dirty="0" smtClean="0"/>
              <a:t>порядке</a:t>
            </a:r>
            <a:endParaRPr lang="ru-RU" sz="2000" i="1" dirty="0"/>
          </a:p>
        </p:txBody>
      </p:sp>
      <p:pic>
        <p:nvPicPr>
          <p:cNvPr id="5122" name="Picture 2" descr="&amp;Kcy;&amp;acy;&amp;rcy;&amp;tcy;&amp;icy;&amp;ncy;&amp;kcy;&amp;icy; &amp;pcy;&amp;ocy; &amp;zcy;&amp;acy;&amp;pcy;&amp;rcy;&amp;ocy;&amp;scy;&amp;ucy; &amp;Ocy;&amp;scy;&amp;ncy;&amp;ocy;&amp;vcy;&amp;ycy; &amp;scy;&amp;tcy;&amp;rcy;&amp;ucy;&amp;kcy;&amp;tcy;&amp;ucy;&amp;rcy;&amp;icy;&amp;rcy;&amp;ocy;&amp;vcy;&amp;acy;&amp;ncy;&amp;icy;&amp;yacy; &amp;icy;&amp;ncy;&amp;fcy;&amp;ocy;&amp;rcy;&amp;mcy;&amp;acy;&amp;tscy;&amp;icy;&amp;i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3140968"/>
            <a:ext cx="3057128" cy="3057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921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5122"/>
                                        </p:tgtEl>
                                        <p:attrNameLst>
                                          <p:attrName>style.visibility</p:attrName>
                                        </p:attrNameLst>
                                      </p:cBhvr>
                                      <p:to>
                                        <p:strVal val="visible"/>
                                      </p:to>
                                    </p:set>
                                    <p:animEffect transition="in" filter="wipe(down)">
                                      <p:cBhvr>
                                        <p:cTn id="3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Извлечение информации</a:t>
            </a:r>
            <a:endParaRPr lang="ru-RU" dirty="0"/>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232529122"/>
              </p:ext>
            </p:extLst>
          </p:nvPr>
        </p:nvGraphicFramePr>
        <p:xfrm>
          <a:off x="638969" y="1600200"/>
          <a:ext cx="7866063" cy="1483360"/>
        </p:xfrm>
        <a:graphic>
          <a:graphicData uri="http://schemas.openxmlformats.org/drawingml/2006/table">
            <a:tbl>
              <a:tblPr firstRow="1" bandRow="1">
                <a:tableStyleId>{5C22544A-7EE6-4342-B048-85BDC9FD1C3A}</a:tableStyleId>
              </a:tblPr>
              <a:tblGrid>
                <a:gridCol w="2622021"/>
                <a:gridCol w="2622021"/>
                <a:gridCol w="2622021"/>
              </a:tblGrid>
              <a:tr h="370840">
                <a:tc>
                  <a:txBody>
                    <a:bodyPr/>
                    <a:lstStyle/>
                    <a:p>
                      <a:pPr algn="ctr"/>
                      <a:r>
                        <a:rPr lang="ru-RU" dirty="0" smtClean="0"/>
                        <a:t>ФИО</a:t>
                      </a:r>
                      <a:endParaRPr lang="ru-RU" dirty="0"/>
                    </a:p>
                  </a:txBody>
                  <a:tcPr/>
                </a:tc>
                <a:tc>
                  <a:txBody>
                    <a:bodyPr/>
                    <a:lstStyle/>
                    <a:p>
                      <a:pPr algn="ctr"/>
                      <a:r>
                        <a:rPr lang="ru-RU" dirty="0" smtClean="0"/>
                        <a:t>Должность</a:t>
                      </a:r>
                      <a:endParaRPr lang="ru-RU" dirty="0"/>
                    </a:p>
                  </a:txBody>
                  <a:tcPr/>
                </a:tc>
                <a:tc>
                  <a:txBody>
                    <a:bodyPr/>
                    <a:lstStyle/>
                    <a:p>
                      <a:pPr algn="ctr"/>
                      <a:r>
                        <a:rPr lang="ru-RU" dirty="0" smtClean="0"/>
                        <a:t>Организация</a:t>
                      </a:r>
                      <a:endParaRPr lang="ru-RU" dirty="0"/>
                    </a:p>
                  </a:txBody>
                  <a:tcPr/>
                </a:tc>
              </a:tr>
              <a:tr h="370840">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r h="370840">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r h="370840">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
        <p:nvSpPr>
          <p:cNvPr id="5" name="TextBox 4"/>
          <p:cNvSpPr txBox="1"/>
          <p:nvPr/>
        </p:nvSpPr>
        <p:spPr>
          <a:xfrm>
            <a:off x="683568" y="3568948"/>
            <a:ext cx="7848872" cy="2308324"/>
          </a:xfrm>
          <a:prstGeom prst="rect">
            <a:avLst/>
          </a:prstGeom>
          <a:noFill/>
        </p:spPr>
        <p:txBody>
          <a:bodyPr wrap="square" rtlCol="0">
            <a:spAutoFit/>
          </a:bodyPr>
          <a:lstStyle/>
          <a:p>
            <a:pPr algn="just"/>
            <a:r>
              <a:rPr lang="ru-RU" dirty="0" smtClean="0"/>
              <a:t>Президиум Российской академии наук решил назначить члена-корреспондента РАН, директора Курчатовского института Михаила Ковальчука, исполняющим обязанности вице-президента РАН. Как пояснил секретарь общественной палаты Евгений Велихов, решением президиума Ковальчук назначается лишь исполняющим обязанности, а потом он «будет избираться на этот пост». Кандидатуру Михаила Ковальчука на пост вице-президента РАН предложил лично президент академии Юрий Осипов, пишет газета «Коммерсант».</a:t>
            </a:r>
            <a:endParaRPr lang="ru-RU" dirty="0"/>
          </a:p>
        </p:txBody>
      </p:sp>
      <p:graphicFrame>
        <p:nvGraphicFramePr>
          <p:cNvPr id="7" name="Объект 3"/>
          <p:cNvGraphicFramePr>
            <a:graphicFrameLocks/>
          </p:cNvGraphicFramePr>
          <p:nvPr>
            <p:extLst>
              <p:ext uri="{D42A27DB-BD31-4B8C-83A1-F6EECF244321}">
                <p14:modId xmlns:p14="http://schemas.microsoft.com/office/powerpoint/2010/main" val="406801984"/>
              </p:ext>
            </p:extLst>
          </p:nvPr>
        </p:nvGraphicFramePr>
        <p:xfrm>
          <a:off x="638969" y="1592704"/>
          <a:ext cx="7866063" cy="1483360"/>
        </p:xfrm>
        <a:graphic>
          <a:graphicData uri="http://schemas.openxmlformats.org/drawingml/2006/table">
            <a:tbl>
              <a:tblPr firstRow="1" bandRow="1">
                <a:tableStyleId>{5C22544A-7EE6-4342-B048-85BDC9FD1C3A}</a:tableStyleId>
              </a:tblPr>
              <a:tblGrid>
                <a:gridCol w="2622021"/>
                <a:gridCol w="2622021"/>
                <a:gridCol w="2622021"/>
              </a:tblGrid>
              <a:tr h="370840">
                <a:tc>
                  <a:txBody>
                    <a:bodyPr/>
                    <a:lstStyle/>
                    <a:p>
                      <a:pPr algn="ctr"/>
                      <a:r>
                        <a:rPr lang="ru-RU" dirty="0" smtClean="0"/>
                        <a:t>ФИО</a:t>
                      </a:r>
                      <a:endParaRPr lang="ru-RU" dirty="0"/>
                    </a:p>
                  </a:txBody>
                  <a:tcPr/>
                </a:tc>
                <a:tc>
                  <a:txBody>
                    <a:bodyPr/>
                    <a:lstStyle/>
                    <a:p>
                      <a:pPr algn="ctr"/>
                      <a:r>
                        <a:rPr lang="ru-RU" dirty="0" smtClean="0"/>
                        <a:t>Должность</a:t>
                      </a:r>
                      <a:endParaRPr lang="ru-RU" dirty="0"/>
                    </a:p>
                  </a:txBody>
                  <a:tcPr/>
                </a:tc>
                <a:tc>
                  <a:txBody>
                    <a:bodyPr/>
                    <a:lstStyle/>
                    <a:p>
                      <a:pPr algn="ctr"/>
                      <a:r>
                        <a:rPr lang="ru-RU" dirty="0" smtClean="0"/>
                        <a:t>Организация</a:t>
                      </a:r>
                      <a:endParaRPr lang="ru-RU" dirty="0"/>
                    </a:p>
                  </a:txBody>
                  <a:tcPr/>
                </a:tc>
              </a:tr>
              <a:tr h="370840">
                <a:tc>
                  <a:txBody>
                    <a:bodyPr/>
                    <a:lstStyle/>
                    <a:p>
                      <a:pPr algn="ctr"/>
                      <a:r>
                        <a:rPr lang="ru-RU" dirty="0" smtClean="0"/>
                        <a:t>Михаил Ковальчук</a:t>
                      </a:r>
                      <a:endParaRPr lang="ru-RU" dirty="0"/>
                    </a:p>
                  </a:txBody>
                  <a:tcPr/>
                </a:tc>
                <a:tc>
                  <a:txBody>
                    <a:bodyPr/>
                    <a:lstStyle/>
                    <a:p>
                      <a:pPr algn="ctr"/>
                      <a:r>
                        <a:rPr lang="ru-RU" dirty="0" smtClean="0"/>
                        <a:t>Директор</a:t>
                      </a:r>
                      <a:endParaRPr lang="ru-RU" dirty="0"/>
                    </a:p>
                  </a:txBody>
                  <a:tcPr/>
                </a:tc>
                <a:tc>
                  <a:txBody>
                    <a:bodyPr/>
                    <a:lstStyle/>
                    <a:p>
                      <a:pPr algn="ctr"/>
                      <a:r>
                        <a:rPr lang="ru-RU" dirty="0" smtClean="0"/>
                        <a:t>Курчатовский институт</a:t>
                      </a:r>
                      <a:endParaRPr lang="ru-RU" dirty="0"/>
                    </a:p>
                  </a:txBody>
                  <a:tcPr/>
                </a:tc>
              </a:tr>
              <a:tr h="370840">
                <a:tc>
                  <a:txBody>
                    <a:bodyPr/>
                    <a:lstStyle/>
                    <a:p>
                      <a:pPr algn="ctr"/>
                      <a:r>
                        <a:rPr lang="ru-RU" dirty="0" smtClean="0"/>
                        <a:t>Евгений</a:t>
                      </a:r>
                      <a:r>
                        <a:rPr lang="ru-RU" baseline="0" dirty="0" smtClean="0"/>
                        <a:t> Велихов</a:t>
                      </a:r>
                      <a:endParaRPr lang="ru-RU" dirty="0"/>
                    </a:p>
                  </a:txBody>
                  <a:tcPr/>
                </a:tc>
                <a:tc>
                  <a:txBody>
                    <a:bodyPr/>
                    <a:lstStyle/>
                    <a:p>
                      <a:pPr algn="ctr"/>
                      <a:r>
                        <a:rPr lang="ru-RU" dirty="0" smtClean="0"/>
                        <a:t>Секретарь</a:t>
                      </a:r>
                      <a:endParaRPr lang="ru-RU" dirty="0"/>
                    </a:p>
                  </a:txBody>
                  <a:tcPr/>
                </a:tc>
                <a:tc>
                  <a:txBody>
                    <a:bodyPr/>
                    <a:lstStyle/>
                    <a:p>
                      <a:pPr algn="ctr"/>
                      <a:r>
                        <a:rPr lang="ru-RU" dirty="0" smtClean="0"/>
                        <a:t>Общественная палата</a:t>
                      </a:r>
                      <a:endParaRPr lang="ru-RU" dirty="0"/>
                    </a:p>
                  </a:txBody>
                  <a:tcPr/>
                </a:tc>
              </a:tr>
              <a:tr h="370840">
                <a:tc>
                  <a:txBody>
                    <a:bodyPr/>
                    <a:lstStyle/>
                    <a:p>
                      <a:pPr algn="ctr"/>
                      <a:r>
                        <a:rPr lang="ru-RU" dirty="0" smtClean="0"/>
                        <a:t>Юрий Осипов</a:t>
                      </a:r>
                      <a:endParaRPr lang="ru-RU" dirty="0"/>
                    </a:p>
                  </a:txBody>
                  <a:tcPr/>
                </a:tc>
                <a:tc>
                  <a:txBody>
                    <a:bodyPr/>
                    <a:lstStyle/>
                    <a:p>
                      <a:pPr algn="ctr"/>
                      <a:r>
                        <a:rPr lang="ru-RU" dirty="0" smtClean="0"/>
                        <a:t>Президент</a:t>
                      </a:r>
                      <a:endParaRPr lang="ru-RU" dirty="0"/>
                    </a:p>
                  </a:txBody>
                  <a:tcPr/>
                </a:tc>
                <a:tc>
                  <a:txBody>
                    <a:bodyPr/>
                    <a:lstStyle/>
                    <a:p>
                      <a:pPr algn="ctr"/>
                      <a:r>
                        <a:rPr lang="ru-RU" dirty="0" smtClean="0"/>
                        <a:t>РАН</a:t>
                      </a:r>
                      <a:endParaRPr lang="ru-RU" dirty="0"/>
                    </a:p>
                  </a:txBody>
                  <a:tcPr/>
                </a:tc>
              </a:tr>
            </a:tbl>
          </a:graphicData>
        </a:graphic>
      </p:graphicFrame>
    </p:spTree>
    <p:extLst>
      <p:ext uri="{BB962C8B-B14F-4D97-AF65-F5344CB8AC3E}">
        <p14:creationId xmlns:p14="http://schemas.microsoft.com/office/powerpoint/2010/main" val="3583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Хранение и передача информации</a:t>
            </a:r>
            <a:endParaRPr lang="ru-RU" dirty="0"/>
          </a:p>
        </p:txBody>
      </p:sp>
      <p:sp>
        <p:nvSpPr>
          <p:cNvPr id="3" name="Объект 2"/>
          <p:cNvSpPr>
            <a:spLocks noGrp="1"/>
          </p:cNvSpPr>
          <p:nvPr>
            <p:ph sz="quarter" idx="1"/>
          </p:nvPr>
        </p:nvSpPr>
        <p:spPr>
          <a:xfrm>
            <a:off x="638772" y="2564904"/>
            <a:ext cx="7893668" cy="1728192"/>
          </a:xfrm>
        </p:spPr>
        <p:txBody>
          <a:bodyPr>
            <a:normAutofit lnSpcReduction="10000"/>
          </a:bodyPr>
          <a:lstStyle/>
          <a:p>
            <a:pPr marL="0" indent="0" algn="ctr">
              <a:buNone/>
            </a:pPr>
            <a:r>
              <a:rPr lang="ru-RU" sz="11500" dirty="0" smtClean="0"/>
              <a:t>Поиграем?</a:t>
            </a:r>
            <a:endParaRPr lang="ru-RU" sz="11500" dirty="0"/>
          </a:p>
        </p:txBody>
      </p:sp>
    </p:spTree>
    <p:extLst>
      <p:ext uri="{BB962C8B-B14F-4D97-AF65-F5344CB8AC3E}">
        <p14:creationId xmlns:p14="http://schemas.microsoft.com/office/powerpoint/2010/main" val="4102427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Хранение и передача информации</a:t>
            </a:r>
            <a:endParaRPr lang="ru-RU" dirty="0"/>
          </a:p>
        </p:txBody>
      </p:sp>
      <p:sp>
        <p:nvSpPr>
          <p:cNvPr id="3" name="Объект 2"/>
          <p:cNvSpPr>
            <a:spLocks noGrp="1"/>
          </p:cNvSpPr>
          <p:nvPr>
            <p:ph sz="quarter" idx="1"/>
          </p:nvPr>
        </p:nvSpPr>
        <p:spPr>
          <a:xfrm>
            <a:off x="395536" y="1600200"/>
            <a:ext cx="8370512" cy="4495800"/>
          </a:xfrm>
        </p:spPr>
        <p:txBody>
          <a:bodyPr>
            <a:normAutofit fontScale="77500" lnSpcReduction="20000"/>
          </a:bodyPr>
          <a:lstStyle/>
          <a:p>
            <a:pPr marL="0" indent="360363" algn="just">
              <a:buNone/>
            </a:pPr>
            <a:r>
              <a:rPr lang="ru-RU" i="1" dirty="0" smtClean="0"/>
              <a:t>Руководство </a:t>
            </a:r>
            <a:r>
              <a:rPr lang="ru-RU" i="1" dirty="0"/>
              <a:t>зоопарка северной Каролины недавно предупредило посетителей, чтобы они не давали обезьянам зажженные сигареты. Чем было вызвано такое неожиданное требование? Неужели обезьяны курят? Неужели они приобрели эту вредную привычку?</a:t>
            </a:r>
            <a:endParaRPr lang="ru-RU" dirty="0"/>
          </a:p>
          <a:p>
            <a:pPr marL="0" indent="360363" algn="just">
              <a:buNone/>
            </a:pPr>
            <a:r>
              <a:rPr lang="ru-RU" i="1" dirty="0"/>
              <a:t>Конечно, нет. Объяснение гораздо проще и смешнее. Эти маленькие попрошайки используют сигареты (и не без успеха) для того, чтобы избавиться от блох. Они подносят зажженный конец сигареты к своей шерсти и держат до тех пор, пока блохи от жары не начнут выпрыгивать.</a:t>
            </a:r>
          </a:p>
          <a:p>
            <a:pPr marL="0" indent="360363" algn="just">
              <a:buNone/>
            </a:pPr>
            <a:r>
              <a:rPr lang="ru-RU" i="1" dirty="0"/>
              <a:t>Теперь, когда у вас уже не осталось сомнений в том, что обезьяны достаточно разумны, вас не удивляет тот факт, что и они сами нашли эффективный способ борьбы со своими мучителями.</a:t>
            </a:r>
          </a:p>
          <a:p>
            <a:pPr marL="0" indent="360363" algn="just">
              <a:buNone/>
            </a:pPr>
            <a:r>
              <a:rPr lang="ru-RU" i="1" dirty="0"/>
              <a:t>Единственная беда состояла в том, что некоторые, самые неразумные представители обезьяньего племени, причинили себе серьезные ожоги, неаккуратно обращались с сигаретами. И, как следствие этого, руководство зоопарка положило конец этой практике, для того, чтобы спасти некоторых обезьян от самосожжения.</a:t>
            </a:r>
          </a:p>
        </p:txBody>
      </p:sp>
    </p:spTree>
    <p:extLst>
      <p:ext uri="{BB962C8B-B14F-4D97-AF65-F5344CB8AC3E}">
        <p14:creationId xmlns:p14="http://schemas.microsoft.com/office/powerpoint/2010/main" val="1048218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17710</TotalTime>
  <Words>1342</Words>
  <Application>Microsoft Office PowerPoint</Application>
  <PresentationFormat>Экран (4:3)</PresentationFormat>
  <Paragraphs>173</Paragraphs>
  <Slides>14</Slides>
  <Notes>14</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16" baseType="lpstr">
      <vt:lpstr>Обычная</vt:lpstr>
      <vt:lpstr>Image</vt:lpstr>
      <vt:lpstr>Основы структурирования информации и создание презентации</vt:lpstr>
      <vt:lpstr>Содержание</vt:lpstr>
      <vt:lpstr>Что такое информация?</vt:lpstr>
      <vt:lpstr>Типы информации</vt:lpstr>
      <vt:lpstr>Источники информации</vt:lpstr>
      <vt:lpstr>Структурирование информации</vt:lpstr>
      <vt:lpstr>Извлечение информации</vt:lpstr>
      <vt:lpstr>Хранение и передача информации</vt:lpstr>
      <vt:lpstr>Хранение и передача информации</vt:lpstr>
      <vt:lpstr>Что такое презентация?</vt:lpstr>
      <vt:lpstr>Этапы презентации</vt:lpstr>
      <vt:lpstr>Правила составления презентации</vt:lpstr>
      <vt:lpstr>Что Вам запомнилось?</vt:lpstr>
      <vt:lpstr>СПАСИБО!  Готов ответить на Ваши 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и мотивация  ИТ-персонала</dc:title>
  <dc:creator>Sobolev1812</dc:creator>
  <cp:lastModifiedBy>Логунов Сергей Дмитриевич</cp:lastModifiedBy>
  <cp:revision>184</cp:revision>
  <dcterms:created xsi:type="dcterms:W3CDTF">2015-01-16T14:28:12Z</dcterms:created>
  <dcterms:modified xsi:type="dcterms:W3CDTF">2017-11-02T17:05:41Z</dcterms:modified>
</cp:coreProperties>
</file>