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931" r:id="rId2"/>
  </p:sldMasterIdLst>
  <p:notesMasterIdLst>
    <p:notesMasterId r:id="rId17"/>
  </p:notesMasterIdLst>
  <p:handoutMasterIdLst>
    <p:handoutMasterId r:id="rId18"/>
  </p:handoutMasterIdLst>
  <p:sldIdLst>
    <p:sldId id="307" r:id="rId3"/>
    <p:sldId id="302" r:id="rId4"/>
    <p:sldId id="259" r:id="rId5"/>
    <p:sldId id="260" r:id="rId6"/>
    <p:sldId id="299" r:id="rId7"/>
    <p:sldId id="263" r:id="rId8"/>
    <p:sldId id="266" r:id="rId9"/>
    <p:sldId id="274" r:id="rId10"/>
    <p:sldId id="275" r:id="rId11"/>
    <p:sldId id="280" r:id="rId12"/>
    <p:sldId id="281" r:id="rId13"/>
    <p:sldId id="296" r:id="rId14"/>
    <p:sldId id="294" r:id="rId15"/>
    <p:sldId id="300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00"/>
    <a:srgbClr val="003366"/>
    <a:srgbClr val="3333CC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3438" autoAdjust="0"/>
  </p:normalViewPr>
  <p:slideViewPr>
    <p:cSldViewPr>
      <p:cViewPr>
        <p:scale>
          <a:sx n="90" d="100"/>
          <a:sy n="90" d="100"/>
        </p:scale>
        <p:origin x="-141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10" Type="http://schemas.openxmlformats.org/officeDocument/2006/relationships/slide" Target="slides/slide14.xml"/><Relationship Id="rId4" Type="http://schemas.openxmlformats.org/officeDocument/2006/relationships/slide" Target="slides/slide7.xml"/><Relationship Id="rId9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2393A-2C60-420D-B19A-226CA17E50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0B4F62-A953-4FD9-A3D6-71A7A60514EA}">
      <dgm:prSet phldrT="[Текст]"/>
      <dgm:spPr/>
      <dgm:t>
        <a:bodyPr/>
        <a:lstStyle/>
        <a:p>
          <a:r>
            <a:rPr lang="ru-RU" b="1" u="sng" dirty="0" smtClean="0"/>
            <a:t>Цель</a:t>
          </a:r>
          <a:endParaRPr lang="ru-RU" b="1" u="sng" dirty="0"/>
        </a:p>
      </dgm:t>
    </dgm:pt>
    <dgm:pt modelId="{974E4149-FA4A-4703-9D3A-D745F08F7EAC}" type="parTrans" cxnId="{F69045C6-2459-4CB2-840B-890EF1340FFF}">
      <dgm:prSet/>
      <dgm:spPr/>
      <dgm:t>
        <a:bodyPr/>
        <a:lstStyle/>
        <a:p>
          <a:endParaRPr lang="ru-RU"/>
        </a:p>
      </dgm:t>
    </dgm:pt>
    <dgm:pt modelId="{9784920B-C595-4635-839A-5CBCDEDE037B}" type="sibTrans" cxnId="{F69045C6-2459-4CB2-840B-890EF1340FF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://www.manalfa.com/wp-content/uploads/2014/01/nomer-odin.jpg"/>
        </a:ext>
      </dgm:extLst>
    </dgm:pt>
    <dgm:pt modelId="{BE9C9A92-92FF-41B1-9280-46E58647B552}" type="pres">
      <dgm:prSet presAssocID="{AD12393A-2C60-420D-B19A-226CA17E50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70775C-03AF-4DA3-95D5-769E0EC71092}" type="pres">
      <dgm:prSet presAssocID="{AD12393A-2C60-420D-B19A-226CA17E50CD}" presName="Name1" presStyleCnt="0"/>
      <dgm:spPr/>
    </dgm:pt>
    <dgm:pt modelId="{4E3BDB29-C29D-4C5F-A20F-7141A859173B}" type="pres">
      <dgm:prSet presAssocID="{9784920B-C595-4635-839A-5CBCDEDE037B}" presName="picture_1" presStyleCnt="0"/>
      <dgm:spPr/>
    </dgm:pt>
    <dgm:pt modelId="{C37169AF-4E3A-4332-8B55-33AE4E83C939}" type="pres">
      <dgm:prSet presAssocID="{9784920B-C595-4635-839A-5CBCDEDE037B}" presName="pictureRepeatNode" presStyleLbl="alignImgPlace1" presStyleIdx="0" presStyleCnt="1" custLinFactNeighborX="-1449" custLinFactNeighborY="-4113"/>
      <dgm:spPr/>
      <dgm:t>
        <a:bodyPr/>
        <a:lstStyle/>
        <a:p>
          <a:endParaRPr lang="ru-RU"/>
        </a:p>
      </dgm:t>
    </dgm:pt>
    <dgm:pt modelId="{48B039F3-98CF-422A-B7F9-584A36D76EAB}" type="pres">
      <dgm:prSet presAssocID="{A70B4F62-A953-4FD9-A3D6-71A7A60514E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045C6-2459-4CB2-840B-890EF1340FFF}" srcId="{AD12393A-2C60-420D-B19A-226CA17E50CD}" destId="{A70B4F62-A953-4FD9-A3D6-71A7A60514EA}" srcOrd="0" destOrd="0" parTransId="{974E4149-FA4A-4703-9D3A-D745F08F7EAC}" sibTransId="{9784920B-C595-4635-839A-5CBCDEDE037B}"/>
    <dgm:cxn modelId="{29EBFC5C-530A-4DD8-ABF6-948B791702E2}" type="presOf" srcId="{9784920B-C595-4635-839A-5CBCDEDE037B}" destId="{C37169AF-4E3A-4332-8B55-33AE4E83C939}" srcOrd="0" destOrd="0" presId="urn:microsoft.com/office/officeart/2008/layout/CircularPictureCallout"/>
    <dgm:cxn modelId="{1047FC76-F55E-45F0-85B1-BE434AF7DE26}" type="presOf" srcId="{AD12393A-2C60-420D-B19A-226CA17E50CD}" destId="{BE9C9A92-92FF-41B1-9280-46E58647B552}" srcOrd="0" destOrd="0" presId="urn:microsoft.com/office/officeart/2008/layout/CircularPictureCallout"/>
    <dgm:cxn modelId="{34E147BF-9BC2-456A-9ED0-93CF45AB959C}" type="presOf" srcId="{A70B4F62-A953-4FD9-A3D6-71A7A60514EA}" destId="{48B039F3-98CF-422A-B7F9-584A36D76EAB}" srcOrd="0" destOrd="0" presId="urn:microsoft.com/office/officeart/2008/layout/CircularPictureCallout"/>
    <dgm:cxn modelId="{9C3924F7-B936-47F3-9738-1A3EBC642223}" type="presParOf" srcId="{BE9C9A92-92FF-41B1-9280-46E58647B552}" destId="{F370775C-03AF-4DA3-95D5-769E0EC71092}" srcOrd="0" destOrd="0" presId="urn:microsoft.com/office/officeart/2008/layout/CircularPictureCallout"/>
    <dgm:cxn modelId="{705BE478-E74B-49AE-8BC3-F777A7A83A2D}" type="presParOf" srcId="{F370775C-03AF-4DA3-95D5-769E0EC71092}" destId="{4E3BDB29-C29D-4C5F-A20F-7141A859173B}" srcOrd="0" destOrd="0" presId="urn:microsoft.com/office/officeart/2008/layout/CircularPictureCallout"/>
    <dgm:cxn modelId="{D849B1A3-3ACC-452D-AAFC-8E0C29D6165A}" type="presParOf" srcId="{4E3BDB29-C29D-4C5F-A20F-7141A859173B}" destId="{C37169AF-4E3A-4332-8B55-33AE4E83C939}" srcOrd="0" destOrd="0" presId="urn:microsoft.com/office/officeart/2008/layout/CircularPictureCallout"/>
    <dgm:cxn modelId="{2FD5A5DE-1C69-44DD-9A37-600A2B94B0ED}" type="presParOf" srcId="{F370775C-03AF-4DA3-95D5-769E0EC71092}" destId="{48B039F3-98CF-422A-B7F9-584A36D76EA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0CEB3-8A69-4416-9AD0-03624F4261C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04D8AB5-9E28-4AEC-857F-3C418D135F6B}">
      <dgm:prSet phldrT="[Текст]" phldr="1"/>
      <dgm:spPr/>
      <dgm:t>
        <a:bodyPr/>
        <a:lstStyle/>
        <a:p>
          <a:endParaRPr lang="ru-RU"/>
        </a:p>
      </dgm:t>
    </dgm:pt>
    <dgm:pt modelId="{89CDC6CD-13BD-49BE-8364-856C9DFAE0B7}" type="parTrans" cxnId="{BD1F3C08-3FFF-42CD-A605-B27841AC9A5A}">
      <dgm:prSet/>
      <dgm:spPr/>
      <dgm:t>
        <a:bodyPr/>
        <a:lstStyle/>
        <a:p>
          <a:endParaRPr lang="ru-RU"/>
        </a:p>
      </dgm:t>
    </dgm:pt>
    <dgm:pt modelId="{2010F055-42E7-4CAF-AFDF-E60249FD6252}" type="sibTrans" cxnId="{BD1F3C08-3FFF-42CD-A605-B27841AC9A5A}">
      <dgm:prSet/>
      <dgm:spPr>
        <a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://www.asks.ru/files/u4/resume_92.jpg"/>
        </a:ext>
      </dgm:extLst>
    </dgm:pt>
    <dgm:pt modelId="{A142AD34-F9E6-4E2C-BC77-A657FA1D89EF}" type="pres">
      <dgm:prSet presAssocID="{D5D0CEB3-8A69-4416-9AD0-03624F4261C0}" presName="Name0" presStyleCnt="0">
        <dgm:presLayoutVars>
          <dgm:chMax val="7"/>
          <dgm:chPref val="7"/>
          <dgm:dir/>
        </dgm:presLayoutVars>
      </dgm:prSet>
      <dgm:spPr/>
    </dgm:pt>
    <dgm:pt modelId="{85125D3E-2953-4BDD-B68E-FD35A3B50639}" type="pres">
      <dgm:prSet presAssocID="{D5D0CEB3-8A69-4416-9AD0-03624F4261C0}" presName="Name1" presStyleCnt="0"/>
      <dgm:spPr/>
    </dgm:pt>
    <dgm:pt modelId="{BC2718F0-5394-47CD-B36B-C8785590D1DC}" type="pres">
      <dgm:prSet presAssocID="{2010F055-42E7-4CAF-AFDF-E60249FD6252}" presName="picture_1" presStyleCnt="0"/>
      <dgm:spPr/>
    </dgm:pt>
    <dgm:pt modelId="{19A46B61-722D-418A-A881-ACCAEFF0322A}" type="pres">
      <dgm:prSet presAssocID="{2010F055-42E7-4CAF-AFDF-E60249FD6252}" presName="pictureRepeatNode" presStyleLbl="alignImgPlace1" presStyleIdx="0" presStyleCnt="1" custScaleX="130889" custScaleY="130889"/>
      <dgm:spPr/>
      <dgm:t>
        <a:bodyPr/>
        <a:lstStyle/>
        <a:p>
          <a:endParaRPr lang="ru-RU"/>
        </a:p>
      </dgm:t>
    </dgm:pt>
    <dgm:pt modelId="{8F8CCFC5-1EE8-444E-BD04-DBF2ACC2991F}" type="pres">
      <dgm:prSet presAssocID="{604D8AB5-9E28-4AEC-857F-3C418D135F6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622EF-B13A-4BAD-8EEE-AEC5C2918EC6}" type="presOf" srcId="{2010F055-42E7-4CAF-AFDF-E60249FD6252}" destId="{19A46B61-722D-418A-A881-ACCAEFF0322A}" srcOrd="0" destOrd="0" presId="urn:microsoft.com/office/officeart/2008/layout/CircularPictureCallout"/>
    <dgm:cxn modelId="{40AF441C-23CB-4487-8704-7A63B561347F}" type="presOf" srcId="{D5D0CEB3-8A69-4416-9AD0-03624F4261C0}" destId="{A142AD34-F9E6-4E2C-BC77-A657FA1D89EF}" srcOrd="0" destOrd="0" presId="urn:microsoft.com/office/officeart/2008/layout/CircularPictureCallout"/>
    <dgm:cxn modelId="{BD1F3C08-3FFF-42CD-A605-B27841AC9A5A}" srcId="{D5D0CEB3-8A69-4416-9AD0-03624F4261C0}" destId="{604D8AB5-9E28-4AEC-857F-3C418D135F6B}" srcOrd="0" destOrd="0" parTransId="{89CDC6CD-13BD-49BE-8364-856C9DFAE0B7}" sibTransId="{2010F055-42E7-4CAF-AFDF-E60249FD6252}"/>
    <dgm:cxn modelId="{ADF219E2-27AC-4EE7-9E1D-CFF218FA6C61}" type="presOf" srcId="{604D8AB5-9E28-4AEC-857F-3C418D135F6B}" destId="{8F8CCFC5-1EE8-444E-BD04-DBF2ACC2991F}" srcOrd="0" destOrd="0" presId="urn:microsoft.com/office/officeart/2008/layout/CircularPictureCallout"/>
    <dgm:cxn modelId="{A700B865-C63C-4004-B55C-8A197E7BE3BD}" type="presParOf" srcId="{A142AD34-F9E6-4E2C-BC77-A657FA1D89EF}" destId="{85125D3E-2953-4BDD-B68E-FD35A3B50639}" srcOrd="0" destOrd="0" presId="urn:microsoft.com/office/officeart/2008/layout/CircularPictureCallout"/>
    <dgm:cxn modelId="{3B2A9774-1DDB-466C-9064-EDDE4D218148}" type="presParOf" srcId="{85125D3E-2953-4BDD-B68E-FD35A3B50639}" destId="{BC2718F0-5394-47CD-B36B-C8785590D1DC}" srcOrd="0" destOrd="0" presId="urn:microsoft.com/office/officeart/2008/layout/CircularPictureCallout"/>
    <dgm:cxn modelId="{193CB6BA-E7EF-4CE2-B53F-A4169BA80BC1}" type="presParOf" srcId="{BC2718F0-5394-47CD-B36B-C8785590D1DC}" destId="{19A46B61-722D-418A-A881-ACCAEFF0322A}" srcOrd="0" destOrd="0" presId="urn:microsoft.com/office/officeart/2008/layout/CircularPictureCallout"/>
    <dgm:cxn modelId="{654F09B9-8614-4C6A-B602-550093230C8F}" type="presParOf" srcId="{85125D3E-2953-4BDD-B68E-FD35A3B50639}" destId="{8F8CCFC5-1EE8-444E-BD04-DBF2ACC2991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5D593-275B-4464-A59C-18DA74E7EAD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ADFFD6B-1A57-4B52-A50F-BF5432875054}">
      <dgm:prSet phldrT="[Текст]" phldr="1"/>
      <dgm:spPr/>
      <dgm:t>
        <a:bodyPr/>
        <a:lstStyle/>
        <a:p>
          <a:endParaRPr lang="ru-RU" dirty="0"/>
        </a:p>
      </dgm:t>
    </dgm:pt>
    <dgm:pt modelId="{3E7F8A57-471D-4750-801B-E2EC607A1BF4}" type="parTrans" cxnId="{7AD730DF-A0FF-49B7-908F-FFD772197A64}">
      <dgm:prSet/>
      <dgm:spPr/>
      <dgm:t>
        <a:bodyPr/>
        <a:lstStyle/>
        <a:p>
          <a:endParaRPr lang="ru-RU"/>
        </a:p>
      </dgm:t>
    </dgm:pt>
    <dgm:pt modelId="{A5AF8D84-3324-44DC-AEF6-94107D2F6875}" type="sibTrans" cxnId="{7AD730DF-A0FF-49B7-908F-FFD772197A6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://cdn1.img22.ria.ru/images/95196/10/951961022.jpg"/>
        </a:ext>
      </dgm:extLst>
    </dgm:pt>
    <dgm:pt modelId="{2E6F6B68-34F3-4351-976C-5298E8CB62A1}" type="pres">
      <dgm:prSet presAssocID="{39B5D593-275B-4464-A59C-18DA74E7EAD7}" presName="Name0" presStyleCnt="0">
        <dgm:presLayoutVars>
          <dgm:chMax val="7"/>
          <dgm:chPref val="7"/>
          <dgm:dir/>
        </dgm:presLayoutVars>
      </dgm:prSet>
      <dgm:spPr/>
    </dgm:pt>
    <dgm:pt modelId="{21E5F9E9-A3C4-48A7-AD66-4C2831850AD2}" type="pres">
      <dgm:prSet presAssocID="{39B5D593-275B-4464-A59C-18DA74E7EAD7}" presName="Name1" presStyleCnt="0"/>
      <dgm:spPr/>
    </dgm:pt>
    <dgm:pt modelId="{1A83511D-72D2-4F1E-8586-C20AC7F91D9F}" type="pres">
      <dgm:prSet presAssocID="{A5AF8D84-3324-44DC-AEF6-94107D2F6875}" presName="picture_1" presStyleCnt="0"/>
      <dgm:spPr/>
    </dgm:pt>
    <dgm:pt modelId="{725FBEE1-1554-495C-9C94-58ED3FF83E2D}" type="pres">
      <dgm:prSet presAssocID="{A5AF8D84-3324-44DC-AEF6-94107D2F6875}" presName="pictureRepeatNode" presStyleLbl="alignImgPlace1" presStyleIdx="0" presStyleCnt="1" custScaleX="148786" custScaleY="148786"/>
      <dgm:spPr/>
      <dgm:t>
        <a:bodyPr/>
        <a:lstStyle/>
        <a:p>
          <a:endParaRPr lang="ru-RU"/>
        </a:p>
      </dgm:t>
    </dgm:pt>
    <dgm:pt modelId="{636C037F-0764-4218-9DBC-0CC43B14D5C4}" type="pres">
      <dgm:prSet presAssocID="{6ADFFD6B-1A57-4B52-A50F-BF5432875054}" presName="text_1" presStyleLbl="node1" presStyleIdx="0" presStyleCnt="0" custLinFactX="15296" custLinFactY="5191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730DF-A0FF-49B7-908F-FFD772197A64}" srcId="{39B5D593-275B-4464-A59C-18DA74E7EAD7}" destId="{6ADFFD6B-1A57-4B52-A50F-BF5432875054}" srcOrd="0" destOrd="0" parTransId="{3E7F8A57-471D-4750-801B-E2EC607A1BF4}" sibTransId="{A5AF8D84-3324-44DC-AEF6-94107D2F6875}"/>
    <dgm:cxn modelId="{6A42A75A-3AFF-4D38-B164-612EA337F635}" type="presOf" srcId="{A5AF8D84-3324-44DC-AEF6-94107D2F6875}" destId="{725FBEE1-1554-495C-9C94-58ED3FF83E2D}" srcOrd="0" destOrd="0" presId="urn:microsoft.com/office/officeart/2008/layout/CircularPictureCallout"/>
    <dgm:cxn modelId="{927247CD-53B6-42B0-ADD9-935D54A4E095}" type="presOf" srcId="{39B5D593-275B-4464-A59C-18DA74E7EAD7}" destId="{2E6F6B68-34F3-4351-976C-5298E8CB62A1}" srcOrd="0" destOrd="0" presId="urn:microsoft.com/office/officeart/2008/layout/CircularPictureCallout"/>
    <dgm:cxn modelId="{B90F8C2E-C273-43FB-9003-D8DFAF7F5B71}" type="presOf" srcId="{6ADFFD6B-1A57-4B52-A50F-BF5432875054}" destId="{636C037F-0764-4218-9DBC-0CC43B14D5C4}" srcOrd="0" destOrd="0" presId="urn:microsoft.com/office/officeart/2008/layout/CircularPictureCallout"/>
    <dgm:cxn modelId="{CFAD87A7-9F79-4702-9A51-CBBA722B87FA}" type="presParOf" srcId="{2E6F6B68-34F3-4351-976C-5298E8CB62A1}" destId="{21E5F9E9-A3C4-48A7-AD66-4C2831850AD2}" srcOrd="0" destOrd="0" presId="urn:microsoft.com/office/officeart/2008/layout/CircularPictureCallout"/>
    <dgm:cxn modelId="{87C33AAD-1F9E-4FDB-BD85-DD0872BB1DA5}" type="presParOf" srcId="{21E5F9E9-A3C4-48A7-AD66-4C2831850AD2}" destId="{1A83511D-72D2-4F1E-8586-C20AC7F91D9F}" srcOrd="0" destOrd="0" presId="urn:microsoft.com/office/officeart/2008/layout/CircularPictureCallout"/>
    <dgm:cxn modelId="{514F08B1-82FF-4FBB-82E7-4C3B5F45FDD2}" type="presParOf" srcId="{1A83511D-72D2-4F1E-8586-C20AC7F91D9F}" destId="{725FBEE1-1554-495C-9C94-58ED3FF83E2D}" srcOrd="0" destOrd="0" presId="urn:microsoft.com/office/officeart/2008/layout/CircularPictureCallout"/>
    <dgm:cxn modelId="{8A63A20F-12A4-468D-B639-31EB79F0D8AB}" type="presParOf" srcId="{21E5F9E9-A3C4-48A7-AD66-4C2831850AD2}" destId="{636C037F-0764-4218-9DBC-0CC43B14D5C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69AF-4E3A-4332-8B55-33AE4E83C939}">
      <dsp:nvSpPr>
        <dsp:cNvPr id="0" name=""/>
        <dsp:cNvSpPr/>
      </dsp:nvSpPr>
      <dsp:spPr>
        <a:xfrm>
          <a:off x="2225588" y="575462"/>
          <a:ext cx="4584022" cy="45840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039F3-98CF-422A-B7F9-584A36D76EAB}">
      <dsp:nvSpPr>
        <dsp:cNvPr id="0" name=""/>
        <dsp:cNvSpPr/>
      </dsp:nvSpPr>
      <dsp:spPr>
        <a:xfrm>
          <a:off x="3117134" y="3198119"/>
          <a:ext cx="2933774" cy="15127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u="sng" kern="1200" dirty="0" smtClean="0"/>
            <a:t>Цель</a:t>
          </a:r>
          <a:endParaRPr lang="ru-RU" sz="6500" b="1" u="sng" kern="1200" dirty="0"/>
        </a:p>
      </dsp:txBody>
      <dsp:txXfrm>
        <a:off x="3117134" y="3198119"/>
        <a:ext cx="2933774" cy="1512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46B61-722D-418A-A881-ACCAEFF0322A}">
      <dsp:nvSpPr>
        <dsp:cNvPr id="0" name=""/>
        <dsp:cNvSpPr/>
      </dsp:nvSpPr>
      <dsp:spPr>
        <a:xfrm>
          <a:off x="1500182" y="53058"/>
          <a:ext cx="5682378" cy="5682378"/>
        </a:xfrm>
        <a:prstGeom prst="ellipse">
          <a:avLst/>
        </a:prstGeom>
        <a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CCFC5-1EE8-444E-BD04-DBF2ACC2991F}">
      <dsp:nvSpPr>
        <dsp:cNvPr id="0" name=""/>
        <dsp:cNvSpPr/>
      </dsp:nvSpPr>
      <dsp:spPr>
        <a:xfrm>
          <a:off x="2952132" y="3028830"/>
          <a:ext cx="2778478" cy="14326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952132" y="3028830"/>
        <a:ext cx="2778478" cy="1432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BEE1-1554-495C-9C94-58ED3FF83E2D}">
      <dsp:nvSpPr>
        <dsp:cNvPr id="0" name=""/>
        <dsp:cNvSpPr/>
      </dsp:nvSpPr>
      <dsp:spPr>
        <a:xfrm>
          <a:off x="529462" y="216020"/>
          <a:ext cx="3076369" cy="30763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C037F-0764-4218-9DBC-0CC43B14D5C4}">
      <dsp:nvSpPr>
        <dsp:cNvPr id="0" name=""/>
        <dsp:cNvSpPr/>
      </dsp:nvSpPr>
      <dsp:spPr>
        <a:xfrm>
          <a:off x="2811999" y="2826086"/>
          <a:ext cx="1323294" cy="6823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811999" y="2826086"/>
        <a:ext cx="1323294" cy="68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8824A3D-FB57-45E2-9041-145C9D80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2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3222376-C09B-421A-9745-EFA0A0E04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26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26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3AA5-FD4B-40A6-9CB3-CB4B18F28EF4}" type="datetime1">
              <a:rPr lang="ru-RU" smtClean="0"/>
              <a:t>12.12.2017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8BEC-2624-427A-B55E-DBC31B967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884D-B4FD-4569-BEC0-F3C2A54F94AF}" type="datetime1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2AF9-85C2-407E-897B-9DB9A143C7BB}" type="datetime1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C53B-81D8-4CCB-92FF-48A26E5ADF8F}" type="datetime1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F3BD-A759-4BB6-9B9E-213F42B94F53}" type="datetime1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Image" r:id="rId3" imgW="6565079" imgH="4761905" progId="Photoshop.Image.6">
                  <p:embed/>
                </p:oleObj>
              </mc:Choice>
              <mc:Fallback>
                <p:oleObj name="Image" r:id="rId3" imgW="6565079" imgH="476190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F4B2AF-2E69-49FE-97DB-8D95F69D47B1}" type="datetime1">
              <a:rPr lang="ru-RU" smtClean="0"/>
              <a:t>12.12.2017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3494-55C2-4E43-A33C-3DB05B8A0AD9}" type="datetime1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64FC-F264-4E2C-85BF-156A9924048C}" type="datetime1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5A33-E5C9-4552-9472-FAF9CAD0BC25}" type="datetime1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E9B9-F91B-4C2C-B9AB-9BB18F641DA7}" type="datetime1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EAAA-899B-469E-9A4E-27D1A96DC0BB}" type="datetime1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5F84-11E4-4ACF-93F9-5027B3277C22}" type="datetime1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FB90-186B-485E-8C82-200B3DAB7B31}" type="datetime1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FB6892-698B-4358-861A-162B3EFD9F6D}" type="datetime1">
              <a:rPr lang="ru-RU" smtClean="0"/>
              <a:t>12.12.2017</a:t>
            </a:fld>
            <a:endParaRPr lang="ru-RU"/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13BE5D-51C8-4733-A62E-2521F0DE1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373F6CB-E83C-4DD8-97DB-D8CFB9CEF6A9}" type="datetime1">
              <a:rPr lang="ru-RU" smtClean="0"/>
              <a:t>12.12.2017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okhtova@fa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56992"/>
            <a:ext cx="7041884" cy="3501008"/>
          </a:xfr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marL="177800"/>
            <a:r>
              <a:rPr lang="ru-RU" sz="2800" dirty="0" smtClean="0">
                <a:solidFill>
                  <a:schemeClr val="tx1"/>
                </a:solidFill>
              </a:rPr>
              <a:t>Мастер- класс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Как </a:t>
            </a:r>
            <a:r>
              <a:rPr lang="ru-RU" sz="3200" smtClean="0">
                <a:solidFill>
                  <a:schemeClr val="tx1"/>
                </a:solidFill>
              </a:rPr>
              <a:t>устроиться </a:t>
            </a:r>
            <a:r>
              <a:rPr lang="ru-RU" sz="3200" dirty="0" smtClean="0">
                <a:solidFill>
                  <a:schemeClr val="tx1"/>
                </a:solidFill>
              </a:rPr>
              <a:t>на работу молодым и неопытным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2261" y="6596390"/>
            <a:ext cx="763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100" i="1" dirty="0" smtClean="0"/>
              <a:t>201</a:t>
            </a:r>
            <a:r>
              <a:rPr lang="ru-RU" sz="1100" i="1" dirty="0"/>
              <a:t>7</a:t>
            </a:r>
            <a:r>
              <a:rPr lang="en-US" sz="1100" i="1" dirty="0" smtClean="0"/>
              <a:t> </a:t>
            </a:r>
            <a:r>
              <a:rPr lang="ru-RU" sz="1100" i="1" dirty="0" smtClean="0"/>
              <a:t>год</a:t>
            </a:r>
            <a:endParaRPr lang="ru-RU" sz="11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2123728" cy="3024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84773"/>
            <a:ext cx="6590492" cy="1367191"/>
          </a:xfrm>
          <a:noFill/>
        </p:spPr>
        <p:txBody>
          <a:bodyPr anchor="ctr"/>
          <a:lstStyle/>
          <a:p>
            <a:r>
              <a:rPr lang="ru-RU" sz="1400" b="0" i="1" dirty="0" smtClean="0">
                <a:solidFill>
                  <a:schemeClr val="tx1"/>
                </a:solidFill>
              </a:rPr>
              <a:t>Университетские субботы</a:t>
            </a:r>
          </a:p>
          <a:p>
            <a:r>
              <a:rPr lang="ru-RU" sz="1400" b="0" i="1" dirty="0" smtClean="0">
                <a:solidFill>
                  <a:schemeClr val="tx1"/>
                </a:solidFill>
              </a:rPr>
              <a:t>09 декабря 2017 год</a:t>
            </a:r>
            <a:endParaRPr lang="ru-RU" sz="1400" b="0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0689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Финансовый университет при Правительстве Российской Федерации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47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836712"/>
          </a:xfrm>
        </p:spPr>
        <p:txBody>
          <a:bodyPr/>
          <a:lstStyle/>
          <a:p>
            <a:r>
              <a:rPr lang="ru-RU" b="1" dirty="0"/>
              <a:t>Внешний вид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18336"/>
            <a:ext cx="8928992" cy="20786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0" dirty="0"/>
              <a:t>Одевайтесь на интервью в соответствии со стилем, принятым в организации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0" dirty="0"/>
              <a:t>Обратите внимание на обувь, сумку и другие аксессуары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0" dirty="0"/>
              <a:t>Сведите к минимуму ювелирные украшения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0" dirty="0"/>
              <a:t>Используйте минимум косметики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0" dirty="0"/>
              <a:t>Не пользуйтесь </a:t>
            </a:r>
            <a:r>
              <a:rPr lang="ru-RU" sz="1800" b="0" dirty="0" smtClean="0"/>
              <a:t>парфюмом с </a:t>
            </a:r>
            <a:r>
              <a:rPr lang="ru-RU" sz="1800" b="0" dirty="0"/>
              <a:t>резким запахом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rabota.ua/Info/Employer/image.axd?picture=2014%2F8%2F%D0%BA%D0%BE%D0%BD%D1%84%D0%BB%D0%B8%D0%BA%D1%8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 b="6374"/>
          <a:stretch/>
        </p:blipFill>
        <p:spPr bwMode="auto">
          <a:xfrm flipH="1">
            <a:off x="0" y="1191880"/>
            <a:ext cx="9144000" cy="53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1880" y="1191881"/>
            <a:ext cx="3168352" cy="1301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Агрессор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Друг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«Отсутствующий»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white">
          <a:xfrm>
            <a:off x="0" y="1"/>
            <a:ext cx="8229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kern="0" dirty="0" smtClean="0"/>
              <a:t>Типы интервьюеров</a:t>
            </a:r>
            <a:endParaRPr lang="ru-RU" kern="0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justarto.com/_nw/2/805831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r="5655"/>
          <a:stretch/>
        </p:blipFill>
        <p:spPr bwMode="auto">
          <a:xfrm>
            <a:off x="504056" y="811032"/>
            <a:ext cx="8639944" cy="5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7740000" cy="756000"/>
          </a:xfrm>
        </p:spPr>
        <p:txBody>
          <a:bodyPr>
            <a:normAutofit/>
          </a:bodyPr>
          <a:lstStyle/>
          <a:p>
            <a:r>
              <a:rPr lang="ru-RU" sz="2500" b="1" dirty="0"/>
              <a:t>Тестирование </a:t>
            </a:r>
            <a:r>
              <a:rPr lang="ru-RU" sz="2500" b="1" dirty="0">
                <a:cs typeface="Times New Roman" pitchFamily="18" charset="0"/>
              </a:rPr>
              <a:t>при приеме на работу</a:t>
            </a:r>
            <a:r>
              <a:rPr lang="ru-RU" sz="2500" b="1" dirty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052737"/>
            <a:ext cx="7570787" cy="14401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Интеллектуальные тесты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Личностные тесты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Профессиональные тесты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Case-</a:t>
            </a:r>
            <a:r>
              <a:rPr lang="en-US" sz="1800" b="0" dirty="0" err="1" smtClean="0"/>
              <a:t>stady</a:t>
            </a:r>
            <a:r>
              <a:rPr lang="ru-RU" sz="1800" b="0" dirty="0" smtClean="0"/>
              <a:t>, </a:t>
            </a:r>
            <a:r>
              <a:rPr lang="ru-RU" sz="1800" b="0" dirty="0"/>
              <a:t>деловые игры 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360040" cy="324272"/>
          </a:xfrm>
        </p:spPr>
        <p:txBody>
          <a:bodyPr anchor="ctr"/>
          <a:lstStyle/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40000" cy="75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>
                <a:latin typeface="+mj-lt"/>
                <a:ea typeface="+mj-ea"/>
                <a:cs typeface="Times New Roman" pitchFamily="18" charset="0"/>
              </a:rPr>
              <a:t>Правила поведения </a:t>
            </a:r>
            <a:r>
              <a:rPr lang="ru-RU" sz="2500" b="1" dirty="0" smtClean="0">
                <a:latin typeface="+mj-lt"/>
                <a:ea typeface="+mj-ea"/>
                <a:cs typeface="Times New Roman" pitchFamily="18" charset="0"/>
              </a:rPr>
              <a:t>на</a:t>
            </a:r>
            <a:r>
              <a:rPr lang="en-US" sz="2500" b="1" dirty="0" smtClean="0"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+mj-lt"/>
                <a:ea typeface="+mj-ea"/>
                <a:cs typeface="Times New Roman" pitchFamily="18" charset="0"/>
              </a:rPr>
              <a:t>новом рабочем </a:t>
            </a:r>
            <a:r>
              <a:rPr lang="ru-RU" sz="2500" b="1" dirty="0">
                <a:latin typeface="+mj-lt"/>
                <a:ea typeface="+mj-ea"/>
                <a:cs typeface="Times New Roman" pitchFamily="18" charset="0"/>
              </a:rPr>
              <a:t>месте</a:t>
            </a:r>
            <a:endParaRPr lang="ru-RU" sz="2500" b="1" dirty="0">
              <a:latin typeface="+mj-lt"/>
              <a:ea typeface="+mj-ea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4561441" cy="5788496"/>
          </a:xfrm>
        </p:spPr>
        <p:txBody>
          <a:bodyPr lIns="180000" tIns="180000" rIns="180000" bIns="180000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Приготовьтесь к обучению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Никогда и никому не жалуйтесь на загруженность и запущенность того, что вам досталось «в наследство»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Четко определите свои функции и согласуйте степень их </a:t>
            </a:r>
            <a:r>
              <a:rPr lang="ru-RU" sz="1800" b="0" dirty="0" smtClean="0"/>
              <a:t>важности непосредственно с начальником</a:t>
            </a:r>
            <a:endParaRPr lang="ru-RU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Уделяйте людям не меньше внимания, чем работе. Будьте вежливы и доброжелательны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Соблюдайте субординацию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Проявляйте инициативу, предлагайте новшества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Присматривайтесь к </a:t>
            </a:r>
            <a:r>
              <a:rPr lang="ru-RU" sz="1800" b="0" dirty="0" smtClean="0"/>
              <a:t>окружающим </a:t>
            </a:r>
            <a:r>
              <a:rPr lang="ru-RU" sz="1800" b="0" dirty="0"/>
              <a:t>(стиль одежды, манера общения, отношение к работе)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64704"/>
          </a:xfrm>
        </p:spPr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9144000" cy="3951287"/>
          </a:xfrm>
        </p:spPr>
        <p:txBody>
          <a:bodyPr lIns="180000" tIns="180000" rIns="180000" bIns="180000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b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b="0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0" dirty="0" smtClean="0">
                <a:solidFill>
                  <a:schemeClr val="tx2"/>
                </a:solidFill>
                <a:latin typeface="Arial Narrow" pitchFamily="34" charset="0"/>
              </a:rPr>
              <a:t>е</a:t>
            </a:r>
            <a:r>
              <a:rPr lang="en-US" sz="2800" b="0" dirty="0">
                <a:solidFill>
                  <a:schemeClr val="tx2"/>
                </a:solidFill>
                <a:latin typeface="Arial Narrow" pitchFamily="34" charset="0"/>
              </a:rPr>
              <a:t>-mail</a:t>
            </a:r>
            <a:r>
              <a:rPr lang="ru-RU" sz="2800" b="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r>
              <a:rPr lang="en-US" b="0" dirty="0" smtClean="0">
                <a:solidFill>
                  <a:schemeClr val="tx2"/>
                </a:solidFill>
                <a:latin typeface="Arial Narrow" pitchFamily="34" charset="0"/>
                <a:hlinkClick r:id="rId2"/>
              </a:rPr>
              <a:t>iokhtova@fa.ru</a:t>
            </a:r>
            <a:endParaRPr lang="en-US" b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0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0" dirty="0"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latin typeface="Arial Narrow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latin typeface="Arial Narrow" pitchFamily="34" charset="0"/>
              </a:rPr>
              <a:t> 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2875247"/>
              </p:ext>
            </p:extLst>
          </p:nvPr>
        </p:nvGraphicFramePr>
        <p:xfrm>
          <a:off x="-24044" y="820396"/>
          <a:ext cx="9168044" cy="611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690726" y="1302876"/>
            <a:ext cx="15183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9DC03C"/>
              </a:buClr>
            </a:pPr>
            <a:r>
              <a:rPr lang="ru-RU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Конкретная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64999" y="2996952"/>
            <a:ext cx="12634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9DC03C"/>
              </a:buClr>
            </a:pPr>
            <a:r>
              <a:rPr lang="ru-RU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Конечная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55666" y="5330187"/>
            <a:ext cx="16818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9DC03C"/>
              </a:buClr>
            </a:pPr>
            <a:r>
              <a:rPr lang="ru-RU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Измеряемая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417547" y="4898777"/>
            <a:ext cx="2474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9DC03C"/>
              </a:buClr>
            </a:pPr>
            <a:r>
              <a:rPr lang="ru-RU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Сформулирована </a:t>
            </a:r>
            <a:r>
              <a:rPr lang="ru-RU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письменно</a:t>
            </a:r>
            <a:endParaRPr lang="ru-RU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764704"/>
          </a:xfrm>
        </p:spPr>
        <p:txBody>
          <a:bodyPr/>
          <a:lstStyle/>
          <a:p>
            <a:r>
              <a:rPr lang="ru-RU" dirty="0"/>
              <a:t>Цель должна быть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93627" y="1429834"/>
            <a:ext cx="16722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9DC03C"/>
              </a:buClr>
            </a:pPr>
            <a:r>
              <a:rPr lang="ru-RU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Достижимая</a:t>
            </a:r>
          </a:p>
        </p:txBody>
      </p:sp>
      <p:cxnSp>
        <p:nvCxnSpPr>
          <p:cNvPr id="9" name="Прямая со стрелкой 8"/>
          <p:cNvCxnSpPr>
            <a:stCxn id="92" idx="2"/>
          </p:cNvCxnSpPr>
          <p:nvPr/>
        </p:nvCxnSpPr>
        <p:spPr>
          <a:xfrm>
            <a:off x="1449908" y="1810707"/>
            <a:ext cx="1321892" cy="253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3" idx="2"/>
          </p:cNvCxnSpPr>
          <p:nvPr/>
        </p:nvCxnSpPr>
        <p:spPr>
          <a:xfrm flipH="1">
            <a:off x="6516216" y="1937665"/>
            <a:ext cx="1513538" cy="483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732240" y="4293096"/>
            <a:ext cx="922774" cy="605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5" idx="0"/>
          </p:cNvCxnSpPr>
          <p:nvPr/>
        </p:nvCxnSpPr>
        <p:spPr>
          <a:xfrm flipV="1">
            <a:off x="1296602" y="4797152"/>
            <a:ext cx="899134" cy="533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00835" y="3250867"/>
            <a:ext cx="3460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office-wars.ru/wp-content/uploads/2014/01/%D0%B4%D0%B5%D0%B2%D1%83%D1%88%D0%BA%D0%B0-%D0%B7%D0%B0-%D0%BD%D0%BE%D1%83%D1%82%D0%B1%D1%83%D0%BA%D0%BE%D0%B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9" y="2922598"/>
            <a:ext cx="5807598" cy="36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764704"/>
          </a:xfrm>
        </p:spPr>
        <p:txBody>
          <a:bodyPr/>
          <a:lstStyle/>
          <a:p>
            <a:r>
              <a:rPr lang="ru-RU" dirty="0"/>
              <a:t>Этапы  поиска </a:t>
            </a:r>
            <a:r>
              <a:rPr lang="ru-RU" dirty="0" smtClean="0"/>
              <a:t>стажировки</a:t>
            </a:r>
            <a:r>
              <a:rPr lang="en-US" dirty="0" smtClean="0"/>
              <a:t>/</a:t>
            </a:r>
            <a:r>
              <a:rPr lang="ru-RU" dirty="0" smtClean="0"/>
              <a:t>работы </a:t>
            </a:r>
            <a:endParaRPr lang="ru-RU" dirty="0"/>
          </a:p>
        </p:txBody>
      </p:sp>
      <p:sp>
        <p:nvSpPr>
          <p:cNvPr id="19" name="Прямоугольник с двумя вырезанными противолежащими углами 18"/>
          <p:cNvSpPr>
            <a:spLocks/>
          </p:cNvSpPr>
          <p:nvPr/>
        </p:nvSpPr>
        <p:spPr>
          <a:xfrm>
            <a:off x="1188134" y="1052736"/>
            <a:ext cx="4608000" cy="576000"/>
          </a:xfrm>
          <a:prstGeom prst="snip2DiagRect">
            <a:avLst/>
          </a:prstGeom>
          <a:noFill/>
          <a:ln w="3175">
            <a:solidFill>
              <a:srgbClr val="CC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Определение</a:t>
            </a:r>
            <a:r>
              <a:rPr lang="en-US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и описание</a:t>
            </a:r>
            <a:r>
              <a:rPr lang="en-US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желаемого</a:t>
            </a:r>
            <a:r>
              <a:rPr lang="en-US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места стажировки</a:t>
            </a:r>
            <a:r>
              <a:rPr lang="en-US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altLang="ru-RU" sz="1500" i="1" dirty="0" smtClean="0">
                <a:solidFill>
                  <a:schemeClr val="accent6">
                    <a:lumMod val="50000"/>
                  </a:schemeClr>
                </a:solidFill>
              </a:rPr>
              <a:t>работы</a:t>
            </a:r>
            <a:endParaRPr lang="ru-RU" sz="15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1013901" y="1836293"/>
            <a:ext cx="4608000" cy="576000"/>
          </a:xfrm>
          <a:prstGeom prst="snip2DiagRect">
            <a:avLst/>
          </a:prstGeom>
          <a:noFill/>
          <a:ln w="3175">
            <a:solidFill>
              <a:srgbClr val="CC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 defTabSz="1077913">
              <a:spcBef>
                <a:spcPct val="50000"/>
              </a:spcBef>
            </a:pPr>
            <a:r>
              <a:rPr lang="ru-RU" altLang="ru-RU" sz="1500" i="1" dirty="0">
                <a:solidFill>
                  <a:schemeClr val="accent6">
                    <a:lumMod val="50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188135" y="2634599"/>
            <a:ext cx="4608000" cy="576000"/>
          </a:xfrm>
          <a:prstGeom prst="snip2DiagRect">
            <a:avLst/>
          </a:prstGeom>
          <a:noFill/>
          <a:ln w="3175">
            <a:solidFill>
              <a:srgbClr val="CC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1500" i="1" dirty="0">
                <a:solidFill>
                  <a:schemeClr val="accent6">
                    <a:lumMod val="50000"/>
                  </a:schemeClr>
                </a:solidFill>
              </a:rPr>
              <a:t>Выбор</a:t>
            </a:r>
            <a:r>
              <a:rPr lang="en-US" altLang="ru-RU" sz="15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500" i="1" dirty="0">
                <a:solidFill>
                  <a:schemeClr val="accent6">
                    <a:lumMod val="50000"/>
                  </a:schemeClr>
                </a:solidFill>
              </a:rPr>
              <a:t>метода (методов) поиска работы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013901" y="3446308"/>
            <a:ext cx="4608000" cy="576000"/>
          </a:xfrm>
          <a:prstGeom prst="snip2DiagRect">
            <a:avLst/>
          </a:prstGeom>
          <a:noFill/>
          <a:ln w="3175">
            <a:solidFill>
              <a:srgbClr val="CC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1500" i="1" dirty="0" err="1" smtClean="0">
                <a:solidFill>
                  <a:schemeClr val="accent6">
                    <a:lumMod val="50000"/>
                  </a:schemeClr>
                </a:solidFill>
              </a:rPr>
              <a:t>Самопрезентация</a:t>
            </a:r>
            <a:endParaRPr lang="ru-RU" altLang="ru-RU" sz="15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1188136" y="4301087"/>
            <a:ext cx="4608000" cy="576000"/>
          </a:xfrm>
          <a:prstGeom prst="snip2DiagRect">
            <a:avLst/>
          </a:prstGeom>
          <a:noFill/>
          <a:ln w="3175">
            <a:solidFill>
              <a:srgbClr val="CC33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lvl="0" algn="ctr">
              <a:spcBef>
                <a:spcPct val="50000"/>
              </a:spcBef>
            </a:pPr>
            <a:r>
              <a:rPr lang="ru-RU" sz="1500" i="1" dirty="0">
                <a:solidFill>
                  <a:schemeClr val="accent6">
                    <a:lumMod val="50000"/>
                  </a:schemeClr>
                </a:solidFill>
              </a:rPr>
              <a:t>Выбор из имеющихся вариантов работы </a:t>
            </a:r>
            <a:r>
              <a:rPr lang="en-US" sz="1500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1500" i="1" dirty="0" err="1">
                <a:solidFill>
                  <a:schemeClr val="accent6">
                    <a:lumMod val="50000"/>
                  </a:schemeClr>
                </a:solidFill>
              </a:rPr>
              <a:t>амого</a:t>
            </a:r>
            <a:r>
              <a:rPr lang="ru-RU" sz="1500" i="1" dirty="0">
                <a:solidFill>
                  <a:schemeClr val="accent6">
                    <a:lumMod val="50000"/>
                  </a:schemeClr>
                </a:solidFill>
              </a:rPr>
              <a:t> приемлемого</a:t>
            </a:r>
            <a:endParaRPr lang="ru-RU" altLang="ru-RU" sz="15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4" name="Скругленная соединительная линия 3"/>
          <p:cNvCxnSpPr>
            <a:stCxn id="19" idx="2"/>
            <a:endCxn id="20" idx="2"/>
          </p:cNvCxnSpPr>
          <p:nvPr/>
        </p:nvCxnSpPr>
        <p:spPr>
          <a:xfrm rot="10800000" flipV="1">
            <a:off x="1013902" y="1340735"/>
            <a:ext cx="174233" cy="783557"/>
          </a:xfrm>
          <a:prstGeom prst="curvedConnector3">
            <a:avLst>
              <a:gd name="adj1" fmla="val 231204"/>
            </a:avLst>
          </a:prstGeom>
          <a:ln w="31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>
            <a:stCxn id="20" idx="0"/>
            <a:endCxn id="21" idx="0"/>
          </p:cNvCxnSpPr>
          <p:nvPr/>
        </p:nvCxnSpPr>
        <p:spPr>
          <a:xfrm>
            <a:off x="5621901" y="2124293"/>
            <a:ext cx="174234" cy="798306"/>
          </a:xfrm>
          <a:prstGeom prst="curvedConnector3">
            <a:avLst>
              <a:gd name="adj1" fmla="val 231203"/>
            </a:avLst>
          </a:prstGeom>
          <a:ln w="31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stCxn id="21" idx="2"/>
            <a:endCxn id="22" idx="2"/>
          </p:cNvCxnSpPr>
          <p:nvPr/>
        </p:nvCxnSpPr>
        <p:spPr>
          <a:xfrm rot="10800000" flipV="1">
            <a:off x="1013901" y="2922598"/>
            <a:ext cx="174234" cy="811709"/>
          </a:xfrm>
          <a:prstGeom prst="curvedConnector3">
            <a:avLst>
              <a:gd name="adj1" fmla="val 231203"/>
            </a:avLst>
          </a:prstGeom>
          <a:ln w="31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22" idx="0"/>
            <a:endCxn id="23" idx="0"/>
          </p:cNvCxnSpPr>
          <p:nvPr/>
        </p:nvCxnSpPr>
        <p:spPr>
          <a:xfrm>
            <a:off x="5621901" y="3734308"/>
            <a:ext cx="174235" cy="854779"/>
          </a:xfrm>
          <a:prstGeom prst="curvedConnector3">
            <a:avLst>
              <a:gd name="adj1" fmla="val 231202"/>
            </a:avLst>
          </a:prstGeom>
          <a:ln w="31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Овал 6157"/>
          <p:cNvSpPr/>
          <p:nvPr/>
        </p:nvSpPr>
        <p:spPr>
          <a:xfrm>
            <a:off x="293821" y="1160715"/>
            <a:ext cx="360040" cy="360040"/>
          </a:xfrm>
          <a:prstGeom prst="ellipse">
            <a:avLst/>
          </a:prstGeom>
          <a:ln w="3175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293821" y="4409067"/>
            <a:ext cx="360040" cy="360040"/>
          </a:xfrm>
          <a:prstGeom prst="ellipse">
            <a:avLst/>
          </a:prstGeom>
          <a:ln w="3175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293821" y="2742579"/>
            <a:ext cx="360040" cy="360040"/>
          </a:xfrm>
          <a:prstGeom prst="ellipse">
            <a:avLst/>
          </a:prstGeom>
          <a:ln w="3175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93821" y="3554287"/>
            <a:ext cx="360040" cy="360040"/>
          </a:xfrm>
          <a:prstGeom prst="ellipse">
            <a:avLst/>
          </a:prstGeom>
          <a:ln w="3175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293821" y="1944272"/>
            <a:ext cx="360040" cy="360040"/>
          </a:xfrm>
          <a:prstGeom prst="ellipse">
            <a:avLst/>
          </a:prstGeom>
          <a:ln w="3175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764704"/>
          </a:xfrm>
        </p:spPr>
        <p:txBody>
          <a:bodyPr/>
          <a:lstStyle/>
          <a:p>
            <a:r>
              <a:rPr lang="ru-RU" dirty="0"/>
              <a:t>Основные документы 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060848"/>
            <a:ext cx="6883573" cy="20162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Резюме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Сопроводительное письмо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Рекомендательные письма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/>
              <a:t>Портфолио</a:t>
            </a:r>
            <a:endParaRPr lang="ru-RU" sz="1800" b="0" dirty="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99592" y="6553200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карьеры</a:t>
            </a:r>
          </a:p>
        </p:txBody>
      </p:sp>
      <p:pic>
        <p:nvPicPr>
          <p:cNvPr id="3074" name="Picture 2" descr="http://riolux.ru/upload/images/174720bcd4b86c33be64b50ef24f72e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2120985"/>
              </p:ext>
            </p:extLst>
          </p:nvPr>
        </p:nvGraphicFramePr>
        <p:xfrm>
          <a:off x="94953" y="783661"/>
          <a:ext cx="8682744" cy="578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764704"/>
          </a:xfrm>
        </p:spPr>
        <p:txBody>
          <a:bodyPr/>
          <a:lstStyle/>
          <a:p>
            <a:r>
              <a:rPr lang="ru-RU" dirty="0"/>
              <a:t>Виды резюме</a:t>
            </a: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987824" y="3429000"/>
            <a:ext cx="6070600" cy="12241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Хронологическое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Функциональное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Комбинированное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969125" cy="764704"/>
          </a:xfrm>
        </p:spPr>
        <p:txBody>
          <a:bodyPr/>
          <a:lstStyle/>
          <a:p>
            <a:pPr algn="l"/>
            <a:r>
              <a:rPr lang="ru-RU" dirty="0"/>
              <a:t>Разделы резюме</a:t>
            </a:r>
          </a:p>
        </p:txBody>
      </p:sp>
      <p:pic>
        <p:nvPicPr>
          <p:cNvPr id="17" name="Picture 2" descr="http://imshafa.ru/?qa=blob&amp;qa_blobid=1679965016675165240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7102" r="132" b="-7102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99592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карьеры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052736"/>
            <a:ext cx="5184068" cy="2520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ФИО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Контактная информация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Цель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Образование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Опыт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Дополнительная </a:t>
            </a:r>
            <a:r>
              <a:rPr lang="ru-RU" sz="1800" b="0" dirty="0" smtClean="0"/>
              <a:t>информация</a:t>
            </a:r>
            <a:endParaRPr lang="ru-RU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Личные данные 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764704"/>
          </a:xfrm>
        </p:spPr>
        <p:txBody>
          <a:bodyPr/>
          <a:lstStyle/>
          <a:p>
            <a:r>
              <a:rPr lang="ru-RU" dirty="0"/>
              <a:t>Сопроводительное письмо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44824"/>
            <a:ext cx="7637181" cy="30243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Заголовок (ФИО, адрес, телефон)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Дата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Блок адресата (ФИО, звание, компания)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Обращение (Уважаемая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Введение (Кто вы и с какой целью обращаетесь?)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Обоснование / Основная часть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Заключение (Искренне, с уважением…)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Приложения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25" y="0"/>
            <a:ext cx="8229600" cy="764704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j-lt"/>
                <a:ea typeface="+mj-ea"/>
                <a:cs typeface="Times New Roman" pitchFamily="18" charset="0"/>
              </a:rPr>
              <a:t>Портфолио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860032" y="1844824"/>
            <a:ext cx="3911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 dirty="0">
                <a:solidFill>
                  <a:schemeClr val="accent1"/>
                </a:solidFill>
                <a:latin typeface="Monotype Corsiva" pitchFamily="66" charset="0"/>
                <a:cs typeface="Times New Roman" pitchFamily="18" charset="0"/>
              </a:rPr>
              <a:t>Ваше портфолио демонстрирует то, что вы сделали и умеете делать</a:t>
            </a:r>
            <a:r>
              <a:rPr lang="ru-RU" sz="1600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7" y="962325"/>
            <a:ext cx="4329113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2743240"/>
              </p:ext>
            </p:extLst>
          </p:nvPr>
        </p:nvGraphicFramePr>
        <p:xfrm>
          <a:off x="4613171" y="2636913"/>
          <a:ext cx="4135294" cy="350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229600" cy="764704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+mj-lt"/>
                <a:ea typeface="+mj-ea"/>
                <a:cs typeface="Times New Roman" pitchFamily="18" charset="0"/>
              </a:rPr>
              <a:t>Методы поиска </a:t>
            </a:r>
            <a:r>
              <a:rPr lang="ru-RU" b="1" dirty="0" smtClean="0">
                <a:latin typeface="+mj-lt"/>
                <a:ea typeface="+mj-ea"/>
                <a:cs typeface="Times New Roman" pitchFamily="18" charset="0"/>
              </a:rPr>
              <a:t>стажировки</a:t>
            </a:r>
            <a:r>
              <a:rPr lang="en-US" b="1" dirty="0" smtClean="0">
                <a:latin typeface="+mj-lt"/>
                <a:ea typeface="+mj-ea"/>
                <a:cs typeface="Times New Roman" pitchFamily="18" charset="0"/>
              </a:rPr>
              <a:t>/</a:t>
            </a:r>
            <a:r>
              <a:rPr lang="ru-RU" b="1" dirty="0" smtClean="0">
                <a:latin typeface="+mj-lt"/>
                <a:ea typeface="+mj-ea"/>
                <a:cs typeface="Times New Roman" pitchFamily="18" charset="0"/>
              </a:rPr>
              <a:t>работы</a:t>
            </a:r>
            <a:endParaRPr lang="ru-RU" b="1" dirty="0"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08720"/>
            <a:ext cx="8170537" cy="38877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сайты компаний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сайты по поиску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родные, друзья, знакомые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 smtClean="0"/>
              <a:t>ярмарки </a:t>
            </a:r>
            <a:r>
              <a:rPr lang="ru-RU" sz="1800" b="0" dirty="0"/>
              <a:t>и форумы вакансий, Дни карьеры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dirty="0"/>
              <a:t>кадровые агентства по трудоустройству и подбору </a:t>
            </a:r>
            <a:r>
              <a:rPr lang="ru-RU" sz="1800" b="0" dirty="0" smtClean="0"/>
              <a:t>персонала</a:t>
            </a:r>
            <a:endParaRPr lang="ru-RU" sz="1800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99592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карьеры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white">
          <a:xfrm>
            <a:off x="107504" y="6381328"/>
            <a:ext cx="360040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13BE5D-51C8-4733-A62E-2521F0DE16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5">
  <a:themeElements>
    <a:clrScheme name="Другая 2">
      <a:dk1>
        <a:srgbClr val="175689"/>
      </a:dk1>
      <a:lt1>
        <a:sysClr val="window" lastClr="FFFFFF"/>
      </a:lt1>
      <a:dk2>
        <a:srgbClr val="303030"/>
      </a:dk2>
      <a:lt2>
        <a:srgbClr val="FFFFFF"/>
      </a:lt2>
      <a:accent1>
        <a:srgbClr val="3E8A2F"/>
      </a:accent1>
      <a:accent2>
        <a:srgbClr val="726056"/>
      </a:accent2>
      <a:accent3>
        <a:srgbClr val="AC956E"/>
      </a:accent3>
      <a:accent4>
        <a:srgbClr val="17568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2265</TotalTime>
  <Words>334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Beam</vt:lpstr>
      <vt:lpstr>Тема15</vt:lpstr>
      <vt:lpstr>Image</vt:lpstr>
      <vt:lpstr>Мастер- класс  Как устроиться на работу молодым и неопытным</vt:lpstr>
      <vt:lpstr>Цель должна быть </vt:lpstr>
      <vt:lpstr>Этапы  поиска стажировки/работы </vt:lpstr>
      <vt:lpstr>Основные документы </vt:lpstr>
      <vt:lpstr>Виды резюме</vt:lpstr>
      <vt:lpstr>Разделы резюме</vt:lpstr>
      <vt:lpstr>Сопроводительное письмо</vt:lpstr>
      <vt:lpstr>Портфолио</vt:lpstr>
      <vt:lpstr>Методы поиска стажировки/работы</vt:lpstr>
      <vt:lpstr>Внешний вид</vt:lpstr>
      <vt:lpstr>Презентация PowerPoint</vt:lpstr>
      <vt:lpstr>Тестирование при приеме на работу </vt:lpstr>
      <vt:lpstr>Правила поведения на новом рабочем месте</vt:lpstr>
      <vt:lpstr>Спасибо за внимание</vt:lpstr>
    </vt:vector>
  </TitlesOfParts>
  <Company>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Охтова </dc:creator>
  <cp:lastModifiedBy>Охтова Ирина Мухадиновна</cp:lastModifiedBy>
  <cp:revision>167</cp:revision>
  <cp:lastPrinted>2014-11-18T14:51:54Z</cp:lastPrinted>
  <dcterms:created xsi:type="dcterms:W3CDTF">2004-03-11T11:04:47Z</dcterms:created>
  <dcterms:modified xsi:type="dcterms:W3CDTF">2017-12-12T16:13:01Z</dcterms:modified>
</cp:coreProperties>
</file>