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62" r:id="rId3"/>
    <p:sldId id="289" r:id="rId4"/>
    <p:sldId id="293" r:id="rId5"/>
    <p:sldId id="295" r:id="rId6"/>
    <p:sldId id="294" r:id="rId7"/>
    <p:sldId id="299" r:id="rId8"/>
    <p:sldId id="301" r:id="rId9"/>
    <p:sldId id="319" r:id="rId10"/>
    <p:sldId id="297" r:id="rId11"/>
    <p:sldId id="306" r:id="rId12"/>
    <p:sldId id="314" r:id="rId13"/>
    <p:sldId id="315" r:id="rId14"/>
    <p:sldId id="291" r:id="rId15"/>
    <p:sldId id="308" r:id="rId16"/>
    <p:sldId id="309" r:id="rId17"/>
    <p:sldId id="316" r:id="rId18"/>
    <p:sldId id="317" r:id="rId19"/>
    <p:sldId id="318" r:id="rId20"/>
    <p:sldId id="32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84" d="100"/>
          <a:sy n="84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71EF0-3330-4184-A9D5-622FECC3898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2A853-3859-4D60-A430-E8965B3ECB04}">
      <dgm:prSet phldrT="[Текст]"/>
      <dgm:spPr/>
      <dgm:t>
        <a:bodyPr/>
        <a:lstStyle/>
        <a:p>
          <a:r>
            <a:rPr lang="ru-RU" dirty="0" smtClean="0"/>
            <a:t>Первичные функции</a:t>
          </a:r>
          <a:endParaRPr lang="ru-RU" dirty="0"/>
        </a:p>
      </dgm:t>
    </dgm:pt>
    <dgm:pt modelId="{9A668D08-E77A-4A65-A5D1-58EE27C5B27E}" type="parTrans" cxnId="{BF2A26E8-8137-40B5-9824-32C1EB7C1926}">
      <dgm:prSet/>
      <dgm:spPr/>
      <dgm:t>
        <a:bodyPr/>
        <a:lstStyle/>
        <a:p>
          <a:endParaRPr lang="ru-RU"/>
        </a:p>
      </dgm:t>
    </dgm:pt>
    <dgm:pt modelId="{C5997368-D56D-4953-8E31-1B3854993713}" type="sibTrans" cxnId="{BF2A26E8-8137-40B5-9824-32C1EB7C1926}">
      <dgm:prSet/>
      <dgm:spPr/>
      <dgm:t>
        <a:bodyPr/>
        <a:lstStyle/>
        <a:p>
          <a:endParaRPr lang="ru-RU"/>
        </a:p>
      </dgm:t>
    </dgm:pt>
    <dgm:pt modelId="{B0044BD2-6667-4822-93EB-C5680D8E6E19}">
      <dgm:prSet phldrT="[Текст]"/>
      <dgm:spPr/>
      <dgm:t>
        <a:bodyPr/>
        <a:lstStyle/>
        <a:p>
          <a:r>
            <a:rPr lang="ru-RU" dirty="0" smtClean="0"/>
            <a:t>Логистика</a:t>
          </a:r>
          <a:endParaRPr lang="ru-RU" dirty="0"/>
        </a:p>
      </dgm:t>
    </dgm:pt>
    <dgm:pt modelId="{AF7E5D6A-E9C9-4F8F-8F4E-FD8F3F914DC8}" type="parTrans" cxnId="{007CCDE1-13AE-4E86-9A9F-1AF8D825891A}">
      <dgm:prSet/>
      <dgm:spPr/>
      <dgm:t>
        <a:bodyPr/>
        <a:lstStyle/>
        <a:p>
          <a:endParaRPr lang="ru-RU"/>
        </a:p>
      </dgm:t>
    </dgm:pt>
    <dgm:pt modelId="{22D1BBD9-924C-4C4A-9DC5-243702731064}" type="sibTrans" cxnId="{007CCDE1-13AE-4E86-9A9F-1AF8D825891A}">
      <dgm:prSet/>
      <dgm:spPr/>
      <dgm:t>
        <a:bodyPr/>
        <a:lstStyle/>
        <a:p>
          <a:endParaRPr lang="ru-RU"/>
        </a:p>
      </dgm:t>
    </dgm:pt>
    <dgm:pt modelId="{53EBDE2B-371A-4D58-A913-C16FC955EDDA}">
      <dgm:prSet phldrT="[Текст]"/>
      <dgm:spPr/>
      <dgm:t>
        <a:bodyPr/>
        <a:lstStyle/>
        <a:p>
          <a:r>
            <a:rPr lang="ru-RU" dirty="0" smtClean="0"/>
            <a:t>Обслуживание клиентов</a:t>
          </a:r>
          <a:endParaRPr lang="ru-RU" dirty="0"/>
        </a:p>
      </dgm:t>
    </dgm:pt>
    <dgm:pt modelId="{D586D64F-67A0-4FCE-A923-36A85483E8AF}" type="parTrans" cxnId="{34324659-D503-4CC8-94D1-1FDF7169064B}">
      <dgm:prSet/>
      <dgm:spPr/>
      <dgm:t>
        <a:bodyPr/>
        <a:lstStyle/>
        <a:p>
          <a:endParaRPr lang="ru-RU"/>
        </a:p>
      </dgm:t>
    </dgm:pt>
    <dgm:pt modelId="{081546CE-AF35-47B2-AE57-C1EF803A7FD7}" type="sibTrans" cxnId="{34324659-D503-4CC8-94D1-1FDF7169064B}">
      <dgm:prSet/>
      <dgm:spPr/>
      <dgm:t>
        <a:bodyPr/>
        <a:lstStyle/>
        <a:p>
          <a:endParaRPr lang="ru-RU"/>
        </a:p>
      </dgm:t>
    </dgm:pt>
    <dgm:pt modelId="{7C09EEDD-0E34-4D79-94FB-617DD7F78945}">
      <dgm:prSet phldrT="[Текст]"/>
      <dgm:spPr/>
      <dgm:t>
        <a:bodyPr/>
        <a:lstStyle/>
        <a:p>
          <a:r>
            <a:rPr lang="ru-RU" dirty="0" smtClean="0"/>
            <a:t>Управление персоналом</a:t>
          </a:r>
          <a:endParaRPr lang="ru-RU" dirty="0"/>
        </a:p>
      </dgm:t>
    </dgm:pt>
    <dgm:pt modelId="{448A1E14-E6E7-48AA-9B29-174E88820569}" type="parTrans" cxnId="{184BCADD-7213-4BC8-81C7-AA8B8DDDE401}">
      <dgm:prSet/>
      <dgm:spPr/>
      <dgm:t>
        <a:bodyPr/>
        <a:lstStyle/>
        <a:p>
          <a:endParaRPr lang="ru-RU"/>
        </a:p>
      </dgm:t>
    </dgm:pt>
    <dgm:pt modelId="{C035AD29-80BD-40E6-9C85-2922E5BE97B3}" type="sibTrans" cxnId="{184BCADD-7213-4BC8-81C7-AA8B8DDDE401}">
      <dgm:prSet/>
      <dgm:spPr/>
      <dgm:t>
        <a:bodyPr/>
        <a:lstStyle/>
        <a:p>
          <a:endParaRPr lang="ru-RU"/>
        </a:p>
      </dgm:t>
    </dgm:pt>
    <dgm:pt modelId="{960CEF7F-3454-4791-98DF-C7E65509FC2A}">
      <dgm:prSet phldrT="[Текст]"/>
      <dgm:spPr/>
      <dgm:t>
        <a:bodyPr/>
        <a:lstStyle/>
        <a:p>
          <a:r>
            <a:rPr lang="ru-RU" dirty="0" smtClean="0"/>
            <a:t>Разработка технологий</a:t>
          </a:r>
          <a:endParaRPr lang="ru-RU" dirty="0"/>
        </a:p>
      </dgm:t>
    </dgm:pt>
    <dgm:pt modelId="{525B1282-61A5-4070-BBB5-114F63C17824}" type="parTrans" cxnId="{12870F91-C255-4D3E-A58C-8FA90677055A}">
      <dgm:prSet/>
      <dgm:spPr/>
      <dgm:t>
        <a:bodyPr/>
        <a:lstStyle/>
        <a:p>
          <a:endParaRPr lang="ru-RU"/>
        </a:p>
      </dgm:t>
    </dgm:pt>
    <dgm:pt modelId="{C0D68D75-5537-4D84-8C14-CCC625EBD512}" type="sibTrans" cxnId="{12870F91-C255-4D3E-A58C-8FA90677055A}">
      <dgm:prSet/>
      <dgm:spPr/>
      <dgm:t>
        <a:bodyPr/>
        <a:lstStyle/>
        <a:p>
          <a:endParaRPr lang="ru-RU"/>
        </a:p>
      </dgm:t>
    </dgm:pt>
    <dgm:pt modelId="{BC4A6CAB-45D3-41BF-BACC-E3A4151AFF2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67F4FE4-D39A-44A0-A2D4-345372259681}" type="parTrans" cxnId="{DD14792F-BDAB-4437-A239-5924D6BB988E}">
      <dgm:prSet/>
      <dgm:spPr/>
      <dgm:t>
        <a:bodyPr/>
        <a:lstStyle/>
        <a:p>
          <a:endParaRPr lang="ru-RU"/>
        </a:p>
      </dgm:t>
    </dgm:pt>
    <dgm:pt modelId="{439CC762-ECAE-4FF7-9DB9-B0082878FDD7}" type="sibTrans" cxnId="{DD14792F-BDAB-4437-A239-5924D6BB988E}">
      <dgm:prSet/>
      <dgm:spPr/>
      <dgm:t>
        <a:bodyPr/>
        <a:lstStyle/>
        <a:p>
          <a:endParaRPr lang="ru-RU"/>
        </a:p>
      </dgm:t>
    </dgm:pt>
    <dgm:pt modelId="{E1D8552B-1A7E-40B8-8398-D068B4BF33B5}">
      <dgm:prSet phldrT="[Текст]"/>
      <dgm:spPr/>
      <dgm:t>
        <a:bodyPr/>
        <a:lstStyle/>
        <a:p>
          <a:r>
            <a:rPr lang="ru-RU" dirty="0" smtClean="0"/>
            <a:t>Снабжение</a:t>
          </a:r>
          <a:endParaRPr lang="ru-RU" dirty="0"/>
        </a:p>
      </dgm:t>
    </dgm:pt>
    <dgm:pt modelId="{2CAD5729-30DD-4E08-BCAD-1C2570A58ADF}" type="parTrans" cxnId="{7D97C0A0-FD30-4732-8C85-E92CEF24396A}">
      <dgm:prSet/>
      <dgm:spPr/>
      <dgm:t>
        <a:bodyPr/>
        <a:lstStyle/>
        <a:p>
          <a:endParaRPr lang="ru-RU"/>
        </a:p>
      </dgm:t>
    </dgm:pt>
    <dgm:pt modelId="{01DB38DD-B3EA-4727-934D-12B2E6495692}" type="sibTrans" cxnId="{7D97C0A0-FD30-4732-8C85-E92CEF24396A}">
      <dgm:prSet/>
      <dgm:spPr/>
      <dgm:t>
        <a:bodyPr/>
        <a:lstStyle/>
        <a:p>
          <a:endParaRPr lang="ru-RU"/>
        </a:p>
      </dgm:t>
    </dgm:pt>
    <dgm:pt modelId="{0DC7B8BA-5C96-440B-81B1-CDF7F79F18E9}">
      <dgm:prSet phldrT="[Текст]"/>
      <dgm:spPr/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14EEA9A0-1599-4E9B-9558-2309608EECF0}" type="parTrans" cxnId="{3110A8FB-2531-4066-BF91-13F164107235}">
      <dgm:prSet/>
      <dgm:spPr/>
      <dgm:t>
        <a:bodyPr/>
        <a:lstStyle/>
        <a:p>
          <a:endParaRPr lang="ru-RU"/>
        </a:p>
      </dgm:t>
    </dgm:pt>
    <dgm:pt modelId="{D804A052-703D-4A50-878A-689978430F0D}" type="sibTrans" cxnId="{3110A8FB-2531-4066-BF91-13F164107235}">
      <dgm:prSet/>
      <dgm:spPr/>
      <dgm:t>
        <a:bodyPr/>
        <a:lstStyle/>
        <a:p>
          <a:endParaRPr lang="ru-RU"/>
        </a:p>
      </dgm:t>
    </dgm:pt>
    <dgm:pt modelId="{A3365D36-26BB-4033-AA3B-5BCA93152466}">
      <dgm:prSet phldrT="[Текст]"/>
      <dgm:spPr/>
      <dgm:t>
        <a:bodyPr/>
        <a:lstStyle/>
        <a:p>
          <a:r>
            <a:rPr lang="ru-RU" dirty="0" smtClean="0"/>
            <a:t>Маркетинг и продажи</a:t>
          </a:r>
          <a:endParaRPr lang="ru-RU" dirty="0"/>
        </a:p>
      </dgm:t>
    </dgm:pt>
    <dgm:pt modelId="{FA34C595-5971-41F6-877F-7F39B44909FC}" type="parTrans" cxnId="{77D3FE0C-065B-4379-9FB0-381425262807}">
      <dgm:prSet/>
      <dgm:spPr/>
      <dgm:t>
        <a:bodyPr/>
        <a:lstStyle/>
        <a:p>
          <a:endParaRPr lang="ru-RU"/>
        </a:p>
      </dgm:t>
    </dgm:pt>
    <dgm:pt modelId="{72210E5D-29AB-4BBF-BC1C-3E836B296328}" type="sibTrans" cxnId="{77D3FE0C-065B-4379-9FB0-381425262807}">
      <dgm:prSet/>
      <dgm:spPr/>
      <dgm:t>
        <a:bodyPr/>
        <a:lstStyle/>
        <a:p>
          <a:endParaRPr lang="ru-RU"/>
        </a:p>
      </dgm:t>
    </dgm:pt>
    <dgm:pt modelId="{3C64FA90-C552-426D-B603-288B87E3A3D6}">
      <dgm:prSet phldrT="[Текст]"/>
      <dgm:spPr/>
      <dgm:t>
        <a:bodyPr/>
        <a:lstStyle/>
        <a:p>
          <a:r>
            <a:rPr lang="ru-RU" dirty="0" smtClean="0"/>
            <a:t>Вторичные функции</a:t>
          </a:r>
          <a:endParaRPr lang="ru-RU" dirty="0"/>
        </a:p>
      </dgm:t>
    </dgm:pt>
    <dgm:pt modelId="{4C24B614-E3A1-482B-A854-6E784C351E04}" type="parTrans" cxnId="{AB2A9E09-01B3-4B5D-92AA-30B035E6EF88}">
      <dgm:prSet/>
      <dgm:spPr/>
      <dgm:t>
        <a:bodyPr/>
        <a:lstStyle/>
        <a:p>
          <a:endParaRPr lang="ru-RU"/>
        </a:p>
      </dgm:t>
    </dgm:pt>
    <dgm:pt modelId="{3A1B3A47-61DB-4C36-9F0F-98A783C6548B}" type="sibTrans" cxnId="{AB2A9E09-01B3-4B5D-92AA-30B035E6EF88}">
      <dgm:prSet/>
      <dgm:spPr/>
      <dgm:t>
        <a:bodyPr/>
        <a:lstStyle/>
        <a:p>
          <a:endParaRPr lang="ru-RU"/>
        </a:p>
      </dgm:t>
    </dgm:pt>
    <dgm:pt modelId="{9704EA76-169A-4812-8775-C0BD50E9E77D}">
      <dgm:prSet phldrT="[Текст]"/>
      <dgm:spPr/>
      <dgm:t>
        <a:bodyPr/>
        <a:lstStyle/>
        <a:p>
          <a:endParaRPr lang="ru-RU" dirty="0"/>
        </a:p>
      </dgm:t>
    </dgm:pt>
    <dgm:pt modelId="{025151CD-DE24-4FD2-81AE-BC5CE5FDC6F7}" type="parTrans" cxnId="{57D9077B-EEA8-4D9D-8C11-6EE78C71CE74}">
      <dgm:prSet/>
      <dgm:spPr/>
      <dgm:t>
        <a:bodyPr/>
        <a:lstStyle/>
        <a:p>
          <a:endParaRPr lang="ru-RU"/>
        </a:p>
      </dgm:t>
    </dgm:pt>
    <dgm:pt modelId="{261304C9-201E-4F02-B0B3-0917698E8663}" type="sibTrans" cxnId="{57D9077B-EEA8-4D9D-8C11-6EE78C71CE74}">
      <dgm:prSet/>
      <dgm:spPr/>
      <dgm:t>
        <a:bodyPr/>
        <a:lstStyle/>
        <a:p>
          <a:endParaRPr lang="ru-RU"/>
        </a:p>
      </dgm:t>
    </dgm:pt>
    <dgm:pt modelId="{9611B794-EF28-4688-AF7B-67650D070165}">
      <dgm:prSet phldrT="[Текст]"/>
      <dgm:spPr/>
      <dgm:t>
        <a:bodyPr/>
        <a:lstStyle/>
        <a:p>
          <a:r>
            <a:rPr lang="ru-RU" dirty="0" smtClean="0"/>
            <a:t>Корпоративная инфраструктура</a:t>
          </a:r>
          <a:endParaRPr lang="ru-RU" dirty="0"/>
        </a:p>
      </dgm:t>
    </dgm:pt>
    <dgm:pt modelId="{FC085867-512C-43D5-B1DD-8C0373E4F472}" type="parTrans" cxnId="{F68FA58A-E33F-4FAF-AB3E-A6DB18710D50}">
      <dgm:prSet/>
      <dgm:spPr/>
      <dgm:t>
        <a:bodyPr/>
        <a:lstStyle/>
        <a:p>
          <a:endParaRPr lang="ru-RU"/>
        </a:p>
      </dgm:t>
    </dgm:pt>
    <dgm:pt modelId="{75597F33-FCF4-4096-9064-0EE3C43B8D31}" type="sibTrans" cxnId="{F68FA58A-E33F-4FAF-AB3E-A6DB18710D50}">
      <dgm:prSet/>
      <dgm:spPr/>
      <dgm:t>
        <a:bodyPr/>
        <a:lstStyle/>
        <a:p>
          <a:endParaRPr lang="ru-RU"/>
        </a:p>
      </dgm:t>
    </dgm:pt>
    <dgm:pt modelId="{0EE53D35-3085-466F-949D-FE96D42287E3}">
      <dgm:prSet phldrT="[Текст]"/>
      <dgm:spPr/>
      <dgm:t>
        <a:bodyPr/>
        <a:lstStyle/>
        <a:p>
          <a:endParaRPr lang="ru-RU" dirty="0"/>
        </a:p>
      </dgm:t>
    </dgm:pt>
    <dgm:pt modelId="{446B630A-2A9D-4C98-9842-31EE7FC19F21}" type="parTrans" cxnId="{66806106-6C0F-4EDB-B9CB-D6522D39274A}">
      <dgm:prSet/>
      <dgm:spPr/>
      <dgm:t>
        <a:bodyPr/>
        <a:lstStyle/>
        <a:p>
          <a:endParaRPr lang="ru-RU"/>
        </a:p>
      </dgm:t>
    </dgm:pt>
    <dgm:pt modelId="{3A53F78A-8235-4ED8-A340-6BD42A8DF4F0}" type="sibTrans" cxnId="{66806106-6C0F-4EDB-B9CB-D6522D39274A}">
      <dgm:prSet/>
      <dgm:spPr/>
      <dgm:t>
        <a:bodyPr/>
        <a:lstStyle/>
        <a:p>
          <a:endParaRPr lang="ru-RU"/>
        </a:p>
      </dgm:t>
    </dgm:pt>
    <dgm:pt modelId="{40A02749-A4DB-4A5E-9B3C-9B67A48EB905}" type="pres">
      <dgm:prSet presAssocID="{D9071EF0-3330-4184-A9D5-622FECC3898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8101D8-BEFA-4EC1-BA68-75F9BED53208}" type="pres">
      <dgm:prSet presAssocID="{66D2A853-3859-4D60-A430-E8965B3ECB04}" presName="horFlow" presStyleCnt="0"/>
      <dgm:spPr/>
    </dgm:pt>
    <dgm:pt modelId="{79CE20D5-A69A-4251-A34B-70F358E666EB}" type="pres">
      <dgm:prSet presAssocID="{66D2A853-3859-4D60-A430-E8965B3ECB04}" presName="bigChev" presStyleLbl="node1" presStyleIdx="0" presStyleCnt="5"/>
      <dgm:spPr/>
      <dgm:t>
        <a:bodyPr/>
        <a:lstStyle/>
        <a:p>
          <a:endParaRPr lang="ru-RU"/>
        </a:p>
      </dgm:t>
    </dgm:pt>
    <dgm:pt modelId="{D0866AFC-DF2B-4309-9FEE-A46AFDAC8444}" type="pres">
      <dgm:prSet presAssocID="{AF7E5D6A-E9C9-4F8F-8F4E-FD8F3F914DC8}" presName="parTrans" presStyleCnt="0"/>
      <dgm:spPr/>
    </dgm:pt>
    <dgm:pt modelId="{2DA7FBE3-EEBC-46B2-A2E1-099AF7774C7E}" type="pres">
      <dgm:prSet presAssocID="{B0044BD2-6667-4822-93EB-C5680D8E6E19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53547-21F1-4537-8C9E-F00B2F3F017E}" type="pres">
      <dgm:prSet presAssocID="{22D1BBD9-924C-4C4A-9DC5-243702731064}" presName="sibTrans" presStyleCnt="0"/>
      <dgm:spPr/>
    </dgm:pt>
    <dgm:pt modelId="{A3BB564B-DCA4-411A-AAD7-0D7E66DD41D1}" type="pres">
      <dgm:prSet presAssocID="{0DC7B8BA-5C96-440B-81B1-CDF7F79F18E9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4EAD-FD4E-4E81-8170-B2E9319FD620}" type="pres">
      <dgm:prSet presAssocID="{D804A052-703D-4A50-878A-689978430F0D}" presName="sibTrans" presStyleCnt="0"/>
      <dgm:spPr/>
    </dgm:pt>
    <dgm:pt modelId="{66C24477-BF55-4B8A-A464-07BB01CC4FE5}" type="pres">
      <dgm:prSet presAssocID="{A3365D36-26BB-4033-AA3B-5BCA93152466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70A83-0D0B-4F98-96E4-73078A4A4B7E}" type="pres">
      <dgm:prSet presAssocID="{72210E5D-29AB-4BBF-BC1C-3E836B296328}" presName="sibTrans" presStyleCnt="0"/>
      <dgm:spPr/>
    </dgm:pt>
    <dgm:pt modelId="{EF934114-B042-4615-939F-4EC13B468E2E}" type="pres">
      <dgm:prSet presAssocID="{53EBDE2B-371A-4D58-A913-C16FC955EDDA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BD454-4526-40F1-9F90-D608869EF652}" type="pres">
      <dgm:prSet presAssocID="{66D2A853-3859-4D60-A430-E8965B3ECB04}" presName="vSp" presStyleCnt="0"/>
      <dgm:spPr/>
    </dgm:pt>
    <dgm:pt modelId="{47D1F4C2-57A7-4FC6-9348-2B4DDDDAD80F}" type="pres">
      <dgm:prSet presAssocID="{3C64FA90-C552-426D-B603-288B87E3A3D6}" presName="horFlow" presStyleCnt="0"/>
      <dgm:spPr/>
    </dgm:pt>
    <dgm:pt modelId="{58D16D51-7123-452D-96A9-BD1C7A673FF9}" type="pres">
      <dgm:prSet presAssocID="{3C64FA90-C552-426D-B603-288B87E3A3D6}" presName="bigChev" presStyleLbl="node1" presStyleIdx="1" presStyleCnt="5"/>
      <dgm:spPr/>
      <dgm:t>
        <a:bodyPr/>
        <a:lstStyle/>
        <a:p>
          <a:endParaRPr lang="ru-RU"/>
        </a:p>
      </dgm:t>
    </dgm:pt>
    <dgm:pt modelId="{B79272DD-AE46-478D-B647-9D514462D7ED}" type="pres">
      <dgm:prSet presAssocID="{448A1E14-E6E7-48AA-9B29-174E88820569}" presName="parTrans" presStyleCnt="0"/>
      <dgm:spPr/>
    </dgm:pt>
    <dgm:pt modelId="{19B29B7D-BAAC-4F5F-A0F9-43728B8BABD5}" type="pres">
      <dgm:prSet presAssocID="{7C09EEDD-0E34-4D79-94FB-617DD7F78945}" presName="node" presStyleLbl="alignAccFollowNode1" presStyleIdx="4" presStyleCnt="8" custScaleX="35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A550-3B83-4BDC-B8A2-7127C3D83755}" type="pres">
      <dgm:prSet presAssocID="{3C64FA90-C552-426D-B603-288B87E3A3D6}" presName="vSp" presStyleCnt="0"/>
      <dgm:spPr/>
    </dgm:pt>
    <dgm:pt modelId="{4A0959DE-3AEA-46EA-B8AB-C88575C63DE9}" type="pres">
      <dgm:prSet presAssocID="{9704EA76-169A-4812-8775-C0BD50E9E77D}" presName="horFlow" presStyleCnt="0"/>
      <dgm:spPr/>
    </dgm:pt>
    <dgm:pt modelId="{C2F01CAC-067D-4A36-9412-E9B3987A283B}" type="pres">
      <dgm:prSet presAssocID="{9704EA76-169A-4812-8775-C0BD50E9E77D}" presName="bigChev" presStyleLbl="node1" presStyleIdx="2" presStyleCnt="5"/>
      <dgm:spPr/>
      <dgm:t>
        <a:bodyPr/>
        <a:lstStyle/>
        <a:p>
          <a:endParaRPr lang="ru-RU"/>
        </a:p>
      </dgm:t>
    </dgm:pt>
    <dgm:pt modelId="{A3B0CE10-4445-485F-AC22-96FD018C9D23}" type="pres">
      <dgm:prSet presAssocID="{525B1282-61A5-4070-BBB5-114F63C17824}" presName="parTrans" presStyleCnt="0"/>
      <dgm:spPr/>
    </dgm:pt>
    <dgm:pt modelId="{65973DCD-A65C-446A-9608-9512F3B67217}" type="pres">
      <dgm:prSet presAssocID="{960CEF7F-3454-4791-98DF-C7E65509FC2A}" presName="node" presStyleLbl="alignAccFollowNode1" presStyleIdx="5" presStyleCnt="8" custScaleX="35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A47D0-FF3C-40CD-A1C7-F84F820CD4BA}" type="pres">
      <dgm:prSet presAssocID="{9704EA76-169A-4812-8775-C0BD50E9E77D}" presName="vSp" presStyleCnt="0"/>
      <dgm:spPr/>
    </dgm:pt>
    <dgm:pt modelId="{DD5025E7-4D2D-4940-825C-D1D56DE6716F}" type="pres">
      <dgm:prSet presAssocID="{BC4A6CAB-45D3-41BF-BACC-E3A4151AFF2B}" presName="horFlow" presStyleCnt="0"/>
      <dgm:spPr/>
    </dgm:pt>
    <dgm:pt modelId="{BDD9F9CC-88F2-405F-91A4-B862FE637ADD}" type="pres">
      <dgm:prSet presAssocID="{BC4A6CAB-45D3-41BF-BACC-E3A4151AFF2B}" presName="bigChev" presStyleLbl="node1" presStyleIdx="3" presStyleCnt="5"/>
      <dgm:spPr/>
      <dgm:t>
        <a:bodyPr/>
        <a:lstStyle/>
        <a:p>
          <a:endParaRPr lang="ru-RU"/>
        </a:p>
      </dgm:t>
    </dgm:pt>
    <dgm:pt modelId="{F0B736B2-1E9A-46B4-A443-F6BAAAC673AD}" type="pres">
      <dgm:prSet presAssocID="{2CAD5729-30DD-4E08-BCAD-1C2570A58ADF}" presName="parTrans" presStyleCnt="0"/>
      <dgm:spPr/>
    </dgm:pt>
    <dgm:pt modelId="{44B9A2C5-566F-4C35-9400-0590F0E85FAA}" type="pres">
      <dgm:prSet presAssocID="{E1D8552B-1A7E-40B8-8398-D068B4BF33B5}" presName="node" presStyleLbl="alignAccFollowNode1" presStyleIdx="6" presStyleCnt="8" custScaleX="35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0E7C-81E3-4CFB-8908-74592D5D1E97}" type="pres">
      <dgm:prSet presAssocID="{BC4A6CAB-45D3-41BF-BACC-E3A4151AFF2B}" presName="vSp" presStyleCnt="0"/>
      <dgm:spPr/>
    </dgm:pt>
    <dgm:pt modelId="{D2B1E289-89F4-4FCA-92E8-3BC617EF2BF5}" type="pres">
      <dgm:prSet presAssocID="{0EE53D35-3085-466F-949D-FE96D42287E3}" presName="horFlow" presStyleCnt="0"/>
      <dgm:spPr/>
    </dgm:pt>
    <dgm:pt modelId="{99541267-E3B7-4905-91EF-6C6195764E42}" type="pres">
      <dgm:prSet presAssocID="{0EE53D35-3085-466F-949D-FE96D42287E3}" presName="bigChev" presStyleLbl="node1" presStyleIdx="4" presStyleCnt="5"/>
      <dgm:spPr/>
      <dgm:t>
        <a:bodyPr/>
        <a:lstStyle/>
        <a:p>
          <a:endParaRPr lang="ru-RU"/>
        </a:p>
      </dgm:t>
    </dgm:pt>
    <dgm:pt modelId="{3A2122F0-A875-4BC5-8722-53157C2A3945}" type="pres">
      <dgm:prSet presAssocID="{FC085867-512C-43D5-B1DD-8C0373E4F472}" presName="parTrans" presStyleCnt="0"/>
      <dgm:spPr/>
    </dgm:pt>
    <dgm:pt modelId="{579BF61B-C55E-4E82-A7E0-7E496CCB3CA0}" type="pres">
      <dgm:prSet presAssocID="{9611B794-EF28-4688-AF7B-67650D070165}" presName="node" presStyleLbl="alignAccFollowNode1" presStyleIdx="7" presStyleCnt="8" custScaleX="35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6AFB6-DB35-4E68-B8EE-0A5E3D662387}" type="presOf" srcId="{66D2A853-3859-4D60-A430-E8965B3ECB04}" destId="{79CE20D5-A69A-4251-A34B-70F358E666EB}" srcOrd="0" destOrd="0" presId="urn:microsoft.com/office/officeart/2005/8/layout/lProcess3"/>
    <dgm:cxn modelId="{7D97C0A0-FD30-4732-8C85-E92CEF24396A}" srcId="{BC4A6CAB-45D3-41BF-BACC-E3A4151AFF2B}" destId="{E1D8552B-1A7E-40B8-8398-D068B4BF33B5}" srcOrd="0" destOrd="0" parTransId="{2CAD5729-30DD-4E08-BCAD-1C2570A58ADF}" sibTransId="{01DB38DD-B3EA-4727-934D-12B2E6495692}"/>
    <dgm:cxn modelId="{9A3CBD12-3495-4633-B523-08A8EFB55CE0}" type="presOf" srcId="{7C09EEDD-0E34-4D79-94FB-617DD7F78945}" destId="{19B29B7D-BAAC-4F5F-A0F9-43728B8BABD5}" srcOrd="0" destOrd="0" presId="urn:microsoft.com/office/officeart/2005/8/layout/lProcess3"/>
    <dgm:cxn modelId="{C6CC2F9E-7A5A-4AEA-BC93-454FF3CA2CE0}" type="presOf" srcId="{9611B794-EF28-4688-AF7B-67650D070165}" destId="{579BF61B-C55E-4E82-A7E0-7E496CCB3CA0}" srcOrd="0" destOrd="0" presId="urn:microsoft.com/office/officeart/2005/8/layout/lProcess3"/>
    <dgm:cxn modelId="{3ED293FA-A216-4D0B-8B8A-F2A494F9BFD0}" type="presOf" srcId="{E1D8552B-1A7E-40B8-8398-D068B4BF33B5}" destId="{44B9A2C5-566F-4C35-9400-0590F0E85FAA}" srcOrd="0" destOrd="0" presId="urn:microsoft.com/office/officeart/2005/8/layout/lProcess3"/>
    <dgm:cxn modelId="{BF2A26E8-8137-40B5-9824-32C1EB7C1926}" srcId="{D9071EF0-3330-4184-A9D5-622FECC3898C}" destId="{66D2A853-3859-4D60-A430-E8965B3ECB04}" srcOrd="0" destOrd="0" parTransId="{9A668D08-E77A-4A65-A5D1-58EE27C5B27E}" sibTransId="{C5997368-D56D-4953-8E31-1B3854993713}"/>
    <dgm:cxn modelId="{77D3FE0C-065B-4379-9FB0-381425262807}" srcId="{66D2A853-3859-4D60-A430-E8965B3ECB04}" destId="{A3365D36-26BB-4033-AA3B-5BCA93152466}" srcOrd="2" destOrd="0" parTransId="{FA34C595-5971-41F6-877F-7F39B44909FC}" sibTransId="{72210E5D-29AB-4BBF-BC1C-3E836B296328}"/>
    <dgm:cxn modelId="{57D9077B-EEA8-4D9D-8C11-6EE78C71CE74}" srcId="{D9071EF0-3330-4184-A9D5-622FECC3898C}" destId="{9704EA76-169A-4812-8775-C0BD50E9E77D}" srcOrd="2" destOrd="0" parTransId="{025151CD-DE24-4FD2-81AE-BC5CE5FDC6F7}" sibTransId="{261304C9-201E-4F02-B0B3-0917698E8663}"/>
    <dgm:cxn modelId="{39EB70CD-8673-4EA1-8A99-2C034BEBAF54}" type="presOf" srcId="{D9071EF0-3330-4184-A9D5-622FECC3898C}" destId="{40A02749-A4DB-4A5E-9B3C-9B67A48EB905}" srcOrd="0" destOrd="0" presId="urn:microsoft.com/office/officeart/2005/8/layout/lProcess3"/>
    <dgm:cxn modelId="{184BCADD-7213-4BC8-81C7-AA8B8DDDE401}" srcId="{3C64FA90-C552-426D-B603-288B87E3A3D6}" destId="{7C09EEDD-0E34-4D79-94FB-617DD7F78945}" srcOrd="0" destOrd="0" parTransId="{448A1E14-E6E7-48AA-9B29-174E88820569}" sibTransId="{C035AD29-80BD-40E6-9C85-2922E5BE97B3}"/>
    <dgm:cxn modelId="{34324659-D503-4CC8-94D1-1FDF7169064B}" srcId="{66D2A853-3859-4D60-A430-E8965B3ECB04}" destId="{53EBDE2B-371A-4D58-A913-C16FC955EDDA}" srcOrd="3" destOrd="0" parTransId="{D586D64F-67A0-4FCE-A923-36A85483E8AF}" sibTransId="{081546CE-AF35-47B2-AE57-C1EF803A7FD7}"/>
    <dgm:cxn modelId="{AB2A9E09-01B3-4B5D-92AA-30B035E6EF88}" srcId="{D9071EF0-3330-4184-A9D5-622FECC3898C}" destId="{3C64FA90-C552-426D-B603-288B87E3A3D6}" srcOrd="1" destOrd="0" parTransId="{4C24B614-E3A1-482B-A854-6E784C351E04}" sibTransId="{3A1B3A47-61DB-4C36-9F0F-98A783C6548B}"/>
    <dgm:cxn modelId="{DD14792F-BDAB-4437-A239-5924D6BB988E}" srcId="{D9071EF0-3330-4184-A9D5-622FECC3898C}" destId="{BC4A6CAB-45D3-41BF-BACC-E3A4151AFF2B}" srcOrd="3" destOrd="0" parTransId="{967F4FE4-D39A-44A0-A2D4-345372259681}" sibTransId="{439CC762-ECAE-4FF7-9DB9-B0082878FDD7}"/>
    <dgm:cxn modelId="{B1A89C19-4602-4DD4-9FFA-3405F3881441}" type="presOf" srcId="{BC4A6CAB-45D3-41BF-BACC-E3A4151AFF2B}" destId="{BDD9F9CC-88F2-405F-91A4-B862FE637ADD}" srcOrd="0" destOrd="0" presId="urn:microsoft.com/office/officeart/2005/8/layout/lProcess3"/>
    <dgm:cxn modelId="{FFF78B71-D579-4D22-9C58-927F5E2DB86D}" type="presOf" srcId="{3C64FA90-C552-426D-B603-288B87E3A3D6}" destId="{58D16D51-7123-452D-96A9-BD1C7A673FF9}" srcOrd="0" destOrd="0" presId="urn:microsoft.com/office/officeart/2005/8/layout/lProcess3"/>
    <dgm:cxn modelId="{C1DF3E3F-5763-492C-84A2-7C75A8BC2F7D}" type="presOf" srcId="{9704EA76-169A-4812-8775-C0BD50E9E77D}" destId="{C2F01CAC-067D-4A36-9412-E9B3987A283B}" srcOrd="0" destOrd="0" presId="urn:microsoft.com/office/officeart/2005/8/layout/lProcess3"/>
    <dgm:cxn modelId="{12870F91-C255-4D3E-A58C-8FA90677055A}" srcId="{9704EA76-169A-4812-8775-C0BD50E9E77D}" destId="{960CEF7F-3454-4791-98DF-C7E65509FC2A}" srcOrd="0" destOrd="0" parTransId="{525B1282-61A5-4070-BBB5-114F63C17824}" sibTransId="{C0D68D75-5537-4D84-8C14-CCC625EBD512}"/>
    <dgm:cxn modelId="{007CCDE1-13AE-4E86-9A9F-1AF8D825891A}" srcId="{66D2A853-3859-4D60-A430-E8965B3ECB04}" destId="{B0044BD2-6667-4822-93EB-C5680D8E6E19}" srcOrd="0" destOrd="0" parTransId="{AF7E5D6A-E9C9-4F8F-8F4E-FD8F3F914DC8}" sibTransId="{22D1BBD9-924C-4C4A-9DC5-243702731064}"/>
    <dgm:cxn modelId="{66806106-6C0F-4EDB-B9CB-D6522D39274A}" srcId="{D9071EF0-3330-4184-A9D5-622FECC3898C}" destId="{0EE53D35-3085-466F-949D-FE96D42287E3}" srcOrd="4" destOrd="0" parTransId="{446B630A-2A9D-4C98-9842-31EE7FC19F21}" sibTransId="{3A53F78A-8235-4ED8-A340-6BD42A8DF4F0}"/>
    <dgm:cxn modelId="{4CAD8A33-8C16-4048-8651-CF3447A4D78F}" type="presOf" srcId="{0EE53D35-3085-466F-949D-FE96D42287E3}" destId="{99541267-E3B7-4905-91EF-6C6195764E42}" srcOrd="0" destOrd="0" presId="urn:microsoft.com/office/officeart/2005/8/layout/lProcess3"/>
    <dgm:cxn modelId="{32CFD7CF-6C45-4ACA-A0A9-E5EA5C8D809A}" type="presOf" srcId="{53EBDE2B-371A-4D58-A913-C16FC955EDDA}" destId="{EF934114-B042-4615-939F-4EC13B468E2E}" srcOrd="0" destOrd="0" presId="urn:microsoft.com/office/officeart/2005/8/layout/lProcess3"/>
    <dgm:cxn modelId="{3AD27FFE-872D-456B-92E8-5B4470B45930}" type="presOf" srcId="{960CEF7F-3454-4791-98DF-C7E65509FC2A}" destId="{65973DCD-A65C-446A-9608-9512F3B67217}" srcOrd="0" destOrd="0" presId="urn:microsoft.com/office/officeart/2005/8/layout/lProcess3"/>
    <dgm:cxn modelId="{F68FA58A-E33F-4FAF-AB3E-A6DB18710D50}" srcId="{0EE53D35-3085-466F-949D-FE96D42287E3}" destId="{9611B794-EF28-4688-AF7B-67650D070165}" srcOrd="0" destOrd="0" parTransId="{FC085867-512C-43D5-B1DD-8C0373E4F472}" sibTransId="{75597F33-FCF4-4096-9064-0EE3C43B8D31}"/>
    <dgm:cxn modelId="{ED095024-4520-46E0-AA85-7D8E102F50DC}" type="presOf" srcId="{B0044BD2-6667-4822-93EB-C5680D8E6E19}" destId="{2DA7FBE3-EEBC-46B2-A2E1-099AF7774C7E}" srcOrd="0" destOrd="0" presId="urn:microsoft.com/office/officeart/2005/8/layout/lProcess3"/>
    <dgm:cxn modelId="{5022DB27-3D50-4B3C-8267-D6A10962853D}" type="presOf" srcId="{0DC7B8BA-5C96-440B-81B1-CDF7F79F18E9}" destId="{A3BB564B-DCA4-411A-AAD7-0D7E66DD41D1}" srcOrd="0" destOrd="0" presId="urn:microsoft.com/office/officeart/2005/8/layout/lProcess3"/>
    <dgm:cxn modelId="{565E878D-B01F-4F88-B1C7-809F9855B586}" type="presOf" srcId="{A3365D36-26BB-4033-AA3B-5BCA93152466}" destId="{66C24477-BF55-4B8A-A464-07BB01CC4FE5}" srcOrd="0" destOrd="0" presId="urn:microsoft.com/office/officeart/2005/8/layout/lProcess3"/>
    <dgm:cxn modelId="{3110A8FB-2531-4066-BF91-13F164107235}" srcId="{66D2A853-3859-4D60-A430-E8965B3ECB04}" destId="{0DC7B8BA-5C96-440B-81B1-CDF7F79F18E9}" srcOrd="1" destOrd="0" parTransId="{14EEA9A0-1599-4E9B-9558-2309608EECF0}" sibTransId="{D804A052-703D-4A50-878A-689978430F0D}"/>
    <dgm:cxn modelId="{4009AB2F-B852-42AB-ABE0-E4AF1E3EF0AD}" type="presParOf" srcId="{40A02749-A4DB-4A5E-9B3C-9B67A48EB905}" destId="{718101D8-BEFA-4EC1-BA68-75F9BED53208}" srcOrd="0" destOrd="0" presId="urn:microsoft.com/office/officeart/2005/8/layout/lProcess3"/>
    <dgm:cxn modelId="{BED8C5A6-C182-43C4-9ACE-AAE74B513E62}" type="presParOf" srcId="{718101D8-BEFA-4EC1-BA68-75F9BED53208}" destId="{79CE20D5-A69A-4251-A34B-70F358E666EB}" srcOrd="0" destOrd="0" presId="urn:microsoft.com/office/officeart/2005/8/layout/lProcess3"/>
    <dgm:cxn modelId="{C7718E7A-83CA-4BBB-B771-3436B0573635}" type="presParOf" srcId="{718101D8-BEFA-4EC1-BA68-75F9BED53208}" destId="{D0866AFC-DF2B-4309-9FEE-A46AFDAC8444}" srcOrd="1" destOrd="0" presId="urn:microsoft.com/office/officeart/2005/8/layout/lProcess3"/>
    <dgm:cxn modelId="{BAED9889-5539-4875-B544-2E29C6872231}" type="presParOf" srcId="{718101D8-BEFA-4EC1-BA68-75F9BED53208}" destId="{2DA7FBE3-EEBC-46B2-A2E1-099AF7774C7E}" srcOrd="2" destOrd="0" presId="urn:microsoft.com/office/officeart/2005/8/layout/lProcess3"/>
    <dgm:cxn modelId="{37F7865D-C9F1-4BD3-8680-CA4B5AE7C531}" type="presParOf" srcId="{718101D8-BEFA-4EC1-BA68-75F9BED53208}" destId="{03153547-21F1-4537-8C9E-F00B2F3F017E}" srcOrd="3" destOrd="0" presId="urn:microsoft.com/office/officeart/2005/8/layout/lProcess3"/>
    <dgm:cxn modelId="{835F07EE-5ECD-4256-A835-EED9ADFF976C}" type="presParOf" srcId="{718101D8-BEFA-4EC1-BA68-75F9BED53208}" destId="{A3BB564B-DCA4-411A-AAD7-0D7E66DD41D1}" srcOrd="4" destOrd="0" presId="urn:microsoft.com/office/officeart/2005/8/layout/lProcess3"/>
    <dgm:cxn modelId="{5FCD7D68-41A9-4A1D-A975-CEA4BB288794}" type="presParOf" srcId="{718101D8-BEFA-4EC1-BA68-75F9BED53208}" destId="{A9294EAD-FD4E-4E81-8170-B2E9319FD620}" srcOrd="5" destOrd="0" presId="urn:microsoft.com/office/officeart/2005/8/layout/lProcess3"/>
    <dgm:cxn modelId="{68ABF114-EAD9-401E-BAA4-6A0A1711DD74}" type="presParOf" srcId="{718101D8-BEFA-4EC1-BA68-75F9BED53208}" destId="{66C24477-BF55-4B8A-A464-07BB01CC4FE5}" srcOrd="6" destOrd="0" presId="urn:microsoft.com/office/officeart/2005/8/layout/lProcess3"/>
    <dgm:cxn modelId="{DBFEE965-10FC-46AC-A743-0EBE0EFEF42F}" type="presParOf" srcId="{718101D8-BEFA-4EC1-BA68-75F9BED53208}" destId="{3C370A83-0D0B-4F98-96E4-73078A4A4B7E}" srcOrd="7" destOrd="0" presId="urn:microsoft.com/office/officeart/2005/8/layout/lProcess3"/>
    <dgm:cxn modelId="{452784A5-65DE-4CFA-95F7-F178708878D8}" type="presParOf" srcId="{718101D8-BEFA-4EC1-BA68-75F9BED53208}" destId="{EF934114-B042-4615-939F-4EC13B468E2E}" srcOrd="8" destOrd="0" presId="urn:microsoft.com/office/officeart/2005/8/layout/lProcess3"/>
    <dgm:cxn modelId="{44CD85F2-A068-44EF-948F-0D44E4C39726}" type="presParOf" srcId="{40A02749-A4DB-4A5E-9B3C-9B67A48EB905}" destId="{16ABD454-4526-40F1-9F90-D608869EF652}" srcOrd="1" destOrd="0" presId="urn:microsoft.com/office/officeart/2005/8/layout/lProcess3"/>
    <dgm:cxn modelId="{3C8660F3-9D48-4519-9528-AE8540A662E1}" type="presParOf" srcId="{40A02749-A4DB-4A5E-9B3C-9B67A48EB905}" destId="{47D1F4C2-57A7-4FC6-9348-2B4DDDDAD80F}" srcOrd="2" destOrd="0" presId="urn:microsoft.com/office/officeart/2005/8/layout/lProcess3"/>
    <dgm:cxn modelId="{F9186D61-0D2C-4B2B-8D06-61FF44D79801}" type="presParOf" srcId="{47D1F4C2-57A7-4FC6-9348-2B4DDDDAD80F}" destId="{58D16D51-7123-452D-96A9-BD1C7A673FF9}" srcOrd="0" destOrd="0" presId="urn:microsoft.com/office/officeart/2005/8/layout/lProcess3"/>
    <dgm:cxn modelId="{CFCDCD55-29F1-4BA4-8264-B23B75FCCD53}" type="presParOf" srcId="{47D1F4C2-57A7-4FC6-9348-2B4DDDDAD80F}" destId="{B79272DD-AE46-478D-B647-9D514462D7ED}" srcOrd="1" destOrd="0" presId="urn:microsoft.com/office/officeart/2005/8/layout/lProcess3"/>
    <dgm:cxn modelId="{2577DB21-AE07-4AE1-B0D2-91390521E0DB}" type="presParOf" srcId="{47D1F4C2-57A7-4FC6-9348-2B4DDDDAD80F}" destId="{19B29B7D-BAAC-4F5F-A0F9-43728B8BABD5}" srcOrd="2" destOrd="0" presId="urn:microsoft.com/office/officeart/2005/8/layout/lProcess3"/>
    <dgm:cxn modelId="{8EC40A2F-D715-47BC-A5BF-B93ED4D74ACC}" type="presParOf" srcId="{40A02749-A4DB-4A5E-9B3C-9B67A48EB905}" destId="{9B5CA550-3B83-4BDC-B8A2-7127C3D83755}" srcOrd="3" destOrd="0" presId="urn:microsoft.com/office/officeart/2005/8/layout/lProcess3"/>
    <dgm:cxn modelId="{0FB3B1D7-53A6-4CFB-A5F5-79ADBDE9F48C}" type="presParOf" srcId="{40A02749-A4DB-4A5E-9B3C-9B67A48EB905}" destId="{4A0959DE-3AEA-46EA-B8AB-C88575C63DE9}" srcOrd="4" destOrd="0" presId="urn:microsoft.com/office/officeart/2005/8/layout/lProcess3"/>
    <dgm:cxn modelId="{608A0F3F-9F9A-4D8D-A01A-A26FB501C9D2}" type="presParOf" srcId="{4A0959DE-3AEA-46EA-B8AB-C88575C63DE9}" destId="{C2F01CAC-067D-4A36-9412-E9B3987A283B}" srcOrd="0" destOrd="0" presId="urn:microsoft.com/office/officeart/2005/8/layout/lProcess3"/>
    <dgm:cxn modelId="{122706E8-D946-4A38-B37B-68DAC63DF43C}" type="presParOf" srcId="{4A0959DE-3AEA-46EA-B8AB-C88575C63DE9}" destId="{A3B0CE10-4445-485F-AC22-96FD018C9D23}" srcOrd="1" destOrd="0" presId="urn:microsoft.com/office/officeart/2005/8/layout/lProcess3"/>
    <dgm:cxn modelId="{E8104B57-59F8-4F08-8C9D-0E8AAADE0C23}" type="presParOf" srcId="{4A0959DE-3AEA-46EA-B8AB-C88575C63DE9}" destId="{65973DCD-A65C-446A-9608-9512F3B67217}" srcOrd="2" destOrd="0" presId="urn:microsoft.com/office/officeart/2005/8/layout/lProcess3"/>
    <dgm:cxn modelId="{55888524-9CEE-4C84-B637-207052574D00}" type="presParOf" srcId="{40A02749-A4DB-4A5E-9B3C-9B67A48EB905}" destId="{65CA47D0-FF3C-40CD-A1C7-F84F820CD4BA}" srcOrd="5" destOrd="0" presId="urn:microsoft.com/office/officeart/2005/8/layout/lProcess3"/>
    <dgm:cxn modelId="{6582239A-8581-4BF1-9AF8-73CF0300F133}" type="presParOf" srcId="{40A02749-A4DB-4A5E-9B3C-9B67A48EB905}" destId="{DD5025E7-4D2D-4940-825C-D1D56DE6716F}" srcOrd="6" destOrd="0" presId="urn:microsoft.com/office/officeart/2005/8/layout/lProcess3"/>
    <dgm:cxn modelId="{0ED65DBE-638E-4FDF-B4CC-AC9381171ADC}" type="presParOf" srcId="{DD5025E7-4D2D-4940-825C-D1D56DE6716F}" destId="{BDD9F9CC-88F2-405F-91A4-B862FE637ADD}" srcOrd="0" destOrd="0" presId="urn:microsoft.com/office/officeart/2005/8/layout/lProcess3"/>
    <dgm:cxn modelId="{CBD510BA-CB44-4CD0-91B3-34B1D637C443}" type="presParOf" srcId="{DD5025E7-4D2D-4940-825C-D1D56DE6716F}" destId="{F0B736B2-1E9A-46B4-A443-F6BAAAC673AD}" srcOrd="1" destOrd="0" presId="urn:microsoft.com/office/officeart/2005/8/layout/lProcess3"/>
    <dgm:cxn modelId="{688125D8-D5FE-408F-A2E3-B94B39FD6280}" type="presParOf" srcId="{DD5025E7-4D2D-4940-825C-D1D56DE6716F}" destId="{44B9A2C5-566F-4C35-9400-0590F0E85FAA}" srcOrd="2" destOrd="0" presId="urn:microsoft.com/office/officeart/2005/8/layout/lProcess3"/>
    <dgm:cxn modelId="{31108544-552F-48ED-9949-1988E4C6ADE5}" type="presParOf" srcId="{40A02749-A4DB-4A5E-9B3C-9B67A48EB905}" destId="{638F0E7C-81E3-4CFB-8908-74592D5D1E97}" srcOrd="7" destOrd="0" presId="urn:microsoft.com/office/officeart/2005/8/layout/lProcess3"/>
    <dgm:cxn modelId="{943C0DF2-9E8D-4123-AC00-6D8E1934B6EB}" type="presParOf" srcId="{40A02749-A4DB-4A5E-9B3C-9B67A48EB905}" destId="{D2B1E289-89F4-4FCA-92E8-3BC617EF2BF5}" srcOrd="8" destOrd="0" presId="urn:microsoft.com/office/officeart/2005/8/layout/lProcess3"/>
    <dgm:cxn modelId="{AA91767E-4671-46B7-A1BA-5CC764850300}" type="presParOf" srcId="{D2B1E289-89F4-4FCA-92E8-3BC617EF2BF5}" destId="{99541267-E3B7-4905-91EF-6C6195764E42}" srcOrd="0" destOrd="0" presId="urn:microsoft.com/office/officeart/2005/8/layout/lProcess3"/>
    <dgm:cxn modelId="{8122DA35-4661-4179-BC6D-7ED94E99E7F5}" type="presParOf" srcId="{D2B1E289-89F4-4FCA-92E8-3BC617EF2BF5}" destId="{3A2122F0-A875-4BC5-8722-53157C2A3945}" srcOrd="1" destOrd="0" presId="urn:microsoft.com/office/officeart/2005/8/layout/lProcess3"/>
    <dgm:cxn modelId="{B517FCFA-FB5D-4A99-BB1D-50119BB1DFAA}" type="presParOf" srcId="{D2B1E289-89F4-4FCA-92E8-3BC617EF2BF5}" destId="{579BF61B-C55E-4E82-A7E0-7E496CCB3CA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E20D5-A69A-4251-A34B-70F358E666EB}">
      <dsp:nvSpPr>
        <dsp:cNvPr id="0" name=""/>
        <dsp:cNvSpPr/>
      </dsp:nvSpPr>
      <dsp:spPr>
        <a:xfrm>
          <a:off x="657627" y="869"/>
          <a:ext cx="1617054" cy="64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Первичные функции</a:t>
          </a:r>
          <a:endParaRPr lang="ru-RU" sz="1500" kern="1200" dirty="0"/>
        </a:p>
      </dsp:txBody>
      <dsp:txXfrm>
        <a:off x="981038" y="869"/>
        <a:ext cx="970233" cy="646821"/>
      </dsp:txXfrm>
    </dsp:sp>
    <dsp:sp modelId="{2DA7FBE3-EEBC-46B2-A2E1-099AF7774C7E}">
      <dsp:nvSpPr>
        <dsp:cNvPr id="0" name=""/>
        <dsp:cNvSpPr/>
      </dsp:nvSpPr>
      <dsp:spPr>
        <a:xfrm>
          <a:off x="2064465" y="55849"/>
          <a:ext cx="1342155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Логистика</a:t>
          </a:r>
          <a:endParaRPr lang="ru-RU" sz="900" kern="1200" dirty="0"/>
        </a:p>
      </dsp:txBody>
      <dsp:txXfrm>
        <a:off x="2332896" y="55849"/>
        <a:ext cx="805293" cy="536862"/>
      </dsp:txXfrm>
    </dsp:sp>
    <dsp:sp modelId="{A3BB564B-DCA4-411A-AAD7-0D7E66DD41D1}">
      <dsp:nvSpPr>
        <dsp:cNvPr id="0" name=""/>
        <dsp:cNvSpPr/>
      </dsp:nvSpPr>
      <dsp:spPr>
        <a:xfrm>
          <a:off x="3218719" y="55849"/>
          <a:ext cx="1342155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Производство</a:t>
          </a:r>
          <a:endParaRPr lang="ru-RU" sz="900" kern="1200" dirty="0"/>
        </a:p>
      </dsp:txBody>
      <dsp:txXfrm>
        <a:off x="3487150" y="55849"/>
        <a:ext cx="805293" cy="536862"/>
      </dsp:txXfrm>
    </dsp:sp>
    <dsp:sp modelId="{66C24477-BF55-4B8A-A464-07BB01CC4FE5}">
      <dsp:nvSpPr>
        <dsp:cNvPr id="0" name=""/>
        <dsp:cNvSpPr/>
      </dsp:nvSpPr>
      <dsp:spPr>
        <a:xfrm>
          <a:off x="4372972" y="55849"/>
          <a:ext cx="1342155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Маркетинг и продажи</a:t>
          </a:r>
          <a:endParaRPr lang="ru-RU" sz="900" kern="1200" dirty="0"/>
        </a:p>
      </dsp:txBody>
      <dsp:txXfrm>
        <a:off x="4641403" y="55849"/>
        <a:ext cx="805293" cy="536862"/>
      </dsp:txXfrm>
    </dsp:sp>
    <dsp:sp modelId="{EF934114-B042-4615-939F-4EC13B468E2E}">
      <dsp:nvSpPr>
        <dsp:cNvPr id="0" name=""/>
        <dsp:cNvSpPr/>
      </dsp:nvSpPr>
      <dsp:spPr>
        <a:xfrm>
          <a:off x="5527226" y="55849"/>
          <a:ext cx="1342155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Обслуживание клиентов</a:t>
          </a:r>
          <a:endParaRPr lang="ru-RU" sz="900" kern="1200" dirty="0"/>
        </a:p>
      </dsp:txBody>
      <dsp:txXfrm>
        <a:off x="5795657" y="55849"/>
        <a:ext cx="805293" cy="536862"/>
      </dsp:txXfrm>
    </dsp:sp>
    <dsp:sp modelId="{58D16D51-7123-452D-96A9-BD1C7A673FF9}">
      <dsp:nvSpPr>
        <dsp:cNvPr id="0" name=""/>
        <dsp:cNvSpPr/>
      </dsp:nvSpPr>
      <dsp:spPr>
        <a:xfrm>
          <a:off x="657627" y="738246"/>
          <a:ext cx="1617054" cy="64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Вторичные функции</a:t>
          </a:r>
          <a:endParaRPr lang="ru-RU" sz="1500" kern="1200" dirty="0"/>
        </a:p>
      </dsp:txBody>
      <dsp:txXfrm>
        <a:off x="981038" y="738246"/>
        <a:ext cx="970233" cy="646821"/>
      </dsp:txXfrm>
    </dsp:sp>
    <dsp:sp modelId="{19B29B7D-BAAC-4F5F-A0F9-43728B8BABD5}">
      <dsp:nvSpPr>
        <dsp:cNvPr id="0" name=""/>
        <dsp:cNvSpPr/>
      </dsp:nvSpPr>
      <dsp:spPr>
        <a:xfrm>
          <a:off x="2064465" y="793226"/>
          <a:ext cx="4821706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Управление персоналом</a:t>
          </a:r>
          <a:endParaRPr lang="ru-RU" sz="900" kern="1200" dirty="0"/>
        </a:p>
      </dsp:txBody>
      <dsp:txXfrm>
        <a:off x="2332896" y="793226"/>
        <a:ext cx="4284844" cy="536862"/>
      </dsp:txXfrm>
    </dsp:sp>
    <dsp:sp modelId="{C2F01CAC-067D-4A36-9412-E9B3987A283B}">
      <dsp:nvSpPr>
        <dsp:cNvPr id="0" name=""/>
        <dsp:cNvSpPr/>
      </dsp:nvSpPr>
      <dsp:spPr>
        <a:xfrm>
          <a:off x="657627" y="1475623"/>
          <a:ext cx="1617054" cy="64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81038" y="1475623"/>
        <a:ext cx="970233" cy="646821"/>
      </dsp:txXfrm>
    </dsp:sp>
    <dsp:sp modelId="{65973DCD-A65C-446A-9608-9512F3B67217}">
      <dsp:nvSpPr>
        <dsp:cNvPr id="0" name=""/>
        <dsp:cNvSpPr/>
      </dsp:nvSpPr>
      <dsp:spPr>
        <a:xfrm>
          <a:off x="2064465" y="1530603"/>
          <a:ext cx="4821706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Разработка технологий</a:t>
          </a:r>
          <a:endParaRPr lang="ru-RU" sz="900" kern="1200" dirty="0"/>
        </a:p>
      </dsp:txBody>
      <dsp:txXfrm>
        <a:off x="2332896" y="1530603"/>
        <a:ext cx="4284844" cy="536862"/>
      </dsp:txXfrm>
    </dsp:sp>
    <dsp:sp modelId="{BDD9F9CC-88F2-405F-91A4-B862FE637ADD}">
      <dsp:nvSpPr>
        <dsp:cNvPr id="0" name=""/>
        <dsp:cNvSpPr/>
      </dsp:nvSpPr>
      <dsp:spPr>
        <a:xfrm>
          <a:off x="657627" y="2213000"/>
          <a:ext cx="1617054" cy="64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981038" y="2213000"/>
        <a:ext cx="970233" cy="646821"/>
      </dsp:txXfrm>
    </dsp:sp>
    <dsp:sp modelId="{44B9A2C5-566F-4C35-9400-0590F0E85FAA}">
      <dsp:nvSpPr>
        <dsp:cNvPr id="0" name=""/>
        <dsp:cNvSpPr/>
      </dsp:nvSpPr>
      <dsp:spPr>
        <a:xfrm>
          <a:off x="2064465" y="2267980"/>
          <a:ext cx="4821706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Снабжение</a:t>
          </a:r>
          <a:endParaRPr lang="ru-RU" sz="900" kern="1200" dirty="0"/>
        </a:p>
      </dsp:txBody>
      <dsp:txXfrm>
        <a:off x="2332896" y="2267980"/>
        <a:ext cx="4284844" cy="536862"/>
      </dsp:txXfrm>
    </dsp:sp>
    <dsp:sp modelId="{99541267-E3B7-4905-91EF-6C6195764E42}">
      <dsp:nvSpPr>
        <dsp:cNvPr id="0" name=""/>
        <dsp:cNvSpPr/>
      </dsp:nvSpPr>
      <dsp:spPr>
        <a:xfrm>
          <a:off x="657627" y="2950377"/>
          <a:ext cx="1617054" cy="64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81038" y="2950377"/>
        <a:ext cx="970233" cy="646821"/>
      </dsp:txXfrm>
    </dsp:sp>
    <dsp:sp modelId="{579BF61B-C55E-4E82-A7E0-7E496CCB3CA0}">
      <dsp:nvSpPr>
        <dsp:cNvPr id="0" name=""/>
        <dsp:cNvSpPr/>
      </dsp:nvSpPr>
      <dsp:spPr>
        <a:xfrm>
          <a:off x="2064465" y="3005357"/>
          <a:ext cx="4821706" cy="536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Корпоративная инфраструктура</a:t>
          </a:r>
          <a:endParaRPr lang="ru-RU" sz="900" kern="1200" dirty="0"/>
        </a:p>
      </dsp:txBody>
      <dsp:txXfrm>
        <a:off x="2332896" y="3005357"/>
        <a:ext cx="4284844" cy="53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7FA1-3FC7-469C-AC4E-AEA1DCB2B30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3B1A-853C-4CB2-BACB-16BCD4DF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9A%D0%BE%D0%BD%D0%BA%D1%83%D1%80%D0%B5%D0%BD%D1%82%D0%BD%D0%BE%D0%B5_%D0%BF%D1%80%D0%B5%D0%B8%D0%BC%D1%83%D1%89%D0%B5%D1%81%D1%82%D0%B2%D0%B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4%D0%B5%D0%BB%D0%BE%D0%B2%D0%B0%D1%8F_%D0%BA%D0%BE%D0%BD%D0%BA%D1%83%D1%80%D0%B5%D0%BD%D1%86%D0%B8%D1%8F" TargetMode="External"/><Relationship Id="rId5" Type="http://schemas.openxmlformats.org/officeDocument/2006/relationships/hyperlink" Target="https://ru.wikipedia.org/wiki/%D0%93%D0%B0%D1%80%D0%B2%D0%B0%D1%80%D0%B4%D1%81%D0%BA%D0%B0%D1%8F_%D0%B1%D0%B8%D0%B7%D0%BD%D0%B5%D1%81-%D1%88%D0%BA%D0%BE%D0%BB%D0%B0" TargetMode="External"/><Relationship Id="rId4" Type="http://schemas.openxmlformats.org/officeDocument/2006/relationships/hyperlink" Target="https://ru.wikipedia.org/wiki/194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346B-8E35-4715-9BFA-3B234CFB9C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9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346B-8E35-4715-9BFA-3B234CFB9C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5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346B-8E35-4715-9BFA-3B234CFB9C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Майкл </a:t>
            </a:r>
            <a:r>
              <a:rPr lang="ru-RU" b="1" dirty="0" err="1" smtClean="0"/>
              <a:t>Юджи́н</a:t>
            </a:r>
            <a:r>
              <a:rPr lang="ru-RU" b="1" dirty="0" smtClean="0"/>
              <a:t> </a:t>
            </a:r>
            <a:r>
              <a:rPr lang="ru-RU" b="1" dirty="0" err="1" smtClean="0"/>
              <a:t>По́ртер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Michael</a:t>
            </a:r>
            <a:r>
              <a:rPr lang="ru-RU" i="1" dirty="0" smtClean="0"/>
              <a:t> </a:t>
            </a:r>
            <a:r>
              <a:rPr lang="ru-RU" i="1" dirty="0" err="1" smtClean="0"/>
              <a:t>Eugene</a:t>
            </a:r>
            <a:r>
              <a:rPr lang="ru-RU" i="1" dirty="0" smtClean="0"/>
              <a:t> </a:t>
            </a:r>
            <a:r>
              <a:rPr lang="ru-RU" i="1" dirty="0" err="1" smtClean="0"/>
              <a:t>Porter</a:t>
            </a:r>
            <a:r>
              <a:rPr lang="ru-RU" dirty="0" smtClean="0"/>
              <a:t>; род. </a:t>
            </a:r>
            <a:r>
              <a:rPr lang="ru-RU" dirty="0" smtClean="0">
                <a:hlinkClick r:id="rId4" tooltip="1947"/>
              </a:rPr>
              <a:t>1947</a:t>
            </a:r>
            <a:r>
              <a:rPr lang="ru-RU" dirty="0" smtClean="0"/>
              <a:t>) — профессор кафедры делового администрирования </a:t>
            </a:r>
            <a:r>
              <a:rPr lang="ru-RU" i="1" dirty="0" smtClean="0">
                <a:hlinkClick r:id="rId5" tooltip="Гарвардская бизнес-школа"/>
              </a:rPr>
              <a:t>Гарвардской бизнес-школы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Harvard</a:t>
            </a:r>
            <a:r>
              <a:rPr lang="ru-RU" i="1" dirty="0" smtClean="0"/>
              <a:t> </a:t>
            </a:r>
            <a:r>
              <a:rPr lang="ru-RU" i="1" dirty="0" err="1" smtClean="0"/>
              <a:t>Business</a:t>
            </a:r>
            <a:r>
              <a:rPr lang="ru-RU" i="1" dirty="0" smtClean="0"/>
              <a:t> </a:t>
            </a:r>
            <a:r>
              <a:rPr lang="ru-RU" i="1" dirty="0" err="1" smtClean="0"/>
              <a:t>School</a:t>
            </a:r>
            <a:r>
              <a:rPr lang="ru-RU" dirty="0" smtClean="0"/>
              <a:t>), признанный специалист в области изучения экономической </a:t>
            </a:r>
            <a:r>
              <a:rPr lang="ru-RU" dirty="0" smtClean="0">
                <a:hlinkClick r:id="rId6" tooltip="Деловая конкуренция"/>
              </a:rPr>
              <a:t>конкуренции</a:t>
            </a:r>
            <a:r>
              <a:rPr lang="ru-RU" dirty="0" smtClean="0"/>
              <a:t>, в том числе конкуренции на международных рынках, конкуренции между странами и регионами. Разработал теорию </a:t>
            </a:r>
            <a:r>
              <a:rPr lang="ru-RU" dirty="0" smtClean="0">
                <a:hlinkClick r:id="rId7" tooltip="Конкурентное преимущество"/>
              </a:rPr>
              <a:t>конкурентных преимуществ</a:t>
            </a:r>
            <a:r>
              <a:rPr lang="ru-RU" dirty="0" smtClean="0"/>
              <a:t> стран.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8E7F-8454-43DF-BAA0-FAB35BF895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8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495800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000"/>
            </a:lvl1pPr>
            <a:lvl2pPr>
              <a:buClr>
                <a:schemeClr val="accent2"/>
              </a:buClr>
              <a:buFont typeface="Courier New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512" y="1417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8059" y="1700808"/>
            <a:ext cx="5388112" cy="3186122"/>
          </a:xfrm>
          <a:prstGeom prst="rect">
            <a:avLst/>
          </a:prstGeom>
          <a:noFill/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280160"/>
            <a:ext cx="770467" cy="1326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80160"/>
            <a:ext cx="8244408" cy="132616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086665"/>
              </p:ext>
            </p:extLst>
          </p:nvPr>
        </p:nvGraphicFramePr>
        <p:xfrm>
          <a:off x="31552" y="6035358"/>
          <a:ext cx="814426" cy="79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14" imgW="4380840" imgH="4253760" progId="Photoshop.Image.12">
                  <p:embed/>
                </p:oleObj>
              </mc:Choice>
              <mc:Fallback>
                <p:oleObj name="Image" r:id="rId14" imgW="4380840" imgH="4253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552" y="6035358"/>
                        <a:ext cx="814426" cy="79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 userDrawn="1"/>
        </p:nvSpPr>
        <p:spPr>
          <a:xfrm>
            <a:off x="908059" y="6348897"/>
            <a:ext cx="8244408" cy="163739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ru-RU" sz="1400" b="1" dirty="0" smtClean="0"/>
              <a:t>Навигатор бизнеса</a:t>
            </a:r>
            <a:endParaRPr kumimoji="0"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581128"/>
            <a:ext cx="5810200" cy="11746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Основы моделирования бизнес-процессов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6093296"/>
            <a:ext cx="2355081" cy="6858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СОБОЛЕВ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Дмитрий Олегович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The Process - JoBSPap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3266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pPr algn="l" eaLnBrk="1" hangingPunct="1"/>
            <a:r>
              <a:rPr lang="ru-RU" sz="2800" b="1" dirty="0" smtClean="0"/>
              <a:t>Процесс и его свойства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5472608" cy="463582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dirty="0" smtClean="0"/>
              <a:t>Характеристики процесса</a:t>
            </a:r>
          </a:p>
          <a:p>
            <a:pPr lvl="1"/>
            <a:r>
              <a:rPr lang="ru-RU" b="1" dirty="0" err="1" smtClean="0"/>
              <a:t>Измеряемость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Measurable</a:t>
            </a:r>
            <a:r>
              <a:rPr lang="ru-RU" dirty="0" smtClean="0"/>
              <a:t>) - качество и издержки, длительность и продуктивность</a:t>
            </a:r>
          </a:p>
          <a:p>
            <a:pPr lvl="1"/>
            <a:r>
              <a:rPr lang="ru-RU" b="1" dirty="0" smtClean="0"/>
              <a:t>Специфичность результатов </a:t>
            </a:r>
            <a:r>
              <a:rPr lang="ru-RU" dirty="0" smtClean="0"/>
              <a:t>– измеряется и определяется индивидуально</a:t>
            </a:r>
          </a:p>
          <a:p>
            <a:pPr lvl="1"/>
            <a:r>
              <a:rPr lang="ru-RU" b="1" dirty="0" smtClean="0"/>
              <a:t>Ориентация на потребителя </a:t>
            </a:r>
            <a:r>
              <a:rPr lang="ru-RU" dirty="0" smtClean="0"/>
              <a:t>(</a:t>
            </a:r>
            <a:r>
              <a:rPr lang="ru-RU" dirty="0" err="1" smtClean="0"/>
              <a:t>Customer</a:t>
            </a:r>
            <a:r>
              <a:rPr lang="ru-RU" dirty="0" smtClean="0"/>
              <a:t> </a:t>
            </a:r>
            <a:r>
              <a:rPr lang="ru-RU" dirty="0" err="1" smtClean="0"/>
              <a:t>Focus</a:t>
            </a:r>
            <a:r>
              <a:rPr lang="ru-RU" dirty="0" smtClean="0"/>
              <a:t>) - внутреннего или внешнего</a:t>
            </a:r>
          </a:p>
          <a:p>
            <a:pPr lvl="1"/>
            <a:r>
              <a:rPr lang="ru-RU" b="1" dirty="0" smtClean="0"/>
              <a:t>Инициирование процесса событием  </a:t>
            </a:r>
            <a:r>
              <a:rPr lang="ru-RU" dirty="0" smtClean="0"/>
              <a:t>(</a:t>
            </a:r>
            <a:r>
              <a:rPr lang="ru-RU" dirty="0" err="1" smtClean="0"/>
              <a:t>Response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Specific</a:t>
            </a:r>
            <a:r>
              <a:rPr lang="ru-RU" dirty="0" smtClean="0"/>
              <a:t> </a:t>
            </a:r>
            <a:r>
              <a:rPr lang="ru-RU" dirty="0" err="1" smtClean="0"/>
              <a:t>events</a:t>
            </a:r>
            <a:r>
              <a:rPr lang="ru-RU" dirty="0" smtClean="0"/>
              <a:t>) - начинает работать в нужный момент</a:t>
            </a:r>
          </a:p>
          <a:p>
            <a:pPr lvl="1"/>
            <a:endParaRPr lang="ru-RU" dirty="0"/>
          </a:p>
          <a:p>
            <a:pPr marL="365760" lvl="1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ИТ процессы созданы для осуществления поддержки </a:t>
            </a:r>
            <a:r>
              <a:rPr lang="ru-RU" b="1" dirty="0" smtClean="0">
                <a:solidFill>
                  <a:srgbClr val="FF0000"/>
                </a:solidFill>
              </a:rPr>
              <a:t> бизнес-процессов</a:t>
            </a:r>
            <a:endParaRPr lang="ru-RU" b="1" dirty="0">
              <a:solidFill>
                <a:srgbClr val="FF0000"/>
              </a:solidFill>
            </a:endParaRPr>
          </a:p>
          <a:p>
            <a:pPr lvl="1"/>
            <a:endParaRPr lang="ru-RU" sz="1600" dirty="0" smtClean="0"/>
          </a:p>
        </p:txBody>
      </p:sp>
      <p:pic>
        <p:nvPicPr>
          <p:cNvPr id="21506" name="Picture 2" descr="Gold HQ Photo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&amp;iecy;&amp;scy;&amp;pcy;&amp;l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6101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7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Цепочка добавленного </a:t>
            </a:r>
            <a:r>
              <a:rPr lang="ru-RU" dirty="0" smtClean="0"/>
              <a:t>качества Майкла Портера</a:t>
            </a:r>
            <a:endParaRPr lang="ru-RU" sz="2325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94097" y="1772841"/>
          <a:ext cx="7543800" cy="359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11842" y="1665772"/>
            <a:ext cx="952902" cy="375385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26856" y="1665772"/>
            <a:ext cx="952902" cy="375385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74669" y="1665772"/>
            <a:ext cx="952902" cy="375385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7317" y="1665772"/>
            <a:ext cx="952902" cy="375385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80" y="1665772"/>
            <a:ext cx="2445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Первичными являются функции, предназначенные непосредственно для создания результата (корпоративного выхода). </a:t>
            </a:r>
          </a:p>
          <a:p>
            <a:endParaRPr lang="ru-RU" sz="1350" dirty="0"/>
          </a:p>
          <a:p>
            <a:r>
              <a:rPr lang="ru-RU" sz="1350" dirty="0"/>
              <a:t>Вторичные функции играют вспомогательную роль, обеспечивая необходимую инфраструктуру и средства управления при выполнении первичных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7133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4516796"/>
            <a:ext cx="6400800" cy="967679"/>
          </a:xfrm>
        </p:spPr>
        <p:txBody>
          <a:bodyPr/>
          <a:lstStyle/>
          <a:p>
            <a:pPr algn="r"/>
            <a:r>
              <a:rPr lang="ru-RU" dirty="0" smtClean="0"/>
              <a:t>МОДЕЛИ бизнес-процессов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&amp;Vcy; &amp;pcy;&amp;ocy;&amp;icy;&amp;scy;&amp;kcy;&amp;acy;&amp;khcy; &amp;gcy;&amp;acy;&amp;rcy;&amp;mcy;&amp;ocy;&amp;ncy;&amp;icy;&amp;chcy;&amp;ncy;&amp;ocy;&amp;jcy; &amp;bcy;&amp;icy;&amp;zcy;&amp;ncy;&amp;iecy;&amp;scy;-&amp;mcy;&amp;ocy;&amp;dcy;&amp;iecy;&amp;lcy;&amp;icy;. &amp;Tcy;&amp;iecy;&amp;zcy;&amp;icy;&amp;scy;&amp;ycy; &amp;kcy;&amp;ocy;&amp;ncy;&amp;fcy;&amp;iecy;&amp;rcy;&amp;iecy;&amp;ncy;&amp;tscy;&amp;icy;&amp;icy; '&amp;Ucy;&amp;pcy;&amp;rcy;&amp;acy;&amp;vcy;&amp;lcy;&amp;iecy;&amp;ncy;&amp;icy;&amp;iecy; &amp;vcy; &amp;Rcy;&amp;ocy;&amp;scy;&amp;scy;&amp;icy;&amp;icy;: &amp;zcy;&amp;acy;&amp;chcy;&amp;iecy;&amp;mcy; &amp;mcy;&amp;ycy; &amp;ncy;&amp;ucy;&amp;zhcy;&amp;ncy;&amp;ycy; &amp;mcy;&amp;icy;&amp;rcy;&amp;ucy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540"/>
            <a:ext cx="5978032" cy="40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5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принципы от профессора </a:t>
            </a:r>
            <a:r>
              <a:rPr lang="ru-RU" dirty="0" err="1" smtClean="0"/>
              <a:t>Шеера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985846" cy="4896673"/>
          </a:xfrm>
        </p:spPr>
        <p:txBody>
          <a:bodyPr>
            <a:noAutofit/>
          </a:bodyPr>
          <a:lstStyle/>
          <a:p>
            <a:pPr marL="257175" indent="-257175"/>
            <a:r>
              <a:rPr lang="ru-RU" sz="1800" b="1" dirty="0" smtClean="0"/>
              <a:t>Придерживайтесь методологии </a:t>
            </a:r>
            <a:endParaRPr lang="ru-RU" sz="1800" dirty="0" smtClean="0"/>
          </a:p>
          <a:p>
            <a:pPr marL="577215" lvl="1" indent="-257175"/>
            <a:r>
              <a:rPr lang="ru-RU" sz="1400" dirty="0" smtClean="0"/>
              <a:t>Корректная </a:t>
            </a:r>
            <a:r>
              <a:rPr lang="ru-RU" sz="1400" dirty="0"/>
              <a:t>модель должна соответствовать принятым синтаксическим и семантическим правилам.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Метод </a:t>
            </a:r>
            <a:r>
              <a:rPr lang="ru-RU" sz="1400" dirty="0"/>
              <a:t>должен быть полным и логичным, модель должна соответствовать методу. Только тогда модель может быть адекватна реальности и использоваться разными пользователями.</a:t>
            </a:r>
          </a:p>
          <a:p>
            <a:pPr marL="257175" indent="-257175"/>
            <a:r>
              <a:rPr lang="ru-RU" sz="1800" b="1" dirty="0"/>
              <a:t>Не пытайтесь </a:t>
            </a:r>
            <a:r>
              <a:rPr lang="ru-RU" sz="1800" b="1" dirty="0" err="1" smtClean="0"/>
              <a:t>моделироватъ</a:t>
            </a:r>
            <a:r>
              <a:rPr lang="ru-RU" sz="1800" b="1" dirty="0" smtClean="0"/>
              <a:t> ВСЕ </a:t>
            </a:r>
          </a:p>
          <a:p>
            <a:pPr marL="577215" lvl="1" indent="-257175"/>
            <a:r>
              <a:rPr lang="ru-RU" sz="1400" dirty="0" smtClean="0"/>
              <a:t>Излишне </a:t>
            </a:r>
            <a:r>
              <a:rPr lang="ru-RU" sz="1400" dirty="0"/>
              <a:t>детализированное моделирование приводит к неоправданным потерям средств.</a:t>
            </a:r>
          </a:p>
          <a:p>
            <a:pPr marL="257175" indent="-257175"/>
            <a:r>
              <a:rPr lang="ru-RU" sz="1800" b="1" dirty="0" smtClean="0"/>
              <a:t>Вовремя остановитесь</a:t>
            </a:r>
          </a:p>
          <a:p>
            <a:pPr marL="577215" lvl="1" indent="-257175"/>
            <a:r>
              <a:rPr lang="ru-RU" sz="1400" dirty="0" smtClean="0"/>
              <a:t>Помните правило Парето– </a:t>
            </a:r>
            <a:r>
              <a:rPr lang="ru-RU" sz="1400" dirty="0"/>
              <a:t>80% выгод достигаются 20% усилий. </a:t>
            </a:r>
            <a:endParaRPr lang="ru-RU" sz="1400" dirty="0" smtClean="0"/>
          </a:p>
          <a:p>
            <a:pPr marL="257175" indent="-257175"/>
            <a:r>
              <a:rPr lang="ru-RU" sz="1800" b="1" dirty="0" smtClean="0"/>
              <a:t>Будьте проще </a:t>
            </a:r>
            <a:endParaRPr lang="ru-RU" sz="1800" dirty="0" smtClean="0"/>
          </a:p>
          <a:p>
            <a:pPr marL="577215" lvl="1" indent="-257175"/>
            <a:r>
              <a:rPr lang="ru-RU" sz="1400" dirty="0" smtClean="0"/>
              <a:t>Модель </a:t>
            </a:r>
            <a:r>
              <a:rPr lang="ru-RU" sz="1400" dirty="0"/>
              <a:t>должна быть понятна и применима. Сложные бизнес-модели должны быть разделены на простые, понятные части, которые интегрируются в единую структуру.</a:t>
            </a:r>
          </a:p>
          <a:p>
            <a:pPr marL="257175" indent="-257175"/>
            <a:r>
              <a:rPr lang="ru-RU" sz="1800" b="1" dirty="0" smtClean="0"/>
              <a:t>Разрабатывайте стандарты моделирования</a:t>
            </a:r>
          </a:p>
          <a:p>
            <a:pPr marL="577215" lvl="1" indent="-257175"/>
            <a:r>
              <a:rPr lang="en-US" sz="1400" dirty="0" smtClean="0"/>
              <a:t>ARIS </a:t>
            </a:r>
            <a:r>
              <a:rPr lang="ru-RU" sz="1400" dirty="0" smtClean="0"/>
              <a:t>позволяет достичь одного </a:t>
            </a:r>
            <a:r>
              <a:rPr lang="ru-RU" sz="1400" dirty="0"/>
              <a:t>и того же </a:t>
            </a:r>
            <a:r>
              <a:rPr lang="ru-RU" sz="1400" dirty="0" smtClean="0"/>
              <a:t>результата разными способами. Ищите выгоды в </a:t>
            </a:r>
            <a:r>
              <a:rPr lang="ru-RU" sz="1400" dirty="0"/>
              <a:t>ограничении возможностей в разумных пределах – использовании собственных </a:t>
            </a:r>
            <a:r>
              <a:rPr lang="ru-RU" sz="1400" dirty="0" smtClean="0"/>
              <a:t>стандартов.</a:t>
            </a:r>
            <a:endParaRPr lang="ru-RU" sz="1400" dirty="0"/>
          </a:p>
          <a:p>
            <a:pPr marL="257175" indent="-257175"/>
            <a:r>
              <a:rPr lang="ru-RU" sz="1800" b="1" dirty="0" smtClean="0"/>
              <a:t>Будьте системны </a:t>
            </a:r>
            <a:endParaRPr lang="ru-RU" sz="1800" dirty="0" smtClean="0"/>
          </a:p>
          <a:p>
            <a:pPr marL="577215" lvl="1" indent="-257175"/>
            <a:r>
              <a:rPr lang="ru-RU" sz="1400" dirty="0"/>
              <a:t>М</a:t>
            </a:r>
            <a:r>
              <a:rPr lang="ru-RU" sz="1400" dirty="0" smtClean="0"/>
              <a:t>одели </a:t>
            </a:r>
            <a:r>
              <a:rPr lang="ru-RU" sz="1400" dirty="0"/>
              <a:t>и их </a:t>
            </a:r>
            <a:r>
              <a:rPr lang="ru-RU" sz="1400" dirty="0" smtClean="0"/>
              <a:t>элементы должны </a:t>
            </a:r>
            <a:r>
              <a:rPr lang="ru-RU" sz="1400" dirty="0"/>
              <a:t>согласовываться и интегрироваться в единую структуру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52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bertpemo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5" y="1772688"/>
            <a:ext cx="4501982" cy="2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793" y="1772688"/>
            <a:ext cx="3938029" cy="359824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Нотация бизнес-процесса</a:t>
            </a:r>
            <a:r>
              <a:rPr lang="ru-RU" dirty="0"/>
              <a:t> - это набор условных обозначений и правил их применения, используемый для визуального представления бизнес-процесса. </a:t>
            </a:r>
            <a:endParaRPr lang="ru-RU" dirty="0" smtClean="0"/>
          </a:p>
          <a:p>
            <a:r>
              <a:rPr lang="ru-RU" dirty="0" smtClean="0"/>
              <a:t>Связи </a:t>
            </a:r>
            <a:r>
              <a:rPr lang="ru-RU" dirty="0"/>
              <a:t>между объектами в нотации имеют определенный смысл и отражают последовательность выполнения функций в рамках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4915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Extended Event Driven Process Chain</a:t>
            </a:r>
            <a:r>
              <a:rPr lang="ru-RU" dirty="0"/>
              <a:t> (</a:t>
            </a:r>
            <a:r>
              <a:rPr lang="en-US" dirty="0" err="1"/>
              <a:t>eEPC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Графическая нотация </a:t>
            </a:r>
            <a:r>
              <a:rPr lang="ru-RU" sz="2400" dirty="0" err="1" smtClean="0"/>
              <a:t>eEPC</a:t>
            </a:r>
            <a:r>
              <a:rPr lang="ru-RU" sz="2400" dirty="0" smtClean="0"/>
              <a:t> предназначена </a:t>
            </a:r>
            <a:r>
              <a:rPr lang="ru-RU" sz="2400" dirty="0"/>
              <a:t>для описания процессов, управляемых событиями, в виде потока последовательно выполняемых работ.</a:t>
            </a:r>
          </a:p>
          <a:p>
            <a:r>
              <a:rPr lang="ru-RU" sz="2400" dirty="0"/>
              <a:t>Основные объекты, отображаемые в ARIS </a:t>
            </a:r>
            <a:r>
              <a:rPr lang="ru-RU" sz="2400" dirty="0" err="1"/>
              <a:t>eEPC</a:t>
            </a:r>
            <a:r>
              <a:rPr lang="ru-RU" sz="2400" dirty="0"/>
              <a:t>:</a:t>
            </a:r>
          </a:p>
          <a:p>
            <a:pPr lvl="1"/>
            <a:r>
              <a:rPr lang="ru-RU" sz="1900" b="1" dirty="0"/>
              <a:t>Функция</a:t>
            </a:r>
            <a:r>
              <a:rPr lang="ru-RU" sz="1900" dirty="0"/>
              <a:t> (</a:t>
            </a:r>
            <a:r>
              <a:rPr lang="ru-RU" sz="1900" dirty="0" err="1"/>
              <a:t>Function</a:t>
            </a:r>
            <a:r>
              <a:rPr lang="ru-RU" sz="1900" dirty="0"/>
              <a:t>). Отображает выполняемые работы</a:t>
            </a:r>
          </a:p>
          <a:p>
            <a:pPr lvl="1"/>
            <a:r>
              <a:rPr lang="ru-RU" sz="1900" b="1" dirty="0"/>
              <a:t>Событие</a:t>
            </a:r>
            <a:r>
              <a:rPr lang="ru-RU" sz="1900" dirty="0"/>
              <a:t> (</a:t>
            </a:r>
            <a:r>
              <a:rPr lang="ru-RU" sz="1900" dirty="0" err="1"/>
              <a:t>Event</a:t>
            </a:r>
            <a:r>
              <a:rPr lang="ru-RU" sz="1900" dirty="0"/>
              <a:t>). Отображает состояния системы, влияющих и управляющих выполнением работ</a:t>
            </a:r>
          </a:p>
          <a:p>
            <a:pPr lvl="1"/>
            <a:r>
              <a:rPr lang="ru-RU" sz="1900" b="1" dirty="0"/>
              <a:t>Организационная единица </a:t>
            </a:r>
            <a:r>
              <a:rPr lang="ru-RU" sz="1900" dirty="0"/>
              <a:t>(</a:t>
            </a:r>
            <a:r>
              <a:rPr lang="ru-RU" sz="1900" dirty="0" err="1"/>
              <a:t>Organizational</a:t>
            </a:r>
            <a:r>
              <a:rPr lang="ru-RU" sz="1900" dirty="0"/>
              <a:t> </a:t>
            </a:r>
            <a:r>
              <a:rPr lang="ru-RU" sz="1900" dirty="0" err="1"/>
              <a:t>Unit</a:t>
            </a:r>
            <a:r>
              <a:rPr lang="ru-RU" sz="1900" dirty="0"/>
              <a:t>). Отображает организационные звенья компании</a:t>
            </a:r>
          </a:p>
          <a:p>
            <a:pPr lvl="1"/>
            <a:r>
              <a:rPr lang="ru-RU" sz="1900" b="1" dirty="0"/>
              <a:t>Документ</a:t>
            </a:r>
            <a:r>
              <a:rPr lang="ru-RU" sz="1900" dirty="0"/>
              <a:t> (</a:t>
            </a:r>
            <a:r>
              <a:rPr lang="ru-RU" sz="1900" dirty="0" err="1"/>
              <a:t>Document</a:t>
            </a:r>
            <a:r>
              <a:rPr lang="ru-RU" sz="1900" dirty="0"/>
              <a:t>). Отображает носители информации</a:t>
            </a:r>
          </a:p>
          <a:p>
            <a:pPr lvl="1"/>
            <a:r>
              <a:rPr lang="ru-RU" sz="1900" b="1" dirty="0"/>
              <a:t>Прикладная система. </a:t>
            </a:r>
            <a:r>
              <a:rPr lang="ru-RU" sz="1900" dirty="0"/>
              <a:t>Отображает прикладную систему, используемую в рамках технологии выполнения функции</a:t>
            </a:r>
          </a:p>
          <a:p>
            <a:pPr lvl="1"/>
            <a:r>
              <a:rPr lang="ru-RU" sz="1900" b="1" dirty="0"/>
              <a:t>Кластер информации </a:t>
            </a:r>
            <a:r>
              <a:rPr lang="ru-RU" sz="1900" dirty="0"/>
              <a:t>(</a:t>
            </a:r>
            <a:r>
              <a:rPr lang="ru-RU" sz="1900" dirty="0" err="1"/>
              <a:t>Cluster</a:t>
            </a:r>
            <a:r>
              <a:rPr lang="ru-RU" sz="1900" dirty="0"/>
              <a:t>). Отображает данные как набор сущностей и связей между ними</a:t>
            </a:r>
          </a:p>
          <a:p>
            <a:pPr lvl="1"/>
            <a:r>
              <a:rPr lang="ru-RU" sz="1900" b="1" dirty="0"/>
              <a:t>Стрелка</a:t>
            </a:r>
            <a:r>
              <a:rPr lang="ru-RU" sz="1900" dirty="0"/>
              <a:t>(</a:t>
            </a:r>
            <a:r>
              <a:rPr lang="ru-RU" sz="1900" dirty="0" err="1"/>
              <a:t>Arrow</a:t>
            </a:r>
            <a:r>
              <a:rPr lang="ru-RU" sz="1900" dirty="0"/>
              <a:t>). Отображает тип отношений между другими объектами</a:t>
            </a:r>
          </a:p>
          <a:p>
            <a:pPr lvl="1"/>
            <a:r>
              <a:rPr lang="ru-RU" sz="1900" b="1" dirty="0"/>
              <a:t>Логические операторы. </a:t>
            </a:r>
            <a:r>
              <a:rPr lang="ru-RU" sz="1900" dirty="0"/>
              <a:t>Определяют связи между событиями и функциями в рамках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xtended </a:t>
            </a:r>
            <a:r>
              <a:rPr lang="en-US" dirty="0"/>
              <a:t>Event Driven Process </a:t>
            </a:r>
            <a:r>
              <a:rPr lang="en-US" dirty="0" smtClean="0"/>
              <a:t>Chain</a:t>
            </a:r>
            <a:r>
              <a:rPr lang="ru-RU" dirty="0" smtClean="0"/>
              <a:t> (</a:t>
            </a:r>
            <a:r>
              <a:rPr lang="en-US" dirty="0" err="1" smtClean="0"/>
              <a:t>eEPC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3645024"/>
            <a:ext cx="7866456" cy="2450975"/>
          </a:xfrm>
        </p:spPr>
        <p:txBody>
          <a:bodyPr>
            <a:normAutofit/>
          </a:bodyPr>
          <a:lstStyle/>
          <a:p>
            <a:r>
              <a:rPr lang="ru-RU" dirty="0"/>
              <a:t>Бизнес-процесс в нотации </a:t>
            </a:r>
            <a:r>
              <a:rPr lang="ru-RU" dirty="0" err="1"/>
              <a:t>eEPC</a:t>
            </a:r>
            <a:r>
              <a:rPr lang="ru-RU" dirty="0"/>
              <a:t> представляет собой последовательность процедур, расположенных в порядке их выполнения. </a:t>
            </a:r>
          </a:p>
          <a:p>
            <a:r>
              <a:rPr lang="ru-RU" dirty="0" smtClean="0"/>
              <a:t>Стрелка</a:t>
            </a:r>
            <a:r>
              <a:rPr lang="ru-RU" dirty="0"/>
              <a:t>, соединяющая Событие 1 и Функцию 1 «активирует» или инициирует выполнение Функции 1. </a:t>
            </a:r>
            <a:endParaRPr lang="ru-RU" dirty="0" smtClean="0"/>
          </a:p>
          <a:p>
            <a:r>
              <a:rPr lang="ru-RU" dirty="0" smtClean="0"/>
              <a:t>Функция </a:t>
            </a:r>
            <a:r>
              <a:rPr lang="ru-RU" dirty="0"/>
              <a:t>1 «создает» Событие 2, за которым следует символ логического «И», «запускающий» выполнение Функций 2 и 3.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3055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Ключевые показатели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8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272808" cy="1071546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 smtClean="0"/>
              <a:t>Ключевые показатели эффективности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16832"/>
            <a:ext cx="4176464" cy="357275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000" dirty="0" smtClean="0"/>
              <a:t>Основные принципы формирования </a:t>
            </a:r>
            <a:r>
              <a:rPr lang="en-US" sz="2000" dirty="0" smtClean="0"/>
              <a:t>KPI</a:t>
            </a:r>
            <a:r>
              <a:rPr lang="ru-RU" sz="2000" dirty="0" smtClean="0"/>
              <a:t> процессов и сотрудников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Адекватность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Измеримость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Однозначность</a:t>
            </a:r>
          </a:p>
          <a:p>
            <a:pPr marL="342900" lvl="1" indent="-342900">
              <a:buNone/>
            </a:pPr>
            <a:endParaRPr lang="en-US" sz="2000" dirty="0" smtClean="0"/>
          </a:p>
        </p:txBody>
      </p:sp>
      <p:pic>
        <p:nvPicPr>
          <p:cNvPr id="4098" name="Picture 2" descr="&amp;Kcy;&amp;tcy;&amp;ocy; &amp;khcy;&amp;ocy;&amp;rcy;&amp;ocy;&amp;shcy;&amp;ocy; &amp;rcy;&amp;acy;&amp;bcy;&amp;ocy;&amp;tcy;&amp;acy;&amp;iecy;&amp;tcy;. &amp;Mcy;&amp;ocy;&amp;tcy;&amp;icy;&amp;vcy;&amp;acy;&amp;tscy;&amp;icy;&amp;ocy;&amp;ncy;&amp;ncy;&amp;ycy;&amp;iecy; &amp;tcy;&amp;icy;&amp;pcy;&amp;ycy; &amp;scy;&amp;ocy;&amp;tcy;&amp;rcy;&amp;ucy;&amp;dcy;&amp;ncy;&amp;icy;&amp;kcy;&amp;ocy;&amp;vcy; &amp;Acy; &amp;kcy;&amp;acy;&amp;kcy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736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Service</a:t>
            </a:r>
            <a:r>
              <a:rPr lang="ru-RU" dirty="0"/>
              <a:t> </a:t>
            </a:r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Agreement</a:t>
            </a:r>
            <a:r>
              <a:rPr lang="ru-RU" dirty="0"/>
              <a:t> (</a:t>
            </a:r>
            <a:r>
              <a:rPr lang="ru-RU" dirty="0" smtClean="0"/>
              <a:t>SLA)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700808"/>
            <a:ext cx="4410072" cy="43231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Соглашение об уровне предоставления услуги</a:t>
            </a:r>
            <a:r>
              <a:rPr lang="ru-RU" sz="2000" dirty="0"/>
              <a:t> </a:t>
            </a:r>
            <a:endParaRPr lang="ru-RU" sz="2000" b="1" dirty="0" smtClean="0"/>
          </a:p>
          <a:p>
            <a:r>
              <a:rPr lang="ru-RU" sz="1600" dirty="0" smtClean="0"/>
              <a:t>Это формальный договор между заказчиком услуги и её поставщиком</a:t>
            </a:r>
            <a:endParaRPr lang="en-US" sz="1600" dirty="0" smtClean="0"/>
          </a:p>
          <a:p>
            <a:r>
              <a:rPr lang="en-US" sz="1600" dirty="0"/>
              <a:t>C</a:t>
            </a:r>
            <a:r>
              <a:rPr lang="ru-RU" sz="1600" dirty="0" smtClean="0"/>
              <a:t>одержит:</a:t>
            </a:r>
          </a:p>
          <a:p>
            <a:pPr lvl="1"/>
            <a:r>
              <a:rPr lang="ru-RU" sz="1600" dirty="0" smtClean="0"/>
              <a:t>описание услуги</a:t>
            </a:r>
          </a:p>
          <a:p>
            <a:pPr lvl="1"/>
            <a:r>
              <a:rPr lang="ru-RU" sz="1600" dirty="0" smtClean="0"/>
              <a:t>права и обязанности сторон </a:t>
            </a:r>
          </a:p>
          <a:p>
            <a:pPr lvl="1"/>
            <a:r>
              <a:rPr lang="ru-RU" sz="1600" dirty="0" smtClean="0"/>
              <a:t>согласованный уровень качества предоставления данной услуги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11268" name="Picture 4" descr="&amp;Ecy;&amp;tcy;&amp;ocy;&amp;gcy;&amp;ocy; &amp;pcy;&amp;rcy;&amp;iecy;&amp;dcy;&amp;lcy;&amp;ocy;&amp;zhcy;&amp;iecy;&amp;ncy;&amp;icy;&amp;yacy; &amp;zhcy;&amp;dcy;&amp;acy;&amp;lcy;&amp;icy; &amp;dcy;&amp;ocy;&amp;lcy;&amp;gcy;&amp;ocy; &amp;Kcy;&amp;icy;&amp;rcy;&amp;ocy;&amp;vcy; - &amp;Scy;&amp;tcy;&amp;rcy;&amp;ocy;&amp;icy;&amp;tcy;&amp;iecy;&amp;lcy;&amp;softcy;&amp;ncy;&amp;ycy;&amp;jcy; &amp;pcy;&amp;ocy;&amp;rcy;&amp;tcy;&amp;acy;&amp;lcy; &quot;&amp;P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3214686"/>
            <a:ext cx="6400800" cy="1470025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&amp;Lcy;&amp;acy;&amp;kcy;&amp;ocy;&amp;ncy;&amp;icy;&amp;kcy;&amp;scy; &amp;Vcy;&amp;ocy;&amp;zcy;&amp;mcy;&amp;ocy;&amp;zhcy;&amp;ncy;&amp;o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623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6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6-tub.yandex.net/i?id=16090151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7" y="1714488"/>
            <a:ext cx="3482603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3131840" y="1340768"/>
            <a:ext cx="5640660" cy="23762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СПАСИБО!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Готов ответить на Ваши вопросы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8529" y="3834370"/>
            <a:ext cx="4896544" cy="168286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0" dirty="0" smtClean="0">
                <a:solidFill>
                  <a:srgbClr val="FF0000"/>
                </a:solidFill>
              </a:rPr>
              <a:t>Дмитрий Соболев</a:t>
            </a:r>
            <a:r>
              <a:rPr lang="en-US" sz="2400" b="0" dirty="0" smtClean="0">
                <a:solidFill>
                  <a:srgbClr val="FF0000"/>
                </a:solidFill>
              </a:rPr>
              <a:t/>
            </a:r>
            <a:br>
              <a:rPr lang="en-US" sz="2400" b="0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FF0000"/>
                </a:solidFill>
              </a:rPr>
              <a:t/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en-US" sz="2400" b="0" cap="none" dirty="0" smtClean="0">
                <a:solidFill>
                  <a:srgbClr val="002060"/>
                </a:solidFill>
              </a:rPr>
              <a:t>Sobolev@Nabus.ru</a:t>
            </a:r>
            <a:br>
              <a:rPr lang="en-US" sz="2400" b="0" cap="none" dirty="0" smtClean="0">
                <a:solidFill>
                  <a:srgbClr val="002060"/>
                </a:solidFill>
              </a:rPr>
            </a:br>
            <a:r>
              <a:rPr lang="en-US" sz="2400" b="0" cap="none" dirty="0" smtClean="0">
                <a:solidFill>
                  <a:srgbClr val="002060"/>
                </a:solidFill>
              </a:rPr>
              <a:t>www.nabus.ru </a:t>
            </a:r>
            <a:endParaRPr lang="ru-RU" sz="2400" b="0" cap="none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бизнес-модель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Бизнес-модель</a:t>
            </a:r>
            <a:r>
              <a:rPr lang="ru-RU" sz="2000" dirty="0" smtClean="0"/>
              <a:t> </a:t>
            </a:r>
            <a:r>
              <a:rPr lang="ru-RU" sz="2000" dirty="0"/>
              <a:t>– это формализованное описание определенного аспекта или сферы деятельности организации.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Существуют </a:t>
            </a:r>
            <a:r>
              <a:rPr lang="ru-RU" sz="2000" dirty="0" smtClean="0"/>
              <a:t>следующие основные способы </a:t>
            </a:r>
            <a:r>
              <a:rPr lang="ru-RU" sz="2000" dirty="0"/>
              <a:t>разработки </a:t>
            </a:r>
            <a:r>
              <a:rPr lang="ru-RU" sz="2000" dirty="0" smtClean="0"/>
              <a:t>бизнес-моделей: </a:t>
            </a:r>
            <a:endParaRPr lang="ru-RU" sz="2000" dirty="0"/>
          </a:p>
          <a:p>
            <a:pPr lvl="1"/>
            <a:r>
              <a:rPr lang="ru-RU" dirty="0"/>
              <a:t>В нотации (правилах) специализированного программного продукта бизнес-моделирования: комбинация графики, таблиц и </a:t>
            </a:r>
            <a:r>
              <a:rPr lang="ru-RU" dirty="0" smtClean="0"/>
              <a:t>текста</a:t>
            </a:r>
          </a:p>
          <a:p>
            <a:pPr lvl="1"/>
            <a:r>
              <a:rPr lang="ru-RU" dirty="0" smtClean="0"/>
              <a:t>Графический</a:t>
            </a:r>
            <a:r>
              <a:rPr lang="ru-RU" dirty="0"/>
              <a:t>: дерево, блок-схема, технологическая карта и т.п.</a:t>
            </a:r>
          </a:p>
          <a:p>
            <a:pPr lvl="1"/>
            <a:r>
              <a:rPr lang="ru-RU" dirty="0"/>
              <a:t>Табличный</a:t>
            </a:r>
          </a:p>
          <a:p>
            <a:pPr lvl="1"/>
            <a:r>
              <a:rPr lang="ru-RU" dirty="0"/>
              <a:t>Текстовый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последовательность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6062416" cy="35982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этапы бизнес-моделирования: </a:t>
            </a:r>
            <a:endParaRPr lang="ru-RU" dirty="0"/>
          </a:p>
          <a:p>
            <a:pPr marL="202406" indent="-202406">
              <a:buFont typeface="Wingdings" panose="05000000000000000000" pitchFamily="2" charset="2"/>
              <a:buChar char="§"/>
            </a:pPr>
            <a:r>
              <a:rPr lang="ru-RU" dirty="0"/>
              <a:t>сбор информации об </a:t>
            </a:r>
            <a:r>
              <a:rPr lang="ru-RU" dirty="0" smtClean="0"/>
              <a:t>объекте</a:t>
            </a:r>
            <a:endParaRPr lang="ru-RU" dirty="0"/>
          </a:p>
          <a:p>
            <a:pPr marL="202406" indent="-202406">
              <a:buFont typeface="Wingdings" panose="05000000000000000000" pitchFamily="2" charset="2"/>
              <a:buChar char="§"/>
            </a:pPr>
            <a:r>
              <a:rPr lang="ru-RU" dirty="0"/>
              <a:t>построение модели объекта </a:t>
            </a:r>
            <a:r>
              <a:rPr lang="ru-RU" dirty="0" smtClean="0"/>
              <a:t>«как есть« (</a:t>
            </a:r>
            <a:r>
              <a:rPr lang="en-US" dirty="0" smtClean="0"/>
              <a:t>as is</a:t>
            </a:r>
            <a:r>
              <a:rPr lang="ru-RU" dirty="0" smtClean="0"/>
              <a:t>)</a:t>
            </a:r>
            <a:endParaRPr lang="ru-RU" dirty="0"/>
          </a:p>
          <a:p>
            <a:pPr marL="202406" indent="-202406">
              <a:buFont typeface="Wingdings" panose="05000000000000000000" pitchFamily="2" charset="2"/>
              <a:buChar char="§"/>
            </a:pPr>
            <a:r>
              <a:rPr lang="ru-RU" dirty="0"/>
              <a:t>анализ построенных </a:t>
            </a:r>
            <a:r>
              <a:rPr lang="ru-RU" dirty="0" smtClean="0"/>
              <a:t>моделей</a:t>
            </a:r>
            <a:endParaRPr lang="ru-RU" dirty="0"/>
          </a:p>
          <a:p>
            <a:pPr marL="202406" indent="-202406">
              <a:buFont typeface="Wingdings" panose="05000000000000000000" pitchFamily="2" charset="2"/>
              <a:buChar char="§"/>
            </a:pPr>
            <a:r>
              <a:rPr lang="ru-RU" dirty="0"/>
              <a:t>построение моделей </a:t>
            </a:r>
            <a:r>
              <a:rPr lang="ru-RU" dirty="0" smtClean="0"/>
              <a:t>«как </a:t>
            </a:r>
            <a:r>
              <a:rPr lang="ru-RU" dirty="0"/>
              <a:t>должно </a:t>
            </a:r>
            <a:r>
              <a:rPr lang="ru-RU" dirty="0" smtClean="0"/>
              <a:t>быть“</a:t>
            </a:r>
            <a:r>
              <a:rPr lang="en-US" dirty="0" smtClean="0"/>
              <a:t> (to be)</a:t>
            </a:r>
            <a:endParaRPr lang="ru-RU" dirty="0"/>
          </a:p>
          <a:p>
            <a:pPr marL="202406" indent="-202406">
              <a:buFont typeface="Wingdings" panose="05000000000000000000" pitchFamily="2" charset="2"/>
              <a:buChar char="§"/>
            </a:pPr>
            <a:r>
              <a:rPr lang="ru-RU" dirty="0"/>
              <a:t>проектирование информационной системы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случае необходимости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060848"/>
            <a:ext cx="26112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437" y="1651934"/>
            <a:ext cx="5305259" cy="359824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Бизнес–процесс</a:t>
            </a:r>
            <a:r>
              <a:rPr lang="ru-RU" dirty="0"/>
              <a:t> – совокупность различных видов деятельности, в рамках которой «на входе» используется один или более видов ресурсов, и в результате этой деятельности «на выходе» создается продукт, представляющий ценность для потребителя. </a:t>
            </a:r>
          </a:p>
          <a:p>
            <a:r>
              <a:rPr lang="ru-RU" b="1" dirty="0" smtClean="0"/>
              <a:t>Регламент </a:t>
            </a:r>
            <a:r>
              <a:rPr lang="ru-RU" b="1" dirty="0"/>
              <a:t>процесса</a:t>
            </a:r>
            <a:r>
              <a:rPr lang="ru-RU" dirty="0"/>
              <a:t> – документ, определяющий последовательность выполнения работ, их исполнителей, результаты каждой работы и всего процесса в целом. </a:t>
            </a:r>
          </a:p>
          <a:p>
            <a:endParaRPr lang="ru-RU" dirty="0"/>
          </a:p>
        </p:txBody>
      </p:sp>
      <p:pic>
        <p:nvPicPr>
          <p:cNvPr id="18434" name="Picture 2" descr="The Process - JoBSPap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4524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54" y="1772687"/>
            <a:ext cx="6273928" cy="3598247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Паспорт </a:t>
            </a:r>
            <a:r>
              <a:rPr lang="ru-RU" b="1" dirty="0"/>
              <a:t>процесса</a:t>
            </a:r>
            <a:r>
              <a:rPr lang="ru-RU" dirty="0"/>
              <a:t> – документ, который содержит краткое описание основных атрибутов процесса, позволяет в общем виде представить объект процесса.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BPM</a:t>
            </a:r>
            <a:r>
              <a:rPr lang="ru-RU" dirty="0" smtClean="0"/>
              <a:t> </a:t>
            </a:r>
            <a:r>
              <a:rPr lang="ru-RU" dirty="0"/>
              <a:t>– концепция процессного управления организацией, рассматривающая бизнес–процессы как особые ресурсы предприятия, непрерывно адаптируемые к постоянным изменениям.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30" y="1556792"/>
            <a:ext cx="23050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Bcy;&amp;iecy;&amp;zcy; &amp;zcy;&amp;acy;&amp;gcy;&amp;ocy;&amp;lcy;&amp;ocy;&amp;vcy;&amp;kcy;&amp;acy;. &amp;Ocy;&amp;bcy;&amp;scy;&amp;ucy;&amp;zhcy;&amp;dcy;&amp;iecy;&amp;ncy;&amp;icy;&amp;iecy; &amp;ncy;&amp;acy; LiveInternet - &amp;Rcy;&amp;ocy;&amp;scy;&amp;scy;&amp;icy;&amp;jcy;&amp;scy;&amp;kcy;&amp;icy;&amp;jcy; &amp;Scy;&amp;iecy;&amp;rcy;&amp;vcy;&amp;icy;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pPr algn="l" eaLnBrk="1" hangingPunct="1"/>
            <a:r>
              <a:rPr lang="ru-RU" sz="2800" b="1" dirty="0" smtClean="0"/>
              <a:t>Процесс – взгляд с высоты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412776"/>
            <a:ext cx="3960440" cy="1512168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ru-RU" sz="2000" dirty="0" smtClean="0"/>
              <a:t>Любой процесс лучше, чем его отсутствие</a:t>
            </a:r>
          </a:p>
          <a:p>
            <a:r>
              <a:rPr lang="ru-RU" sz="2000" dirty="0" smtClean="0"/>
              <a:t>Любой процесс можно оптимизировать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86891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05262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3096344" cy="1324744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marL="90488" indent="0">
              <a:buNone/>
            </a:pPr>
            <a:r>
              <a:rPr lang="ru-RU" dirty="0" smtClean="0"/>
              <a:t>Скорость эскадры определяется скоростью самого тихоходного корабля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752" y="0"/>
            <a:ext cx="842493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Примеры отсутствия процесса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628800"/>
            <a:ext cx="4495428" cy="4203775"/>
          </a:xfrm>
        </p:spPr>
        <p:txBody>
          <a:bodyPr/>
          <a:lstStyle/>
          <a:p>
            <a:r>
              <a:rPr lang="ru-RU" sz="2000" dirty="0" smtClean="0"/>
              <a:t>Требования заказчика точно неизвестны</a:t>
            </a:r>
          </a:p>
          <a:p>
            <a:r>
              <a:rPr lang="ru-RU" sz="2000" dirty="0" smtClean="0"/>
              <a:t>Требования заказчика невыполнимы</a:t>
            </a:r>
          </a:p>
          <a:p>
            <a:r>
              <a:rPr lang="ru-RU" sz="2000" dirty="0" smtClean="0"/>
              <a:t>Выполнение требований </a:t>
            </a:r>
            <a:br>
              <a:rPr lang="ru-RU" sz="2000" dirty="0" smtClean="0"/>
            </a:br>
            <a:r>
              <a:rPr lang="ru-RU" sz="2000" dirty="0" smtClean="0"/>
              <a:t>не контролируется</a:t>
            </a:r>
          </a:p>
          <a:p>
            <a:r>
              <a:rPr lang="ru-RU" sz="2000" dirty="0" smtClean="0"/>
              <a:t>Невыполнение требований </a:t>
            </a:r>
            <a:br>
              <a:rPr lang="ru-RU" sz="2000" dirty="0" smtClean="0"/>
            </a:br>
            <a:r>
              <a:rPr lang="ru-RU" sz="2000" dirty="0" smtClean="0"/>
              <a:t>не имеет последствий</a:t>
            </a:r>
          </a:p>
          <a:p>
            <a:r>
              <a:rPr lang="ru-RU" sz="2000" dirty="0" smtClean="0"/>
              <a:t>Взаимодействие с заказчиком отсутствует или</a:t>
            </a:r>
            <a:br>
              <a:rPr lang="ru-RU" sz="2000" dirty="0" smtClean="0"/>
            </a:br>
            <a:r>
              <a:rPr lang="ru-RU" sz="2000" dirty="0" smtClean="0"/>
              <a:t>не систематизировано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Результат: заказчик недоволен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426969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2325</TotalTime>
  <Words>652</Words>
  <Application>Microsoft Office PowerPoint</Application>
  <PresentationFormat>Экран (4:3)</PresentationFormat>
  <Paragraphs>112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Tw Cen MT</vt:lpstr>
      <vt:lpstr>Wingdings</vt:lpstr>
      <vt:lpstr>Wingdings 2</vt:lpstr>
      <vt:lpstr>Обычная</vt:lpstr>
      <vt:lpstr>Image</vt:lpstr>
      <vt:lpstr>Основы моделирования бизнес-процессов</vt:lpstr>
      <vt:lpstr>Общие сведения</vt:lpstr>
      <vt:lpstr>Что такое бизнес-модель</vt:lpstr>
      <vt:lpstr>Общая последовательность работы</vt:lpstr>
      <vt:lpstr>Определения</vt:lpstr>
      <vt:lpstr>Определения</vt:lpstr>
      <vt:lpstr>Процесс – взгляд с высоты</vt:lpstr>
      <vt:lpstr>Презентация PowerPoint</vt:lpstr>
      <vt:lpstr>Примеры отсутствия процесса</vt:lpstr>
      <vt:lpstr>Процесс и его свойства</vt:lpstr>
      <vt:lpstr>Цепочка добавленного качества Майкла Портера</vt:lpstr>
      <vt:lpstr>МОДЕЛИ бизнес-процессов</vt:lpstr>
      <vt:lpstr>Общие принципы от профессора Шеера</vt:lpstr>
      <vt:lpstr>Нотация</vt:lpstr>
      <vt:lpstr>Extended Event Driven Process Chain (eEPC)</vt:lpstr>
      <vt:lpstr>Extended Event Driven Process Chain (eEPC)</vt:lpstr>
      <vt:lpstr>Ключевые показатели</vt:lpstr>
      <vt:lpstr>Ключевые показатели эффективности</vt:lpstr>
      <vt:lpstr>Service Level Agreement (SLA)</vt:lpstr>
      <vt:lpstr>СПАСИБО!  Готов ответить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мотивация  ИТ-персонала</dc:title>
  <dc:creator>Sobolev1812</dc:creator>
  <cp:lastModifiedBy>Дмитрий Дмитрий</cp:lastModifiedBy>
  <cp:revision>43</cp:revision>
  <dcterms:created xsi:type="dcterms:W3CDTF">2015-01-16T14:28:12Z</dcterms:created>
  <dcterms:modified xsi:type="dcterms:W3CDTF">2017-10-13T03:22:35Z</dcterms:modified>
</cp:coreProperties>
</file>